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7" r:id="rId2"/>
    <p:sldId id="258" r:id="rId3"/>
    <p:sldId id="259" r:id="rId4"/>
    <p:sldId id="260" r:id="rId5"/>
    <p:sldId id="277" r:id="rId6"/>
    <p:sldId id="262" r:id="rId7"/>
    <p:sldId id="279" r:id="rId8"/>
    <p:sldId id="283" r:id="rId9"/>
    <p:sldId id="261" r:id="rId10"/>
    <p:sldId id="280" r:id="rId11"/>
    <p:sldId id="281" r:id="rId12"/>
    <p:sldId id="282" r:id="rId13"/>
    <p:sldId id="263" r:id="rId14"/>
    <p:sldId id="278" r:id="rId15"/>
    <p:sldId id="265"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p:restoredTop sz="95785"/>
  </p:normalViewPr>
  <p:slideViewPr>
    <p:cSldViewPr snapToGrid="0" snapToObjects="1" showGuides="1">
      <p:cViewPr varScale="1">
        <p:scale>
          <a:sx n="86" d="100"/>
          <a:sy n="86" d="100"/>
        </p:scale>
        <p:origin x="224" y="7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769E1-9BA5-B445-8516-8B262D539AD2}" type="datetimeFigureOut">
              <a:rPr lang="en-US" smtClean="0"/>
              <a:t>9/26/21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15220-93C2-A84E-A5B5-D034165E3E3D}" type="slidenum">
              <a:rPr lang="en-US" smtClean="0"/>
              <a:t>‹#›</a:t>
            </a:fld>
            <a:endParaRPr lang="en-US"/>
          </a:p>
        </p:txBody>
      </p:sp>
    </p:spTree>
    <p:extLst>
      <p:ext uri="{BB962C8B-B14F-4D97-AF65-F5344CB8AC3E}">
        <p14:creationId xmlns:p14="http://schemas.microsoft.com/office/powerpoint/2010/main" val="1875293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cornnaturalists.com/products/field-equipment-supplies/plant-presses/medium-field-plant-pres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8d0adb36d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8d0adb36d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674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d0adb36d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d0adb36d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974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d0adb36d1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d0adb36d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480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8d0adb36d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8d0adb36d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942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d0adb36d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d0adb36d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73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d0adb36d1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d0adb36d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latin typeface="Roboto"/>
                <a:ea typeface="Roboto"/>
                <a:cs typeface="Roboto"/>
                <a:sym typeface="Roboto"/>
              </a:rPr>
              <a:t>Stolons </a:t>
            </a:r>
            <a:r>
              <a:rPr lang="en" sz="1400">
                <a:solidFill>
                  <a:schemeClr val="dk1"/>
                </a:solidFill>
                <a:latin typeface="Roboto"/>
                <a:ea typeface="Roboto"/>
                <a:cs typeface="Roboto"/>
                <a:sym typeface="Roboto"/>
              </a:rPr>
              <a:t>are above-ground stems that creep along the surface of the soil and will send down roots and create a new plant, which is a clone of the original plant.</a:t>
            </a:r>
            <a:endParaRPr sz="1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b="1">
                <a:solidFill>
                  <a:schemeClr val="dk1"/>
                </a:solidFill>
                <a:latin typeface="Roboto"/>
                <a:ea typeface="Roboto"/>
                <a:cs typeface="Roboto"/>
                <a:sym typeface="Roboto"/>
              </a:rPr>
              <a:t>Rhizomes</a:t>
            </a:r>
            <a:r>
              <a:rPr lang="en" sz="1400">
                <a:solidFill>
                  <a:schemeClr val="dk1"/>
                </a:solidFill>
                <a:latin typeface="Roboto"/>
                <a:ea typeface="Roboto"/>
                <a:cs typeface="Roboto"/>
                <a:sym typeface="Roboto"/>
              </a:rPr>
              <a:t> are modified stems that grow horizontally underground. Rhizomes send roots down and strike up stems to create a new plant.</a:t>
            </a:r>
            <a:endParaRPr sz="1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b="1">
                <a:solidFill>
                  <a:schemeClr val="dk1"/>
                </a:solidFill>
                <a:latin typeface="Roboto"/>
                <a:ea typeface="Roboto"/>
                <a:cs typeface="Roboto"/>
                <a:sym typeface="Roboto"/>
              </a:rPr>
              <a:t>Tubers</a:t>
            </a:r>
            <a:r>
              <a:rPr lang="en" sz="1400">
                <a:solidFill>
                  <a:schemeClr val="dk1"/>
                </a:solidFill>
                <a:latin typeface="Roboto"/>
                <a:ea typeface="Roboto"/>
                <a:cs typeface="Roboto"/>
                <a:sym typeface="Roboto"/>
              </a:rPr>
              <a:t> are enlarged structures that are used for nutrient storage. They are used in cold or dry seasons as a way to provide nutrients and energy for regrowth.</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142023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d0adb36d1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d0adb36d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latin typeface="Roboto"/>
                <a:ea typeface="Roboto"/>
                <a:cs typeface="Roboto"/>
                <a:sym typeface="Roboto"/>
              </a:rPr>
              <a:t>Stolons </a:t>
            </a:r>
            <a:r>
              <a:rPr lang="en" sz="1400">
                <a:solidFill>
                  <a:schemeClr val="dk1"/>
                </a:solidFill>
                <a:latin typeface="Roboto"/>
                <a:ea typeface="Roboto"/>
                <a:cs typeface="Roboto"/>
                <a:sym typeface="Roboto"/>
              </a:rPr>
              <a:t>are above-ground stems that creep along the surface of the soil and will send down roots and create a new plant, which is a clone of the original plant.</a:t>
            </a:r>
            <a:endParaRPr sz="1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b="1">
                <a:solidFill>
                  <a:schemeClr val="dk1"/>
                </a:solidFill>
                <a:latin typeface="Roboto"/>
                <a:ea typeface="Roboto"/>
                <a:cs typeface="Roboto"/>
                <a:sym typeface="Roboto"/>
              </a:rPr>
              <a:t>Rhizomes</a:t>
            </a:r>
            <a:r>
              <a:rPr lang="en" sz="1400">
                <a:solidFill>
                  <a:schemeClr val="dk1"/>
                </a:solidFill>
                <a:latin typeface="Roboto"/>
                <a:ea typeface="Roboto"/>
                <a:cs typeface="Roboto"/>
                <a:sym typeface="Roboto"/>
              </a:rPr>
              <a:t> are modified stems that grow horizontally underground. Rhizomes send roots down and strike up stems to create a new plant.</a:t>
            </a:r>
            <a:endParaRPr sz="1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b="1">
                <a:solidFill>
                  <a:schemeClr val="dk1"/>
                </a:solidFill>
                <a:latin typeface="Roboto"/>
                <a:ea typeface="Roboto"/>
                <a:cs typeface="Roboto"/>
                <a:sym typeface="Roboto"/>
              </a:rPr>
              <a:t>Tubers</a:t>
            </a:r>
            <a:r>
              <a:rPr lang="en" sz="1400">
                <a:solidFill>
                  <a:schemeClr val="dk1"/>
                </a:solidFill>
                <a:latin typeface="Roboto"/>
                <a:ea typeface="Roboto"/>
                <a:cs typeface="Roboto"/>
                <a:sym typeface="Roboto"/>
              </a:rPr>
              <a:t> are enlarged structures that are used for nutrient storage. They are used in cold or dry seasons as a way to provide nutrients and energy for regrowth.</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4414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weather, go outside and collect specimens to press with class or collect specimens ahead of time</a:t>
            </a:r>
          </a:p>
          <a:p>
            <a:pPr lvl="1"/>
            <a:r>
              <a:rPr lang="en-US" sz="2000" dirty="0"/>
              <a:t>Directions are for a single kit, if necessary multiply as needed for your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Kit purchased by Sharon Bachman (CCE Erie County): </a:t>
            </a:r>
            <a:r>
              <a:rPr lang="en-US" sz="1200" b="0" i="0" kern="1200" dirty="0">
                <a:solidFill>
                  <a:schemeClr val="tx1"/>
                </a:solidFill>
                <a:effectLst/>
                <a:latin typeface="+mn-lt"/>
                <a:ea typeface="+mn-ea"/>
                <a:cs typeface="+mn-cs"/>
                <a:hlinkClick r:id="rId3"/>
              </a:rPr>
              <a:t>https://www.acornnaturalists.com/products/field-equipment-supplies/plant-presses/medium-field-plant-press.html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DIY kit methods: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www.wikihow.com</a:t>
            </a:r>
            <a:r>
              <a:rPr lang="en-US" dirty="0"/>
              <a:t>/Make-a-Flower-Press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interested in creating an herbarium (like the Jewelweed photo for an example) consider the following company (or others like it) for supplies: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herbariumsupply.com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3215220-93C2-A84E-A5B5-D034165E3E3D}" type="slidenum">
              <a:rPr lang="en-US" smtClean="0"/>
              <a:t>16</a:t>
            </a:fld>
            <a:endParaRPr lang="en-US"/>
          </a:p>
        </p:txBody>
      </p:sp>
    </p:spTree>
    <p:extLst>
      <p:ext uri="{BB962C8B-B14F-4D97-AF65-F5344CB8AC3E}">
        <p14:creationId xmlns:p14="http://schemas.microsoft.com/office/powerpoint/2010/main" val="621710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D8F4-FAD9-A440-9432-57597DFB59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92EBFD-72CF-9247-BF9F-7E7496395A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ADAC3E-42DD-8F4A-A036-F2EA951B3341}"/>
              </a:ext>
            </a:extLst>
          </p:cNvPr>
          <p:cNvSpPr>
            <a:spLocks noGrp="1"/>
          </p:cNvSpPr>
          <p:nvPr>
            <p:ph type="dt" sz="half" idx="10"/>
          </p:nvPr>
        </p:nvSpPr>
        <p:spPr/>
        <p:txBody>
          <a:bodyPr/>
          <a:lstStyle/>
          <a:p>
            <a:fld id="{CC4E520F-62ED-924D-8884-BA90F243640C}" type="datetimeFigureOut">
              <a:rPr lang="en-US" smtClean="0"/>
              <a:t>9/26/21</a:t>
            </a:fld>
            <a:endParaRPr lang="en-US"/>
          </a:p>
        </p:txBody>
      </p:sp>
      <p:sp>
        <p:nvSpPr>
          <p:cNvPr id="5" name="Footer Placeholder 4">
            <a:extLst>
              <a:ext uri="{FF2B5EF4-FFF2-40B4-BE49-F238E27FC236}">
                <a16:creationId xmlns:a16="http://schemas.microsoft.com/office/drawing/2014/main" id="{192F14CB-A61A-5041-B59D-28DA9A8AB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66941-4319-E246-8CFB-7E4D26227E8C}"/>
              </a:ext>
            </a:extLst>
          </p:cNvPr>
          <p:cNvSpPr>
            <a:spLocks noGrp="1"/>
          </p:cNvSpPr>
          <p:nvPr>
            <p:ph type="sldNum" sz="quarter" idx="12"/>
          </p:nvPr>
        </p:nvSpPr>
        <p:spPr/>
        <p:txBody>
          <a:bodyPr/>
          <a:lstStyle/>
          <a:p>
            <a:fld id="{34901791-1D93-AB47-8F0D-463E3D1D49EC}" type="slidenum">
              <a:rPr lang="en-US" smtClean="0"/>
              <a:t>‹#›</a:t>
            </a:fld>
            <a:endParaRPr lang="en-US"/>
          </a:p>
        </p:txBody>
      </p:sp>
    </p:spTree>
    <p:extLst>
      <p:ext uri="{BB962C8B-B14F-4D97-AF65-F5344CB8AC3E}">
        <p14:creationId xmlns:p14="http://schemas.microsoft.com/office/powerpoint/2010/main" val="3492279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9B8FA-AEF6-F64C-B24B-13D0F04334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A79A8A-D84D-A54C-8E0D-F24EF19ABE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1DD05-A608-E84E-9784-F7B089430D99}"/>
              </a:ext>
            </a:extLst>
          </p:cNvPr>
          <p:cNvSpPr>
            <a:spLocks noGrp="1"/>
          </p:cNvSpPr>
          <p:nvPr>
            <p:ph type="dt" sz="half" idx="10"/>
          </p:nvPr>
        </p:nvSpPr>
        <p:spPr/>
        <p:txBody>
          <a:bodyPr/>
          <a:lstStyle/>
          <a:p>
            <a:fld id="{CC4E520F-62ED-924D-8884-BA90F243640C}" type="datetimeFigureOut">
              <a:rPr lang="en-US" smtClean="0"/>
              <a:t>9/26/21</a:t>
            </a:fld>
            <a:endParaRPr lang="en-US"/>
          </a:p>
        </p:txBody>
      </p:sp>
      <p:sp>
        <p:nvSpPr>
          <p:cNvPr id="5" name="Footer Placeholder 4">
            <a:extLst>
              <a:ext uri="{FF2B5EF4-FFF2-40B4-BE49-F238E27FC236}">
                <a16:creationId xmlns:a16="http://schemas.microsoft.com/office/drawing/2014/main" id="{54652FCB-62AB-AD49-BBE3-D9684E0D5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55F3BF-CCB4-6047-A513-E6ADC1A3D435}"/>
              </a:ext>
            </a:extLst>
          </p:cNvPr>
          <p:cNvSpPr>
            <a:spLocks noGrp="1"/>
          </p:cNvSpPr>
          <p:nvPr>
            <p:ph type="sldNum" sz="quarter" idx="12"/>
          </p:nvPr>
        </p:nvSpPr>
        <p:spPr/>
        <p:txBody>
          <a:bodyPr/>
          <a:lstStyle/>
          <a:p>
            <a:fld id="{34901791-1D93-AB47-8F0D-463E3D1D49EC}" type="slidenum">
              <a:rPr lang="en-US" smtClean="0"/>
              <a:t>‹#›</a:t>
            </a:fld>
            <a:endParaRPr lang="en-US"/>
          </a:p>
        </p:txBody>
      </p:sp>
    </p:spTree>
    <p:extLst>
      <p:ext uri="{BB962C8B-B14F-4D97-AF65-F5344CB8AC3E}">
        <p14:creationId xmlns:p14="http://schemas.microsoft.com/office/powerpoint/2010/main" val="4150343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0C70A-F881-574E-B895-F18882CFF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A981B1-36C6-7B42-8BF4-9044947A90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9C5CC-0E17-154A-898F-DCE80E1C84C2}"/>
              </a:ext>
            </a:extLst>
          </p:cNvPr>
          <p:cNvSpPr>
            <a:spLocks noGrp="1"/>
          </p:cNvSpPr>
          <p:nvPr>
            <p:ph type="dt" sz="half" idx="10"/>
          </p:nvPr>
        </p:nvSpPr>
        <p:spPr/>
        <p:txBody>
          <a:bodyPr/>
          <a:lstStyle/>
          <a:p>
            <a:fld id="{CC4E520F-62ED-924D-8884-BA90F243640C}" type="datetimeFigureOut">
              <a:rPr lang="en-US" smtClean="0"/>
              <a:t>9/26/21</a:t>
            </a:fld>
            <a:endParaRPr lang="en-US"/>
          </a:p>
        </p:txBody>
      </p:sp>
      <p:sp>
        <p:nvSpPr>
          <p:cNvPr id="5" name="Footer Placeholder 4">
            <a:extLst>
              <a:ext uri="{FF2B5EF4-FFF2-40B4-BE49-F238E27FC236}">
                <a16:creationId xmlns:a16="http://schemas.microsoft.com/office/drawing/2014/main" id="{3458093A-AE1F-9E4A-87F4-4EDB131EB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BE090-C6B7-B54F-B2E0-1B25C06DC7A2}"/>
              </a:ext>
            </a:extLst>
          </p:cNvPr>
          <p:cNvSpPr>
            <a:spLocks noGrp="1"/>
          </p:cNvSpPr>
          <p:nvPr>
            <p:ph type="sldNum" sz="quarter" idx="12"/>
          </p:nvPr>
        </p:nvSpPr>
        <p:spPr/>
        <p:txBody>
          <a:bodyPr/>
          <a:lstStyle/>
          <a:p>
            <a:fld id="{34901791-1D93-AB47-8F0D-463E3D1D49EC}" type="slidenum">
              <a:rPr lang="en-US" smtClean="0"/>
              <a:t>‹#›</a:t>
            </a:fld>
            <a:endParaRPr lang="en-US"/>
          </a:p>
        </p:txBody>
      </p:sp>
    </p:spTree>
    <p:extLst>
      <p:ext uri="{BB962C8B-B14F-4D97-AF65-F5344CB8AC3E}">
        <p14:creationId xmlns:p14="http://schemas.microsoft.com/office/powerpoint/2010/main" val="3967752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415600" y="1633633"/>
            <a:ext cx="5333200" cy="447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5"/>
          <p:cNvSpPr txBox="1">
            <a:spLocks noGrp="1"/>
          </p:cNvSpPr>
          <p:nvPr>
            <p:ph type="body" idx="2"/>
          </p:nvPr>
        </p:nvSpPr>
        <p:spPr>
          <a:xfrm>
            <a:off x="6443200" y="1633633"/>
            <a:ext cx="5333200" cy="447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5422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F394-FFB0-B14B-9445-9A1217A4D8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701AC-CCB7-E34B-BA4B-3740CBFB17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442F4-A44C-204B-8A11-313F4B36C8E1}"/>
              </a:ext>
            </a:extLst>
          </p:cNvPr>
          <p:cNvSpPr>
            <a:spLocks noGrp="1"/>
          </p:cNvSpPr>
          <p:nvPr>
            <p:ph type="dt" sz="half" idx="10"/>
          </p:nvPr>
        </p:nvSpPr>
        <p:spPr/>
        <p:txBody>
          <a:bodyPr/>
          <a:lstStyle/>
          <a:p>
            <a:fld id="{CC4E520F-62ED-924D-8884-BA90F243640C}" type="datetimeFigureOut">
              <a:rPr lang="en-US" smtClean="0"/>
              <a:t>9/26/21</a:t>
            </a:fld>
            <a:endParaRPr lang="en-US"/>
          </a:p>
        </p:txBody>
      </p:sp>
      <p:sp>
        <p:nvSpPr>
          <p:cNvPr id="5" name="Footer Placeholder 4">
            <a:extLst>
              <a:ext uri="{FF2B5EF4-FFF2-40B4-BE49-F238E27FC236}">
                <a16:creationId xmlns:a16="http://schemas.microsoft.com/office/drawing/2014/main" id="{379CB9DA-2846-8547-9456-254856A99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73A34-BBC0-A847-B2F6-88F0D705DA4D}"/>
              </a:ext>
            </a:extLst>
          </p:cNvPr>
          <p:cNvSpPr>
            <a:spLocks noGrp="1"/>
          </p:cNvSpPr>
          <p:nvPr>
            <p:ph type="sldNum" sz="quarter" idx="12"/>
          </p:nvPr>
        </p:nvSpPr>
        <p:spPr/>
        <p:txBody>
          <a:bodyPr/>
          <a:lstStyle/>
          <a:p>
            <a:fld id="{34901791-1D93-AB47-8F0D-463E3D1D49EC}" type="slidenum">
              <a:rPr lang="en-US" smtClean="0"/>
              <a:t>‹#›</a:t>
            </a:fld>
            <a:endParaRPr lang="en-US"/>
          </a:p>
        </p:txBody>
      </p:sp>
    </p:spTree>
    <p:extLst>
      <p:ext uri="{BB962C8B-B14F-4D97-AF65-F5344CB8AC3E}">
        <p14:creationId xmlns:p14="http://schemas.microsoft.com/office/powerpoint/2010/main" val="31630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970A-9550-334D-A81C-83A6AEE649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527C99-EBB8-BC45-997E-243BC3734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F33358-9CCB-BA47-9E70-ACB858272A9E}"/>
              </a:ext>
            </a:extLst>
          </p:cNvPr>
          <p:cNvSpPr>
            <a:spLocks noGrp="1"/>
          </p:cNvSpPr>
          <p:nvPr>
            <p:ph type="dt" sz="half" idx="10"/>
          </p:nvPr>
        </p:nvSpPr>
        <p:spPr/>
        <p:txBody>
          <a:bodyPr/>
          <a:lstStyle/>
          <a:p>
            <a:fld id="{CC4E520F-62ED-924D-8884-BA90F243640C}" type="datetimeFigureOut">
              <a:rPr lang="en-US" smtClean="0"/>
              <a:t>9/26/21</a:t>
            </a:fld>
            <a:endParaRPr lang="en-US"/>
          </a:p>
        </p:txBody>
      </p:sp>
      <p:sp>
        <p:nvSpPr>
          <p:cNvPr id="5" name="Footer Placeholder 4">
            <a:extLst>
              <a:ext uri="{FF2B5EF4-FFF2-40B4-BE49-F238E27FC236}">
                <a16:creationId xmlns:a16="http://schemas.microsoft.com/office/drawing/2014/main" id="{69C15D05-A7CC-2143-8FB6-3D4351AF5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EDCEA-0F0E-C14C-B3F9-85EF26D4B2D8}"/>
              </a:ext>
            </a:extLst>
          </p:cNvPr>
          <p:cNvSpPr>
            <a:spLocks noGrp="1"/>
          </p:cNvSpPr>
          <p:nvPr>
            <p:ph type="sldNum" sz="quarter" idx="12"/>
          </p:nvPr>
        </p:nvSpPr>
        <p:spPr/>
        <p:txBody>
          <a:bodyPr/>
          <a:lstStyle/>
          <a:p>
            <a:fld id="{34901791-1D93-AB47-8F0D-463E3D1D49EC}" type="slidenum">
              <a:rPr lang="en-US" smtClean="0"/>
              <a:t>‹#›</a:t>
            </a:fld>
            <a:endParaRPr lang="en-US"/>
          </a:p>
        </p:txBody>
      </p:sp>
    </p:spTree>
    <p:extLst>
      <p:ext uri="{BB962C8B-B14F-4D97-AF65-F5344CB8AC3E}">
        <p14:creationId xmlns:p14="http://schemas.microsoft.com/office/powerpoint/2010/main" val="2185776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D74ED-7F90-F24B-BAF2-B51DF6B3EA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FDDE9-0A30-FE44-B0D4-95C1585D67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DF82E6-EF1A-094A-83FD-0C97D0BD5F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F40EC5-F92A-8948-B55F-70A4B532D718}"/>
              </a:ext>
            </a:extLst>
          </p:cNvPr>
          <p:cNvSpPr>
            <a:spLocks noGrp="1"/>
          </p:cNvSpPr>
          <p:nvPr>
            <p:ph type="dt" sz="half" idx="10"/>
          </p:nvPr>
        </p:nvSpPr>
        <p:spPr/>
        <p:txBody>
          <a:bodyPr/>
          <a:lstStyle/>
          <a:p>
            <a:fld id="{CC4E520F-62ED-924D-8884-BA90F243640C}" type="datetimeFigureOut">
              <a:rPr lang="en-US" smtClean="0"/>
              <a:t>9/26/21</a:t>
            </a:fld>
            <a:endParaRPr lang="en-US"/>
          </a:p>
        </p:txBody>
      </p:sp>
      <p:sp>
        <p:nvSpPr>
          <p:cNvPr id="6" name="Footer Placeholder 5">
            <a:extLst>
              <a:ext uri="{FF2B5EF4-FFF2-40B4-BE49-F238E27FC236}">
                <a16:creationId xmlns:a16="http://schemas.microsoft.com/office/drawing/2014/main" id="{E8FA0E87-A630-9E48-92EB-79454E03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D825D-2FD6-2341-B456-6381C5395235}"/>
              </a:ext>
            </a:extLst>
          </p:cNvPr>
          <p:cNvSpPr>
            <a:spLocks noGrp="1"/>
          </p:cNvSpPr>
          <p:nvPr>
            <p:ph type="sldNum" sz="quarter" idx="12"/>
          </p:nvPr>
        </p:nvSpPr>
        <p:spPr/>
        <p:txBody>
          <a:bodyPr/>
          <a:lstStyle/>
          <a:p>
            <a:fld id="{34901791-1D93-AB47-8F0D-463E3D1D49EC}" type="slidenum">
              <a:rPr lang="en-US" smtClean="0"/>
              <a:t>‹#›</a:t>
            </a:fld>
            <a:endParaRPr lang="en-US"/>
          </a:p>
        </p:txBody>
      </p:sp>
    </p:spTree>
    <p:extLst>
      <p:ext uri="{BB962C8B-B14F-4D97-AF65-F5344CB8AC3E}">
        <p14:creationId xmlns:p14="http://schemas.microsoft.com/office/powerpoint/2010/main" val="426386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DC14-8DD0-DC4D-B31E-B093D5D336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5CC83E-9341-EF40-AFCA-1E9BE8B5F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A21E00-84DE-8943-9180-2F159BFBE4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BB00EA-7444-9C44-A9BF-BD855C8811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979DA2-E00A-E548-A603-6D2B48FAB9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C49D2-BFC0-7145-A0CC-D8F4260C850E}"/>
              </a:ext>
            </a:extLst>
          </p:cNvPr>
          <p:cNvSpPr>
            <a:spLocks noGrp="1"/>
          </p:cNvSpPr>
          <p:nvPr>
            <p:ph type="dt" sz="half" idx="10"/>
          </p:nvPr>
        </p:nvSpPr>
        <p:spPr/>
        <p:txBody>
          <a:bodyPr/>
          <a:lstStyle/>
          <a:p>
            <a:fld id="{CC4E520F-62ED-924D-8884-BA90F243640C}" type="datetimeFigureOut">
              <a:rPr lang="en-US" smtClean="0"/>
              <a:t>9/26/21</a:t>
            </a:fld>
            <a:endParaRPr lang="en-US"/>
          </a:p>
        </p:txBody>
      </p:sp>
      <p:sp>
        <p:nvSpPr>
          <p:cNvPr id="8" name="Footer Placeholder 7">
            <a:extLst>
              <a:ext uri="{FF2B5EF4-FFF2-40B4-BE49-F238E27FC236}">
                <a16:creationId xmlns:a16="http://schemas.microsoft.com/office/drawing/2014/main" id="{7EA32AF3-9837-3F4E-A484-773C6C0C4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3C371B-E0F3-9A45-B0ED-317CE2C4FF72}"/>
              </a:ext>
            </a:extLst>
          </p:cNvPr>
          <p:cNvSpPr>
            <a:spLocks noGrp="1"/>
          </p:cNvSpPr>
          <p:nvPr>
            <p:ph type="sldNum" sz="quarter" idx="12"/>
          </p:nvPr>
        </p:nvSpPr>
        <p:spPr/>
        <p:txBody>
          <a:bodyPr/>
          <a:lstStyle/>
          <a:p>
            <a:fld id="{34901791-1D93-AB47-8F0D-463E3D1D49EC}" type="slidenum">
              <a:rPr lang="en-US" smtClean="0"/>
              <a:t>‹#›</a:t>
            </a:fld>
            <a:endParaRPr lang="en-US"/>
          </a:p>
        </p:txBody>
      </p:sp>
    </p:spTree>
    <p:extLst>
      <p:ext uri="{BB962C8B-B14F-4D97-AF65-F5344CB8AC3E}">
        <p14:creationId xmlns:p14="http://schemas.microsoft.com/office/powerpoint/2010/main" val="1579075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C47AC-77EC-8F4F-996D-83540BFF3A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E7E086-8A61-2247-98CC-4988CB7614B2}"/>
              </a:ext>
            </a:extLst>
          </p:cNvPr>
          <p:cNvSpPr>
            <a:spLocks noGrp="1"/>
          </p:cNvSpPr>
          <p:nvPr>
            <p:ph type="dt" sz="half" idx="10"/>
          </p:nvPr>
        </p:nvSpPr>
        <p:spPr/>
        <p:txBody>
          <a:bodyPr/>
          <a:lstStyle/>
          <a:p>
            <a:fld id="{CC4E520F-62ED-924D-8884-BA90F243640C}" type="datetimeFigureOut">
              <a:rPr lang="en-US" smtClean="0"/>
              <a:t>9/26/21</a:t>
            </a:fld>
            <a:endParaRPr lang="en-US"/>
          </a:p>
        </p:txBody>
      </p:sp>
      <p:sp>
        <p:nvSpPr>
          <p:cNvPr id="4" name="Footer Placeholder 3">
            <a:extLst>
              <a:ext uri="{FF2B5EF4-FFF2-40B4-BE49-F238E27FC236}">
                <a16:creationId xmlns:a16="http://schemas.microsoft.com/office/drawing/2014/main" id="{3BB97A3C-11C6-664A-94AE-969C5BBDD2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D5991D-6123-CC40-95CA-D637CF946C99}"/>
              </a:ext>
            </a:extLst>
          </p:cNvPr>
          <p:cNvSpPr>
            <a:spLocks noGrp="1"/>
          </p:cNvSpPr>
          <p:nvPr>
            <p:ph type="sldNum" sz="quarter" idx="12"/>
          </p:nvPr>
        </p:nvSpPr>
        <p:spPr/>
        <p:txBody>
          <a:bodyPr/>
          <a:lstStyle/>
          <a:p>
            <a:fld id="{34901791-1D93-AB47-8F0D-463E3D1D49EC}" type="slidenum">
              <a:rPr lang="en-US" smtClean="0"/>
              <a:t>‹#›</a:t>
            </a:fld>
            <a:endParaRPr lang="en-US"/>
          </a:p>
        </p:txBody>
      </p:sp>
    </p:spTree>
    <p:extLst>
      <p:ext uri="{BB962C8B-B14F-4D97-AF65-F5344CB8AC3E}">
        <p14:creationId xmlns:p14="http://schemas.microsoft.com/office/powerpoint/2010/main" val="929489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2F7812-3E78-F74A-AA08-28D653D53D6C}"/>
              </a:ext>
            </a:extLst>
          </p:cNvPr>
          <p:cNvSpPr>
            <a:spLocks noGrp="1"/>
          </p:cNvSpPr>
          <p:nvPr>
            <p:ph type="dt" sz="half" idx="10"/>
          </p:nvPr>
        </p:nvSpPr>
        <p:spPr/>
        <p:txBody>
          <a:bodyPr/>
          <a:lstStyle/>
          <a:p>
            <a:fld id="{CC4E520F-62ED-924D-8884-BA90F243640C}" type="datetimeFigureOut">
              <a:rPr lang="en-US" smtClean="0"/>
              <a:t>9/26/21</a:t>
            </a:fld>
            <a:endParaRPr lang="en-US"/>
          </a:p>
        </p:txBody>
      </p:sp>
      <p:sp>
        <p:nvSpPr>
          <p:cNvPr id="3" name="Footer Placeholder 2">
            <a:extLst>
              <a:ext uri="{FF2B5EF4-FFF2-40B4-BE49-F238E27FC236}">
                <a16:creationId xmlns:a16="http://schemas.microsoft.com/office/drawing/2014/main" id="{32C18F62-B11E-E744-92D7-320BD85CC1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593315-98C5-8F40-8918-8765F9C44D85}"/>
              </a:ext>
            </a:extLst>
          </p:cNvPr>
          <p:cNvSpPr>
            <a:spLocks noGrp="1"/>
          </p:cNvSpPr>
          <p:nvPr>
            <p:ph type="sldNum" sz="quarter" idx="12"/>
          </p:nvPr>
        </p:nvSpPr>
        <p:spPr/>
        <p:txBody>
          <a:bodyPr/>
          <a:lstStyle/>
          <a:p>
            <a:fld id="{34901791-1D93-AB47-8F0D-463E3D1D49EC}" type="slidenum">
              <a:rPr lang="en-US" smtClean="0"/>
              <a:t>‹#›</a:t>
            </a:fld>
            <a:endParaRPr lang="en-US"/>
          </a:p>
        </p:txBody>
      </p:sp>
    </p:spTree>
    <p:extLst>
      <p:ext uri="{BB962C8B-B14F-4D97-AF65-F5344CB8AC3E}">
        <p14:creationId xmlns:p14="http://schemas.microsoft.com/office/powerpoint/2010/main" val="394113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0905-BB6A-2B44-952B-9EEFFF3D3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A1FF2A-0B1E-724F-8DC0-DB7F43C6FF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D8B0A-B924-6041-B39F-DF160E4B0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4C85E-B693-6E48-932A-095126FF9F26}"/>
              </a:ext>
            </a:extLst>
          </p:cNvPr>
          <p:cNvSpPr>
            <a:spLocks noGrp="1"/>
          </p:cNvSpPr>
          <p:nvPr>
            <p:ph type="dt" sz="half" idx="10"/>
          </p:nvPr>
        </p:nvSpPr>
        <p:spPr/>
        <p:txBody>
          <a:bodyPr/>
          <a:lstStyle/>
          <a:p>
            <a:fld id="{CC4E520F-62ED-924D-8884-BA90F243640C}" type="datetimeFigureOut">
              <a:rPr lang="en-US" smtClean="0"/>
              <a:t>9/26/21</a:t>
            </a:fld>
            <a:endParaRPr lang="en-US"/>
          </a:p>
        </p:txBody>
      </p:sp>
      <p:sp>
        <p:nvSpPr>
          <p:cNvPr id="6" name="Footer Placeholder 5">
            <a:extLst>
              <a:ext uri="{FF2B5EF4-FFF2-40B4-BE49-F238E27FC236}">
                <a16:creationId xmlns:a16="http://schemas.microsoft.com/office/drawing/2014/main" id="{B9B7A6E0-7F92-194E-B612-52B8B8864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34601D-86AD-0D43-B9BD-7CD0A77CBABA}"/>
              </a:ext>
            </a:extLst>
          </p:cNvPr>
          <p:cNvSpPr>
            <a:spLocks noGrp="1"/>
          </p:cNvSpPr>
          <p:nvPr>
            <p:ph type="sldNum" sz="quarter" idx="12"/>
          </p:nvPr>
        </p:nvSpPr>
        <p:spPr/>
        <p:txBody>
          <a:bodyPr/>
          <a:lstStyle/>
          <a:p>
            <a:fld id="{34901791-1D93-AB47-8F0D-463E3D1D49EC}" type="slidenum">
              <a:rPr lang="en-US" smtClean="0"/>
              <a:t>‹#›</a:t>
            </a:fld>
            <a:endParaRPr lang="en-US"/>
          </a:p>
        </p:txBody>
      </p:sp>
    </p:spTree>
    <p:extLst>
      <p:ext uri="{BB962C8B-B14F-4D97-AF65-F5344CB8AC3E}">
        <p14:creationId xmlns:p14="http://schemas.microsoft.com/office/powerpoint/2010/main" val="90289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9827-5AD6-B645-B2A0-5931CDC9E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D06-B132-0546-A2EE-336ACEA8D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C17E6D-373C-4440-9700-BD666159F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C6CB03-ECC8-F64E-B55C-2912E65C0BB4}"/>
              </a:ext>
            </a:extLst>
          </p:cNvPr>
          <p:cNvSpPr>
            <a:spLocks noGrp="1"/>
          </p:cNvSpPr>
          <p:nvPr>
            <p:ph type="dt" sz="half" idx="10"/>
          </p:nvPr>
        </p:nvSpPr>
        <p:spPr/>
        <p:txBody>
          <a:bodyPr/>
          <a:lstStyle/>
          <a:p>
            <a:fld id="{CC4E520F-62ED-924D-8884-BA90F243640C}" type="datetimeFigureOut">
              <a:rPr lang="en-US" smtClean="0"/>
              <a:t>9/26/21</a:t>
            </a:fld>
            <a:endParaRPr lang="en-US"/>
          </a:p>
        </p:txBody>
      </p:sp>
      <p:sp>
        <p:nvSpPr>
          <p:cNvPr id="6" name="Footer Placeholder 5">
            <a:extLst>
              <a:ext uri="{FF2B5EF4-FFF2-40B4-BE49-F238E27FC236}">
                <a16:creationId xmlns:a16="http://schemas.microsoft.com/office/drawing/2014/main" id="{847FCEC9-0C12-8C43-9F50-A3A5780FE1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373F77-5067-C941-BD2B-A9DA6E015793}"/>
              </a:ext>
            </a:extLst>
          </p:cNvPr>
          <p:cNvSpPr>
            <a:spLocks noGrp="1"/>
          </p:cNvSpPr>
          <p:nvPr>
            <p:ph type="sldNum" sz="quarter" idx="12"/>
          </p:nvPr>
        </p:nvSpPr>
        <p:spPr/>
        <p:txBody>
          <a:bodyPr/>
          <a:lstStyle/>
          <a:p>
            <a:fld id="{34901791-1D93-AB47-8F0D-463E3D1D49EC}" type="slidenum">
              <a:rPr lang="en-US" smtClean="0"/>
              <a:t>‹#›</a:t>
            </a:fld>
            <a:endParaRPr lang="en-US"/>
          </a:p>
        </p:txBody>
      </p:sp>
    </p:spTree>
    <p:extLst>
      <p:ext uri="{BB962C8B-B14F-4D97-AF65-F5344CB8AC3E}">
        <p14:creationId xmlns:p14="http://schemas.microsoft.com/office/powerpoint/2010/main" val="1194273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E19DBB-8408-D64E-8A3A-6370A2EF52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884D7C-CB89-6549-BFE0-3852EA634E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7C798-1DFE-2243-AA6D-D7B8FB4FDB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4E520F-62ED-924D-8884-BA90F243640C}" type="datetimeFigureOut">
              <a:rPr lang="en-US" smtClean="0"/>
              <a:t>9/26/21</a:t>
            </a:fld>
            <a:endParaRPr lang="en-US"/>
          </a:p>
        </p:txBody>
      </p:sp>
      <p:sp>
        <p:nvSpPr>
          <p:cNvPr id="5" name="Footer Placeholder 4">
            <a:extLst>
              <a:ext uri="{FF2B5EF4-FFF2-40B4-BE49-F238E27FC236}">
                <a16:creationId xmlns:a16="http://schemas.microsoft.com/office/drawing/2014/main" id="{C0BF3F66-6D58-224B-8E78-A09E65C34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504022-ACB6-644F-9D33-30480038C5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901791-1D93-AB47-8F0D-463E3D1D49EC}" type="slidenum">
              <a:rPr lang="en-US" smtClean="0"/>
              <a:t>‹#›</a:t>
            </a:fld>
            <a:endParaRPr lang="en-US"/>
          </a:p>
        </p:txBody>
      </p:sp>
    </p:spTree>
    <p:extLst>
      <p:ext uri="{BB962C8B-B14F-4D97-AF65-F5344CB8AC3E}">
        <p14:creationId xmlns:p14="http://schemas.microsoft.com/office/powerpoint/2010/main" val="746964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commons.wikimedia.org/w/index.php?title=User:Dianaperezval&amp;action=edit&amp;redlink=1"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5DDA-E040-1E48-9A08-F74FFEE55A1B}"/>
              </a:ext>
            </a:extLst>
          </p:cNvPr>
          <p:cNvSpPr>
            <a:spLocks noGrp="1"/>
          </p:cNvSpPr>
          <p:nvPr>
            <p:ph type="title"/>
          </p:nvPr>
        </p:nvSpPr>
        <p:spPr/>
        <p:txBody>
          <a:bodyPr/>
          <a:lstStyle/>
          <a:p>
            <a:r>
              <a:rPr lang="en-US" b="1" dirty="0"/>
              <a:t>Weed Biology Unit </a:t>
            </a:r>
          </a:p>
        </p:txBody>
      </p:sp>
      <p:pic>
        <p:nvPicPr>
          <p:cNvPr id="4" name="Picture 3">
            <a:extLst>
              <a:ext uri="{FF2B5EF4-FFF2-40B4-BE49-F238E27FC236}">
                <a16:creationId xmlns:a16="http://schemas.microsoft.com/office/drawing/2014/main" id="{289CD7D2-1205-5E40-B1DD-DC74A7D16A70}"/>
              </a:ext>
            </a:extLst>
          </p:cNvPr>
          <p:cNvPicPr>
            <a:picLocks noChangeAspect="1"/>
          </p:cNvPicPr>
          <p:nvPr/>
        </p:nvPicPr>
        <p:blipFill>
          <a:blip r:embed="rId2"/>
          <a:stretch>
            <a:fillRect/>
          </a:stretch>
        </p:blipFill>
        <p:spPr>
          <a:xfrm>
            <a:off x="1039091" y="1435966"/>
            <a:ext cx="5056909" cy="5056909"/>
          </a:xfrm>
          <a:prstGeom prst="rect">
            <a:avLst/>
          </a:prstGeom>
        </p:spPr>
      </p:pic>
      <p:pic>
        <p:nvPicPr>
          <p:cNvPr id="6" name="Picture 5">
            <a:extLst>
              <a:ext uri="{FF2B5EF4-FFF2-40B4-BE49-F238E27FC236}">
                <a16:creationId xmlns:a16="http://schemas.microsoft.com/office/drawing/2014/main" id="{FD7401FC-CFD2-6140-ABCD-2BA401CAFFD3}"/>
              </a:ext>
            </a:extLst>
          </p:cNvPr>
          <p:cNvPicPr>
            <a:picLocks noChangeAspect="1"/>
          </p:cNvPicPr>
          <p:nvPr/>
        </p:nvPicPr>
        <p:blipFill>
          <a:blip r:embed="rId3"/>
          <a:stretch>
            <a:fillRect/>
          </a:stretch>
        </p:blipFill>
        <p:spPr>
          <a:xfrm rot="5400000">
            <a:off x="5463886" y="2068080"/>
            <a:ext cx="5056909" cy="3792682"/>
          </a:xfrm>
          <a:prstGeom prst="rect">
            <a:avLst/>
          </a:prstGeom>
        </p:spPr>
      </p:pic>
      <p:sp>
        <p:nvSpPr>
          <p:cNvPr id="7" name="TextBox 6">
            <a:extLst>
              <a:ext uri="{FF2B5EF4-FFF2-40B4-BE49-F238E27FC236}">
                <a16:creationId xmlns:a16="http://schemas.microsoft.com/office/drawing/2014/main" id="{6282BB35-9BD5-BC44-9B5E-3133BBE995E5}"/>
              </a:ext>
            </a:extLst>
          </p:cNvPr>
          <p:cNvSpPr txBox="1"/>
          <p:nvPr/>
        </p:nvSpPr>
        <p:spPr>
          <a:xfrm>
            <a:off x="10079183" y="6292820"/>
            <a:ext cx="2112817" cy="400110"/>
          </a:xfrm>
          <a:prstGeom prst="rect">
            <a:avLst/>
          </a:prstGeom>
          <a:noFill/>
        </p:spPr>
        <p:txBody>
          <a:bodyPr wrap="square" rtlCol="0">
            <a:spAutoFit/>
          </a:bodyPr>
          <a:lstStyle/>
          <a:p>
            <a:r>
              <a:rPr lang="en-US" sz="1000" dirty="0"/>
              <a:t>Photos by Lynn </a:t>
            </a:r>
            <a:r>
              <a:rPr lang="en-US" sz="1000" dirty="0" err="1"/>
              <a:t>Sosnoskie</a:t>
            </a:r>
            <a:r>
              <a:rPr lang="en-US" sz="1000" dirty="0"/>
              <a:t> of Cornell University.</a:t>
            </a:r>
          </a:p>
        </p:txBody>
      </p:sp>
    </p:spTree>
    <p:extLst>
      <p:ext uri="{BB962C8B-B14F-4D97-AF65-F5344CB8AC3E}">
        <p14:creationId xmlns:p14="http://schemas.microsoft.com/office/powerpoint/2010/main" val="3549147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6B48F-12E2-1F46-9B64-4DEF783E6BA3}"/>
              </a:ext>
            </a:extLst>
          </p:cNvPr>
          <p:cNvSpPr>
            <a:spLocks noGrp="1"/>
          </p:cNvSpPr>
          <p:nvPr>
            <p:ph type="title"/>
          </p:nvPr>
        </p:nvSpPr>
        <p:spPr/>
        <p:txBody>
          <a:bodyPr/>
          <a:lstStyle/>
          <a:p>
            <a:r>
              <a:rPr lang="en-US" dirty="0"/>
              <a:t>Grass ID: Ligules and auricles</a:t>
            </a:r>
          </a:p>
        </p:txBody>
      </p:sp>
      <p:pic>
        <p:nvPicPr>
          <p:cNvPr id="6" name="Picture 5">
            <a:extLst>
              <a:ext uri="{FF2B5EF4-FFF2-40B4-BE49-F238E27FC236}">
                <a16:creationId xmlns:a16="http://schemas.microsoft.com/office/drawing/2014/main" id="{0E7F4F60-677D-854E-9DDF-18EE0EDC1399}"/>
              </a:ext>
            </a:extLst>
          </p:cNvPr>
          <p:cNvPicPr>
            <a:picLocks noChangeAspect="1"/>
          </p:cNvPicPr>
          <p:nvPr/>
        </p:nvPicPr>
        <p:blipFill>
          <a:blip r:embed="rId2"/>
          <a:stretch>
            <a:fillRect/>
          </a:stretch>
        </p:blipFill>
        <p:spPr>
          <a:xfrm>
            <a:off x="2523536" y="1754480"/>
            <a:ext cx="7144927" cy="5103520"/>
          </a:xfrm>
          <a:prstGeom prst="rect">
            <a:avLst/>
          </a:prstGeom>
        </p:spPr>
      </p:pic>
    </p:spTree>
    <p:extLst>
      <p:ext uri="{BB962C8B-B14F-4D97-AF65-F5344CB8AC3E}">
        <p14:creationId xmlns:p14="http://schemas.microsoft.com/office/powerpoint/2010/main" val="34453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37B7A-5CF9-2F49-A191-7F74D5E3A1EB}"/>
              </a:ext>
            </a:extLst>
          </p:cNvPr>
          <p:cNvSpPr>
            <a:spLocks noGrp="1"/>
          </p:cNvSpPr>
          <p:nvPr>
            <p:ph type="title"/>
          </p:nvPr>
        </p:nvSpPr>
        <p:spPr/>
        <p:txBody>
          <a:bodyPr/>
          <a:lstStyle/>
          <a:p>
            <a:r>
              <a:rPr lang="en-US" dirty="0"/>
              <a:t>Location of midrib</a:t>
            </a:r>
          </a:p>
        </p:txBody>
      </p:sp>
      <p:pic>
        <p:nvPicPr>
          <p:cNvPr id="8" name="Picture 7">
            <a:extLst>
              <a:ext uri="{FF2B5EF4-FFF2-40B4-BE49-F238E27FC236}">
                <a16:creationId xmlns:a16="http://schemas.microsoft.com/office/drawing/2014/main" id="{FFCCF995-AB72-3E46-9C60-3E2A2F545ABB}"/>
              </a:ext>
            </a:extLst>
          </p:cNvPr>
          <p:cNvPicPr>
            <a:picLocks noChangeAspect="1"/>
          </p:cNvPicPr>
          <p:nvPr/>
        </p:nvPicPr>
        <p:blipFill rotWithShape="1">
          <a:blip r:embed="rId2"/>
          <a:srcRect l="11833" t="9992" r="24875" b="7229"/>
          <a:stretch/>
        </p:blipFill>
        <p:spPr>
          <a:xfrm>
            <a:off x="3130466" y="1317185"/>
            <a:ext cx="5931068" cy="5540815"/>
          </a:xfrm>
          <a:prstGeom prst="rect">
            <a:avLst/>
          </a:prstGeom>
        </p:spPr>
      </p:pic>
      <p:sp>
        <p:nvSpPr>
          <p:cNvPr id="5" name="TextBox 4">
            <a:extLst>
              <a:ext uri="{FF2B5EF4-FFF2-40B4-BE49-F238E27FC236}">
                <a16:creationId xmlns:a16="http://schemas.microsoft.com/office/drawing/2014/main" id="{4AEBC13B-DEE0-2B47-AA13-301913EC5B66}"/>
              </a:ext>
            </a:extLst>
          </p:cNvPr>
          <p:cNvSpPr txBox="1"/>
          <p:nvPr/>
        </p:nvSpPr>
        <p:spPr>
          <a:xfrm>
            <a:off x="415600" y="2056253"/>
            <a:ext cx="2743200" cy="738664"/>
          </a:xfrm>
          <a:prstGeom prst="rect">
            <a:avLst/>
          </a:prstGeom>
          <a:noFill/>
        </p:spPr>
        <p:txBody>
          <a:bodyPr wrap="square" rtlCol="0">
            <a:spAutoFit/>
          </a:bodyPr>
          <a:lstStyle/>
          <a:p>
            <a:r>
              <a:rPr lang="en-US" sz="1400" dirty="0"/>
              <a:t>Note: the midrib can be really distinctive in some species, like fall panicum and johnsongrass</a:t>
            </a:r>
          </a:p>
        </p:txBody>
      </p:sp>
    </p:spTree>
    <p:extLst>
      <p:ext uri="{BB962C8B-B14F-4D97-AF65-F5344CB8AC3E}">
        <p14:creationId xmlns:p14="http://schemas.microsoft.com/office/powerpoint/2010/main" val="1320779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6E40A-2017-1645-BC42-DE37D447DAF3}"/>
              </a:ext>
            </a:extLst>
          </p:cNvPr>
          <p:cNvSpPr>
            <a:spLocks noGrp="1"/>
          </p:cNvSpPr>
          <p:nvPr>
            <p:ph type="title"/>
          </p:nvPr>
        </p:nvSpPr>
        <p:spPr/>
        <p:txBody>
          <a:bodyPr/>
          <a:lstStyle/>
          <a:p>
            <a:r>
              <a:rPr lang="en-US" dirty="0"/>
              <a:t>Collar region</a:t>
            </a:r>
          </a:p>
        </p:txBody>
      </p:sp>
      <p:pic>
        <p:nvPicPr>
          <p:cNvPr id="5" name="Picture 4">
            <a:extLst>
              <a:ext uri="{FF2B5EF4-FFF2-40B4-BE49-F238E27FC236}">
                <a16:creationId xmlns:a16="http://schemas.microsoft.com/office/drawing/2014/main" id="{D4E4EC2F-E6D3-A645-98C6-2CB41E4D933D}"/>
              </a:ext>
            </a:extLst>
          </p:cNvPr>
          <p:cNvPicPr>
            <a:picLocks noChangeAspect="1"/>
          </p:cNvPicPr>
          <p:nvPr/>
        </p:nvPicPr>
        <p:blipFill rotWithShape="1">
          <a:blip r:embed="rId2"/>
          <a:srcRect l="11376" t="5324" r="4673" b="5324"/>
          <a:stretch/>
        </p:blipFill>
        <p:spPr>
          <a:xfrm>
            <a:off x="3166533" y="1798743"/>
            <a:ext cx="6654801" cy="5059257"/>
          </a:xfrm>
          <a:prstGeom prst="rect">
            <a:avLst/>
          </a:prstGeom>
        </p:spPr>
      </p:pic>
    </p:spTree>
    <p:extLst>
      <p:ext uri="{BB962C8B-B14F-4D97-AF65-F5344CB8AC3E}">
        <p14:creationId xmlns:p14="http://schemas.microsoft.com/office/powerpoint/2010/main" val="214919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15600" y="568450"/>
            <a:ext cx="11360800" cy="1108400"/>
          </a:xfrm>
          <a:prstGeom prst="rect">
            <a:avLst/>
          </a:prstGeom>
        </p:spPr>
        <p:txBody>
          <a:bodyPr spcFirstLastPara="1" vert="horz" wrap="square" lIns="121900" tIns="121900" rIns="121900" bIns="121900" rtlCol="0" anchor="b" anchorCtr="0">
            <a:noAutofit/>
          </a:bodyPr>
          <a:lstStyle/>
          <a:p>
            <a:r>
              <a:rPr lang="en" dirty="0"/>
              <a:t>Overview of Reproduction</a:t>
            </a:r>
            <a:endParaRPr dirty="0"/>
          </a:p>
        </p:txBody>
      </p:sp>
      <p:sp>
        <p:nvSpPr>
          <p:cNvPr id="127" name="Google Shape;127;p20"/>
          <p:cNvSpPr txBox="1">
            <a:spLocks noGrp="1"/>
          </p:cNvSpPr>
          <p:nvPr>
            <p:ph type="body" idx="1"/>
          </p:nvPr>
        </p:nvSpPr>
        <p:spPr>
          <a:xfrm>
            <a:off x="415600" y="1878299"/>
            <a:ext cx="5333200" cy="4667309"/>
          </a:xfrm>
          <a:prstGeom prst="rect">
            <a:avLst/>
          </a:prstGeom>
        </p:spPr>
        <p:txBody>
          <a:bodyPr spcFirstLastPara="1" vert="horz" wrap="square" lIns="121900" tIns="121900" rIns="121900" bIns="121900" rtlCol="0" anchor="t" anchorCtr="0">
            <a:noAutofit/>
          </a:bodyPr>
          <a:lstStyle/>
          <a:p>
            <a:pPr marL="0" indent="0">
              <a:lnSpc>
                <a:spcPct val="100000"/>
              </a:lnSpc>
              <a:buClr>
                <a:schemeClr val="dk1"/>
              </a:buClr>
              <a:buSzPts val="1100"/>
              <a:buNone/>
            </a:pPr>
            <a:r>
              <a:rPr lang="en-US" b="1" dirty="0"/>
              <a:t>Pollination </a:t>
            </a:r>
            <a:r>
              <a:rPr lang="en-US" dirty="0"/>
              <a:t>is the union of the pollen and the egg; it pulls genes from both parts to create a third, new plant. This involves the flower of the plant.</a:t>
            </a:r>
          </a:p>
          <a:p>
            <a:pPr marL="0" indent="0" algn="ctr">
              <a:lnSpc>
                <a:spcPct val="100000"/>
              </a:lnSpc>
              <a:buClr>
                <a:schemeClr val="dk1"/>
              </a:buClr>
              <a:buSzPts val="1100"/>
              <a:buNone/>
            </a:pPr>
            <a:endParaRPr lang="en-US" b="1" dirty="0"/>
          </a:p>
          <a:p>
            <a:pPr marL="0" indent="0" algn="ctr">
              <a:lnSpc>
                <a:spcPct val="100000"/>
              </a:lnSpc>
              <a:buClr>
                <a:schemeClr val="dk1"/>
              </a:buClr>
              <a:buSzPts val="1100"/>
              <a:buNone/>
            </a:pPr>
            <a:r>
              <a:rPr lang="en-US" b="1" dirty="0"/>
              <a:t>Flower parts overview:</a:t>
            </a:r>
          </a:p>
          <a:p>
            <a:pPr marL="342900" indent="-342900">
              <a:lnSpc>
                <a:spcPct val="100000"/>
              </a:lnSpc>
              <a:buClr>
                <a:schemeClr val="dk1"/>
              </a:buClr>
              <a:buSzPts val="1100"/>
              <a:buFont typeface="Courier New" panose="02070309020205020404" pitchFamily="49" charset="0"/>
              <a:buChar char="o"/>
            </a:pPr>
            <a:r>
              <a:rPr lang="en-US" dirty="0"/>
              <a:t>Petals</a:t>
            </a:r>
          </a:p>
          <a:p>
            <a:pPr marL="342900" indent="-342900">
              <a:lnSpc>
                <a:spcPct val="100000"/>
              </a:lnSpc>
              <a:buClr>
                <a:schemeClr val="dk1"/>
              </a:buClr>
              <a:buSzPts val="1100"/>
              <a:buFont typeface="Courier New" panose="02070309020205020404" pitchFamily="49" charset="0"/>
              <a:buChar char="o"/>
            </a:pPr>
            <a:r>
              <a:rPr lang="en-US" dirty="0"/>
              <a:t>Sepals</a:t>
            </a:r>
          </a:p>
          <a:p>
            <a:pPr marL="0" indent="0">
              <a:lnSpc>
                <a:spcPct val="100000"/>
              </a:lnSpc>
              <a:buClr>
                <a:schemeClr val="dk1"/>
              </a:buClr>
              <a:buSzPts val="1100"/>
              <a:buNone/>
            </a:pPr>
            <a:r>
              <a:rPr lang="en-US" b="1" dirty="0"/>
              <a:t>Female</a:t>
            </a:r>
          </a:p>
          <a:p>
            <a:pPr marL="342900" indent="-342900">
              <a:lnSpc>
                <a:spcPct val="100000"/>
              </a:lnSpc>
              <a:buClr>
                <a:schemeClr val="dk1"/>
              </a:buClr>
              <a:buSzPts val="1100"/>
              <a:buFont typeface="Courier New" panose="02070309020205020404" pitchFamily="49" charset="0"/>
              <a:buChar char="o"/>
            </a:pPr>
            <a:r>
              <a:rPr lang="en-US" dirty="0"/>
              <a:t>Pistil</a:t>
            </a:r>
          </a:p>
          <a:p>
            <a:pPr marL="342900" indent="-342900">
              <a:lnSpc>
                <a:spcPct val="100000"/>
              </a:lnSpc>
              <a:buClr>
                <a:schemeClr val="dk1"/>
              </a:buClr>
              <a:buSzPts val="1100"/>
              <a:buFont typeface="Courier New" panose="02070309020205020404" pitchFamily="49" charset="0"/>
              <a:buChar char="o"/>
            </a:pPr>
            <a:r>
              <a:rPr lang="en-US" dirty="0"/>
              <a:t>Style</a:t>
            </a:r>
          </a:p>
          <a:p>
            <a:pPr marL="342900" indent="-342900">
              <a:lnSpc>
                <a:spcPct val="100000"/>
              </a:lnSpc>
              <a:buClr>
                <a:schemeClr val="dk1"/>
              </a:buClr>
              <a:buSzPts val="1100"/>
              <a:buFont typeface="Courier New" panose="02070309020205020404" pitchFamily="49" charset="0"/>
              <a:buChar char="o"/>
            </a:pPr>
            <a:r>
              <a:rPr lang="en-US" dirty="0"/>
              <a:t>Stigma</a:t>
            </a:r>
          </a:p>
          <a:p>
            <a:pPr marL="342900" indent="-342900">
              <a:lnSpc>
                <a:spcPct val="100000"/>
              </a:lnSpc>
              <a:buClr>
                <a:schemeClr val="dk1"/>
              </a:buClr>
              <a:buSzPts val="1100"/>
              <a:buFont typeface="Courier New" panose="02070309020205020404" pitchFamily="49" charset="0"/>
              <a:buChar char="o"/>
            </a:pPr>
            <a:r>
              <a:rPr lang="en-US" dirty="0"/>
              <a:t>Ovule</a:t>
            </a:r>
          </a:p>
          <a:p>
            <a:pPr marL="0" indent="0">
              <a:lnSpc>
                <a:spcPct val="100000"/>
              </a:lnSpc>
              <a:buClr>
                <a:schemeClr val="dk1"/>
              </a:buClr>
              <a:buSzPts val="1100"/>
              <a:buNone/>
            </a:pPr>
            <a:r>
              <a:rPr lang="en-US" b="1" dirty="0"/>
              <a:t>Male</a:t>
            </a:r>
          </a:p>
          <a:p>
            <a:pPr marL="342900" indent="-342900">
              <a:lnSpc>
                <a:spcPct val="100000"/>
              </a:lnSpc>
              <a:buClr>
                <a:schemeClr val="dk1"/>
              </a:buClr>
              <a:buSzPts val="1100"/>
              <a:buFont typeface="Courier New" panose="02070309020205020404" pitchFamily="49" charset="0"/>
              <a:buChar char="o"/>
            </a:pPr>
            <a:r>
              <a:rPr lang="en-US" dirty="0"/>
              <a:t>Stamen</a:t>
            </a:r>
          </a:p>
          <a:p>
            <a:pPr marL="342900" indent="-342900">
              <a:lnSpc>
                <a:spcPct val="100000"/>
              </a:lnSpc>
              <a:buClr>
                <a:schemeClr val="dk1"/>
              </a:buClr>
              <a:buSzPts val="1100"/>
              <a:buFont typeface="Courier New" panose="02070309020205020404" pitchFamily="49" charset="0"/>
              <a:buChar char="o"/>
            </a:pPr>
            <a:r>
              <a:rPr lang="en-US" dirty="0"/>
              <a:t>Filament</a:t>
            </a:r>
          </a:p>
          <a:p>
            <a:pPr marL="342900" indent="-342900">
              <a:lnSpc>
                <a:spcPct val="100000"/>
              </a:lnSpc>
              <a:buClr>
                <a:schemeClr val="dk1"/>
              </a:buClr>
              <a:buSzPts val="1100"/>
              <a:buFont typeface="Courier New" panose="02070309020205020404" pitchFamily="49" charset="0"/>
              <a:buChar char="o"/>
            </a:pPr>
            <a:r>
              <a:rPr lang="en-US" dirty="0"/>
              <a:t>Anther</a:t>
            </a:r>
          </a:p>
          <a:p>
            <a:pPr marL="0" indent="0">
              <a:lnSpc>
                <a:spcPct val="100000"/>
              </a:lnSpc>
              <a:buClr>
                <a:schemeClr val="dk1"/>
              </a:buClr>
              <a:buSzPts val="1100"/>
              <a:buNone/>
            </a:pPr>
            <a:endParaRPr dirty="0"/>
          </a:p>
        </p:txBody>
      </p:sp>
      <p:pic>
        <p:nvPicPr>
          <p:cNvPr id="4" name="Picture 3">
            <a:extLst>
              <a:ext uri="{FF2B5EF4-FFF2-40B4-BE49-F238E27FC236}">
                <a16:creationId xmlns:a16="http://schemas.microsoft.com/office/drawing/2014/main" id="{D8E76096-050C-C14C-9261-E1ADF0E0AC51}"/>
              </a:ext>
            </a:extLst>
          </p:cNvPr>
          <p:cNvPicPr>
            <a:picLocks noChangeAspect="1"/>
          </p:cNvPicPr>
          <p:nvPr/>
        </p:nvPicPr>
        <p:blipFill>
          <a:blip r:embed="rId3"/>
          <a:stretch>
            <a:fillRect/>
          </a:stretch>
        </p:blipFill>
        <p:spPr>
          <a:xfrm>
            <a:off x="6028830" y="2045721"/>
            <a:ext cx="5333200" cy="4499888"/>
          </a:xfrm>
          <a:prstGeom prst="rect">
            <a:avLst/>
          </a:prstGeom>
        </p:spPr>
      </p:pic>
      <p:sp>
        <p:nvSpPr>
          <p:cNvPr id="5" name="TextBox 4">
            <a:extLst>
              <a:ext uri="{FF2B5EF4-FFF2-40B4-BE49-F238E27FC236}">
                <a16:creationId xmlns:a16="http://schemas.microsoft.com/office/drawing/2014/main" id="{1F9ADC96-F122-2A4A-9FAC-B8F318E5C48E}"/>
              </a:ext>
            </a:extLst>
          </p:cNvPr>
          <p:cNvSpPr txBox="1"/>
          <p:nvPr/>
        </p:nvSpPr>
        <p:spPr>
          <a:xfrm>
            <a:off x="6028830" y="6422498"/>
            <a:ext cx="6030818" cy="246221"/>
          </a:xfrm>
          <a:prstGeom prst="rect">
            <a:avLst/>
          </a:prstGeom>
          <a:noFill/>
        </p:spPr>
        <p:txBody>
          <a:bodyPr wrap="none" rtlCol="0">
            <a:spAutoFit/>
          </a:bodyPr>
          <a:lstStyle/>
          <a:p>
            <a:r>
              <a:rPr lang="en-US" sz="1000" dirty="0">
                <a:latin typeface="Times" pitchFamily="2" charset="0"/>
                <a:hlinkClick r:id="rId4" tooltip="User:Dianaperezval (page does not exist)">
                  <a:extLst>
                    <a:ext uri="{A12FA001-AC4F-418D-AE19-62706E023703}">
                      <ahyp:hlinkClr xmlns:ahyp="http://schemas.microsoft.com/office/drawing/2018/hyperlinkcolor" val="tx"/>
                    </a:ext>
                  </a:extLst>
                </a:hlinkClick>
              </a:rPr>
              <a:t>Image credit: Dianaperezval</a:t>
            </a:r>
            <a:r>
              <a:rPr lang="en-US" sz="1000" dirty="0">
                <a:latin typeface="Times" pitchFamily="2" charset="0"/>
              </a:rPr>
              <a:t>: https://</a:t>
            </a:r>
            <a:r>
              <a:rPr lang="en-US" sz="1000" dirty="0" err="1">
                <a:latin typeface="Times" pitchFamily="2" charset="0"/>
              </a:rPr>
              <a:t>commons.</a:t>
            </a:r>
            <a:r>
              <a:rPr lang="en-US" sz="670" dirty="0" err="1">
                <a:latin typeface="Times" pitchFamily="2" charset="0"/>
              </a:rPr>
              <a:t>wikimedia</a:t>
            </a:r>
            <a:r>
              <a:rPr lang="en-US" sz="1000" dirty="0" err="1">
                <a:latin typeface="Times" pitchFamily="2" charset="0"/>
              </a:rPr>
              <a:t>.org</a:t>
            </a:r>
            <a:r>
              <a:rPr lang="en-US" sz="1000" dirty="0">
                <a:latin typeface="Times" pitchFamily="2" charset="0"/>
              </a:rPr>
              <a:t>/wiki/</a:t>
            </a:r>
            <a:r>
              <a:rPr lang="en-US" sz="1000" dirty="0" err="1">
                <a:latin typeface="Times" pitchFamily="2" charset="0"/>
              </a:rPr>
              <a:t>File:Cross_Section_of_a_Flower.svg#filelinks</a:t>
            </a:r>
            <a:endParaRPr lang="en-US" sz="1000" dirty="0">
              <a:latin typeface="Times" pitchFamily="2" charset="0"/>
            </a:endParaRPr>
          </a:p>
        </p:txBody>
      </p:sp>
    </p:spTree>
    <p:extLst>
      <p:ext uri="{BB962C8B-B14F-4D97-AF65-F5344CB8AC3E}">
        <p14:creationId xmlns:p14="http://schemas.microsoft.com/office/powerpoint/2010/main" val="3214957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721D-EA35-CB43-A034-42379275F858}"/>
              </a:ext>
            </a:extLst>
          </p:cNvPr>
          <p:cNvSpPr>
            <a:spLocks noGrp="1"/>
          </p:cNvSpPr>
          <p:nvPr>
            <p:ph type="title"/>
          </p:nvPr>
        </p:nvSpPr>
        <p:spPr/>
        <p:txBody>
          <a:bodyPr/>
          <a:lstStyle/>
          <a:p>
            <a:r>
              <a:rPr lang="en-US" dirty="0"/>
              <a:t>Flower morphology</a:t>
            </a:r>
          </a:p>
        </p:txBody>
      </p:sp>
      <p:pic>
        <p:nvPicPr>
          <p:cNvPr id="3" name="Picture 2">
            <a:extLst>
              <a:ext uri="{FF2B5EF4-FFF2-40B4-BE49-F238E27FC236}">
                <a16:creationId xmlns:a16="http://schemas.microsoft.com/office/drawing/2014/main" id="{3668AADA-FD2B-3244-A44B-1B1E4696A081}"/>
              </a:ext>
            </a:extLst>
          </p:cNvPr>
          <p:cNvPicPr>
            <a:picLocks noChangeAspect="1"/>
          </p:cNvPicPr>
          <p:nvPr/>
        </p:nvPicPr>
        <p:blipFill rotWithShape="1">
          <a:blip r:embed="rId2"/>
          <a:srcRect l="1" r="-425" b="39315"/>
          <a:stretch/>
        </p:blipFill>
        <p:spPr>
          <a:xfrm>
            <a:off x="1418198" y="2236788"/>
            <a:ext cx="9355604" cy="4019232"/>
          </a:xfrm>
          <a:prstGeom prst="rect">
            <a:avLst/>
          </a:prstGeom>
        </p:spPr>
      </p:pic>
      <p:sp>
        <p:nvSpPr>
          <p:cNvPr id="4" name="TextBox 3">
            <a:extLst>
              <a:ext uri="{FF2B5EF4-FFF2-40B4-BE49-F238E27FC236}">
                <a16:creationId xmlns:a16="http://schemas.microsoft.com/office/drawing/2014/main" id="{5DC4D064-7A83-044E-8A9B-E96CAC4D923C}"/>
              </a:ext>
            </a:extLst>
          </p:cNvPr>
          <p:cNvSpPr txBox="1"/>
          <p:nvPr/>
        </p:nvSpPr>
        <p:spPr>
          <a:xfrm>
            <a:off x="2813957" y="6492875"/>
            <a:ext cx="6183086" cy="230832"/>
          </a:xfrm>
          <a:prstGeom prst="rect">
            <a:avLst/>
          </a:prstGeom>
          <a:noFill/>
        </p:spPr>
        <p:txBody>
          <a:bodyPr wrap="square" rtlCol="0">
            <a:spAutoFit/>
          </a:bodyPr>
          <a:lstStyle/>
          <a:p>
            <a:pPr algn="ctr"/>
            <a:r>
              <a:rPr lang="en-US" sz="900" dirty="0"/>
              <a:t>Plants Habit (Hickman, C. 'The Jepson Manual Higher Plants of California drawing by Linda Ann </a:t>
            </a:r>
            <a:r>
              <a:rPr lang="en-US" sz="900" dirty="0" err="1"/>
              <a:t>Vorobic</a:t>
            </a:r>
            <a:r>
              <a:rPr lang="en-US" sz="900" dirty="0"/>
              <a:t> et al. 1993)</a:t>
            </a:r>
          </a:p>
        </p:txBody>
      </p:sp>
      <p:sp>
        <p:nvSpPr>
          <p:cNvPr id="5" name="TextBox 4">
            <a:extLst>
              <a:ext uri="{FF2B5EF4-FFF2-40B4-BE49-F238E27FC236}">
                <a16:creationId xmlns:a16="http://schemas.microsoft.com/office/drawing/2014/main" id="{44A507E7-30F2-3D44-9E27-C0A066200254}"/>
              </a:ext>
            </a:extLst>
          </p:cNvPr>
          <p:cNvSpPr txBox="1"/>
          <p:nvPr/>
        </p:nvSpPr>
        <p:spPr>
          <a:xfrm>
            <a:off x="8750300" y="1472029"/>
            <a:ext cx="3048000" cy="523220"/>
          </a:xfrm>
          <a:prstGeom prst="rect">
            <a:avLst/>
          </a:prstGeom>
          <a:noFill/>
        </p:spPr>
        <p:txBody>
          <a:bodyPr wrap="square" rtlCol="0">
            <a:spAutoFit/>
          </a:bodyPr>
          <a:lstStyle/>
          <a:p>
            <a:r>
              <a:rPr lang="en-US" sz="1400" dirty="0"/>
              <a:t>Note: grass species tend to be panicles, racemes, and spikes</a:t>
            </a:r>
          </a:p>
        </p:txBody>
      </p:sp>
    </p:spTree>
    <p:extLst>
      <p:ext uri="{BB962C8B-B14F-4D97-AF65-F5344CB8AC3E}">
        <p14:creationId xmlns:p14="http://schemas.microsoft.com/office/powerpoint/2010/main" val="426271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15600" y="525233"/>
            <a:ext cx="11360800" cy="1108400"/>
          </a:xfrm>
          <a:prstGeom prst="rect">
            <a:avLst/>
          </a:prstGeom>
        </p:spPr>
        <p:txBody>
          <a:bodyPr spcFirstLastPara="1" vert="horz" wrap="square" lIns="121900" tIns="121900" rIns="121900" bIns="121900" rtlCol="0" anchor="b" anchorCtr="0">
            <a:noAutofit/>
          </a:bodyPr>
          <a:lstStyle/>
          <a:p>
            <a:r>
              <a:rPr lang="en" dirty="0"/>
              <a:t>Overview of Reproduction &amp; Underground Structures</a:t>
            </a:r>
            <a:endParaRPr dirty="0"/>
          </a:p>
        </p:txBody>
      </p:sp>
      <p:sp>
        <p:nvSpPr>
          <p:cNvPr id="127" name="Google Shape;127;p20"/>
          <p:cNvSpPr txBox="1">
            <a:spLocks noGrp="1"/>
          </p:cNvSpPr>
          <p:nvPr>
            <p:ph type="body" idx="1"/>
          </p:nvPr>
        </p:nvSpPr>
        <p:spPr>
          <a:xfrm>
            <a:off x="415600" y="1878300"/>
            <a:ext cx="5333200" cy="4630100"/>
          </a:xfrm>
          <a:prstGeom prst="rect">
            <a:avLst/>
          </a:prstGeom>
        </p:spPr>
        <p:txBody>
          <a:bodyPr spcFirstLastPara="1" vert="horz" wrap="square" lIns="121900" tIns="121900" rIns="121900" bIns="121900" rtlCol="0" anchor="t" anchorCtr="0">
            <a:noAutofit/>
          </a:bodyPr>
          <a:lstStyle/>
          <a:p>
            <a:pPr marL="0" indent="0">
              <a:lnSpc>
                <a:spcPct val="100000"/>
              </a:lnSpc>
              <a:buClr>
                <a:schemeClr val="dk1"/>
              </a:buClr>
              <a:buSzPts val="1100"/>
              <a:buNone/>
            </a:pPr>
            <a:r>
              <a:rPr lang="en-US" b="1" dirty="0"/>
              <a:t>Vegetative Reproduction</a:t>
            </a:r>
            <a:r>
              <a:rPr lang="en-US" dirty="0"/>
              <a:t> is taking a part of one plant and causing it to regenerate itself. This new plant is genetically identical to the first plant. This involves vegetative parts of the plant such as roots, leaves, and stems.</a:t>
            </a:r>
          </a:p>
          <a:p>
            <a:pPr marL="0" indent="0">
              <a:lnSpc>
                <a:spcPct val="100000"/>
              </a:lnSpc>
              <a:buClr>
                <a:schemeClr val="dk1"/>
              </a:buClr>
              <a:buSzPts val="1100"/>
              <a:buNone/>
            </a:pPr>
            <a:endParaRPr lang="en-US" b="1" dirty="0"/>
          </a:p>
          <a:p>
            <a:pPr marL="0" indent="0" algn="ctr">
              <a:lnSpc>
                <a:spcPct val="100000"/>
              </a:lnSpc>
              <a:spcAft>
                <a:spcPts val="2133"/>
              </a:spcAft>
              <a:buNone/>
            </a:pPr>
            <a:r>
              <a:rPr lang="en-US" b="1" dirty="0"/>
              <a:t>Underground structures overview</a:t>
            </a:r>
          </a:p>
          <a:p>
            <a:pPr marL="342900" indent="-342900">
              <a:lnSpc>
                <a:spcPct val="100000"/>
              </a:lnSpc>
              <a:buClr>
                <a:schemeClr val="dk1"/>
              </a:buClr>
              <a:buSzPts val="1100"/>
              <a:buFont typeface="Courier New" panose="02070309020205020404" pitchFamily="49" charset="0"/>
              <a:buChar char="o"/>
            </a:pPr>
            <a:r>
              <a:rPr lang="en-US" dirty="0"/>
              <a:t>Taproot</a:t>
            </a:r>
          </a:p>
          <a:p>
            <a:pPr marL="342900" indent="-342900">
              <a:lnSpc>
                <a:spcPct val="100000"/>
              </a:lnSpc>
              <a:buClr>
                <a:schemeClr val="dk1"/>
              </a:buClr>
              <a:buSzPts val="1100"/>
              <a:buFont typeface="Courier New" panose="02070309020205020404" pitchFamily="49" charset="0"/>
              <a:buChar char="o"/>
            </a:pPr>
            <a:r>
              <a:rPr lang="en-US" dirty="0"/>
              <a:t>Crown</a:t>
            </a:r>
          </a:p>
          <a:p>
            <a:pPr marL="342900" indent="-342900">
              <a:lnSpc>
                <a:spcPct val="100000"/>
              </a:lnSpc>
              <a:buClr>
                <a:schemeClr val="dk1"/>
              </a:buClr>
              <a:buSzPts val="1100"/>
              <a:buFont typeface="Courier New" panose="02070309020205020404" pitchFamily="49" charset="0"/>
              <a:buChar char="o"/>
            </a:pPr>
            <a:r>
              <a:rPr lang="en-US" dirty="0"/>
              <a:t>Rhizome</a:t>
            </a:r>
          </a:p>
          <a:p>
            <a:pPr marL="342900" indent="-342900">
              <a:lnSpc>
                <a:spcPct val="100000"/>
              </a:lnSpc>
              <a:buClr>
                <a:schemeClr val="dk1"/>
              </a:buClr>
              <a:buSzPts val="1100"/>
              <a:buFont typeface="Courier New" panose="02070309020205020404" pitchFamily="49" charset="0"/>
              <a:buChar char="o"/>
            </a:pPr>
            <a:r>
              <a:rPr lang="en-US" dirty="0"/>
              <a:t>Fibrous root system </a:t>
            </a:r>
          </a:p>
          <a:p>
            <a:pPr marL="342900" indent="-342900">
              <a:lnSpc>
                <a:spcPct val="100000"/>
              </a:lnSpc>
              <a:buClr>
                <a:schemeClr val="dk1"/>
              </a:buClr>
              <a:buSzPts val="1100"/>
              <a:buFont typeface="Courier New" panose="02070309020205020404" pitchFamily="49" charset="0"/>
              <a:buChar char="o"/>
            </a:pPr>
            <a:r>
              <a:rPr lang="en-US" dirty="0"/>
              <a:t>Tuber</a:t>
            </a:r>
          </a:p>
          <a:p>
            <a:pPr marL="342900" indent="-342900">
              <a:lnSpc>
                <a:spcPct val="100000"/>
              </a:lnSpc>
              <a:buClr>
                <a:schemeClr val="dk1"/>
              </a:buClr>
              <a:buSzPts val="1100"/>
              <a:buFont typeface="Courier New" panose="02070309020205020404" pitchFamily="49" charset="0"/>
              <a:buChar char="o"/>
            </a:pPr>
            <a:r>
              <a:rPr lang="en-US" dirty="0"/>
              <a:t>Stolon</a:t>
            </a:r>
          </a:p>
          <a:p>
            <a:pPr marL="342900" indent="-342900">
              <a:lnSpc>
                <a:spcPct val="100000"/>
              </a:lnSpc>
              <a:buClr>
                <a:schemeClr val="dk1"/>
              </a:buClr>
              <a:buSzPts val="1100"/>
              <a:buFont typeface="Courier New" panose="02070309020205020404" pitchFamily="49" charset="0"/>
              <a:buChar char="o"/>
            </a:pPr>
            <a:r>
              <a:rPr lang="en-US" dirty="0"/>
              <a:t>Bulb</a:t>
            </a:r>
          </a:p>
          <a:p>
            <a:pPr marL="342900" indent="-342900">
              <a:lnSpc>
                <a:spcPct val="100000"/>
              </a:lnSpc>
              <a:buClr>
                <a:schemeClr val="dk1"/>
              </a:buClr>
              <a:buSzPts val="1100"/>
              <a:buFont typeface="Courier New" panose="02070309020205020404" pitchFamily="49" charset="0"/>
              <a:buChar char="o"/>
            </a:pPr>
            <a:r>
              <a:rPr lang="en-US" dirty="0"/>
              <a:t>Corm</a:t>
            </a:r>
          </a:p>
          <a:p>
            <a:pPr marL="342900" indent="-342900">
              <a:lnSpc>
                <a:spcPct val="100000"/>
              </a:lnSpc>
              <a:buClr>
                <a:schemeClr val="dk1"/>
              </a:buClr>
              <a:buSzPts val="1100"/>
              <a:buFont typeface="Courier New" panose="02070309020205020404" pitchFamily="49" charset="0"/>
              <a:buChar char="o"/>
            </a:pPr>
            <a:endParaRPr lang="en-US" dirty="0"/>
          </a:p>
        </p:txBody>
      </p:sp>
      <p:sp>
        <p:nvSpPr>
          <p:cNvPr id="128" name="Google Shape;128;p20"/>
          <p:cNvSpPr txBox="1">
            <a:spLocks noGrp="1"/>
          </p:cNvSpPr>
          <p:nvPr>
            <p:ph type="body" idx="2"/>
          </p:nvPr>
        </p:nvSpPr>
        <p:spPr>
          <a:xfrm>
            <a:off x="6443200" y="1633633"/>
            <a:ext cx="5333200" cy="4472000"/>
          </a:xfrm>
          <a:prstGeom prst="rect">
            <a:avLst/>
          </a:prstGeom>
        </p:spPr>
        <p:txBody>
          <a:bodyPr spcFirstLastPara="1" vert="horz" wrap="square" lIns="121900" tIns="121900" rIns="121900" bIns="121900" rtlCol="0" anchor="t" anchorCtr="0">
            <a:noAutofit/>
          </a:bodyPr>
          <a:lstStyle/>
          <a:p>
            <a:pPr marL="0" indent="0">
              <a:buNone/>
            </a:pPr>
            <a:r>
              <a:rPr lang="en" b="1"/>
              <a:t>Plants Underground</a:t>
            </a:r>
            <a:endParaRPr b="1"/>
          </a:p>
          <a:p>
            <a:pPr marL="0" indent="0">
              <a:lnSpc>
                <a:spcPct val="100000"/>
              </a:lnSpc>
              <a:spcBef>
                <a:spcPts val="2133"/>
              </a:spcBef>
              <a:buClr>
                <a:schemeClr val="dk1"/>
              </a:buClr>
              <a:buSzPts val="1100"/>
              <a:buNone/>
            </a:pPr>
            <a:endParaRPr/>
          </a:p>
          <a:p>
            <a:pPr marL="0" indent="0">
              <a:spcAft>
                <a:spcPts val="2133"/>
              </a:spcAft>
              <a:buNone/>
            </a:pPr>
            <a:endParaRPr b="1"/>
          </a:p>
        </p:txBody>
      </p:sp>
      <p:pic>
        <p:nvPicPr>
          <p:cNvPr id="129" name="Google Shape;129;p20"/>
          <p:cNvPicPr preferRelativeResize="0"/>
          <p:nvPr/>
        </p:nvPicPr>
        <p:blipFill>
          <a:blip r:embed="rId3">
            <a:alphaModFix/>
          </a:blip>
          <a:stretch>
            <a:fillRect/>
          </a:stretch>
        </p:blipFill>
        <p:spPr>
          <a:xfrm>
            <a:off x="6443200" y="2475267"/>
            <a:ext cx="5013435" cy="3150133"/>
          </a:xfrm>
          <a:prstGeom prst="rect">
            <a:avLst/>
          </a:prstGeom>
          <a:noFill/>
          <a:ln>
            <a:noFill/>
          </a:ln>
        </p:spPr>
      </p:pic>
      <p:sp>
        <p:nvSpPr>
          <p:cNvPr id="130" name="Google Shape;130;p20"/>
          <p:cNvSpPr txBox="1"/>
          <p:nvPr/>
        </p:nvSpPr>
        <p:spPr>
          <a:xfrm>
            <a:off x="9213673" y="6366833"/>
            <a:ext cx="4000000" cy="349600"/>
          </a:xfrm>
          <a:prstGeom prst="rect">
            <a:avLst/>
          </a:prstGeom>
          <a:noFill/>
          <a:ln>
            <a:noFill/>
          </a:ln>
        </p:spPr>
        <p:txBody>
          <a:bodyPr spcFirstLastPara="1" wrap="square" lIns="121900" tIns="121900" rIns="121900" bIns="121900" anchor="t" anchorCtr="0">
            <a:noAutofit/>
          </a:bodyPr>
          <a:lstStyle/>
          <a:p>
            <a:r>
              <a:rPr lang="en" sz="667">
                <a:solidFill>
                  <a:schemeClr val="dk1"/>
                </a:solidFill>
                <a:latin typeface="Open Sans"/>
                <a:ea typeface="Open Sans"/>
                <a:cs typeface="Open Sans"/>
                <a:sym typeface="Open Sans"/>
              </a:rPr>
              <a:t>Image Credit: Mark Schonbeck, Virginia Association for Biological Farming.</a:t>
            </a:r>
            <a:endParaRPr sz="667">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967040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21C0-752F-0442-A750-CA858B3BFB4E}"/>
              </a:ext>
            </a:extLst>
          </p:cNvPr>
          <p:cNvSpPr>
            <a:spLocks noGrp="1"/>
          </p:cNvSpPr>
          <p:nvPr>
            <p:ph type="title"/>
          </p:nvPr>
        </p:nvSpPr>
        <p:spPr>
          <a:xfrm>
            <a:off x="415600" y="234467"/>
            <a:ext cx="11360800" cy="1108400"/>
          </a:xfrm>
        </p:spPr>
        <p:txBody>
          <a:bodyPr/>
          <a:lstStyle/>
          <a:p>
            <a:r>
              <a:rPr lang="en-US" dirty="0"/>
              <a:t>Activity: Plant pressing time! </a:t>
            </a:r>
          </a:p>
        </p:txBody>
      </p:sp>
      <p:sp>
        <p:nvSpPr>
          <p:cNvPr id="3" name="Text Placeholder 2">
            <a:extLst>
              <a:ext uri="{FF2B5EF4-FFF2-40B4-BE49-F238E27FC236}">
                <a16:creationId xmlns:a16="http://schemas.microsoft.com/office/drawing/2014/main" id="{4BE4BB59-119C-0B46-BC88-382F2A3B2652}"/>
              </a:ext>
            </a:extLst>
          </p:cNvPr>
          <p:cNvSpPr>
            <a:spLocks noGrp="1"/>
          </p:cNvSpPr>
          <p:nvPr>
            <p:ph type="body" idx="1"/>
          </p:nvPr>
        </p:nvSpPr>
        <p:spPr>
          <a:xfrm>
            <a:off x="415600" y="1338267"/>
            <a:ext cx="11360800" cy="4472000"/>
          </a:xfrm>
        </p:spPr>
        <p:txBody>
          <a:bodyPr/>
          <a:lstStyle/>
          <a:p>
            <a:pPr marL="186262" indent="0">
              <a:buNone/>
            </a:pPr>
            <a:r>
              <a:rPr lang="en-US" b="1" dirty="0"/>
              <a:t>Materials:</a:t>
            </a:r>
          </a:p>
          <a:p>
            <a:r>
              <a:rPr lang="en-US" dirty="0"/>
              <a:t>Plants! Be sure they’re not harmful or poisonous to touch.</a:t>
            </a:r>
          </a:p>
          <a:p>
            <a:r>
              <a:rPr lang="en-US" dirty="0"/>
              <a:t>Magnification lens</a:t>
            </a:r>
          </a:p>
          <a:p>
            <a:r>
              <a:rPr lang="en-US" dirty="0"/>
              <a:t>Plant pressing kit </a:t>
            </a:r>
          </a:p>
          <a:p>
            <a:r>
              <a:rPr lang="en-US" dirty="0"/>
              <a:t>Options for pressing:</a:t>
            </a:r>
          </a:p>
          <a:p>
            <a:pPr lvl="1">
              <a:lnSpc>
                <a:spcPct val="100000"/>
              </a:lnSpc>
              <a:spcBef>
                <a:spcPts val="333"/>
              </a:spcBef>
            </a:pPr>
            <a:r>
              <a:rPr lang="en-US" sz="2000" dirty="0"/>
              <a:t>Buy/use a plant pressing kit </a:t>
            </a:r>
          </a:p>
          <a:p>
            <a:pPr lvl="1">
              <a:lnSpc>
                <a:spcPct val="100000"/>
              </a:lnSpc>
              <a:spcBef>
                <a:spcPts val="333"/>
              </a:spcBef>
            </a:pPr>
            <a:r>
              <a:rPr lang="en-US" sz="2000" dirty="0"/>
              <a:t>Make your own kit! </a:t>
            </a:r>
          </a:p>
        </p:txBody>
      </p:sp>
      <p:pic>
        <p:nvPicPr>
          <p:cNvPr id="6" name="Picture 5">
            <a:extLst>
              <a:ext uri="{FF2B5EF4-FFF2-40B4-BE49-F238E27FC236}">
                <a16:creationId xmlns:a16="http://schemas.microsoft.com/office/drawing/2014/main" id="{9EECAE47-DBEF-1748-97FB-7A79E8BDD565}"/>
              </a:ext>
            </a:extLst>
          </p:cNvPr>
          <p:cNvPicPr>
            <a:picLocks noChangeAspect="1"/>
          </p:cNvPicPr>
          <p:nvPr/>
        </p:nvPicPr>
        <p:blipFill rotWithShape="1">
          <a:blip r:embed="rId3"/>
          <a:srcRect t="8647" r="389" b="8651"/>
          <a:stretch/>
        </p:blipFill>
        <p:spPr>
          <a:xfrm>
            <a:off x="9693414" y="3926482"/>
            <a:ext cx="1994922" cy="2465147"/>
          </a:xfrm>
          <a:prstGeom prst="rect">
            <a:avLst/>
          </a:prstGeom>
        </p:spPr>
      </p:pic>
      <p:sp>
        <p:nvSpPr>
          <p:cNvPr id="7" name="TextBox 6">
            <a:extLst>
              <a:ext uri="{FF2B5EF4-FFF2-40B4-BE49-F238E27FC236}">
                <a16:creationId xmlns:a16="http://schemas.microsoft.com/office/drawing/2014/main" id="{C42C0DE2-3250-5442-9606-D7568F7418FA}"/>
              </a:ext>
            </a:extLst>
          </p:cNvPr>
          <p:cNvSpPr txBox="1"/>
          <p:nvPr/>
        </p:nvSpPr>
        <p:spPr>
          <a:xfrm>
            <a:off x="9582907" y="6536586"/>
            <a:ext cx="2931222" cy="195438"/>
          </a:xfrm>
          <a:prstGeom prst="rect">
            <a:avLst/>
          </a:prstGeom>
          <a:noFill/>
        </p:spPr>
        <p:txBody>
          <a:bodyPr wrap="square" rtlCol="0">
            <a:spAutoFit/>
          </a:bodyPr>
          <a:lstStyle/>
          <a:p>
            <a:r>
              <a:rPr lang="en-US" sz="670" dirty="0"/>
              <a:t>Image credit: Colucci</a:t>
            </a:r>
          </a:p>
        </p:txBody>
      </p:sp>
      <p:sp>
        <p:nvSpPr>
          <p:cNvPr id="4" name="TextBox 3">
            <a:extLst>
              <a:ext uri="{FF2B5EF4-FFF2-40B4-BE49-F238E27FC236}">
                <a16:creationId xmlns:a16="http://schemas.microsoft.com/office/drawing/2014/main" id="{BAB31C05-AB51-A446-B53D-5F438593EC99}"/>
              </a:ext>
            </a:extLst>
          </p:cNvPr>
          <p:cNvSpPr txBox="1"/>
          <p:nvPr/>
        </p:nvSpPr>
        <p:spPr>
          <a:xfrm>
            <a:off x="701443" y="3501943"/>
            <a:ext cx="7979470" cy="2585323"/>
          </a:xfrm>
          <a:prstGeom prst="rect">
            <a:avLst/>
          </a:prstGeom>
          <a:noFill/>
        </p:spPr>
        <p:txBody>
          <a:bodyPr wrap="square" rtlCol="0">
            <a:spAutoFit/>
          </a:bodyPr>
          <a:lstStyle/>
          <a:p>
            <a:pPr lvl="1"/>
            <a:r>
              <a:rPr lang="en-US" b="1" dirty="0"/>
              <a:t>Option: </a:t>
            </a:r>
            <a:r>
              <a:rPr lang="en-US" dirty="0"/>
              <a:t>Get some big, heavy books, some newspaper, and two pieces cardboard or two pieces of wood. The cardboard or wood should be big enough to hold larger specimens and the newspaper for the best pressing results. Put your plant specimens between layers of newspaper, then place the sheets of paper between the two cardboard or the wood pieces.  Finally, place multiple heavy books on top to press the plants. Be aware of the type of plant you are pressing, some plants are juicer than others and can make the paper stick together (or leak onto other specimens in the newspaper) when you go to take out your pressed specimens. </a:t>
            </a:r>
          </a:p>
        </p:txBody>
      </p:sp>
      <p:sp>
        <p:nvSpPr>
          <p:cNvPr id="9" name="TextBox 8">
            <a:extLst>
              <a:ext uri="{FF2B5EF4-FFF2-40B4-BE49-F238E27FC236}">
                <a16:creationId xmlns:a16="http://schemas.microsoft.com/office/drawing/2014/main" id="{7FDB9D27-FC6C-C147-A3AD-859AD4D08DC5}"/>
              </a:ext>
            </a:extLst>
          </p:cNvPr>
          <p:cNvSpPr txBox="1"/>
          <p:nvPr/>
        </p:nvSpPr>
        <p:spPr>
          <a:xfrm>
            <a:off x="415600" y="6074921"/>
            <a:ext cx="8244096" cy="923330"/>
          </a:xfrm>
          <a:prstGeom prst="rect">
            <a:avLst/>
          </a:prstGeom>
          <a:noFill/>
        </p:spPr>
        <p:txBody>
          <a:bodyPr wrap="square" rtlCol="0">
            <a:spAutoFit/>
          </a:bodyPr>
          <a:lstStyle/>
          <a:p>
            <a:r>
              <a:rPr lang="en-US" dirty="0">
                <a:solidFill>
                  <a:schemeClr val="accent6"/>
                </a:solidFill>
              </a:rPr>
              <a:t>Be sure to label your specimens with their common and scientific name, the date they were collected, and who collected the specimen!</a:t>
            </a:r>
          </a:p>
          <a:p>
            <a:endParaRPr lang="en-US" dirty="0">
              <a:solidFill>
                <a:schemeClr val="accent6"/>
              </a:solidFill>
            </a:endParaRPr>
          </a:p>
        </p:txBody>
      </p:sp>
      <p:sp>
        <p:nvSpPr>
          <p:cNvPr id="10" name="TextBox 9">
            <a:extLst>
              <a:ext uri="{FF2B5EF4-FFF2-40B4-BE49-F238E27FC236}">
                <a16:creationId xmlns:a16="http://schemas.microsoft.com/office/drawing/2014/main" id="{14EC3E43-41E2-DB48-89A2-D44DF1D2D439}"/>
              </a:ext>
            </a:extLst>
          </p:cNvPr>
          <p:cNvSpPr txBox="1"/>
          <p:nvPr/>
        </p:nvSpPr>
        <p:spPr>
          <a:xfrm>
            <a:off x="9428574" y="3519066"/>
            <a:ext cx="2524602" cy="307777"/>
          </a:xfrm>
          <a:prstGeom prst="rect">
            <a:avLst/>
          </a:prstGeom>
          <a:noFill/>
        </p:spPr>
        <p:txBody>
          <a:bodyPr wrap="none" rtlCol="0">
            <a:spAutoFit/>
          </a:bodyPr>
          <a:lstStyle/>
          <a:p>
            <a:r>
              <a:rPr lang="en-US" sz="1400" dirty="0"/>
              <a:t>Jewelweed </a:t>
            </a:r>
            <a:r>
              <a:rPr lang="en-US" sz="1400" i="1" dirty="0"/>
              <a:t>(Impatiens </a:t>
            </a:r>
            <a:r>
              <a:rPr lang="en-US" sz="1400" i="1" dirty="0" err="1"/>
              <a:t>capensis</a:t>
            </a:r>
            <a:r>
              <a:rPr lang="en-US" sz="1400" i="1" dirty="0"/>
              <a:t>)</a:t>
            </a:r>
          </a:p>
        </p:txBody>
      </p:sp>
      <p:pic>
        <p:nvPicPr>
          <p:cNvPr id="11" name="Picture 10">
            <a:extLst>
              <a:ext uri="{FF2B5EF4-FFF2-40B4-BE49-F238E27FC236}">
                <a16:creationId xmlns:a16="http://schemas.microsoft.com/office/drawing/2014/main" id="{F22ADAE8-D7C8-6D4E-9233-46092C78B0BE}"/>
              </a:ext>
            </a:extLst>
          </p:cNvPr>
          <p:cNvPicPr>
            <a:picLocks noChangeAspect="1"/>
          </p:cNvPicPr>
          <p:nvPr/>
        </p:nvPicPr>
        <p:blipFill>
          <a:blip r:embed="rId4"/>
          <a:stretch>
            <a:fillRect/>
          </a:stretch>
        </p:blipFill>
        <p:spPr>
          <a:xfrm rot="5400000">
            <a:off x="7626162" y="691884"/>
            <a:ext cx="3128664" cy="2346498"/>
          </a:xfrm>
          <a:prstGeom prst="rect">
            <a:avLst/>
          </a:prstGeom>
        </p:spPr>
      </p:pic>
    </p:spTree>
    <p:extLst>
      <p:ext uri="{BB962C8B-B14F-4D97-AF65-F5344CB8AC3E}">
        <p14:creationId xmlns:p14="http://schemas.microsoft.com/office/powerpoint/2010/main" val="252075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dirty="0"/>
              <a:t>Know Your Weeds! Why?</a:t>
            </a:r>
            <a:endParaRPr dirty="0"/>
          </a:p>
        </p:txBody>
      </p:sp>
      <p:sp>
        <p:nvSpPr>
          <p:cNvPr id="81" name="Google Shape;81;p15"/>
          <p:cNvSpPr txBox="1">
            <a:spLocks noGrp="1"/>
          </p:cNvSpPr>
          <p:nvPr>
            <p:ph type="body" idx="1"/>
          </p:nvPr>
        </p:nvSpPr>
        <p:spPr>
          <a:xfrm>
            <a:off x="0" y="1799216"/>
            <a:ext cx="5333200" cy="4472000"/>
          </a:xfrm>
          <a:prstGeom prst="rect">
            <a:avLst/>
          </a:prstGeom>
        </p:spPr>
        <p:txBody>
          <a:bodyPr spcFirstLastPara="1" vert="horz" wrap="square" lIns="121900" tIns="121900" rIns="121900" bIns="121900" rtlCol="0" anchor="t" anchorCtr="0">
            <a:noAutofit/>
          </a:bodyPr>
          <a:lstStyle/>
          <a:p>
            <a:r>
              <a:rPr lang="en" dirty="0"/>
              <a:t>Know your enemy!</a:t>
            </a:r>
            <a:endParaRPr dirty="0"/>
          </a:p>
          <a:p>
            <a:r>
              <a:rPr lang="en" dirty="0"/>
              <a:t>Find easiest and most effective management strategy</a:t>
            </a:r>
            <a:endParaRPr dirty="0"/>
          </a:p>
          <a:p>
            <a:r>
              <a:rPr lang="en" dirty="0"/>
              <a:t>Increase competition</a:t>
            </a:r>
            <a:endParaRPr dirty="0"/>
          </a:p>
          <a:p>
            <a:r>
              <a:rPr lang="en" dirty="0"/>
              <a:t>Reduce yields</a:t>
            </a:r>
            <a:endParaRPr dirty="0"/>
          </a:p>
          <a:p>
            <a:r>
              <a:rPr lang="en" dirty="0"/>
              <a:t>Some can be poisonous or toxic to animals</a:t>
            </a:r>
            <a:endParaRPr dirty="0"/>
          </a:p>
        </p:txBody>
      </p:sp>
      <p:pic>
        <p:nvPicPr>
          <p:cNvPr id="82" name="Google Shape;82;p15"/>
          <p:cNvPicPr preferRelativeResize="0"/>
          <p:nvPr/>
        </p:nvPicPr>
        <p:blipFill>
          <a:blip r:embed="rId3">
            <a:alphaModFix/>
          </a:blip>
          <a:stretch>
            <a:fillRect/>
          </a:stretch>
        </p:blipFill>
        <p:spPr>
          <a:xfrm rot="-5400000">
            <a:off x="7220734" y="4120488"/>
            <a:ext cx="2852693" cy="2139531"/>
          </a:xfrm>
          <a:prstGeom prst="rect">
            <a:avLst/>
          </a:prstGeom>
          <a:noFill/>
          <a:ln>
            <a:noFill/>
          </a:ln>
        </p:spPr>
      </p:pic>
      <p:pic>
        <p:nvPicPr>
          <p:cNvPr id="83" name="Google Shape;83;p15"/>
          <p:cNvPicPr preferRelativeResize="0"/>
          <p:nvPr/>
        </p:nvPicPr>
        <p:blipFill>
          <a:blip r:embed="rId4">
            <a:alphaModFix/>
          </a:blip>
          <a:stretch>
            <a:fillRect/>
          </a:stretch>
        </p:blipFill>
        <p:spPr>
          <a:xfrm rot="-5400000">
            <a:off x="7250565" y="986465"/>
            <a:ext cx="2533535" cy="1900131"/>
          </a:xfrm>
          <a:prstGeom prst="rect">
            <a:avLst/>
          </a:prstGeom>
          <a:noFill/>
          <a:ln>
            <a:noFill/>
          </a:ln>
        </p:spPr>
      </p:pic>
      <p:pic>
        <p:nvPicPr>
          <p:cNvPr id="84" name="Google Shape;84;p15"/>
          <p:cNvPicPr preferRelativeResize="0"/>
          <p:nvPr/>
        </p:nvPicPr>
        <p:blipFill>
          <a:blip r:embed="rId5">
            <a:alphaModFix/>
          </a:blip>
          <a:stretch>
            <a:fillRect/>
          </a:stretch>
        </p:blipFill>
        <p:spPr>
          <a:xfrm rot="-5400000">
            <a:off x="4733386" y="2253301"/>
            <a:ext cx="3135229" cy="2351401"/>
          </a:xfrm>
          <a:prstGeom prst="rect">
            <a:avLst/>
          </a:prstGeom>
          <a:noFill/>
          <a:ln>
            <a:noFill/>
          </a:ln>
        </p:spPr>
      </p:pic>
      <p:pic>
        <p:nvPicPr>
          <p:cNvPr id="85" name="Google Shape;85;p15"/>
          <p:cNvPicPr preferRelativeResize="0"/>
          <p:nvPr/>
        </p:nvPicPr>
        <p:blipFill>
          <a:blip r:embed="rId6">
            <a:alphaModFix/>
          </a:blip>
          <a:stretch>
            <a:fillRect/>
          </a:stretch>
        </p:blipFill>
        <p:spPr>
          <a:xfrm rot="-5400000">
            <a:off x="9658399" y="2077269"/>
            <a:ext cx="2756168" cy="2067096"/>
          </a:xfrm>
          <a:prstGeom prst="rect">
            <a:avLst/>
          </a:prstGeom>
          <a:noFill/>
          <a:ln>
            <a:noFill/>
          </a:ln>
        </p:spPr>
      </p:pic>
      <p:sp>
        <p:nvSpPr>
          <p:cNvPr id="86" name="Google Shape;86;p15"/>
          <p:cNvSpPr txBox="1"/>
          <p:nvPr/>
        </p:nvSpPr>
        <p:spPr>
          <a:xfrm>
            <a:off x="0" y="6540800"/>
            <a:ext cx="4000000" cy="317200"/>
          </a:xfrm>
          <a:prstGeom prst="rect">
            <a:avLst/>
          </a:prstGeom>
          <a:noFill/>
          <a:ln>
            <a:noFill/>
          </a:ln>
        </p:spPr>
        <p:txBody>
          <a:bodyPr spcFirstLastPara="1" wrap="square" lIns="121900" tIns="121900" rIns="121900" bIns="121900" anchor="t" anchorCtr="0">
            <a:noAutofit/>
          </a:bodyPr>
          <a:lstStyle/>
          <a:p>
            <a:r>
              <a:rPr lang="en" sz="667">
                <a:solidFill>
                  <a:schemeClr val="dk1"/>
                </a:solidFill>
                <a:latin typeface="Open Sans"/>
                <a:ea typeface="Open Sans"/>
                <a:cs typeface="Open Sans"/>
                <a:sym typeface="Open Sans"/>
              </a:rPr>
              <a:t>Image Credits: Bethany Schulteis</a:t>
            </a:r>
            <a:endParaRPr sz="667">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522267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dirty="0"/>
              <a:t>Plant/Weed Biology</a:t>
            </a:r>
            <a:endParaRPr dirty="0"/>
          </a:p>
        </p:txBody>
      </p:sp>
      <p:sp>
        <p:nvSpPr>
          <p:cNvPr id="92" name="Google Shape;92;p16"/>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 b="1" dirty="0"/>
              <a:t>Life Cycles</a:t>
            </a:r>
            <a:endParaRPr dirty="0"/>
          </a:p>
          <a:p>
            <a:pPr marL="0" indent="0">
              <a:lnSpc>
                <a:spcPct val="100000"/>
              </a:lnSpc>
              <a:spcBef>
                <a:spcPts val="2133"/>
              </a:spcBef>
              <a:buNone/>
            </a:pPr>
            <a:r>
              <a:rPr lang="en" b="1" dirty="0"/>
              <a:t>Annuals </a:t>
            </a:r>
            <a:r>
              <a:rPr lang="en" dirty="0"/>
              <a:t>take a single year to complete an entire life cycle.</a:t>
            </a:r>
            <a:endParaRPr b="1" dirty="0"/>
          </a:p>
          <a:p>
            <a:pPr marL="0" indent="0">
              <a:lnSpc>
                <a:spcPct val="100000"/>
              </a:lnSpc>
              <a:spcBef>
                <a:spcPts val="2133"/>
              </a:spcBef>
              <a:buNone/>
            </a:pPr>
            <a:r>
              <a:rPr lang="en" b="1" dirty="0"/>
              <a:t>Biennials </a:t>
            </a:r>
            <a:r>
              <a:rPr lang="en" dirty="0"/>
              <a:t>require a dormant period, meaning that they take two years to complete their life cycle. </a:t>
            </a:r>
            <a:endParaRPr dirty="0"/>
          </a:p>
          <a:p>
            <a:pPr marL="0" indent="0">
              <a:lnSpc>
                <a:spcPct val="100000"/>
              </a:lnSpc>
              <a:spcBef>
                <a:spcPts val="2133"/>
              </a:spcBef>
              <a:spcAft>
                <a:spcPts val="2133"/>
              </a:spcAft>
              <a:buNone/>
            </a:pPr>
            <a:r>
              <a:rPr lang="en" b="1" dirty="0"/>
              <a:t>Perennials</a:t>
            </a:r>
            <a:r>
              <a:rPr lang="en" dirty="0"/>
              <a:t> are non-woody plants that have life cycles that last longer than three years. </a:t>
            </a:r>
          </a:p>
        </p:txBody>
      </p:sp>
      <p:pic>
        <p:nvPicPr>
          <p:cNvPr id="93" name="Google Shape;93;p16"/>
          <p:cNvPicPr preferRelativeResize="0"/>
          <p:nvPr/>
        </p:nvPicPr>
        <p:blipFill>
          <a:blip r:embed="rId3">
            <a:alphaModFix/>
          </a:blip>
          <a:stretch>
            <a:fillRect/>
          </a:stretch>
        </p:blipFill>
        <p:spPr>
          <a:xfrm>
            <a:off x="6610467" y="1470932"/>
            <a:ext cx="4728932" cy="3916133"/>
          </a:xfrm>
          <a:prstGeom prst="rect">
            <a:avLst/>
          </a:prstGeom>
          <a:noFill/>
          <a:ln>
            <a:noFill/>
          </a:ln>
        </p:spPr>
      </p:pic>
      <p:sp>
        <p:nvSpPr>
          <p:cNvPr id="94" name="Google Shape;94;p16"/>
          <p:cNvSpPr txBox="1"/>
          <p:nvPr/>
        </p:nvSpPr>
        <p:spPr>
          <a:xfrm>
            <a:off x="0" y="6540800"/>
            <a:ext cx="4000000" cy="317200"/>
          </a:xfrm>
          <a:prstGeom prst="rect">
            <a:avLst/>
          </a:prstGeom>
          <a:noFill/>
          <a:ln>
            <a:noFill/>
          </a:ln>
        </p:spPr>
        <p:txBody>
          <a:bodyPr spcFirstLastPara="1" wrap="square" lIns="121900" tIns="121900" rIns="121900" bIns="121900" anchor="t" anchorCtr="0">
            <a:noAutofit/>
          </a:bodyPr>
          <a:lstStyle/>
          <a:p>
            <a:r>
              <a:rPr lang="en" sz="667">
                <a:solidFill>
                  <a:schemeClr val="dk1"/>
                </a:solidFill>
                <a:latin typeface="Open Sans"/>
                <a:ea typeface="Open Sans"/>
                <a:cs typeface="Open Sans"/>
                <a:sym typeface="Open Sans"/>
              </a:rPr>
              <a:t>Image Credits: Science4Fun</a:t>
            </a:r>
            <a:endParaRPr sz="667">
              <a:latin typeface="Open Sans"/>
              <a:ea typeface="Open Sans"/>
              <a:cs typeface="Open Sans"/>
              <a:sym typeface="Open Sans"/>
            </a:endParaRPr>
          </a:p>
        </p:txBody>
      </p:sp>
    </p:spTree>
    <p:extLst>
      <p:ext uri="{BB962C8B-B14F-4D97-AF65-F5344CB8AC3E}">
        <p14:creationId xmlns:p14="http://schemas.microsoft.com/office/powerpoint/2010/main" val="2380089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US" dirty="0"/>
              <a:t>Weed Biology Cont.</a:t>
            </a:r>
            <a:endParaRPr dirty="0"/>
          </a:p>
        </p:txBody>
      </p:sp>
      <p:sp>
        <p:nvSpPr>
          <p:cNvPr id="100" name="Google Shape;100;p17"/>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b="1"/>
              <a:t>Cotyledons </a:t>
            </a:r>
            <a:r>
              <a:rPr lang="en"/>
              <a:t>are the embryonic leaves of a seed-bearing plant. </a:t>
            </a:r>
            <a:endParaRPr/>
          </a:p>
          <a:p>
            <a:pPr marL="0" indent="0">
              <a:spcBef>
                <a:spcPts val="2133"/>
              </a:spcBef>
              <a:buClr>
                <a:schemeClr val="dk1"/>
              </a:buClr>
              <a:buSzPts val="1100"/>
              <a:buNone/>
            </a:pPr>
            <a:r>
              <a:rPr lang="en" b="1"/>
              <a:t>Monocotyledons (Monocots)</a:t>
            </a:r>
            <a:r>
              <a:rPr lang="en"/>
              <a:t> are plants that typically only have one embryonic leaf. They are distinguishable by their parallel veins.</a:t>
            </a:r>
            <a:endParaRPr/>
          </a:p>
          <a:p>
            <a:pPr marL="0" indent="0">
              <a:buClr>
                <a:schemeClr val="dk1"/>
              </a:buClr>
              <a:buSzPts val="1100"/>
              <a:buNone/>
            </a:pPr>
            <a:r>
              <a:rPr lang="en"/>
              <a:t> </a:t>
            </a:r>
            <a:endParaRPr/>
          </a:p>
          <a:p>
            <a:pPr marL="0" indent="0">
              <a:buClr>
                <a:schemeClr val="dk1"/>
              </a:buClr>
              <a:buSzPts val="1100"/>
              <a:buNone/>
            </a:pPr>
            <a:r>
              <a:rPr lang="en" b="1"/>
              <a:t>Dicotyledons (Dicots)</a:t>
            </a:r>
            <a:r>
              <a:rPr lang="en"/>
              <a:t> are flowering plants with two embryonic leaves. They are distinguishable by their webbed veins. </a:t>
            </a:r>
            <a:endParaRPr/>
          </a:p>
          <a:p>
            <a:pPr marL="0" indent="0">
              <a:lnSpc>
                <a:spcPct val="100000"/>
              </a:lnSpc>
              <a:buClr>
                <a:schemeClr val="dk1"/>
              </a:buClr>
              <a:buSzPts val="1100"/>
              <a:buNone/>
            </a:pPr>
            <a:endParaRPr sz="1600">
              <a:latin typeface="Roboto"/>
              <a:ea typeface="Roboto"/>
              <a:cs typeface="Roboto"/>
              <a:sym typeface="Roboto"/>
            </a:endParaRPr>
          </a:p>
          <a:p>
            <a:pPr marL="0" indent="0">
              <a:spcAft>
                <a:spcPts val="2133"/>
              </a:spcAft>
              <a:buNone/>
            </a:pPr>
            <a:endParaRPr/>
          </a:p>
        </p:txBody>
      </p:sp>
      <p:pic>
        <p:nvPicPr>
          <p:cNvPr id="101" name="Google Shape;101;p17"/>
          <p:cNvPicPr preferRelativeResize="0"/>
          <p:nvPr/>
        </p:nvPicPr>
        <p:blipFill rotWithShape="1">
          <a:blip r:embed="rId3">
            <a:alphaModFix/>
          </a:blip>
          <a:srcRect l="50024" b="12929"/>
          <a:stretch/>
        </p:blipFill>
        <p:spPr>
          <a:xfrm>
            <a:off x="6223501" y="1633633"/>
            <a:ext cx="2538767" cy="3162667"/>
          </a:xfrm>
          <a:prstGeom prst="rect">
            <a:avLst/>
          </a:prstGeom>
          <a:noFill/>
          <a:ln>
            <a:noFill/>
          </a:ln>
        </p:spPr>
      </p:pic>
      <p:pic>
        <p:nvPicPr>
          <p:cNvPr id="102" name="Google Shape;102;p17"/>
          <p:cNvPicPr preferRelativeResize="0"/>
          <p:nvPr/>
        </p:nvPicPr>
        <p:blipFill rotWithShape="1">
          <a:blip r:embed="rId3">
            <a:alphaModFix/>
          </a:blip>
          <a:srcRect r="50024" b="12929"/>
          <a:stretch/>
        </p:blipFill>
        <p:spPr>
          <a:xfrm>
            <a:off x="9360067" y="1633633"/>
            <a:ext cx="2538767" cy="3162667"/>
          </a:xfrm>
          <a:prstGeom prst="rect">
            <a:avLst/>
          </a:prstGeom>
          <a:noFill/>
          <a:ln>
            <a:noFill/>
          </a:ln>
        </p:spPr>
      </p:pic>
      <p:sp>
        <p:nvSpPr>
          <p:cNvPr id="103" name="Google Shape;103;p17"/>
          <p:cNvSpPr txBox="1"/>
          <p:nvPr/>
        </p:nvSpPr>
        <p:spPr>
          <a:xfrm>
            <a:off x="0" y="6540800"/>
            <a:ext cx="4000000" cy="317200"/>
          </a:xfrm>
          <a:prstGeom prst="rect">
            <a:avLst/>
          </a:prstGeom>
          <a:noFill/>
          <a:ln>
            <a:noFill/>
          </a:ln>
        </p:spPr>
        <p:txBody>
          <a:bodyPr spcFirstLastPara="1" wrap="square" lIns="121900" tIns="121900" rIns="121900" bIns="121900" anchor="t" anchorCtr="0">
            <a:noAutofit/>
          </a:bodyPr>
          <a:lstStyle/>
          <a:p>
            <a:r>
              <a:rPr lang="en" sz="667">
                <a:solidFill>
                  <a:schemeClr val="dk1"/>
                </a:solidFill>
                <a:latin typeface="Open Sans"/>
                <a:ea typeface="Open Sans"/>
                <a:cs typeface="Open Sans"/>
                <a:sym typeface="Open Sans"/>
              </a:rPr>
              <a:t>Image Credit: Agriculture Literacy Curriculum Matrix, New York Agriculture in the Classroom.</a:t>
            </a:r>
            <a:endParaRPr sz="667">
              <a:latin typeface="Open Sans"/>
              <a:ea typeface="Open Sans"/>
              <a:cs typeface="Open Sans"/>
              <a:sym typeface="Open Sans"/>
            </a:endParaRPr>
          </a:p>
        </p:txBody>
      </p:sp>
    </p:spTree>
    <p:extLst>
      <p:ext uri="{BB962C8B-B14F-4D97-AF65-F5344CB8AC3E}">
        <p14:creationId xmlns:p14="http://schemas.microsoft.com/office/powerpoint/2010/main" val="2948588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458B2-B07B-A443-9A20-6508D4D4FBD2}"/>
              </a:ext>
            </a:extLst>
          </p:cNvPr>
          <p:cNvSpPr>
            <a:spLocks noGrp="1"/>
          </p:cNvSpPr>
          <p:nvPr>
            <p:ph type="title"/>
          </p:nvPr>
        </p:nvSpPr>
        <p:spPr/>
        <p:txBody>
          <a:bodyPr/>
          <a:lstStyle/>
          <a:p>
            <a:r>
              <a:rPr lang="en-US" dirty="0"/>
              <a:t>Weed ID distinctions</a:t>
            </a:r>
          </a:p>
        </p:txBody>
      </p:sp>
      <p:sp>
        <p:nvSpPr>
          <p:cNvPr id="3" name="Text Placeholder 2">
            <a:extLst>
              <a:ext uri="{FF2B5EF4-FFF2-40B4-BE49-F238E27FC236}">
                <a16:creationId xmlns:a16="http://schemas.microsoft.com/office/drawing/2014/main" id="{50933D4F-9EF9-6944-A3D3-35A4CFF5F3EA}"/>
              </a:ext>
            </a:extLst>
          </p:cNvPr>
          <p:cNvSpPr>
            <a:spLocks noGrp="1"/>
          </p:cNvSpPr>
          <p:nvPr>
            <p:ph type="body" idx="1"/>
          </p:nvPr>
        </p:nvSpPr>
        <p:spPr>
          <a:xfrm>
            <a:off x="839786" y="1566952"/>
            <a:ext cx="5157787" cy="823912"/>
          </a:xfrm>
        </p:spPr>
        <p:txBody>
          <a:bodyPr/>
          <a:lstStyle/>
          <a:p>
            <a:pPr algn="ctr"/>
            <a:r>
              <a:rPr lang="en-US" dirty="0"/>
              <a:t>Broadleaf</a:t>
            </a:r>
          </a:p>
        </p:txBody>
      </p:sp>
      <p:pic>
        <p:nvPicPr>
          <p:cNvPr id="9" name="Content Placeholder 8">
            <a:extLst>
              <a:ext uri="{FF2B5EF4-FFF2-40B4-BE49-F238E27FC236}">
                <a16:creationId xmlns:a16="http://schemas.microsoft.com/office/drawing/2014/main" id="{5DEA8428-4C84-374E-B464-5629FEF60572}"/>
              </a:ext>
            </a:extLst>
          </p:cNvPr>
          <p:cNvPicPr>
            <a:picLocks noGrp="1" noChangeAspect="1"/>
          </p:cNvPicPr>
          <p:nvPr>
            <p:ph sz="half" idx="2"/>
          </p:nvPr>
        </p:nvPicPr>
        <p:blipFill>
          <a:blip r:embed="rId2"/>
          <a:stretch>
            <a:fillRect/>
          </a:stretch>
        </p:blipFill>
        <p:spPr>
          <a:xfrm rot="5400000">
            <a:off x="1576385" y="2965652"/>
            <a:ext cx="3684587" cy="2763440"/>
          </a:xfrm>
        </p:spPr>
      </p:pic>
      <p:sp>
        <p:nvSpPr>
          <p:cNvPr id="5" name="Text Placeholder 4">
            <a:extLst>
              <a:ext uri="{FF2B5EF4-FFF2-40B4-BE49-F238E27FC236}">
                <a16:creationId xmlns:a16="http://schemas.microsoft.com/office/drawing/2014/main" id="{4DEF8F59-E104-5741-90FA-83DB2DF36979}"/>
              </a:ext>
            </a:extLst>
          </p:cNvPr>
          <p:cNvSpPr>
            <a:spLocks noGrp="1"/>
          </p:cNvSpPr>
          <p:nvPr>
            <p:ph type="body" sz="quarter" idx="3"/>
          </p:nvPr>
        </p:nvSpPr>
        <p:spPr>
          <a:xfrm>
            <a:off x="6172200" y="1566952"/>
            <a:ext cx="5183188" cy="823912"/>
          </a:xfrm>
        </p:spPr>
        <p:txBody>
          <a:bodyPr/>
          <a:lstStyle/>
          <a:p>
            <a:pPr algn="ctr"/>
            <a:r>
              <a:rPr lang="en-US" dirty="0"/>
              <a:t>Grass-like</a:t>
            </a:r>
          </a:p>
        </p:txBody>
      </p:sp>
      <p:pic>
        <p:nvPicPr>
          <p:cNvPr id="11" name="Content Placeholder 10">
            <a:extLst>
              <a:ext uri="{FF2B5EF4-FFF2-40B4-BE49-F238E27FC236}">
                <a16:creationId xmlns:a16="http://schemas.microsoft.com/office/drawing/2014/main" id="{92C8C406-126F-074B-8BD1-56FAFD15AD6E}"/>
              </a:ext>
            </a:extLst>
          </p:cNvPr>
          <p:cNvPicPr>
            <a:picLocks noGrp="1" noChangeAspect="1"/>
          </p:cNvPicPr>
          <p:nvPr>
            <p:ph sz="quarter" idx="4"/>
          </p:nvPr>
        </p:nvPicPr>
        <p:blipFill>
          <a:blip r:embed="rId3"/>
          <a:stretch>
            <a:fillRect/>
          </a:stretch>
        </p:blipFill>
        <p:spPr>
          <a:xfrm rot="5400000">
            <a:off x="6931029" y="2965650"/>
            <a:ext cx="3684588" cy="2763441"/>
          </a:xfrm>
        </p:spPr>
      </p:pic>
      <p:sp>
        <p:nvSpPr>
          <p:cNvPr id="7" name="TextBox 6">
            <a:extLst>
              <a:ext uri="{FF2B5EF4-FFF2-40B4-BE49-F238E27FC236}">
                <a16:creationId xmlns:a16="http://schemas.microsoft.com/office/drawing/2014/main" id="{5151CE6F-7498-4D49-B306-00221B599BED}"/>
              </a:ext>
            </a:extLst>
          </p:cNvPr>
          <p:cNvSpPr txBox="1"/>
          <p:nvPr/>
        </p:nvSpPr>
        <p:spPr>
          <a:xfrm>
            <a:off x="5867400" y="1897826"/>
            <a:ext cx="457200" cy="400110"/>
          </a:xfrm>
          <a:prstGeom prst="rect">
            <a:avLst/>
          </a:prstGeom>
          <a:noFill/>
        </p:spPr>
        <p:txBody>
          <a:bodyPr wrap="square" rtlCol="0">
            <a:spAutoFit/>
          </a:bodyPr>
          <a:lstStyle/>
          <a:p>
            <a:r>
              <a:rPr lang="en-US" sz="2000" b="1" dirty="0"/>
              <a:t>vs</a:t>
            </a:r>
          </a:p>
        </p:txBody>
      </p:sp>
      <p:sp>
        <p:nvSpPr>
          <p:cNvPr id="12" name="TextBox 11">
            <a:extLst>
              <a:ext uri="{FF2B5EF4-FFF2-40B4-BE49-F238E27FC236}">
                <a16:creationId xmlns:a16="http://schemas.microsoft.com/office/drawing/2014/main" id="{40356D5E-EC6C-7346-A818-5C9AFDCCA117}"/>
              </a:ext>
            </a:extLst>
          </p:cNvPr>
          <p:cNvSpPr txBox="1"/>
          <p:nvPr/>
        </p:nvSpPr>
        <p:spPr>
          <a:xfrm>
            <a:off x="9428559" y="6491202"/>
            <a:ext cx="2763441" cy="246221"/>
          </a:xfrm>
          <a:prstGeom prst="rect">
            <a:avLst/>
          </a:prstGeom>
          <a:noFill/>
        </p:spPr>
        <p:txBody>
          <a:bodyPr wrap="square" rtlCol="0">
            <a:spAutoFit/>
          </a:bodyPr>
          <a:lstStyle/>
          <a:p>
            <a:r>
              <a:rPr lang="en-US" sz="1000" dirty="0"/>
              <a:t>Photos by Lynn Sosnoskie of Cornell University.</a:t>
            </a:r>
          </a:p>
        </p:txBody>
      </p:sp>
    </p:spTree>
    <p:extLst>
      <p:ext uri="{BB962C8B-B14F-4D97-AF65-F5344CB8AC3E}">
        <p14:creationId xmlns:p14="http://schemas.microsoft.com/office/powerpoint/2010/main" val="2435488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dirty="0"/>
              <a:t>Leaf morphology</a:t>
            </a:r>
            <a:endParaRPr dirty="0"/>
          </a:p>
        </p:txBody>
      </p:sp>
      <p:pic>
        <p:nvPicPr>
          <p:cNvPr id="119" name="Google Shape;119;p19"/>
          <p:cNvPicPr preferRelativeResize="0"/>
          <p:nvPr/>
        </p:nvPicPr>
        <p:blipFill>
          <a:blip r:embed="rId3">
            <a:alphaModFix/>
          </a:blip>
          <a:stretch>
            <a:fillRect/>
          </a:stretch>
        </p:blipFill>
        <p:spPr>
          <a:xfrm>
            <a:off x="415600" y="2012948"/>
            <a:ext cx="2617382" cy="2946401"/>
          </a:xfrm>
          <a:prstGeom prst="rect">
            <a:avLst/>
          </a:prstGeom>
          <a:noFill/>
          <a:ln w="44450">
            <a:solidFill>
              <a:srgbClr val="000000"/>
            </a:solidFill>
          </a:ln>
        </p:spPr>
      </p:pic>
      <p:pic>
        <p:nvPicPr>
          <p:cNvPr id="120" name="Google Shape;120;p19"/>
          <p:cNvPicPr preferRelativeResize="0"/>
          <p:nvPr/>
        </p:nvPicPr>
        <p:blipFill>
          <a:blip r:embed="rId4">
            <a:alphaModFix/>
          </a:blip>
          <a:stretch>
            <a:fillRect/>
          </a:stretch>
        </p:blipFill>
        <p:spPr>
          <a:xfrm>
            <a:off x="8609793" y="2012948"/>
            <a:ext cx="3252382" cy="2946401"/>
          </a:xfrm>
          <a:prstGeom prst="rect">
            <a:avLst/>
          </a:prstGeom>
          <a:noFill/>
          <a:ln w="44450">
            <a:solidFill>
              <a:srgbClr val="000000"/>
            </a:solidFill>
          </a:ln>
        </p:spPr>
      </p:pic>
      <p:sp>
        <p:nvSpPr>
          <p:cNvPr id="121" name="Google Shape;121;p19"/>
          <p:cNvSpPr txBox="1"/>
          <p:nvPr/>
        </p:nvSpPr>
        <p:spPr>
          <a:xfrm>
            <a:off x="-275709" y="5050906"/>
            <a:ext cx="4000000" cy="317200"/>
          </a:xfrm>
          <a:prstGeom prst="rect">
            <a:avLst/>
          </a:prstGeom>
          <a:noFill/>
          <a:ln>
            <a:noFill/>
          </a:ln>
        </p:spPr>
        <p:txBody>
          <a:bodyPr spcFirstLastPara="1" wrap="square" lIns="121900" tIns="121900" rIns="121900" bIns="121900" anchor="t" anchorCtr="0">
            <a:noAutofit/>
          </a:bodyPr>
          <a:lstStyle/>
          <a:p>
            <a:pPr algn="ctr"/>
            <a:r>
              <a:rPr lang="en" sz="667" dirty="0">
                <a:solidFill>
                  <a:schemeClr val="dk1"/>
                </a:solidFill>
                <a:latin typeface="Open Sans"/>
                <a:ea typeface="Open Sans"/>
                <a:cs typeface="Open Sans"/>
                <a:sym typeface="Open Sans"/>
              </a:rPr>
              <a:t>Image Credit: Mark </a:t>
            </a:r>
            <a:r>
              <a:rPr lang="en" sz="667" dirty="0" err="1">
                <a:solidFill>
                  <a:schemeClr val="dk1"/>
                </a:solidFill>
                <a:latin typeface="Open Sans"/>
                <a:ea typeface="Open Sans"/>
                <a:cs typeface="Open Sans"/>
                <a:sym typeface="Open Sans"/>
              </a:rPr>
              <a:t>Schonbeck</a:t>
            </a:r>
            <a:r>
              <a:rPr lang="en" sz="667" dirty="0">
                <a:solidFill>
                  <a:schemeClr val="dk1"/>
                </a:solidFill>
                <a:latin typeface="Open Sans"/>
                <a:ea typeface="Open Sans"/>
                <a:cs typeface="Open Sans"/>
                <a:sym typeface="Open Sans"/>
              </a:rPr>
              <a:t>, Virginia Association for Biological Farming.</a:t>
            </a:r>
            <a:endParaRPr sz="667" dirty="0">
              <a:solidFill>
                <a:schemeClr val="dk1"/>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E8C6342A-90EE-B446-A0FB-EFC0BA12B7FB}"/>
              </a:ext>
            </a:extLst>
          </p:cNvPr>
          <p:cNvPicPr>
            <a:picLocks noChangeAspect="1"/>
          </p:cNvPicPr>
          <p:nvPr/>
        </p:nvPicPr>
        <p:blipFill rotWithShape="1">
          <a:blip r:embed="rId5"/>
          <a:srcRect t="5403" r="-1129"/>
          <a:stretch/>
        </p:blipFill>
        <p:spPr>
          <a:xfrm>
            <a:off x="3194266" y="2012948"/>
            <a:ext cx="5254243" cy="2946401"/>
          </a:xfrm>
          <a:prstGeom prst="rect">
            <a:avLst/>
          </a:prstGeom>
          <a:ln w="44450" cmpd="sng">
            <a:solidFill>
              <a:srgbClr val="000000"/>
            </a:solidFill>
          </a:ln>
        </p:spPr>
      </p:pic>
      <p:sp>
        <p:nvSpPr>
          <p:cNvPr id="13" name="Google Shape;121;p19">
            <a:extLst>
              <a:ext uri="{FF2B5EF4-FFF2-40B4-BE49-F238E27FC236}">
                <a16:creationId xmlns:a16="http://schemas.microsoft.com/office/drawing/2014/main" id="{B5B98297-DDE9-A74A-BA52-040E155365B9}"/>
              </a:ext>
            </a:extLst>
          </p:cNvPr>
          <p:cNvSpPr txBox="1"/>
          <p:nvPr/>
        </p:nvSpPr>
        <p:spPr>
          <a:xfrm>
            <a:off x="8235984" y="5050906"/>
            <a:ext cx="4000000" cy="317200"/>
          </a:xfrm>
          <a:prstGeom prst="rect">
            <a:avLst/>
          </a:prstGeom>
          <a:noFill/>
          <a:ln>
            <a:noFill/>
          </a:ln>
        </p:spPr>
        <p:txBody>
          <a:bodyPr spcFirstLastPara="1" wrap="square" lIns="121900" tIns="121900" rIns="121900" bIns="121900" anchor="t" anchorCtr="0">
            <a:noAutofit/>
          </a:bodyPr>
          <a:lstStyle/>
          <a:p>
            <a:pPr algn="ctr"/>
            <a:r>
              <a:rPr lang="en" sz="667" dirty="0">
                <a:solidFill>
                  <a:schemeClr val="dk1"/>
                </a:solidFill>
                <a:latin typeface="Open Sans"/>
                <a:ea typeface="Open Sans"/>
                <a:cs typeface="Open Sans"/>
                <a:sym typeface="Open Sans"/>
              </a:rPr>
              <a:t>Image Credit: Mark </a:t>
            </a:r>
            <a:r>
              <a:rPr lang="en" sz="667" dirty="0" err="1">
                <a:solidFill>
                  <a:schemeClr val="dk1"/>
                </a:solidFill>
                <a:latin typeface="Open Sans"/>
                <a:ea typeface="Open Sans"/>
                <a:cs typeface="Open Sans"/>
                <a:sym typeface="Open Sans"/>
              </a:rPr>
              <a:t>Schonbeck</a:t>
            </a:r>
            <a:r>
              <a:rPr lang="en" sz="667" dirty="0">
                <a:solidFill>
                  <a:schemeClr val="dk1"/>
                </a:solidFill>
                <a:latin typeface="Open Sans"/>
                <a:ea typeface="Open Sans"/>
                <a:cs typeface="Open Sans"/>
                <a:sym typeface="Open Sans"/>
              </a:rPr>
              <a:t>, Virginia Association for Biological Farming.</a:t>
            </a:r>
            <a:endParaRPr sz="667" dirty="0">
              <a:solidFill>
                <a:schemeClr val="dk1"/>
              </a:solidFill>
              <a:latin typeface="Open Sans"/>
              <a:ea typeface="Open Sans"/>
              <a:cs typeface="Open Sans"/>
              <a:sym typeface="Open Sans"/>
            </a:endParaRPr>
          </a:p>
        </p:txBody>
      </p:sp>
      <p:sp>
        <p:nvSpPr>
          <p:cNvPr id="14" name="Google Shape;121;p19">
            <a:extLst>
              <a:ext uri="{FF2B5EF4-FFF2-40B4-BE49-F238E27FC236}">
                <a16:creationId xmlns:a16="http://schemas.microsoft.com/office/drawing/2014/main" id="{8F5DE682-1AE1-3344-89DE-7D758F937BE3}"/>
              </a:ext>
            </a:extLst>
          </p:cNvPr>
          <p:cNvSpPr txBox="1"/>
          <p:nvPr/>
        </p:nvSpPr>
        <p:spPr>
          <a:xfrm>
            <a:off x="3821387" y="5050906"/>
            <a:ext cx="4000000" cy="317200"/>
          </a:xfrm>
          <a:prstGeom prst="rect">
            <a:avLst/>
          </a:prstGeom>
          <a:noFill/>
          <a:ln>
            <a:noFill/>
          </a:ln>
        </p:spPr>
        <p:txBody>
          <a:bodyPr spcFirstLastPara="1" wrap="square" lIns="121900" tIns="121900" rIns="121900" bIns="121900" anchor="t" anchorCtr="0">
            <a:noAutofit/>
          </a:bodyPr>
          <a:lstStyle/>
          <a:p>
            <a:pPr algn="ctr"/>
            <a:r>
              <a:rPr lang="en" sz="667" dirty="0">
                <a:solidFill>
                  <a:schemeClr val="dk1"/>
                </a:solidFill>
                <a:latin typeface="Open Sans"/>
                <a:ea typeface="Open Sans"/>
                <a:cs typeface="Open Sans"/>
                <a:sym typeface="Open Sans"/>
              </a:rPr>
              <a:t>Image Credit: </a:t>
            </a:r>
            <a:r>
              <a:rPr lang="en-US" sz="667" dirty="0">
                <a:solidFill>
                  <a:schemeClr val="dk1"/>
                </a:solidFill>
                <a:latin typeface="Open Sans"/>
                <a:ea typeface="Open Sans"/>
                <a:cs typeface="Open Sans"/>
                <a:sym typeface="Open Sans"/>
              </a:rPr>
              <a:t>https://</a:t>
            </a:r>
            <a:r>
              <a:rPr lang="en-US" sz="667" dirty="0" err="1">
                <a:solidFill>
                  <a:schemeClr val="dk1"/>
                </a:solidFill>
                <a:latin typeface="Open Sans"/>
                <a:ea typeface="Open Sans"/>
                <a:cs typeface="Open Sans"/>
                <a:sym typeface="Open Sans"/>
              </a:rPr>
              <a:t>kpu.pressbooks.pub</a:t>
            </a:r>
            <a:r>
              <a:rPr lang="en-US" sz="667" dirty="0">
                <a:solidFill>
                  <a:schemeClr val="dk1"/>
                </a:solidFill>
                <a:latin typeface="Open Sans"/>
                <a:ea typeface="Open Sans"/>
                <a:cs typeface="Open Sans"/>
                <a:sym typeface="Open Sans"/>
              </a:rPr>
              <a:t>/plant-identification/chapter/plant-morphology-leaves/</a:t>
            </a:r>
            <a:endParaRPr sz="667"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4190504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A0C8-9F4E-FD4D-916F-5FE6FA27E33E}"/>
              </a:ext>
            </a:extLst>
          </p:cNvPr>
          <p:cNvSpPr>
            <a:spLocks noGrp="1"/>
          </p:cNvSpPr>
          <p:nvPr>
            <p:ph type="title"/>
          </p:nvPr>
        </p:nvSpPr>
        <p:spPr>
          <a:xfrm>
            <a:off x="838200" y="195262"/>
            <a:ext cx="10515600" cy="1325563"/>
          </a:xfrm>
        </p:spPr>
        <p:txBody>
          <a:bodyPr/>
          <a:lstStyle/>
          <a:p>
            <a:r>
              <a:rPr lang="en-US" dirty="0"/>
              <a:t>Grass-like plants: grass or sedge?</a:t>
            </a:r>
          </a:p>
        </p:txBody>
      </p:sp>
      <p:sp>
        <p:nvSpPr>
          <p:cNvPr id="3" name="Content Placeholder 2">
            <a:extLst>
              <a:ext uri="{FF2B5EF4-FFF2-40B4-BE49-F238E27FC236}">
                <a16:creationId xmlns:a16="http://schemas.microsoft.com/office/drawing/2014/main" id="{0F7EB58C-FA60-9745-A765-04D99733B3D3}"/>
              </a:ext>
            </a:extLst>
          </p:cNvPr>
          <p:cNvSpPr>
            <a:spLocks noGrp="1"/>
          </p:cNvSpPr>
          <p:nvPr>
            <p:ph idx="1"/>
          </p:nvPr>
        </p:nvSpPr>
        <p:spPr>
          <a:xfrm>
            <a:off x="838200" y="1393884"/>
            <a:ext cx="10515600" cy="4351338"/>
          </a:xfrm>
        </p:spPr>
        <p:txBody>
          <a:bodyPr/>
          <a:lstStyle/>
          <a:p>
            <a:pPr marL="0" indent="0">
              <a:buNone/>
            </a:pPr>
            <a:r>
              <a:rPr lang="en-US" dirty="0"/>
              <a:t>It’s all in the bud! Differences can be distinguished by rolling the stem between your fingers.</a:t>
            </a:r>
          </a:p>
          <a:p>
            <a:r>
              <a:rPr lang="en-US" sz="1800" dirty="0"/>
              <a:t>Grasses can be rolled or folded in their leaf bud. Rolled leaf buds easily roll between your fingers, whereas folded leaf buds flip from one side to the other.</a:t>
            </a:r>
          </a:p>
          <a:p>
            <a:r>
              <a:rPr lang="en-US" sz="1800" dirty="0"/>
              <a:t>“</a:t>
            </a:r>
            <a:r>
              <a:rPr lang="en-US" sz="1800" i="1" dirty="0"/>
              <a:t>Sedges have edges</a:t>
            </a:r>
            <a:r>
              <a:rPr lang="en-US" sz="1800" dirty="0"/>
              <a:t>!” and therefore their leaf buds are triangular in shape. These leaf buds are also difficult to roll; however, the triangular shape can be easily felt by your finger tips.</a:t>
            </a:r>
          </a:p>
        </p:txBody>
      </p:sp>
      <p:sp>
        <p:nvSpPr>
          <p:cNvPr id="4" name="TextBox 3">
            <a:extLst>
              <a:ext uri="{FF2B5EF4-FFF2-40B4-BE49-F238E27FC236}">
                <a16:creationId xmlns:a16="http://schemas.microsoft.com/office/drawing/2014/main" id="{A1A453C5-D6B1-EE49-9C94-C6190BB6C6C5}"/>
              </a:ext>
            </a:extLst>
          </p:cNvPr>
          <p:cNvSpPr txBox="1"/>
          <p:nvPr/>
        </p:nvSpPr>
        <p:spPr>
          <a:xfrm>
            <a:off x="2354612" y="3696494"/>
            <a:ext cx="1260764" cy="461665"/>
          </a:xfrm>
          <a:prstGeom prst="rect">
            <a:avLst/>
          </a:prstGeom>
          <a:noFill/>
        </p:spPr>
        <p:txBody>
          <a:bodyPr wrap="square" rtlCol="0">
            <a:spAutoFit/>
          </a:bodyPr>
          <a:lstStyle/>
          <a:p>
            <a:pPr algn="ctr"/>
            <a:r>
              <a:rPr lang="en-US" sz="2400" b="1" dirty="0"/>
              <a:t>Grasses</a:t>
            </a:r>
          </a:p>
        </p:txBody>
      </p:sp>
      <p:sp>
        <p:nvSpPr>
          <p:cNvPr id="5" name="TextBox 4">
            <a:extLst>
              <a:ext uri="{FF2B5EF4-FFF2-40B4-BE49-F238E27FC236}">
                <a16:creationId xmlns:a16="http://schemas.microsoft.com/office/drawing/2014/main" id="{115BC04F-8829-564F-889E-D6737C29DADE}"/>
              </a:ext>
            </a:extLst>
          </p:cNvPr>
          <p:cNvSpPr txBox="1"/>
          <p:nvPr/>
        </p:nvSpPr>
        <p:spPr>
          <a:xfrm>
            <a:off x="8714508" y="3696494"/>
            <a:ext cx="1260764" cy="461665"/>
          </a:xfrm>
          <a:prstGeom prst="rect">
            <a:avLst/>
          </a:prstGeom>
          <a:noFill/>
        </p:spPr>
        <p:txBody>
          <a:bodyPr wrap="square" rtlCol="0">
            <a:spAutoFit/>
          </a:bodyPr>
          <a:lstStyle/>
          <a:p>
            <a:pPr algn="ctr"/>
            <a:r>
              <a:rPr lang="en-US" sz="2400" b="1" dirty="0"/>
              <a:t>Sedges</a:t>
            </a:r>
          </a:p>
        </p:txBody>
      </p:sp>
      <p:sp>
        <p:nvSpPr>
          <p:cNvPr id="21" name="TextBox 20">
            <a:extLst>
              <a:ext uri="{FF2B5EF4-FFF2-40B4-BE49-F238E27FC236}">
                <a16:creationId xmlns:a16="http://schemas.microsoft.com/office/drawing/2014/main" id="{E9BE5C33-F226-9942-A742-D9E920AC9A5C}"/>
              </a:ext>
            </a:extLst>
          </p:cNvPr>
          <p:cNvSpPr txBox="1"/>
          <p:nvPr/>
        </p:nvSpPr>
        <p:spPr>
          <a:xfrm>
            <a:off x="10730071" y="6562710"/>
            <a:ext cx="1306768" cy="200055"/>
          </a:xfrm>
          <a:prstGeom prst="rect">
            <a:avLst/>
          </a:prstGeom>
          <a:noFill/>
        </p:spPr>
        <p:txBody>
          <a:bodyPr wrap="none" rtlCol="0">
            <a:spAutoFit/>
          </a:bodyPr>
          <a:lstStyle/>
          <a:p>
            <a:r>
              <a:rPr lang="en-US" sz="700" dirty="0"/>
              <a:t>Graphic credit: Isabella Colucci</a:t>
            </a:r>
          </a:p>
        </p:txBody>
      </p:sp>
      <p:pic>
        <p:nvPicPr>
          <p:cNvPr id="12" name="Picture 11">
            <a:extLst>
              <a:ext uri="{FF2B5EF4-FFF2-40B4-BE49-F238E27FC236}">
                <a16:creationId xmlns:a16="http://schemas.microsoft.com/office/drawing/2014/main" id="{25220BCF-FBDF-684F-B05F-6789C160E4B5}"/>
              </a:ext>
            </a:extLst>
          </p:cNvPr>
          <p:cNvPicPr>
            <a:picLocks noChangeAspect="1"/>
          </p:cNvPicPr>
          <p:nvPr/>
        </p:nvPicPr>
        <p:blipFill>
          <a:blip r:embed="rId2"/>
          <a:stretch>
            <a:fillRect/>
          </a:stretch>
        </p:blipFill>
        <p:spPr>
          <a:xfrm>
            <a:off x="8824685" y="4440388"/>
            <a:ext cx="1040083" cy="2322377"/>
          </a:xfrm>
          <a:prstGeom prst="rect">
            <a:avLst/>
          </a:prstGeom>
        </p:spPr>
      </p:pic>
      <p:pic>
        <p:nvPicPr>
          <p:cNvPr id="14" name="Picture 13">
            <a:extLst>
              <a:ext uri="{FF2B5EF4-FFF2-40B4-BE49-F238E27FC236}">
                <a16:creationId xmlns:a16="http://schemas.microsoft.com/office/drawing/2014/main" id="{4D7836C5-B57B-8348-AF5F-6C0A36F3845D}"/>
              </a:ext>
            </a:extLst>
          </p:cNvPr>
          <p:cNvPicPr>
            <a:picLocks noChangeAspect="1"/>
          </p:cNvPicPr>
          <p:nvPr/>
        </p:nvPicPr>
        <p:blipFill>
          <a:blip r:embed="rId3"/>
          <a:stretch>
            <a:fillRect/>
          </a:stretch>
        </p:blipFill>
        <p:spPr>
          <a:xfrm>
            <a:off x="1065713" y="4197054"/>
            <a:ext cx="1246672" cy="2500993"/>
          </a:xfrm>
          <a:prstGeom prst="rect">
            <a:avLst/>
          </a:prstGeom>
        </p:spPr>
      </p:pic>
      <p:pic>
        <p:nvPicPr>
          <p:cNvPr id="16" name="Picture 15">
            <a:extLst>
              <a:ext uri="{FF2B5EF4-FFF2-40B4-BE49-F238E27FC236}">
                <a16:creationId xmlns:a16="http://schemas.microsoft.com/office/drawing/2014/main" id="{A502052F-0DAB-5A4D-87F9-B5777FF68419}"/>
              </a:ext>
            </a:extLst>
          </p:cNvPr>
          <p:cNvPicPr>
            <a:picLocks noChangeAspect="1"/>
          </p:cNvPicPr>
          <p:nvPr/>
        </p:nvPicPr>
        <p:blipFill>
          <a:blip r:embed="rId4"/>
          <a:stretch>
            <a:fillRect/>
          </a:stretch>
        </p:blipFill>
        <p:spPr>
          <a:xfrm>
            <a:off x="3615376" y="4071273"/>
            <a:ext cx="1288899" cy="2785685"/>
          </a:xfrm>
          <a:prstGeom prst="rect">
            <a:avLst/>
          </a:prstGeom>
        </p:spPr>
      </p:pic>
      <p:sp>
        <p:nvSpPr>
          <p:cNvPr id="20" name="TextBox 19">
            <a:extLst>
              <a:ext uri="{FF2B5EF4-FFF2-40B4-BE49-F238E27FC236}">
                <a16:creationId xmlns:a16="http://schemas.microsoft.com/office/drawing/2014/main" id="{D045A63D-DE70-BA40-8764-C6D5272D7066}"/>
              </a:ext>
            </a:extLst>
          </p:cNvPr>
          <p:cNvSpPr txBox="1"/>
          <p:nvPr/>
        </p:nvSpPr>
        <p:spPr>
          <a:xfrm>
            <a:off x="295887" y="5262884"/>
            <a:ext cx="769826" cy="369332"/>
          </a:xfrm>
          <a:prstGeom prst="rect">
            <a:avLst/>
          </a:prstGeom>
          <a:noFill/>
        </p:spPr>
        <p:txBody>
          <a:bodyPr wrap="none" rtlCol="0">
            <a:spAutoFit/>
          </a:bodyPr>
          <a:lstStyle/>
          <a:p>
            <a:r>
              <a:rPr lang="en-US" dirty="0"/>
              <a:t>Rolled</a:t>
            </a:r>
          </a:p>
        </p:txBody>
      </p:sp>
      <p:sp>
        <p:nvSpPr>
          <p:cNvPr id="22" name="TextBox 21">
            <a:extLst>
              <a:ext uri="{FF2B5EF4-FFF2-40B4-BE49-F238E27FC236}">
                <a16:creationId xmlns:a16="http://schemas.microsoft.com/office/drawing/2014/main" id="{D46D43B0-5DBB-604B-9A21-923BEA1D71C2}"/>
              </a:ext>
            </a:extLst>
          </p:cNvPr>
          <p:cNvSpPr txBox="1"/>
          <p:nvPr/>
        </p:nvSpPr>
        <p:spPr>
          <a:xfrm>
            <a:off x="2866043" y="5262884"/>
            <a:ext cx="821122" cy="369332"/>
          </a:xfrm>
          <a:prstGeom prst="rect">
            <a:avLst/>
          </a:prstGeom>
          <a:noFill/>
        </p:spPr>
        <p:txBody>
          <a:bodyPr wrap="none" rtlCol="0">
            <a:spAutoFit/>
          </a:bodyPr>
          <a:lstStyle/>
          <a:p>
            <a:r>
              <a:rPr lang="en-US" dirty="0"/>
              <a:t>Folded</a:t>
            </a:r>
          </a:p>
        </p:txBody>
      </p:sp>
      <p:sp>
        <p:nvSpPr>
          <p:cNvPr id="23" name="TextBox 22">
            <a:extLst>
              <a:ext uri="{FF2B5EF4-FFF2-40B4-BE49-F238E27FC236}">
                <a16:creationId xmlns:a16="http://schemas.microsoft.com/office/drawing/2014/main" id="{4D685471-2801-A848-B475-A74B37824A44}"/>
              </a:ext>
            </a:extLst>
          </p:cNvPr>
          <p:cNvSpPr txBox="1"/>
          <p:nvPr/>
        </p:nvSpPr>
        <p:spPr>
          <a:xfrm>
            <a:off x="7758394" y="5262884"/>
            <a:ext cx="1122551" cy="369332"/>
          </a:xfrm>
          <a:prstGeom prst="rect">
            <a:avLst/>
          </a:prstGeom>
          <a:noFill/>
        </p:spPr>
        <p:txBody>
          <a:bodyPr wrap="none" rtlCol="0">
            <a:spAutoFit/>
          </a:bodyPr>
          <a:lstStyle/>
          <a:p>
            <a:r>
              <a:rPr lang="en-US" dirty="0"/>
              <a:t>Triangular</a:t>
            </a:r>
          </a:p>
        </p:txBody>
      </p:sp>
    </p:spTree>
    <p:extLst>
      <p:ext uri="{BB962C8B-B14F-4D97-AF65-F5344CB8AC3E}">
        <p14:creationId xmlns:p14="http://schemas.microsoft.com/office/powerpoint/2010/main" val="2287384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2CBA-E475-CF41-A1F9-1FA7CDBEAC12}"/>
              </a:ext>
            </a:extLst>
          </p:cNvPr>
          <p:cNvSpPr>
            <a:spLocks noGrp="1"/>
          </p:cNvSpPr>
          <p:nvPr>
            <p:ph type="title"/>
          </p:nvPr>
        </p:nvSpPr>
        <p:spPr/>
        <p:txBody>
          <a:bodyPr/>
          <a:lstStyle/>
          <a:p>
            <a:r>
              <a:rPr lang="en-US" dirty="0"/>
              <a:t>Whole grass anatomy</a:t>
            </a:r>
          </a:p>
        </p:txBody>
      </p:sp>
      <p:pic>
        <p:nvPicPr>
          <p:cNvPr id="5" name="Content Placeholder 4">
            <a:extLst>
              <a:ext uri="{FF2B5EF4-FFF2-40B4-BE49-F238E27FC236}">
                <a16:creationId xmlns:a16="http://schemas.microsoft.com/office/drawing/2014/main" id="{FDC8AE71-CD8A-ED46-9955-6B938BB2685F}"/>
              </a:ext>
            </a:extLst>
          </p:cNvPr>
          <p:cNvPicPr>
            <a:picLocks noGrp="1" noChangeAspect="1"/>
          </p:cNvPicPr>
          <p:nvPr>
            <p:ph idx="1"/>
          </p:nvPr>
        </p:nvPicPr>
        <p:blipFill>
          <a:blip r:embed="rId2"/>
          <a:stretch>
            <a:fillRect/>
          </a:stretch>
        </p:blipFill>
        <p:spPr>
          <a:xfrm>
            <a:off x="4535012" y="1388723"/>
            <a:ext cx="7656988" cy="5469277"/>
          </a:xfrm>
        </p:spPr>
      </p:pic>
      <p:sp>
        <p:nvSpPr>
          <p:cNvPr id="6" name="TextBox 5">
            <a:extLst>
              <a:ext uri="{FF2B5EF4-FFF2-40B4-BE49-F238E27FC236}">
                <a16:creationId xmlns:a16="http://schemas.microsoft.com/office/drawing/2014/main" id="{649F2B9E-1976-E44E-8665-410B96DEFF95}"/>
              </a:ext>
            </a:extLst>
          </p:cNvPr>
          <p:cNvSpPr txBox="1"/>
          <p:nvPr/>
        </p:nvSpPr>
        <p:spPr>
          <a:xfrm>
            <a:off x="491066" y="1690688"/>
            <a:ext cx="4792134" cy="4770537"/>
          </a:xfrm>
          <a:prstGeom prst="rect">
            <a:avLst/>
          </a:prstGeom>
          <a:noFill/>
        </p:spPr>
        <p:txBody>
          <a:bodyPr wrap="square" rtlCol="0">
            <a:spAutoFit/>
          </a:bodyPr>
          <a:lstStyle/>
          <a:p>
            <a:r>
              <a:rPr lang="en-US" sz="2400" dirty="0"/>
              <a:t>Top-down:</a:t>
            </a:r>
          </a:p>
          <a:p>
            <a:pPr marL="285750" indent="-285750">
              <a:buFont typeface="Arial" panose="020B0604020202020204" pitchFamily="34" charset="0"/>
              <a:buChar char="•"/>
            </a:pPr>
            <a:r>
              <a:rPr lang="en-US" sz="2000" dirty="0"/>
              <a:t>Inflorescence (type: panicle)</a:t>
            </a:r>
          </a:p>
          <a:p>
            <a:pPr marL="285750" indent="-285750">
              <a:buFont typeface="Arial" panose="020B0604020202020204" pitchFamily="34" charset="0"/>
              <a:buChar char="•"/>
            </a:pPr>
            <a:r>
              <a:rPr lang="en-US" sz="2000" dirty="0"/>
              <a:t>Collar region</a:t>
            </a:r>
          </a:p>
          <a:p>
            <a:pPr marL="742950" lvl="1" indent="-285750">
              <a:buFont typeface="Arial" panose="020B0604020202020204" pitchFamily="34" charset="0"/>
              <a:buChar char="•"/>
            </a:pPr>
            <a:r>
              <a:rPr lang="en-US" sz="2000" dirty="0"/>
              <a:t>Ligule</a:t>
            </a:r>
          </a:p>
          <a:p>
            <a:pPr marL="742950" lvl="1" indent="-285750">
              <a:buFont typeface="Arial" panose="020B0604020202020204" pitchFamily="34" charset="0"/>
              <a:buChar char="•"/>
            </a:pPr>
            <a:r>
              <a:rPr lang="en-US" sz="2000" dirty="0"/>
              <a:t>Auricle</a:t>
            </a:r>
          </a:p>
          <a:p>
            <a:pPr marL="333375" lvl="1" indent="-333375">
              <a:buFont typeface="Arial" panose="020B0604020202020204" pitchFamily="34" charset="0"/>
              <a:buChar char="•"/>
            </a:pPr>
            <a:r>
              <a:rPr lang="en-US" sz="2000" dirty="0"/>
              <a:t>Leaf blade</a:t>
            </a:r>
          </a:p>
          <a:p>
            <a:pPr marL="790575" lvl="2" indent="-333375">
              <a:buFont typeface="Arial" panose="020B0604020202020204" pitchFamily="34" charset="0"/>
              <a:buChar char="•"/>
            </a:pPr>
            <a:r>
              <a:rPr lang="en-US" sz="2000" dirty="0"/>
              <a:t>Midrib</a:t>
            </a:r>
          </a:p>
          <a:p>
            <a:pPr marL="433388" lvl="2" indent="-433388">
              <a:buFont typeface="Arial" panose="020B0604020202020204" pitchFamily="34" charset="0"/>
              <a:buChar char="•"/>
            </a:pPr>
            <a:r>
              <a:rPr lang="en-US" sz="2000" dirty="0"/>
              <a:t>Sheath</a:t>
            </a:r>
          </a:p>
          <a:p>
            <a:pPr marL="433388" lvl="2" indent="-433388">
              <a:buFont typeface="Arial" panose="020B0604020202020204" pitchFamily="34" charset="0"/>
              <a:buChar char="•"/>
            </a:pPr>
            <a:r>
              <a:rPr lang="en-US" sz="2000" dirty="0"/>
              <a:t>Node</a:t>
            </a:r>
          </a:p>
          <a:p>
            <a:pPr marL="433388" lvl="2" indent="-433388">
              <a:buFont typeface="Arial" panose="020B0604020202020204" pitchFamily="34" charset="0"/>
              <a:buChar char="•"/>
            </a:pPr>
            <a:r>
              <a:rPr lang="en-US" sz="2000" dirty="0"/>
              <a:t>Tiller</a:t>
            </a:r>
          </a:p>
          <a:p>
            <a:pPr marL="433388" lvl="2" indent="-433388">
              <a:buFont typeface="Arial" panose="020B0604020202020204" pitchFamily="34" charset="0"/>
              <a:buChar char="•"/>
            </a:pPr>
            <a:r>
              <a:rPr lang="en-US" sz="2000" dirty="0"/>
              <a:t>Crown</a:t>
            </a:r>
          </a:p>
          <a:p>
            <a:pPr marL="433388" lvl="2" indent="-433388">
              <a:buFont typeface="Arial" panose="020B0604020202020204" pitchFamily="34" charset="0"/>
              <a:buChar char="•"/>
            </a:pPr>
            <a:r>
              <a:rPr lang="en-US" sz="2000" dirty="0"/>
              <a:t>Root system</a:t>
            </a:r>
          </a:p>
          <a:p>
            <a:pPr marL="890588" lvl="3" indent="-433388">
              <a:buFont typeface="Arial" panose="020B0604020202020204" pitchFamily="34" charset="0"/>
              <a:buChar char="•"/>
            </a:pPr>
            <a:r>
              <a:rPr lang="en-US" sz="2000" dirty="0"/>
              <a:t>Fibrous roots</a:t>
            </a:r>
          </a:p>
          <a:p>
            <a:pPr marL="890588" lvl="3" indent="-433388">
              <a:buFont typeface="Arial" panose="020B0604020202020204" pitchFamily="34" charset="0"/>
              <a:buChar char="•"/>
            </a:pPr>
            <a:r>
              <a:rPr lang="en-US" sz="2000" dirty="0"/>
              <a:t>Stolon </a:t>
            </a:r>
          </a:p>
          <a:p>
            <a:pPr marL="890588" lvl="3" indent="-433388">
              <a:buFont typeface="Arial" panose="020B0604020202020204" pitchFamily="34" charset="0"/>
              <a:buChar char="•"/>
            </a:pPr>
            <a:r>
              <a:rPr lang="en-US" sz="2000" dirty="0"/>
              <a:t>Rhizome</a:t>
            </a:r>
          </a:p>
        </p:txBody>
      </p:sp>
    </p:spTree>
    <p:extLst>
      <p:ext uri="{BB962C8B-B14F-4D97-AF65-F5344CB8AC3E}">
        <p14:creationId xmlns:p14="http://schemas.microsoft.com/office/powerpoint/2010/main" val="1880107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Weed Biology: Grass Anatomy</a:t>
            </a:r>
            <a:endParaRPr/>
          </a:p>
        </p:txBody>
      </p:sp>
      <p:sp>
        <p:nvSpPr>
          <p:cNvPr id="109" name="Google Shape;109;p18"/>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dirty="0"/>
              <a:t>Because of their relatively simple structures, grass are a bit more difficult to identify. We need to look closely at the details to be able to distinguish them from each other</a:t>
            </a:r>
          </a:p>
          <a:p>
            <a:pPr marL="0" indent="0" algn="ctr">
              <a:spcAft>
                <a:spcPts val="2133"/>
              </a:spcAft>
              <a:buNone/>
            </a:pPr>
            <a:r>
              <a:rPr lang="en" b="1" dirty="0"/>
              <a:t>Grass anatomy overview</a:t>
            </a:r>
          </a:p>
          <a:p>
            <a:pPr marL="342900" indent="-342900">
              <a:lnSpc>
                <a:spcPct val="100000"/>
              </a:lnSpc>
              <a:buClr>
                <a:schemeClr val="dk1"/>
              </a:buClr>
              <a:buSzPts val="1100"/>
              <a:buFont typeface="Courier New" panose="02070309020205020404" pitchFamily="49" charset="0"/>
              <a:buChar char="o"/>
            </a:pPr>
            <a:r>
              <a:rPr lang="en-US" dirty="0"/>
              <a:t>Blade</a:t>
            </a:r>
          </a:p>
          <a:p>
            <a:pPr marL="342900" indent="-342900">
              <a:lnSpc>
                <a:spcPct val="100000"/>
              </a:lnSpc>
              <a:buClr>
                <a:schemeClr val="dk1"/>
              </a:buClr>
              <a:buSzPts val="1100"/>
              <a:buFont typeface="Courier New" panose="02070309020205020404" pitchFamily="49" charset="0"/>
              <a:buChar char="o"/>
            </a:pPr>
            <a:r>
              <a:rPr lang="en-US" dirty="0"/>
              <a:t>Ligule</a:t>
            </a:r>
          </a:p>
          <a:p>
            <a:pPr marL="342900" indent="-342900">
              <a:lnSpc>
                <a:spcPct val="100000"/>
              </a:lnSpc>
              <a:buClr>
                <a:schemeClr val="dk1"/>
              </a:buClr>
              <a:buSzPts val="1100"/>
              <a:buFont typeface="Courier New" panose="02070309020205020404" pitchFamily="49" charset="0"/>
              <a:buChar char="o"/>
            </a:pPr>
            <a:r>
              <a:rPr lang="en-US" dirty="0"/>
              <a:t>Auricle</a:t>
            </a:r>
          </a:p>
          <a:p>
            <a:pPr marL="342900" indent="-342900">
              <a:lnSpc>
                <a:spcPct val="100000"/>
              </a:lnSpc>
              <a:buClr>
                <a:schemeClr val="dk1"/>
              </a:buClr>
              <a:buSzPts val="1100"/>
              <a:buFont typeface="Courier New" panose="02070309020205020404" pitchFamily="49" charset="0"/>
              <a:buChar char="o"/>
            </a:pPr>
            <a:r>
              <a:rPr lang="en-US" dirty="0"/>
              <a:t>Collar region</a:t>
            </a:r>
          </a:p>
          <a:p>
            <a:pPr marL="342900" indent="-342900">
              <a:lnSpc>
                <a:spcPct val="100000"/>
              </a:lnSpc>
              <a:buClr>
                <a:schemeClr val="dk1"/>
              </a:buClr>
              <a:buSzPts val="1100"/>
              <a:buFont typeface="Courier New" panose="02070309020205020404" pitchFamily="49" charset="0"/>
              <a:buChar char="o"/>
            </a:pPr>
            <a:r>
              <a:rPr lang="en-US" dirty="0"/>
              <a:t>Sheath</a:t>
            </a:r>
          </a:p>
        </p:txBody>
      </p:sp>
      <p:pic>
        <p:nvPicPr>
          <p:cNvPr id="110" name="Google Shape;110;p18"/>
          <p:cNvPicPr preferRelativeResize="0"/>
          <p:nvPr/>
        </p:nvPicPr>
        <p:blipFill>
          <a:blip r:embed="rId3">
            <a:alphaModFix/>
          </a:blip>
          <a:stretch>
            <a:fillRect/>
          </a:stretch>
        </p:blipFill>
        <p:spPr>
          <a:xfrm>
            <a:off x="6443202" y="2297666"/>
            <a:ext cx="5068033" cy="3143933"/>
          </a:xfrm>
          <a:prstGeom prst="rect">
            <a:avLst/>
          </a:prstGeom>
          <a:noFill/>
          <a:ln>
            <a:noFill/>
          </a:ln>
        </p:spPr>
      </p:pic>
      <p:sp>
        <p:nvSpPr>
          <p:cNvPr id="111" name="Google Shape;111;p18"/>
          <p:cNvSpPr txBox="1"/>
          <p:nvPr/>
        </p:nvSpPr>
        <p:spPr>
          <a:xfrm>
            <a:off x="0" y="6540800"/>
            <a:ext cx="4000000" cy="317200"/>
          </a:xfrm>
          <a:prstGeom prst="rect">
            <a:avLst/>
          </a:prstGeom>
          <a:noFill/>
          <a:ln>
            <a:noFill/>
          </a:ln>
        </p:spPr>
        <p:txBody>
          <a:bodyPr spcFirstLastPara="1" wrap="square" lIns="121900" tIns="121900" rIns="121900" bIns="121900" anchor="t" anchorCtr="0">
            <a:noAutofit/>
          </a:bodyPr>
          <a:lstStyle/>
          <a:p>
            <a:r>
              <a:rPr lang="en" sz="667">
                <a:solidFill>
                  <a:schemeClr val="dk1"/>
                </a:solidFill>
                <a:latin typeface="Open Sans"/>
                <a:ea typeface="Open Sans"/>
                <a:cs typeface="Open Sans"/>
                <a:sym typeface="Open Sans"/>
              </a:rPr>
              <a:t>Image Credit: Grass Weed Identification Toolkit, Iowa State University</a:t>
            </a:r>
            <a:endParaRPr sz="667">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67396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TotalTime>
  <Words>1124</Words>
  <Application>Microsoft Macintosh PowerPoint</Application>
  <PresentationFormat>Widescreen</PresentationFormat>
  <Paragraphs>129</Paragraphs>
  <Slides>16</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Courier New</vt:lpstr>
      <vt:lpstr>Open Sans</vt:lpstr>
      <vt:lpstr>Roboto</vt:lpstr>
      <vt:lpstr>Times</vt:lpstr>
      <vt:lpstr>Office Theme</vt:lpstr>
      <vt:lpstr>Weed Biology Unit </vt:lpstr>
      <vt:lpstr>Know Your Weeds! Why?</vt:lpstr>
      <vt:lpstr>Plant/Weed Biology</vt:lpstr>
      <vt:lpstr>Weed Biology Cont.</vt:lpstr>
      <vt:lpstr>Weed ID distinctions</vt:lpstr>
      <vt:lpstr>Leaf morphology</vt:lpstr>
      <vt:lpstr>Grass-like plants: grass or sedge?</vt:lpstr>
      <vt:lpstr>Whole grass anatomy</vt:lpstr>
      <vt:lpstr>Weed Biology: Grass Anatomy</vt:lpstr>
      <vt:lpstr>Grass ID: Ligules and auricles</vt:lpstr>
      <vt:lpstr>Location of midrib</vt:lpstr>
      <vt:lpstr>Collar region</vt:lpstr>
      <vt:lpstr>Overview of Reproduction</vt:lpstr>
      <vt:lpstr>Flower morphology</vt:lpstr>
      <vt:lpstr>Overview of Reproduction &amp; Underground Structures</vt:lpstr>
      <vt:lpstr>Activity: Plant pressing time!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Your Weeds! Why?</dc:title>
  <dc:creator>isabella Colucci</dc:creator>
  <cp:lastModifiedBy>isabella Colucci</cp:lastModifiedBy>
  <cp:revision>42</cp:revision>
  <dcterms:created xsi:type="dcterms:W3CDTF">2021-07-19T13:29:46Z</dcterms:created>
  <dcterms:modified xsi:type="dcterms:W3CDTF">2021-09-26T18:54:06Z</dcterms:modified>
</cp:coreProperties>
</file>