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71" r:id="rId3"/>
    <p:sldId id="267" r:id="rId4"/>
    <p:sldId id="273" r:id="rId5"/>
    <p:sldId id="277" r:id="rId6"/>
    <p:sldId id="281" r:id="rId7"/>
    <p:sldId id="280" r:id="rId8"/>
    <p:sldId id="262" r:id="rId9"/>
    <p:sldId id="264" r:id="rId10"/>
    <p:sldId id="266" r:id="rId11"/>
    <p:sldId id="258" r:id="rId12"/>
    <p:sldId id="260" r:id="rId13"/>
    <p:sldId id="279" r:id="rId14"/>
    <p:sldId id="278" r:id="rId15"/>
    <p:sldId id="276" r:id="rId16"/>
    <p:sldId id="270" r:id="rId17"/>
    <p:sldId id="272" r:id="rId18"/>
    <p:sldId id="275"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A3ACC-4238-42D4-A136-B7C25EEEBF1A}" v="4" dt="2021-10-02T20:18:33.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81"/>
    <p:restoredTop sz="96093"/>
  </p:normalViewPr>
  <p:slideViewPr>
    <p:cSldViewPr snapToGrid="0" snapToObjects="1" showGuides="1">
      <p:cViewPr>
        <p:scale>
          <a:sx n="50" d="100"/>
          <a:sy n="50" d="100"/>
        </p:scale>
        <p:origin x="1182" y="306"/>
      </p:cViewPr>
      <p:guideLst>
        <p:guide orient="horz" pos="2160"/>
        <p:guide pos="3840"/>
      </p:guideLst>
    </p:cSldViewPr>
  </p:slideViewPr>
  <p:notesTextViewPr>
    <p:cViewPr>
      <p:scale>
        <a:sx n="1" d="1"/>
        <a:sy n="1" d="1"/>
      </p:scale>
      <p:origin x="0" y="0"/>
    </p:cViewPr>
  </p:notesTextViewPr>
  <p:sorterViewPr>
    <p:cViewPr>
      <p:scale>
        <a:sx n="100" d="100"/>
        <a:sy n="100" d="100"/>
      </p:scale>
      <p:origin x="0" y="-12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Bachman" userId="g/5V6H1oaVUKO2mGjjzQacu12zoGYp/MxU8cIENyUjM=" providerId="None" clId="Web-{0BFA3ACC-4238-42D4-A136-B7C25EEEBF1A}"/>
    <pc:docChg chg="addSld modSld">
      <pc:chgData name="Sharon Bachman" userId="g/5V6H1oaVUKO2mGjjzQacu12zoGYp/MxU8cIENyUjM=" providerId="None" clId="Web-{0BFA3ACC-4238-42D4-A136-B7C25EEEBF1A}" dt="2021-10-02T20:18:33.426" v="3"/>
      <pc:docMkLst>
        <pc:docMk/>
      </pc:docMkLst>
      <pc:sldChg chg="addSp modSp add replId">
        <pc:chgData name="Sharon Bachman" userId="g/5V6H1oaVUKO2mGjjzQacu12zoGYp/MxU8cIENyUjM=" providerId="None" clId="Web-{0BFA3ACC-4238-42D4-A136-B7C25EEEBF1A}" dt="2021-10-02T20:18:33.426" v="3"/>
        <pc:sldMkLst>
          <pc:docMk/>
          <pc:sldMk cId="2161247303" sldId="276"/>
        </pc:sldMkLst>
        <pc:spChg chg="add">
          <ac:chgData name="Sharon Bachman" userId="g/5V6H1oaVUKO2mGjjzQacu12zoGYp/MxU8cIENyUjM=" providerId="None" clId="Web-{0BFA3ACC-4238-42D4-A136-B7C25EEEBF1A}" dt="2021-10-02T20:18:33.426" v="3"/>
          <ac:spMkLst>
            <pc:docMk/>
            <pc:sldMk cId="2161247303" sldId="276"/>
            <ac:spMk id="3" creationId="{1B049229-7317-4415-91A2-527BEB5E7CF2}"/>
          </ac:spMkLst>
        </pc:spChg>
        <pc:picChg chg="add mod">
          <ac:chgData name="Sharon Bachman" userId="g/5V6H1oaVUKO2mGjjzQacu12zoGYp/MxU8cIENyUjM=" providerId="None" clId="Web-{0BFA3ACC-4238-42D4-A136-B7C25EEEBF1A}" dt="2021-10-02T20:18:18.629" v="2" actId="1076"/>
          <ac:picMkLst>
            <pc:docMk/>
            <pc:sldMk cId="2161247303" sldId="276"/>
            <ac:picMk id="2" creationId="{FB2C0295-843C-4D05-AE0E-19F72A7A8B6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9BD4D-5DA1-8A41-AD22-D0F20D9B0AD6}" type="doc">
      <dgm:prSet loTypeId="urn:microsoft.com/office/officeart/2005/8/layout/process2" loCatId="pyramid" qsTypeId="urn:microsoft.com/office/officeart/2005/8/quickstyle/3d5" qsCatId="3D" csTypeId="urn:microsoft.com/office/officeart/2005/8/colors/colorful5" csCatId="colorful" phldr="1"/>
      <dgm:spPr/>
      <dgm:t>
        <a:bodyPr/>
        <a:lstStyle/>
        <a:p>
          <a:endParaRPr lang="en-US"/>
        </a:p>
      </dgm:t>
    </dgm:pt>
    <dgm:pt modelId="{853CD234-199D-CB4B-A607-E70A383CA21A}">
      <dgm:prSet/>
      <dgm:spPr/>
      <dgm:t>
        <a:bodyPr/>
        <a:lstStyle/>
        <a:p>
          <a:r>
            <a:rPr lang="en-US" dirty="0"/>
            <a:t>Prevention</a:t>
          </a:r>
        </a:p>
      </dgm:t>
    </dgm:pt>
    <dgm:pt modelId="{9DEAF9D3-2FF4-4B4E-B74B-4679D923D729}" type="parTrans" cxnId="{0C69AEA7-B587-0D4D-9F07-7DF27017FBA3}">
      <dgm:prSet/>
      <dgm:spPr/>
      <dgm:t>
        <a:bodyPr/>
        <a:lstStyle/>
        <a:p>
          <a:endParaRPr lang="en-US"/>
        </a:p>
      </dgm:t>
    </dgm:pt>
    <dgm:pt modelId="{AF632B0C-B3BF-B54A-AD29-B128AA442202}" type="sibTrans" cxnId="{0C69AEA7-B587-0D4D-9F07-7DF27017FBA3}">
      <dgm:prSet/>
      <dgm:spPr>
        <a:solidFill>
          <a:srgbClr val="AAABAB"/>
        </a:solidFill>
      </dgm:spPr>
      <dgm:t>
        <a:bodyPr/>
        <a:lstStyle/>
        <a:p>
          <a:endParaRPr lang="en-US"/>
        </a:p>
      </dgm:t>
    </dgm:pt>
    <dgm:pt modelId="{C73D187F-580D-A84C-AB76-2AA51E51CCF4}">
      <dgm:prSet/>
      <dgm:spPr/>
      <dgm:t>
        <a:bodyPr/>
        <a:lstStyle/>
        <a:p>
          <a:r>
            <a:rPr lang="en-US" dirty="0"/>
            <a:t>Intervention</a:t>
          </a:r>
        </a:p>
      </dgm:t>
    </dgm:pt>
    <dgm:pt modelId="{0313ECB4-F652-924E-ADD6-274DD1B898EF}" type="parTrans" cxnId="{9ADE4667-6487-5949-A3E4-E5837FACF002}">
      <dgm:prSet/>
      <dgm:spPr/>
      <dgm:t>
        <a:bodyPr/>
        <a:lstStyle/>
        <a:p>
          <a:endParaRPr lang="en-US"/>
        </a:p>
      </dgm:t>
    </dgm:pt>
    <dgm:pt modelId="{E44F4B9E-BD24-CF45-B613-9944BA2B1AFD}" type="sibTrans" cxnId="{9ADE4667-6487-5949-A3E4-E5837FACF002}">
      <dgm:prSet/>
      <dgm:spPr/>
      <dgm:t>
        <a:bodyPr/>
        <a:lstStyle/>
        <a:p>
          <a:endParaRPr lang="en-US"/>
        </a:p>
      </dgm:t>
    </dgm:pt>
    <dgm:pt modelId="{7F0DA647-E209-FC44-8351-EB6C81902E26}" type="pres">
      <dgm:prSet presAssocID="{DE89BD4D-5DA1-8A41-AD22-D0F20D9B0AD6}" presName="linearFlow" presStyleCnt="0">
        <dgm:presLayoutVars>
          <dgm:resizeHandles val="exact"/>
        </dgm:presLayoutVars>
      </dgm:prSet>
      <dgm:spPr/>
      <dgm:t>
        <a:bodyPr/>
        <a:lstStyle/>
        <a:p>
          <a:endParaRPr lang="en-US"/>
        </a:p>
      </dgm:t>
    </dgm:pt>
    <dgm:pt modelId="{4B67EA79-9E0C-354B-AC57-C573B5DA2B8B}" type="pres">
      <dgm:prSet presAssocID="{853CD234-199D-CB4B-A607-E70A383CA21A}" presName="node" presStyleLbl="node1" presStyleIdx="0" presStyleCnt="2" custScaleX="22965" custScaleY="17472" custLinFactX="130140" custLinFactY="613822" custLinFactNeighborX="200000" custLinFactNeighborY="700000">
        <dgm:presLayoutVars>
          <dgm:bulletEnabled val="1"/>
        </dgm:presLayoutVars>
      </dgm:prSet>
      <dgm:spPr/>
      <dgm:t>
        <a:bodyPr/>
        <a:lstStyle/>
        <a:p>
          <a:endParaRPr lang="en-US"/>
        </a:p>
      </dgm:t>
    </dgm:pt>
    <dgm:pt modelId="{678E67A5-745D-FB43-8B02-8D215B5C1EB3}" type="pres">
      <dgm:prSet presAssocID="{AF632B0C-B3BF-B54A-AD29-B128AA442202}" presName="sibTrans" presStyleLbl="sibTrans2D1" presStyleIdx="0" presStyleCnt="1" custAng="21554632" custScaleX="122360" custScaleY="26213" custLinFactNeighborX="1674" custLinFactNeighborY="-2370"/>
      <dgm:spPr/>
      <dgm:t>
        <a:bodyPr/>
        <a:lstStyle/>
        <a:p>
          <a:endParaRPr lang="en-US"/>
        </a:p>
      </dgm:t>
    </dgm:pt>
    <dgm:pt modelId="{123A5DE4-6642-E644-B9F1-50301C883EFF}" type="pres">
      <dgm:prSet presAssocID="{AF632B0C-B3BF-B54A-AD29-B128AA442202}" presName="connectorText" presStyleLbl="sibTrans2D1" presStyleIdx="0" presStyleCnt="1"/>
      <dgm:spPr/>
      <dgm:t>
        <a:bodyPr/>
        <a:lstStyle/>
        <a:p>
          <a:endParaRPr lang="en-US"/>
        </a:p>
      </dgm:t>
    </dgm:pt>
    <dgm:pt modelId="{11958B50-113A-FA45-AE9C-EBA0BD53E832}" type="pres">
      <dgm:prSet presAssocID="{C73D187F-580D-A84C-AB76-2AA51E51CCF4}" presName="node" presStyleLbl="node1" presStyleIdx="1" presStyleCnt="2" custScaleX="21289" custScaleY="19604" custLinFactX="140777" custLinFactY="-113160" custLinFactNeighborX="200000" custLinFactNeighborY="-200000">
        <dgm:presLayoutVars>
          <dgm:bulletEnabled val="1"/>
        </dgm:presLayoutVars>
      </dgm:prSet>
      <dgm:spPr/>
      <dgm:t>
        <a:bodyPr/>
        <a:lstStyle/>
        <a:p>
          <a:endParaRPr lang="en-US"/>
        </a:p>
      </dgm:t>
    </dgm:pt>
  </dgm:ptLst>
  <dgm:cxnLst>
    <dgm:cxn modelId="{0C69AEA7-B587-0D4D-9F07-7DF27017FBA3}" srcId="{DE89BD4D-5DA1-8A41-AD22-D0F20D9B0AD6}" destId="{853CD234-199D-CB4B-A607-E70A383CA21A}" srcOrd="0" destOrd="0" parTransId="{9DEAF9D3-2FF4-4B4E-B74B-4679D923D729}" sibTransId="{AF632B0C-B3BF-B54A-AD29-B128AA442202}"/>
    <dgm:cxn modelId="{E6F855C9-199A-0146-8106-861177CFBAC2}" type="presOf" srcId="{AF632B0C-B3BF-B54A-AD29-B128AA442202}" destId="{678E67A5-745D-FB43-8B02-8D215B5C1EB3}" srcOrd="0" destOrd="0" presId="urn:microsoft.com/office/officeart/2005/8/layout/process2"/>
    <dgm:cxn modelId="{9ADE4667-6487-5949-A3E4-E5837FACF002}" srcId="{DE89BD4D-5DA1-8A41-AD22-D0F20D9B0AD6}" destId="{C73D187F-580D-A84C-AB76-2AA51E51CCF4}" srcOrd="1" destOrd="0" parTransId="{0313ECB4-F652-924E-ADD6-274DD1B898EF}" sibTransId="{E44F4B9E-BD24-CF45-B613-9944BA2B1AFD}"/>
    <dgm:cxn modelId="{FA6AE40F-40FF-6341-832C-1E14E78522F9}" type="presOf" srcId="{DE89BD4D-5DA1-8A41-AD22-D0F20D9B0AD6}" destId="{7F0DA647-E209-FC44-8351-EB6C81902E26}" srcOrd="0" destOrd="0" presId="urn:microsoft.com/office/officeart/2005/8/layout/process2"/>
    <dgm:cxn modelId="{2CB65D2B-DF26-8A43-8C43-A08F05D9B301}" type="presOf" srcId="{C73D187F-580D-A84C-AB76-2AA51E51CCF4}" destId="{11958B50-113A-FA45-AE9C-EBA0BD53E832}" srcOrd="0" destOrd="0" presId="urn:microsoft.com/office/officeart/2005/8/layout/process2"/>
    <dgm:cxn modelId="{D64CC2F8-09BE-774C-BF0A-F113A1711D18}" type="presOf" srcId="{853CD234-199D-CB4B-A607-E70A383CA21A}" destId="{4B67EA79-9E0C-354B-AC57-C573B5DA2B8B}" srcOrd="0" destOrd="0" presId="urn:microsoft.com/office/officeart/2005/8/layout/process2"/>
    <dgm:cxn modelId="{EA9824BF-8BB4-5E48-8C55-BBFCC43200CD}" type="presOf" srcId="{AF632B0C-B3BF-B54A-AD29-B128AA442202}" destId="{123A5DE4-6642-E644-B9F1-50301C883EFF}" srcOrd="1" destOrd="0" presId="urn:microsoft.com/office/officeart/2005/8/layout/process2"/>
    <dgm:cxn modelId="{366F34AD-39C4-114B-AD18-2D2BC6D911BA}" type="presParOf" srcId="{7F0DA647-E209-FC44-8351-EB6C81902E26}" destId="{4B67EA79-9E0C-354B-AC57-C573B5DA2B8B}" srcOrd="0" destOrd="0" presId="urn:microsoft.com/office/officeart/2005/8/layout/process2"/>
    <dgm:cxn modelId="{8BC3E190-40FB-CE44-8F9A-EF42712B502C}" type="presParOf" srcId="{7F0DA647-E209-FC44-8351-EB6C81902E26}" destId="{678E67A5-745D-FB43-8B02-8D215B5C1EB3}" srcOrd="1" destOrd="0" presId="urn:microsoft.com/office/officeart/2005/8/layout/process2"/>
    <dgm:cxn modelId="{0FC6B5FB-416C-4345-8484-E7C76C2F2F56}" type="presParOf" srcId="{678E67A5-745D-FB43-8B02-8D215B5C1EB3}" destId="{123A5DE4-6642-E644-B9F1-50301C883EFF}" srcOrd="0" destOrd="0" presId="urn:microsoft.com/office/officeart/2005/8/layout/process2"/>
    <dgm:cxn modelId="{6E7A6A5E-37A7-F740-98BE-2A534BE239F7}" type="presParOf" srcId="{7F0DA647-E209-FC44-8351-EB6C81902E26}" destId="{11958B50-113A-FA45-AE9C-EBA0BD53E832}"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B7B622-6748-0A4E-88A1-4C4329C9189B}" type="doc">
      <dgm:prSet loTypeId="urn:microsoft.com/office/officeart/2005/8/layout/pyramid1" loCatId="pyramid" qsTypeId="urn:microsoft.com/office/officeart/2005/8/quickstyle/3d3" qsCatId="3D" csTypeId="urn:microsoft.com/office/officeart/2005/8/colors/colorful4" csCatId="colorful" phldr="1"/>
      <dgm:spPr/>
      <dgm:t>
        <a:bodyPr/>
        <a:lstStyle/>
        <a:p>
          <a:endParaRPr lang="en-US"/>
        </a:p>
      </dgm:t>
    </dgm:pt>
    <dgm:pt modelId="{EA079F03-30E4-834A-B605-D9B3AA4CD436}">
      <dgm:prSet phldrT="[Text]" custT="1"/>
      <dgm:spPr/>
      <dgm:t>
        <a:bodyPr/>
        <a:lstStyle/>
        <a:p>
          <a:endParaRPr lang="en-US" sz="1600" dirty="0"/>
        </a:p>
        <a:p>
          <a:endParaRPr lang="en-US" sz="1800" dirty="0"/>
        </a:p>
        <a:p>
          <a:r>
            <a:rPr lang="en-US" sz="1800" dirty="0"/>
            <a:t>Chemical</a:t>
          </a:r>
        </a:p>
      </dgm:t>
    </dgm:pt>
    <dgm:pt modelId="{36F4329F-BCF8-CF44-A9C5-6EE08DE32374}" type="parTrans" cxnId="{0681364B-38C2-2040-8211-CEB918F581F8}">
      <dgm:prSet/>
      <dgm:spPr/>
      <dgm:t>
        <a:bodyPr/>
        <a:lstStyle/>
        <a:p>
          <a:endParaRPr lang="en-US"/>
        </a:p>
      </dgm:t>
    </dgm:pt>
    <dgm:pt modelId="{8A83888C-6333-8743-A4C6-3BB42CBF5DEC}" type="sibTrans" cxnId="{0681364B-38C2-2040-8211-CEB918F581F8}">
      <dgm:prSet/>
      <dgm:spPr/>
      <dgm:t>
        <a:bodyPr/>
        <a:lstStyle/>
        <a:p>
          <a:endParaRPr lang="en-US"/>
        </a:p>
      </dgm:t>
    </dgm:pt>
    <dgm:pt modelId="{D8E61729-C1E5-0547-B4A8-C1E8ACD6F1C1}">
      <dgm:prSet phldrT="[Text]" custT="1"/>
      <dgm:spPr/>
      <dgm:t>
        <a:bodyPr/>
        <a:lstStyle/>
        <a:p>
          <a:r>
            <a:rPr lang="en-US" sz="2400"/>
            <a:t>Biological</a:t>
          </a:r>
          <a:endParaRPr lang="en-US" sz="2400" dirty="0"/>
        </a:p>
      </dgm:t>
    </dgm:pt>
    <dgm:pt modelId="{36376C7C-F74F-2740-AA92-51410BC79BB2}" type="parTrans" cxnId="{49283003-314E-4F4B-B3D9-9A028264C97E}">
      <dgm:prSet/>
      <dgm:spPr/>
      <dgm:t>
        <a:bodyPr/>
        <a:lstStyle/>
        <a:p>
          <a:endParaRPr lang="en-US"/>
        </a:p>
      </dgm:t>
    </dgm:pt>
    <dgm:pt modelId="{094FDA08-563D-F44B-B473-160E37C998C6}" type="sibTrans" cxnId="{49283003-314E-4F4B-B3D9-9A028264C97E}">
      <dgm:prSet/>
      <dgm:spPr/>
      <dgm:t>
        <a:bodyPr/>
        <a:lstStyle/>
        <a:p>
          <a:endParaRPr lang="en-US"/>
        </a:p>
      </dgm:t>
    </dgm:pt>
    <dgm:pt modelId="{BD545BEC-7B34-E944-8C7A-C3CDA610AC87}">
      <dgm:prSet phldrT="[Text]" custT="1"/>
      <dgm:spPr/>
      <dgm:t>
        <a:bodyPr/>
        <a:lstStyle/>
        <a:p>
          <a:r>
            <a:rPr lang="en-US" sz="2800"/>
            <a:t>Mechanical</a:t>
          </a:r>
          <a:endParaRPr lang="en-US" sz="2800" dirty="0"/>
        </a:p>
      </dgm:t>
    </dgm:pt>
    <dgm:pt modelId="{798938DC-527A-AB45-9D8C-1362F11CC81D}" type="parTrans" cxnId="{93F7C71D-25B9-334B-8EA0-A263C4867A99}">
      <dgm:prSet/>
      <dgm:spPr/>
      <dgm:t>
        <a:bodyPr/>
        <a:lstStyle/>
        <a:p>
          <a:endParaRPr lang="en-US"/>
        </a:p>
      </dgm:t>
    </dgm:pt>
    <dgm:pt modelId="{B05819BF-394E-0446-AC10-709ECCC5FA97}" type="sibTrans" cxnId="{93F7C71D-25B9-334B-8EA0-A263C4867A99}">
      <dgm:prSet/>
      <dgm:spPr/>
      <dgm:t>
        <a:bodyPr/>
        <a:lstStyle/>
        <a:p>
          <a:endParaRPr lang="en-US"/>
        </a:p>
      </dgm:t>
    </dgm:pt>
    <dgm:pt modelId="{DB2AE0C4-72D1-FE41-83C9-1D88C5D603C8}">
      <dgm:prSet custT="1"/>
      <dgm:spPr/>
      <dgm:t>
        <a:bodyPr/>
        <a:lstStyle/>
        <a:p>
          <a:r>
            <a:rPr lang="en-US" sz="3600"/>
            <a:t>Cultural</a:t>
          </a:r>
          <a:endParaRPr lang="en-US" sz="3600" dirty="0"/>
        </a:p>
      </dgm:t>
    </dgm:pt>
    <dgm:pt modelId="{382202F2-A2C6-0F46-BDB5-0E0DFD35F256}" type="parTrans" cxnId="{932490F8-E982-E648-9B83-A4EBAB626272}">
      <dgm:prSet/>
      <dgm:spPr/>
      <dgm:t>
        <a:bodyPr/>
        <a:lstStyle/>
        <a:p>
          <a:endParaRPr lang="en-US"/>
        </a:p>
      </dgm:t>
    </dgm:pt>
    <dgm:pt modelId="{5066102C-B876-7B49-93A0-6088B19EF099}" type="sibTrans" cxnId="{932490F8-E982-E648-9B83-A4EBAB626272}">
      <dgm:prSet/>
      <dgm:spPr/>
      <dgm:t>
        <a:bodyPr/>
        <a:lstStyle/>
        <a:p>
          <a:endParaRPr lang="en-US"/>
        </a:p>
      </dgm:t>
    </dgm:pt>
    <dgm:pt modelId="{6734D5B4-E7B8-DE4B-8F84-5D77F6F6FFB5}" type="pres">
      <dgm:prSet presAssocID="{E9B7B622-6748-0A4E-88A1-4C4329C9189B}" presName="Name0" presStyleCnt="0">
        <dgm:presLayoutVars>
          <dgm:dir/>
          <dgm:animLvl val="lvl"/>
          <dgm:resizeHandles val="exact"/>
        </dgm:presLayoutVars>
      </dgm:prSet>
      <dgm:spPr/>
      <dgm:t>
        <a:bodyPr/>
        <a:lstStyle/>
        <a:p>
          <a:endParaRPr lang="en-US"/>
        </a:p>
      </dgm:t>
    </dgm:pt>
    <dgm:pt modelId="{0A64A9B7-C2C9-1E4C-BBAE-F54DC16DC18B}" type="pres">
      <dgm:prSet presAssocID="{EA079F03-30E4-834A-B605-D9B3AA4CD436}" presName="Name8" presStyleCnt="0"/>
      <dgm:spPr/>
    </dgm:pt>
    <dgm:pt modelId="{3BDF3CD6-D8E3-EC4D-B80B-4844FBBAE06B}" type="pres">
      <dgm:prSet presAssocID="{EA079F03-30E4-834A-B605-D9B3AA4CD436}" presName="level" presStyleLbl="node1" presStyleIdx="0" presStyleCnt="4">
        <dgm:presLayoutVars>
          <dgm:chMax val="1"/>
          <dgm:bulletEnabled val="1"/>
        </dgm:presLayoutVars>
      </dgm:prSet>
      <dgm:spPr/>
      <dgm:t>
        <a:bodyPr/>
        <a:lstStyle/>
        <a:p>
          <a:endParaRPr lang="en-US"/>
        </a:p>
      </dgm:t>
    </dgm:pt>
    <dgm:pt modelId="{473B5890-3004-134D-BD2C-8FBE824605E0}" type="pres">
      <dgm:prSet presAssocID="{EA079F03-30E4-834A-B605-D9B3AA4CD436}" presName="levelTx" presStyleLbl="revTx" presStyleIdx="0" presStyleCnt="0">
        <dgm:presLayoutVars>
          <dgm:chMax val="1"/>
          <dgm:bulletEnabled val="1"/>
        </dgm:presLayoutVars>
      </dgm:prSet>
      <dgm:spPr/>
      <dgm:t>
        <a:bodyPr/>
        <a:lstStyle/>
        <a:p>
          <a:endParaRPr lang="en-US"/>
        </a:p>
      </dgm:t>
    </dgm:pt>
    <dgm:pt modelId="{5908C5A2-7EDC-FE45-893A-CDBD7B9E64F8}" type="pres">
      <dgm:prSet presAssocID="{D8E61729-C1E5-0547-B4A8-C1E8ACD6F1C1}" presName="Name8" presStyleCnt="0"/>
      <dgm:spPr/>
    </dgm:pt>
    <dgm:pt modelId="{A9584F51-D59F-C44D-8C67-C7679C92F663}" type="pres">
      <dgm:prSet presAssocID="{D8E61729-C1E5-0547-B4A8-C1E8ACD6F1C1}" presName="level" presStyleLbl="node1" presStyleIdx="1" presStyleCnt="4">
        <dgm:presLayoutVars>
          <dgm:chMax val="1"/>
          <dgm:bulletEnabled val="1"/>
        </dgm:presLayoutVars>
      </dgm:prSet>
      <dgm:spPr/>
      <dgm:t>
        <a:bodyPr/>
        <a:lstStyle/>
        <a:p>
          <a:endParaRPr lang="en-US"/>
        </a:p>
      </dgm:t>
    </dgm:pt>
    <dgm:pt modelId="{EAAFE7FE-DD98-D145-89D2-4028FABC1D32}" type="pres">
      <dgm:prSet presAssocID="{D8E61729-C1E5-0547-B4A8-C1E8ACD6F1C1}" presName="levelTx" presStyleLbl="revTx" presStyleIdx="0" presStyleCnt="0">
        <dgm:presLayoutVars>
          <dgm:chMax val="1"/>
          <dgm:bulletEnabled val="1"/>
        </dgm:presLayoutVars>
      </dgm:prSet>
      <dgm:spPr/>
      <dgm:t>
        <a:bodyPr/>
        <a:lstStyle/>
        <a:p>
          <a:endParaRPr lang="en-US"/>
        </a:p>
      </dgm:t>
    </dgm:pt>
    <dgm:pt modelId="{CBAADDA8-97F0-6742-978F-C5478C026CB7}" type="pres">
      <dgm:prSet presAssocID="{BD545BEC-7B34-E944-8C7A-C3CDA610AC87}" presName="Name8" presStyleCnt="0"/>
      <dgm:spPr/>
    </dgm:pt>
    <dgm:pt modelId="{95A66E9B-B1DE-FE4D-AE4A-2BDAFF7CD0DA}" type="pres">
      <dgm:prSet presAssocID="{BD545BEC-7B34-E944-8C7A-C3CDA610AC87}" presName="level" presStyleLbl="node1" presStyleIdx="2" presStyleCnt="4">
        <dgm:presLayoutVars>
          <dgm:chMax val="1"/>
          <dgm:bulletEnabled val="1"/>
        </dgm:presLayoutVars>
      </dgm:prSet>
      <dgm:spPr/>
      <dgm:t>
        <a:bodyPr/>
        <a:lstStyle/>
        <a:p>
          <a:endParaRPr lang="en-US"/>
        </a:p>
      </dgm:t>
    </dgm:pt>
    <dgm:pt modelId="{8E5864B7-EDE2-2C47-8BBE-ADEE0C20FCD5}" type="pres">
      <dgm:prSet presAssocID="{BD545BEC-7B34-E944-8C7A-C3CDA610AC87}" presName="levelTx" presStyleLbl="revTx" presStyleIdx="0" presStyleCnt="0">
        <dgm:presLayoutVars>
          <dgm:chMax val="1"/>
          <dgm:bulletEnabled val="1"/>
        </dgm:presLayoutVars>
      </dgm:prSet>
      <dgm:spPr/>
      <dgm:t>
        <a:bodyPr/>
        <a:lstStyle/>
        <a:p>
          <a:endParaRPr lang="en-US"/>
        </a:p>
      </dgm:t>
    </dgm:pt>
    <dgm:pt modelId="{28B74CD5-A434-5D40-86E9-0B43583F3A0E}" type="pres">
      <dgm:prSet presAssocID="{DB2AE0C4-72D1-FE41-83C9-1D88C5D603C8}" presName="Name8" presStyleCnt="0"/>
      <dgm:spPr/>
    </dgm:pt>
    <dgm:pt modelId="{1EE9DDCA-6F90-914C-B907-CEB75BCDC61B}" type="pres">
      <dgm:prSet presAssocID="{DB2AE0C4-72D1-FE41-83C9-1D88C5D603C8}" presName="level" presStyleLbl="node1" presStyleIdx="3" presStyleCnt="4">
        <dgm:presLayoutVars>
          <dgm:chMax val="1"/>
          <dgm:bulletEnabled val="1"/>
        </dgm:presLayoutVars>
      </dgm:prSet>
      <dgm:spPr/>
      <dgm:t>
        <a:bodyPr/>
        <a:lstStyle/>
        <a:p>
          <a:endParaRPr lang="en-US"/>
        </a:p>
      </dgm:t>
    </dgm:pt>
    <dgm:pt modelId="{755B183C-BF62-3B40-9B2A-6DD968A5F4F8}" type="pres">
      <dgm:prSet presAssocID="{DB2AE0C4-72D1-FE41-83C9-1D88C5D603C8}" presName="levelTx" presStyleLbl="revTx" presStyleIdx="0" presStyleCnt="0">
        <dgm:presLayoutVars>
          <dgm:chMax val="1"/>
          <dgm:bulletEnabled val="1"/>
        </dgm:presLayoutVars>
      </dgm:prSet>
      <dgm:spPr/>
      <dgm:t>
        <a:bodyPr/>
        <a:lstStyle/>
        <a:p>
          <a:endParaRPr lang="en-US"/>
        </a:p>
      </dgm:t>
    </dgm:pt>
  </dgm:ptLst>
  <dgm:cxnLst>
    <dgm:cxn modelId="{93F7C71D-25B9-334B-8EA0-A263C4867A99}" srcId="{E9B7B622-6748-0A4E-88A1-4C4329C9189B}" destId="{BD545BEC-7B34-E944-8C7A-C3CDA610AC87}" srcOrd="2" destOrd="0" parTransId="{798938DC-527A-AB45-9D8C-1362F11CC81D}" sibTransId="{B05819BF-394E-0446-AC10-709ECCC5FA97}"/>
    <dgm:cxn modelId="{932490F8-E982-E648-9B83-A4EBAB626272}" srcId="{E9B7B622-6748-0A4E-88A1-4C4329C9189B}" destId="{DB2AE0C4-72D1-FE41-83C9-1D88C5D603C8}" srcOrd="3" destOrd="0" parTransId="{382202F2-A2C6-0F46-BDB5-0E0DFD35F256}" sibTransId="{5066102C-B876-7B49-93A0-6088B19EF099}"/>
    <dgm:cxn modelId="{0681364B-38C2-2040-8211-CEB918F581F8}" srcId="{E9B7B622-6748-0A4E-88A1-4C4329C9189B}" destId="{EA079F03-30E4-834A-B605-D9B3AA4CD436}" srcOrd="0" destOrd="0" parTransId="{36F4329F-BCF8-CF44-A9C5-6EE08DE32374}" sibTransId="{8A83888C-6333-8743-A4C6-3BB42CBF5DEC}"/>
    <dgm:cxn modelId="{C10BF4C9-F0E8-C04A-9C81-6C1FDF249E22}" type="presOf" srcId="{EA079F03-30E4-834A-B605-D9B3AA4CD436}" destId="{3BDF3CD6-D8E3-EC4D-B80B-4844FBBAE06B}" srcOrd="0" destOrd="0" presId="urn:microsoft.com/office/officeart/2005/8/layout/pyramid1"/>
    <dgm:cxn modelId="{0F5AAEAC-6DAB-9F45-81CA-C5539B74E828}" type="presOf" srcId="{BD545BEC-7B34-E944-8C7A-C3CDA610AC87}" destId="{8E5864B7-EDE2-2C47-8BBE-ADEE0C20FCD5}" srcOrd="1" destOrd="0" presId="urn:microsoft.com/office/officeart/2005/8/layout/pyramid1"/>
    <dgm:cxn modelId="{4F63D6D6-4CAA-AA43-8AE8-EB1217A7EC71}" type="presOf" srcId="{D8E61729-C1E5-0547-B4A8-C1E8ACD6F1C1}" destId="{A9584F51-D59F-C44D-8C67-C7679C92F663}" srcOrd="0" destOrd="0" presId="urn:microsoft.com/office/officeart/2005/8/layout/pyramid1"/>
    <dgm:cxn modelId="{BCBA413D-4639-CE4D-B0D7-FF573F1D7C0D}" type="presOf" srcId="{E9B7B622-6748-0A4E-88A1-4C4329C9189B}" destId="{6734D5B4-E7B8-DE4B-8F84-5D77F6F6FFB5}" srcOrd="0" destOrd="0" presId="urn:microsoft.com/office/officeart/2005/8/layout/pyramid1"/>
    <dgm:cxn modelId="{44D37767-CDC3-A441-9475-B19A70EF6BC8}" type="presOf" srcId="{DB2AE0C4-72D1-FE41-83C9-1D88C5D603C8}" destId="{1EE9DDCA-6F90-914C-B907-CEB75BCDC61B}" srcOrd="0" destOrd="0" presId="urn:microsoft.com/office/officeart/2005/8/layout/pyramid1"/>
    <dgm:cxn modelId="{C2733198-D07C-DF4A-A5E6-1FAF0BAF1166}" type="presOf" srcId="{DB2AE0C4-72D1-FE41-83C9-1D88C5D603C8}" destId="{755B183C-BF62-3B40-9B2A-6DD968A5F4F8}" srcOrd="1" destOrd="0" presId="urn:microsoft.com/office/officeart/2005/8/layout/pyramid1"/>
    <dgm:cxn modelId="{DDE07D2B-8001-FD41-9C91-E8E2278D4C1C}" type="presOf" srcId="{BD545BEC-7B34-E944-8C7A-C3CDA610AC87}" destId="{95A66E9B-B1DE-FE4D-AE4A-2BDAFF7CD0DA}" srcOrd="0" destOrd="0" presId="urn:microsoft.com/office/officeart/2005/8/layout/pyramid1"/>
    <dgm:cxn modelId="{67E08EA7-9184-4849-9482-9BAA35B5C4A0}" type="presOf" srcId="{D8E61729-C1E5-0547-B4A8-C1E8ACD6F1C1}" destId="{EAAFE7FE-DD98-D145-89D2-4028FABC1D32}" srcOrd="1" destOrd="0" presId="urn:microsoft.com/office/officeart/2005/8/layout/pyramid1"/>
    <dgm:cxn modelId="{4AA260B2-9324-3045-97F9-71D82AC06ABE}" type="presOf" srcId="{EA079F03-30E4-834A-B605-D9B3AA4CD436}" destId="{473B5890-3004-134D-BD2C-8FBE824605E0}" srcOrd="1" destOrd="0" presId="urn:microsoft.com/office/officeart/2005/8/layout/pyramid1"/>
    <dgm:cxn modelId="{49283003-314E-4F4B-B3D9-9A028264C97E}" srcId="{E9B7B622-6748-0A4E-88A1-4C4329C9189B}" destId="{D8E61729-C1E5-0547-B4A8-C1E8ACD6F1C1}" srcOrd="1" destOrd="0" parTransId="{36376C7C-F74F-2740-AA92-51410BC79BB2}" sibTransId="{094FDA08-563D-F44B-B473-160E37C998C6}"/>
    <dgm:cxn modelId="{37FF84C1-0401-544C-A613-E47B6CD261F0}" type="presParOf" srcId="{6734D5B4-E7B8-DE4B-8F84-5D77F6F6FFB5}" destId="{0A64A9B7-C2C9-1E4C-BBAE-F54DC16DC18B}" srcOrd="0" destOrd="0" presId="urn:microsoft.com/office/officeart/2005/8/layout/pyramid1"/>
    <dgm:cxn modelId="{1AC9AC16-51F9-7341-92B3-DC202E2E3760}" type="presParOf" srcId="{0A64A9B7-C2C9-1E4C-BBAE-F54DC16DC18B}" destId="{3BDF3CD6-D8E3-EC4D-B80B-4844FBBAE06B}" srcOrd="0" destOrd="0" presId="urn:microsoft.com/office/officeart/2005/8/layout/pyramid1"/>
    <dgm:cxn modelId="{3C41D84C-F646-6841-8E4D-06EB5C4BDC53}" type="presParOf" srcId="{0A64A9B7-C2C9-1E4C-BBAE-F54DC16DC18B}" destId="{473B5890-3004-134D-BD2C-8FBE824605E0}" srcOrd="1" destOrd="0" presId="urn:microsoft.com/office/officeart/2005/8/layout/pyramid1"/>
    <dgm:cxn modelId="{CAF7CE17-CF6D-3342-8C84-65006E5B82E3}" type="presParOf" srcId="{6734D5B4-E7B8-DE4B-8F84-5D77F6F6FFB5}" destId="{5908C5A2-7EDC-FE45-893A-CDBD7B9E64F8}" srcOrd="1" destOrd="0" presId="urn:microsoft.com/office/officeart/2005/8/layout/pyramid1"/>
    <dgm:cxn modelId="{0EBB8209-383D-5D4B-AFB7-A087947AA608}" type="presParOf" srcId="{5908C5A2-7EDC-FE45-893A-CDBD7B9E64F8}" destId="{A9584F51-D59F-C44D-8C67-C7679C92F663}" srcOrd="0" destOrd="0" presId="urn:microsoft.com/office/officeart/2005/8/layout/pyramid1"/>
    <dgm:cxn modelId="{82F72F0C-63B1-264C-9FE5-8952D319DE91}" type="presParOf" srcId="{5908C5A2-7EDC-FE45-893A-CDBD7B9E64F8}" destId="{EAAFE7FE-DD98-D145-89D2-4028FABC1D32}" srcOrd="1" destOrd="0" presId="urn:microsoft.com/office/officeart/2005/8/layout/pyramid1"/>
    <dgm:cxn modelId="{81EB6C53-ADCF-6948-928F-F3CCD2DD494F}" type="presParOf" srcId="{6734D5B4-E7B8-DE4B-8F84-5D77F6F6FFB5}" destId="{CBAADDA8-97F0-6742-978F-C5478C026CB7}" srcOrd="2" destOrd="0" presId="urn:microsoft.com/office/officeart/2005/8/layout/pyramid1"/>
    <dgm:cxn modelId="{3CF9DF39-BD3B-E44B-A658-DD502ED036BF}" type="presParOf" srcId="{CBAADDA8-97F0-6742-978F-C5478C026CB7}" destId="{95A66E9B-B1DE-FE4D-AE4A-2BDAFF7CD0DA}" srcOrd="0" destOrd="0" presId="urn:microsoft.com/office/officeart/2005/8/layout/pyramid1"/>
    <dgm:cxn modelId="{71F0A3E2-288D-5F4E-A531-0525FE44F340}" type="presParOf" srcId="{CBAADDA8-97F0-6742-978F-C5478C026CB7}" destId="{8E5864B7-EDE2-2C47-8BBE-ADEE0C20FCD5}" srcOrd="1" destOrd="0" presId="urn:microsoft.com/office/officeart/2005/8/layout/pyramid1"/>
    <dgm:cxn modelId="{CA048AB4-1D15-1E42-ABA1-72101553BB4B}" type="presParOf" srcId="{6734D5B4-E7B8-DE4B-8F84-5D77F6F6FFB5}" destId="{28B74CD5-A434-5D40-86E9-0B43583F3A0E}" srcOrd="3" destOrd="0" presId="urn:microsoft.com/office/officeart/2005/8/layout/pyramid1"/>
    <dgm:cxn modelId="{6EBDC572-6C8F-474F-9E01-2AEAC17EC799}" type="presParOf" srcId="{28B74CD5-A434-5D40-86E9-0B43583F3A0E}" destId="{1EE9DDCA-6F90-914C-B907-CEB75BCDC61B}" srcOrd="0" destOrd="0" presId="urn:microsoft.com/office/officeart/2005/8/layout/pyramid1"/>
    <dgm:cxn modelId="{8570A10A-D5CE-0642-8FC6-C31B8AF4E6CD}" type="presParOf" srcId="{28B74CD5-A434-5D40-86E9-0B43583F3A0E}" destId="{755B183C-BF62-3B40-9B2A-6DD968A5F4F8}"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A56CF2-4277-1A43-8087-51715DEB26F5}" type="doc">
      <dgm:prSet loTypeId="urn:microsoft.com/office/officeart/2005/8/layout/process1" loCatId="" qsTypeId="urn:microsoft.com/office/officeart/2005/8/quickstyle/3d2" qsCatId="3D" csTypeId="urn:microsoft.com/office/officeart/2005/8/colors/colorful3" csCatId="colorful" phldr="1"/>
      <dgm:spPr/>
    </dgm:pt>
    <dgm:pt modelId="{5E180AD7-6505-BB40-B194-9C3A82147B4D}" type="pres">
      <dgm:prSet presAssocID="{8DA56CF2-4277-1A43-8087-51715DEB26F5}" presName="Name0" presStyleCnt="0">
        <dgm:presLayoutVars>
          <dgm:dir/>
          <dgm:resizeHandles val="exact"/>
        </dgm:presLayoutVars>
      </dgm:prSet>
      <dgm:spPr/>
    </dgm:pt>
  </dgm:ptLst>
  <dgm:cxnLst>
    <dgm:cxn modelId="{EDEC3932-F183-E740-B576-AD6BECA6BDE1}" type="presOf" srcId="{8DA56CF2-4277-1A43-8087-51715DEB26F5}" destId="{5E180AD7-6505-BB40-B194-9C3A82147B4D}" srcOrd="0" destOrd="0" presId="urn:microsoft.com/office/officeart/2005/8/layout/process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A56CF2-4277-1A43-8087-51715DEB26F5}" type="doc">
      <dgm:prSet loTypeId="urn:microsoft.com/office/officeart/2005/8/layout/process1" loCatId="" qsTypeId="urn:microsoft.com/office/officeart/2005/8/quickstyle/3d2" qsCatId="3D" csTypeId="urn:microsoft.com/office/officeart/2005/8/colors/colorful3" csCatId="colorful" phldr="1"/>
      <dgm:spPr/>
    </dgm:pt>
    <dgm:pt modelId="{5E180AD7-6505-BB40-B194-9C3A82147B4D}" type="pres">
      <dgm:prSet presAssocID="{8DA56CF2-4277-1A43-8087-51715DEB26F5}" presName="Name0" presStyleCnt="0">
        <dgm:presLayoutVars>
          <dgm:dir/>
          <dgm:resizeHandles val="exact"/>
        </dgm:presLayoutVars>
      </dgm:prSet>
      <dgm:spPr/>
    </dgm:pt>
  </dgm:ptLst>
  <dgm:cxnLst>
    <dgm:cxn modelId="{EDEC3932-F183-E740-B576-AD6BECA6BDE1}" type="presOf" srcId="{8DA56CF2-4277-1A43-8087-51715DEB26F5}" destId="{5E180AD7-6505-BB40-B194-9C3A82147B4D}" srcOrd="0"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B7B622-6748-0A4E-88A1-4C4329C9189B}" type="doc">
      <dgm:prSet loTypeId="urn:microsoft.com/office/officeart/2005/8/layout/pyramid1" loCatId="pyramid" qsTypeId="urn:microsoft.com/office/officeart/2005/8/quickstyle/3d3" qsCatId="3D" csTypeId="urn:microsoft.com/office/officeart/2005/8/colors/colorful4" csCatId="colorful" phldr="1"/>
      <dgm:spPr/>
      <dgm:t>
        <a:bodyPr/>
        <a:lstStyle/>
        <a:p>
          <a:endParaRPr lang="en-US"/>
        </a:p>
      </dgm:t>
    </dgm:pt>
    <dgm:pt modelId="{EA079F03-30E4-834A-B605-D9B3AA4CD436}">
      <dgm:prSet phldrT="[Text]" custT="1"/>
      <dgm:spPr/>
      <dgm:t>
        <a:bodyPr/>
        <a:lstStyle/>
        <a:p>
          <a:endParaRPr lang="en-US" sz="1600" dirty="0"/>
        </a:p>
        <a:p>
          <a:endParaRPr lang="en-US" sz="1800" dirty="0"/>
        </a:p>
        <a:p>
          <a:r>
            <a:rPr lang="en-US" sz="1800" dirty="0"/>
            <a:t>Chemical</a:t>
          </a:r>
        </a:p>
      </dgm:t>
    </dgm:pt>
    <dgm:pt modelId="{36F4329F-BCF8-CF44-A9C5-6EE08DE32374}" type="parTrans" cxnId="{0681364B-38C2-2040-8211-CEB918F581F8}">
      <dgm:prSet/>
      <dgm:spPr/>
      <dgm:t>
        <a:bodyPr/>
        <a:lstStyle/>
        <a:p>
          <a:endParaRPr lang="en-US"/>
        </a:p>
      </dgm:t>
    </dgm:pt>
    <dgm:pt modelId="{8A83888C-6333-8743-A4C6-3BB42CBF5DEC}" type="sibTrans" cxnId="{0681364B-38C2-2040-8211-CEB918F581F8}">
      <dgm:prSet/>
      <dgm:spPr/>
      <dgm:t>
        <a:bodyPr/>
        <a:lstStyle/>
        <a:p>
          <a:endParaRPr lang="en-US"/>
        </a:p>
      </dgm:t>
    </dgm:pt>
    <dgm:pt modelId="{D8E61729-C1E5-0547-B4A8-C1E8ACD6F1C1}">
      <dgm:prSet phldrT="[Text]" custT="1"/>
      <dgm:spPr/>
      <dgm:t>
        <a:bodyPr/>
        <a:lstStyle/>
        <a:p>
          <a:r>
            <a:rPr lang="en-US" sz="2400"/>
            <a:t>Biological</a:t>
          </a:r>
          <a:endParaRPr lang="en-US" sz="2400" dirty="0"/>
        </a:p>
      </dgm:t>
    </dgm:pt>
    <dgm:pt modelId="{36376C7C-F74F-2740-AA92-51410BC79BB2}" type="parTrans" cxnId="{49283003-314E-4F4B-B3D9-9A028264C97E}">
      <dgm:prSet/>
      <dgm:spPr/>
      <dgm:t>
        <a:bodyPr/>
        <a:lstStyle/>
        <a:p>
          <a:endParaRPr lang="en-US"/>
        </a:p>
      </dgm:t>
    </dgm:pt>
    <dgm:pt modelId="{094FDA08-563D-F44B-B473-160E37C998C6}" type="sibTrans" cxnId="{49283003-314E-4F4B-B3D9-9A028264C97E}">
      <dgm:prSet/>
      <dgm:spPr/>
      <dgm:t>
        <a:bodyPr/>
        <a:lstStyle/>
        <a:p>
          <a:endParaRPr lang="en-US"/>
        </a:p>
      </dgm:t>
    </dgm:pt>
    <dgm:pt modelId="{BD545BEC-7B34-E944-8C7A-C3CDA610AC87}">
      <dgm:prSet phldrT="[Text]" custT="1"/>
      <dgm:spPr/>
      <dgm:t>
        <a:bodyPr/>
        <a:lstStyle/>
        <a:p>
          <a:r>
            <a:rPr lang="en-US" sz="2800"/>
            <a:t>Mechanical</a:t>
          </a:r>
          <a:endParaRPr lang="en-US" sz="2800" dirty="0"/>
        </a:p>
      </dgm:t>
    </dgm:pt>
    <dgm:pt modelId="{798938DC-527A-AB45-9D8C-1362F11CC81D}" type="parTrans" cxnId="{93F7C71D-25B9-334B-8EA0-A263C4867A99}">
      <dgm:prSet/>
      <dgm:spPr/>
      <dgm:t>
        <a:bodyPr/>
        <a:lstStyle/>
        <a:p>
          <a:endParaRPr lang="en-US"/>
        </a:p>
      </dgm:t>
    </dgm:pt>
    <dgm:pt modelId="{B05819BF-394E-0446-AC10-709ECCC5FA97}" type="sibTrans" cxnId="{93F7C71D-25B9-334B-8EA0-A263C4867A99}">
      <dgm:prSet/>
      <dgm:spPr/>
      <dgm:t>
        <a:bodyPr/>
        <a:lstStyle/>
        <a:p>
          <a:endParaRPr lang="en-US"/>
        </a:p>
      </dgm:t>
    </dgm:pt>
    <dgm:pt modelId="{DB2AE0C4-72D1-FE41-83C9-1D88C5D603C8}">
      <dgm:prSet custT="1"/>
      <dgm:spPr/>
      <dgm:t>
        <a:bodyPr/>
        <a:lstStyle/>
        <a:p>
          <a:r>
            <a:rPr lang="en-US" sz="3600"/>
            <a:t>Cultural</a:t>
          </a:r>
          <a:endParaRPr lang="en-US" sz="3600" dirty="0"/>
        </a:p>
      </dgm:t>
    </dgm:pt>
    <dgm:pt modelId="{382202F2-A2C6-0F46-BDB5-0E0DFD35F256}" type="parTrans" cxnId="{932490F8-E982-E648-9B83-A4EBAB626272}">
      <dgm:prSet/>
      <dgm:spPr/>
      <dgm:t>
        <a:bodyPr/>
        <a:lstStyle/>
        <a:p>
          <a:endParaRPr lang="en-US"/>
        </a:p>
      </dgm:t>
    </dgm:pt>
    <dgm:pt modelId="{5066102C-B876-7B49-93A0-6088B19EF099}" type="sibTrans" cxnId="{932490F8-E982-E648-9B83-A4EBAB626272}">
      <dgm:prSet/>
      <dgm:spPr/>
      <dgm:t>
        <a:bodyPr/>
        <a:lstStyle/>
        <a:p>
          <a:endParaRPr lang="en-US"/>
        </a:p>
      </dgm:t>
    </dgm:pt>
    <dgm:pt modelId="{6734D5B4-E7B8-DE4B-8F84-5D77F6F6FFB5}" type="pres">
      <dgm:prSet presAssocID="{E9B7B622-6748-0A4E-88A1-4C4329C9189B}" presName="Name0" presStyleCnt="0">
        <dgm:presLayoutVars>
          <dgm:dir/>
          <dgm:animLvl val="lvl"/>
          <dgm:resizeHandles val="exact"/>
        </dgm:presLayoutVars>
      </dgm:prSet>
      <dgm:spPr/>
      <dgm:t>
        <a:bodyPr/>
        <a:lstStyle/>
        <a:p>
          <a:endParaRPr lang="en-US"/>
        </a:p>
      </dgm:t>
    </dgm:pt>
    <dgm:pt modelId="{0A64A9B7-C2C9-1E4C-BBAE-F54DC16DC18B}" type="pres">
      <dgm:prSet presAssocID="{EA079F03-30E4-834A-B605-D9B3AA4CD436}" presName="Name8" presStyleCnt="0"/>
      <dgm:spPr/>
    </dgm:pt>
    <dgm:pt modelId="{3BDF3CD6-D8E3-EC4D-B80B-4844FBBAE06B}" type="pres">
      <dgm:prSet presAssocID="{EA079F03-30E4-834A-B605-D9B3AA4CD436}" presName="level" presStyleLbl="node1" presStyleIdx="0" presStyleCnt="4">
        <dgm:presLayoutVars>
          <dgm:chMax val="1"/>
          <dgm:bulletEnabled val="1"/>
        </dgm:presLayoutVars>
      </dgm:prSet>
      <dgm:spPr/>
      <dgm:t>
        <a:bodyPr/>
        <a:lstStyle/>
        <a:p>
          <a:endParaRPr lang="en-US"/>
        </a:p>
      </dgm:t>
    </dgm:pt>
    <dgm:pt modelId="{473B5890-3004-134D-BD2C-8FBE824605E0}" type="pres">
      <dgm:prSet presAssocID="{EA079F03-30E4-834A-B605-D9B3AA4CD436}" presName="levelTx" presStyleLbl="revTx" presStyleIdx="0" presStyleCnt="0">
        <dgm:presLayoutVars>
          <dgm:chMax val="1"/>
          <dgm:bulletEnabled val="1"/>
        </dgm:presLayoutVars>
      </dgm:prSet>
      <dgm:spPr/>
      <dgm:t>
        <a:bodyPr/>
        <a:lstStyle/>
        <a:p>
          <a:endParaRPr lang="en-US"/>
        </a:p>
      </dgm:t>
    </dgm:pt>
    <dgm:pt modelId="{5908C5A2-7EDC-FE45-893A-CDBD7B9E64F8}" type="pres">
      <dgm:prSet presAssocID="{D8E61729-C1E5-0547-B4A8-C1E8ACD6F1C1}" presName="Name8" presStyleCnt="0"/>
      <dgm:spPr/>
    </dgm:pt>
    <dgm:pt modelId="{A9584F51-D59F-C44D-8C67-C7679C92F663}" type="pres">
      <dgm:prSet presAssocID="{D8E61729-C1E5-0547-B4A8-C1E8ACD6F1C1}" presName="level" presStyleLbl="node1" presStyleIdx="1" presStyleCnt="4">
        <dgm:presLayoutVars>
          <dgm:chMax val="1"/>
          <dgm:bulletEnabled val="1"/>
        </dgm:presLayoutVars>
      </dgm:prSet>
      <dgm:spPr/>
      <dgm:t>
        <a:bodyPr/>
        <a:lstStyle/>
        <a:p>
          <a:endParaRPr lang="en-US"/>
        </a:p>
      </dgm:t>
    </dgm:pt>
    <dgm:pt modelId="{EAAFE7FE-DD98-D145-89D2-4028FABC1D32}" type="pres">
      <dgm:prSet presAssocID="{D8E61729-C1E5-0547-B4A8-C1E8ACD6F1C1}" presName="levelTx" presStyleLbl="revTx" presStyleIdx="0" presStyleCnt="0">
        <dgm:presLayoutVars>
          <dgm:chMax val="1"/>
          <dgm:bulletEnabled val="1"/>
        </dgm:presLayoutVars>
      </dgm:prSet>
      <dgm:spPr/>
      <dgm:t>
        <a:bodyPr/>
        <a:lstStyle/>
        <a:p>
          <a:endParaRPr lang="en-US"/>
        </a:p>
      </dgm:t>
    </dgm:pt>
    <dgm:pt modelId="{CBAADDA8-97F0-6742-978F-C5478C026CB7}" type="pres">
      <dgm:prSet presAssocID="{BD545BEC-7B34-E944-8C7A-C3CDA610AC87}" presName="Name8" presStyleCnt="0"/>
      <dgm:spPr/>
    </dgm:pt>
    <dgm:pt modelId="{95A66E9B-B1DE-FE4D-AE4A-2BDAFF7CD0DA}" type="pres">
      <dgm:prSet presAssocID="{BD545BEC-7B34-E944-8C7A-C3CDA610AC87}" presName="level" presStyleLbl="node1" presStyleIdx="2" presStyleCnt="4">
        <dgm:presLayoutVars>
          <dgm:chMax val="1"/>
          <dgm:bulletEnabled val="1"/>
        </dgm:presLayoutVars>
      </dgm:prSet>
      <dgm:spPr/>
      <dgm:t>
        <a:bodyPr/>
        <a:lstStyle/>
        <a:p>
          <a:endParaRPr lang="en-US"/>
        </a:p>
      </dgm:t>
    </dgm:pt>
    <dgm:pt modelId="{8E5864B7-EDE2-2C47-8BBE-ADEE0C20FCD5}" type="pres">
      <dgm:prSet presAssocID="{BD545BEC-7B34-E944-8C7A-C3CDA610AC87}" presName="levelTx" presStyleLbl="revTx" presStyleIdx="0" presStyleCnt="0">
        <dgm:presLayoutVars>
          <dgm:chMax val="1"/>
          <dgm:bulletEnabled val="1"/>
        </dgm:presLayoutVars>
      </dgm:prSet>
      <dgm:spPr/>
      <dgm:t>
        <a:bodyPr/>
        <a:lstStyle/>
        <a:p>
          <a:endParaRPr lang="en-US"/>
        </a:p>
      </dgm:t>
    </dgm:pt>
    <dgm:pt modelId="{28B74CD5-A434-5D40-86E9-0B43583F3A0E}" type="pres">
      <dgm:prSet presAssocID="{DB2AE0C4-72D1-FE41-83C9-1D88C5D603C8}" presName="Name8" presStyleCnt="0"/>
      <dgm:spPr/>
    </dgm:pt>
    <dgm:pt modelId="{1EE9DDCA-6F90-914C-B907-CEB75BCDC61B}" type="pres">
      <dgm:prSet presAssocID="{DB2AE0C4-72D1-FE41-83C9-1D88C5D603C8}" presName="level" presStyleLbl="node1" presStyleIdx="3" presStyleCnt="4">
        <dgm:presLayoutVars>
          <dgm:chMax val="1"/>
          <dgm:bulletEnabled val="1"/>
        </dgm:presLayoutVars>
      </dgm:prSet>
      <dgm:spPr/>
      <dgm:t>
        <a:bodyPr/>
        <a:lstStyle/>
        <a:p>
          <a:endParaRPr lang="en-US"/>
        </a:p>
      </dgm:t>
    </dgm:pt>
    <dgm:pt modelId="{755B183C-BF62-3B40-9B2A-6DD968A5F4F8}" type="pres">
      <dgm:prSet presAssocID="{DB2AE0C4-72D1-FE41-83C9-1D88C5D603C8}" presName="levelTx" presStyleLbl="revTx" presStyleIdx="0" presStyleCnt="0">
        <dgm:presLayoutVars>
          <dgm:chMax val="1"/>
          <dgm:bulletEnabled val="1"/>
        </dgm:presLayoutVars>
      </dgm:prSet>
      <dgm:spPr/>
      <dgm:t>
        <a:bodyPr/>
        <a:lstStyle/>
        <a:p>
          <a:endParaRPr lang="en-US"/>
        </a:p>
      </dgm:t>
    </dgm:pt>
  </dgm:ptLst>
  <dgm:cxnLst>
    <dgm:cxn modelId="{93F7C71D-25B9-334B-8EA0-A263C4867A99}" srcId="{E9B7B622-6748-0A4E-88A1-4C4329C9189B}" destId="{BD545BEC-7B34-E944-8C7A-C3CDA610AC87}" srcOrd="2" destOrd="0" parTransId="{798938DC-527A-AB45-9D8C-1362F11CC81D}" sibTransId="{B05819BF-394E-0446-AC10-709ECCC5FA97}"/>
    <dgm:cxn modelId="{932490F8-E982-E648-9B83-A4EBAB626272}" srcId="{E9B7B622-6748-0A4E-88A1-4C4329C9189B}" destId="{DB2AE0C4-72D1-FE41-83C9-1D88C5D603C8}" srcOrd="3" destOrd="0" parTransId="{382202F2-A2C6-0F46-BDB5-0E0DFD35F256}" sibTransId="{5066102C-B876-7B49-93A0-6088B19EF099}"/>
    <dgm:cxn modelId="{0681364B-38C2-2040-8211-CEB918F581F8}" srcId="{E9B7B622-6748-0A4E-88A1-4C4329C9189B}" destId="{EA079F03-30E4-834A-B605-D9B3AA4CD436}" srcOrd="0" destOrd="0" parTransId="{36F4329F-BCF8-CF44-A9C5-6EE08DE32374}" sibTransId="{8A83888C-6333-8743-A4C6-3BB42CBF5DEC}"/>
    <dgm:cxn modelId="{C10BF4C9-F0E8-C04A-9C81-6C1FDF249E22}" type="presOf" srcId="{EA079F03-30E4-834A-B605-D9B3AA4CD436}" destId="{3BDF3CD6-D8E3-EC4D-B80B-4844FBBAE06B}" srcOrd="0" destOrd="0" presId="urn:microsoft.com/office/officeart/2005/8/layout/pyramid1"/>
    <dgm:cxn modelId="{0F5AAEAC-6DAB-9F45-81CA-C5539B74E828}" type="presOf" srcId="{BD545BEC-7B34-E944-8C7A-C3CDA610AC87}" destId="{8E5864B7-EDE2-2C47-8BBE-ADEE0C20FCD5}" srcOrd="1" destOrd="0" presId="urn:microsoft.com/office/officeart/2005/8/layout/pyramid1"/>
    <dgm:cxn modelId="{4F63D6D6-4CAA-AA43-8AE8-EB1217A7EC71}" type="presOf" srcId="{D8E61729-C1E5-0547-B4A8-C1E8ACD6F1C1}" destId="{A9584F51-D59F-C44D-8C67-C7679C92F663}" srcOrd="0" destOrd="0" presId="urn:microsoft.com/office/officeart/2005/8/layout/pyramid1"/>
    <dgm:cxn modelId="{BCBA413D-4639-CE4D-B0D7-FF573F1D7C0D}" type="presOf" srcId="{E9B7B622-6748-0A4E-88A1-4C4329C9189B}" destId="{6734D5B4-E7B8-DE4B-8F84-5D77F6F6FFB5}" srcOrd="0" destOrd="0" presId="urn:microsoft.com/office/officeart/2005/8/layout/pyramid1"/>
    <dgm:cxn modelId="{44D37767-CDC3-A441-9475-B19A70EF6BC8}" type="presOf" srcId="{DB2AE0C4-72D1-FE41-83C9-1D88C5D603C8}" destId="{1EE9DDCA-6F90-914C-B907-CEB75BCDC61B}" srcOrd="0" destOrd="0" presId="urn:microsoft.com/office/officeart/2005/8/layout/pyramid1"/>
    <dgm:cxn modelId="{C2733198-D07C-DF4A-A5E6-1FAF0BAF1166}" type="presOf" srcId="{DB2AE0C4-72D1-FE41-83C9-1D88C5D603C8}" destId="{755B183C-BF62-3B40-9B2A-6DD968A5F4F8}" srcOrd="1" destOrd="0" presId="urn:microsoft.com/office/officeart/2005/8/layout/pyramid1"/>
    <dgm:cxn modelId="{DDE07D2B-8001-FD41-9C91-E8E2278D4C1C}" type="presOf" srcId="{BD545BEC-7B34-E944-8C7A-C3CDA610AC87}" destId="{95A66E9B-B1DE-FE4D-AE4A-2BDAFF7CD0DA}" srcOrd="0" destOrd="0" presId="urn:microsoft.com/office/officeart/2005/8/layout/pyramid1"/>
    <dgm:cxn modelId="{67E08EA7-9184-4849-9482-9BAA35B5C4A0}" type="presOf" srcId="{D8E61729-C1E5-0547-B4A8-C1E8ACD6F1C1}" destId="{EAAFE7FE-DD98-D145-89D2-4028FABC1D32}" srcOrd="1" destOrd="0" presId="urn:microsoft.com/office/officeart/2005/8/layout/pyramid1"/>
    <dgm:cxn modelId="{4AA260B2-9324-3045-97F9-71D82AC06ABE}" type="presOf" srcId="{EA079F03-30E4-834A-B605-D9B3AA4CD436}" destId="{473B5890-3004-134D-BD2C-8FBE824605E0}" srcOrd="1" destOrd="0" presId="urn:microsoft.com/office/officeart/2005/8/layout/pyramid1"/>
    <dgm:cxn modelId="{49283003-314E-4F4B-B3D9-9A028264C97E}" srcId="{E9B7B622-6748-0A4E-88A1-4C4329C9189B}" destId="{D8E61729-C1E5-0547-B4A8-C1E8ACD6F1C1}" srcOrd="1" destOrd="0" parTransId="{36376C7C-F74F-2740-AA92-51410BC79BB2}" sibTransId="{094FDA08-563D-F44B-B473-160E37C998C6}"/>
    <dgm:cxn modelId="{37FF84C1-0401-544C-A613-E47B6CD261F0}" type="presParOf" srcId="{6734D5B4-E7B8-DE4B-8F84-5D77F6F6FFB5}" destId="{0A64A9B7-C2C9-1E4C-BBAE-F54DC16DC18B}" srcOrd="0" destOrd="0" presId="urn:microsoft.com/office/officeart/2005/8/layout/pyramid1"/>
    <dgm:cxn modelId="{1AC9AC16-51F9-7341-92B3-DC202E2E3760}" type="presParOf" srcId="{0A64A9B7-C2C9-1E4C-BBAE-F54DC16DC18B}" destId="{3BDF3CD6-D8E3-EC4D-B80B-4844FBBAE06B}" srcOrd="0" destOrd="0" presId="urn:microsoft.com/office/officeart/2005/8/layout/pyramid1"/>
    <dgm:cxn modelId="{3C41D84C-F646-6841-8E4D-06EB5C4BDC53}" type="presParOf" srcId="{0A64A9B7-C2C9-1E4C-BBAE-F54DC16DC18B}" destId="{473B5890-3004-134D-BD2C-8FBE824605E0}" srcOrd="1" destOrd="0" presId="urn:microsoft.com/office/officeart/2005/8/layout/pyramid1"/>
    <dgm:cxn modelId="{CAF7CE17-CF6D-3342-8C84-65006E5B82E3}" type="presParOf" srcId="{6734D5B4-E7B8-DE4B-8F84-5D77F6F6FFB5}" destId="{5908C5A2-7EDC-FE45-893A-CDBD7B9E64F8}" srcOrd="1" destOrd="0" presId="urn:microsoft.com/office/officeart/2005/8/layout/pyramid1"/>
    <dgm:cxn modelId="{0EBB8209-383D-5D4B-AFB7-A087947AA608}" type="presParOf" srcId="{5908C5A2-7EDC-FE45-893A-CDBD7B9E64F8}" destId="{A9584F51-D59F-C44D-8C67-C7679C92F663}" srcOrd="0" destOrd="0" presId="urn:microsoft.com/office/officeart/2005/8/layout/pyramid1"/>
    <dgm:cxn modelId="{82F72F0C-63B1-264C-9FE5-8952D319DE91}" type="presParOf" srcId="{5908C5A2-7EDC-FE45-893A-CDBD7B9E64F8}" destId="{EAAFE7FE-DD98-D145-89D2-4028FABC1D32}" srcOrd="1" destOrd="0" presId="urn:microsoft.com/office/officeart/2005/8/layout/pyramid1"/>
    <dgm:cxn modelId="{81EB6C53-ADCF-6948-928F-F3CCD2DD494F}" type="presParOf" srcId="{6734D5B4-E7B8-DE4B-8F84-5D77F6F6FFB5}" destId="{CBAADDA8-97F0-6742-978F-C5478C026CB7}" srcOrd="2" destOrd="0" presId="urn:microsoft.com/office/officeart/2005/8/layout/pyramid1"/>
    <dgm:cxn modelId="{3CF9DF39-BD3B-E44B-A658-DD502ED036BF}" type="presParOf" srcId="{CBAADDA8-97F0-6742-978F-C5478C026CB7}" destId="{95A66E9B-B1DE-FE4D-AE4A-2BDAFF7CD0DA}" srcOrd="0" destOrd="0" presId="urn:microsoft.com/office/officeart/2005/8/layout/pyramid1"/>
    <dgm:cxn modelId="{71F0A3E2-288D-5F4E-A531-0525FE44F340}" type="presParOf" srcId="{CBAADDA8-97F0-6742-978F-C5478C026CB7}" destId="{8E5864B7-EDE2-2C47-8BBE-ADEE0C20FCD5}" srcOrd="1" destOrd="0" presId="urn:microsoft.com/office/officeart/2005/8/layout/pyramid1"/>
    <dgm:cxn modelId="{CA048AB4-1D15-1E42-ABA1-72101553BB4B}" type="presParOf" srcId="{6734D5B4-E7B8-DE4B-8F84-5D77F6F6FFB5}" destId="{28B74CD5-A434-5D40-86E9-0B43583F3A0E}" srcOrd="3" destOrd="0" presId="urn:microsoft.com/office/officeart/2005/8/layout/pyramid1"/>
    <dgm:cxn modelId="{6EBDC572-6C8F-474F-9E01-2AEAC17EC799}" type="presParOf" srcId="{28B74CD5-A434-5D40-86E9-0B43583F3A0E}" destId="{1EE9DDCA-6F90-914C-B907-CEB75BCDC61B}" srcOrd="0" destOrd="0" presId="urn:microsoft.com/office/officeart/2005/8/layout/pyramid1"/>
    <dgm:cxn modelId="{8570A10A-D5CE-0642-8FC6-C31B8AF4E6CD}" type="presParOf" srcId="{28B74CD5-A434-5D40-86E9-0B43583F3A0E}" destId="{755B183C-BF62-3B40-9B2A-6DD968A5F4F8}" srcOrd="1" destOrd="0" presId="urn:microsoft.com/office/officeart/2005/8/layout/pyramid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7EA79-9E0C-354B-AC57-C573B5DA2B8B}">
      <dsp:nvSpPr>
        <dsp:cNvPr id="0" name=""/>
        <dsp:cNvSpPr/>
      </dsp:nvSpPr>
      <dsp:spPr>
        <a:xfrm>
          <a:off x="9083475" y="3924107"/>
          <a:ext cx="1965524" cy="830772"/>
        </a:xfrm>
        <a:prstGeom prst="roundRect">
          <a:avLst>
            <a:gd name="adj" fmla="val 1000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Prevention</a:t>
          </a:r>
        </a:p>
      </dsp:txBody>
      <dsp:txXfrm>
        <a:off x="9107807" y="3948439"/>
        <a:ext cx="1916860" cy="782108"/>
      </dsp:txXfrm>
    </dsp:sp>
    <dsp:sp modelId="{678E67A5-745D-FB43-8B02-8D215B5C1EB3}">
      <dsp:nvSpPr>
        <dsp:cNvPr id="0" name=""/>
        <dsp:cNvSpPr/>
      </dsp:nvSpPr>
      <dsp:spPr>
        <a:xfrm rot="16218280">
          <a:off x="8766103" y="2096976"/>
          <a:ext cx="2746192" cy="560878"/>
        </a:xfrm>
        <a:prstGeom prst="rightArrow">
          <a:avLst>
            <a:gd name="adj1" fmla="val 60000"/>
            <a:gd name="adj2" fmla="val 50000"/>
          </a:avLst>
        </a:prstGeom>
        <a:solidFill>
          <a:srgbClr val="AAABAB"/>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9970488" y="1172581"/>
        <a:ext cx="336526" cy="2577929"/>
      </dsp:txXfrm>
    </dsp:sp>
    <dsp:sp modelId="{11958B50-113A-FA45-AE9C-EBA0BD53E832}">
      <dsp:nvSpPr>
        <dsp:cNvPr id="0" name=""/>
        <dsp:cNvSpPr/>
      </dsp:nvSpPr>
      <dsp:spPr>
        <a:xfrm>
          <a:off x="9226920" y="0"/>
          <a:ext cx="1822079" cy="932146"/>
        </a:xfrm>
        <a:prstGeom prst="roundRect">
          <a:avLst>
            <a:gd name="adj" fmla="val 10000"/>
          </a:avLst>
        </a:prstGeom>
        <a:solidFill>
          <a:schemeClr val="accent5">
            <a:hueOff val="-6758543"/>
            <a:satOff val="-17419"/>
            <a:lumOff val="-1176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Intervention</a:t>
          </a:r>
        </a:p>
      </dsp:txBody>
      <dsp:txXfrm>
        <a:off x="9254222" y="27302"/>
        <a:ext cx="1767475" cy="877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3CD6-D8E3-EC4D-B80B-4844FBBAE06B}">
      <dsp:nvSpPr>
        <dsp:cNvPr id="0" name=""/>
        <dsp:cNvSpPr/>
      </dsp:nvSpPr>
      <dsp:spPr>
        <a:xfrm>
          <a:off x="2303144" y="0"/>
          <a:ext cx="1535430" cy="1188720"/>
        </a:xfrm>
        <a:prstGeom prst="trapezoid">
          <a:avLst>
            <a:gd name="adj" fmla="val 64583"/>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endParaRPr lang="en-US" sz="1800" kern="1200" dirty="0"/>
        </a:p>
        <a:p>
          <a:pPr lvl="0" algn="ctr" defTabSz="711200">
            <a:lnSpc>
              <a:spcPct val="90000"/>
            </a:lnSpc>
            <a:spcBef>
              <a:spcPct val="0"/>
            </a:spcBef>
            <a:spcAft>
              <a:spcPct val="35000"/>
            </a:spcAft>
          </a:pPr>
          <a:r>
            <a:rPr lang="en-US" sz="1800" kern="1200" dirty="0"/>
            <a:t>Chemical</a:t>
          </a:r>
        </a:p>
      </dsp:txBody>
      <dsp:txXfrm>
        <a:off x="2303144" y="0"/>
        <a:ext cx="1535430" cy="1188720"/>
      </dsp:txXfrm>
    </dsp:sp>
    <dsp:sp modelId="{A9584F51-D59F-C44D-8C67-C7679C92F663}">
      <dsp:nvSpPr>
        <dsp:cNvPr id="0" name=""/>
        <dsp:cNvSpPr/>
      </dsp:nvSpPr>
      <dsp:spPr>
        <a:xfrm>
          <a:off x="1535430" y="1188719"/>
          <a:ext cx="3070860" cy="1188720"/>
        </a:xfrm>
        <a:prstGeom prst="trapezoid">
          <a:avLst>
            <a:gd name="adj" fmla="val 64583"/>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Biological</a:t>
          </a:r>
          <a:endParaRPr lang="en-US" sz="2400" kern="1200" dirty="0"/>
        </a:p>
      </dsp:txBody>
      <dsp:txXfrm>
        <a:off x="2072830" y="1188719"/>
        <a:ext cx="1996059" cy="1188720"/>
      </dsp:txXfrm>
    </dsp:sp>
    <dsp:sp modelId="{95A66E9B-B1DE-FE4D-AE4A-2BDAFF7CD0DA}">
      <dsp:nvSpPr>
        <dsp:cNvPr id="0" name=""/>
        <dsp:cNvSpPr/>
      </dsp:nvSpPr>
      <dsp:spPr>
        <a:xfrm>
          <a:off x="767715" y="2377439"/>
          <a:ext cx="4606289" cy="1188720"/>
        </a:xfrm>
        <a:prstGeom prst="trapezoid">
          <a:avLst>
            <a:gd name="adj" fmla="val 64583"/>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a:t>Mechanical</a:t>
          </a:r>
          <a:endParaRPr lang="en-US" sz="2800" kern="1200" dirty="0"/>
        </a:p>
      </dsp:txBody>
      <dsp:txXfrm>
        <a:off x="1573815" y="2377439"/>
        <a:ext cx="2994088" cy="1188720"/>
      </dsp:txXfrm>
    </dsp:sp>
    <dsp:sp modelId="{1EE9DDCA-6F90-914C-B907-CEB75BCDC61B}">
      <dsp:nvSpPr>
        <dsp:cNvPr id="0" name=""/>
        <dsp:cNvSpPr/>
      </dsp:nvSpPr>
      <dsp:spPr>
        <a:xfrm>
          <a:off x="0" y="3566160"/>
          <a:ext cx="6141720" cy="1188720"/>
        </a:xfrm>
        <a:prstGeom prst="trapezoid">
          <a:avLst>
            <a:gd name="adj" fmla="val 64583"/>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a:t>Cultural</a:t>
          </a:r>
          <a:endParaRPr lang="en-US" sz="3600" kern="1200" dirty="0"/>
        </a:p>
      </dsp:txBody>
      <dsp:txXfrm>
        <a:off x="1074800" y="3566160"/>
        <a:ext cx="3992118" cy="1188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3CD6-D8E3-EC4D-B80B-4844FBBAE06B}">
      <dsp:nvSpPr>
        <dsp:cNvPr id="0" name=""/>
        <dsp:cNvSpPr/>
      </dsp:nvSpPr>
      <dsp:spPr>
        <a:xfrm>
          <a:off x="2303144" y="0"/>
          <a:ext cx="1535430" cy="1188720"/>
        </a:xfrm>
        <a:prstGeom prst="trapezoid">
          <a:avLst>
            <a:gd name="adj" fmla="val 64583"/>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a:p>
          <a:pPr lvl="0" algn="ctr" defTabSz="711200">
            <a:lnSpc>
              <a:spcPct val="90000"/>
            </a:lnSpc>
            <a:spcBef>
              <a:spcPct val="0"/>
            </a:spcBef>
            <a:spcAft>
              <a:spcPct val="35000"/>
            </a:spcAft>
          </a:pPr>
          <a:endParaRPr lang="en-US" sz="1800" kern="1200" dirty="0"/>
        </a:p>
        <a:p>
          <a:pPr lvl="0" algn="ctr" defTabSz="711200">
            <a:lnSpc>
              <a:spcPct val="90000"/>
            </a:lnSpc>
            <a:spcBef>
              <a:spcPct val="0"/>
            </a:spcBef>
            <a:spcAft>
              <a:spcPct val="35000"/>
            </a:spcAft>
          </a:pPr>
          <a:r>
            <a:rPr lang="en-US" sz="1800" kern="1200" dirty="0"/>
            <a:t>Chemical</a:t>
          </a:r>
        </a:p>
      </dsp:txBody>
      <dsp:txXfrm>
        <a:off x="2303144" y="0"/>
        <a:ext cx="1535430" cy="1188720"/>
      </dsp:txXfrm>
    </dsp:sp>
    <dsp:sp modelId="{A9584F51-D59F-C44D-8C67-C7679C92F663}">
      <dsp:nvSpPr>
        <dsp:cNvPr id="0" name=""/>
        <dsp:cNvSpPr/>
      </dsp:nvSpPr>
      <dsp:spPr>
        <a:xfrm>
          <a:off x="1535430" y="1188719"/>
          <a:ext cx="3070860" cy="1188720"/>
        </a:xfrm>
        <a:prstGeom prst="trapezoid">
          <a:avLst>
            <a:gd name="adj" fmla="val 64583"/>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Biological</a:t>
          </a:r>
          <a:endParaRPr lang="en-US" sz="2400" kern="1200" dirty="0"/>
        </a:p>
      </dsp:txBody>
      <dsp:txXfrm>
        <a:off x="2072830" y="1188719"/>
        <a:ext cx="1996059" cy="1188720"/>
      </dsp:txXfrm>
    </dsp:sp>
    <dsp:sp modelId="{95A66E9B-B1DE-FE4D-AE4A-2BDAFF7CD0DA}">
      <dsp:nvSpPr>
        <dsp:cNvPr id="0" name=""/>
        <dsp:cNvSpPr/>
      </dsp:nvSpPr>
      <dsp:spPr>
        <a:xfrm>
          <a:off x="767715" y="2377439"/>
          <a:ext cx="4606289" cy="1188720"/>
        </a:xfrm>
        <a:prstGeom prst="trapezoid">
          <a:avLst>
            <a:gd name="adj" fmla="val 64583"/>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a:t>Mechanical</a:t>
          </a:r>
          <a:endParaRPr lang="en-US" sz="2800" kern="1200" dirty="0"/>
        </a:p>
      </dsp:txBody>
      <dsp:txXfrm>
        <a:off x="1573815" y="2377439"/>
        <a:ext cx="2994088" cy="1188720"/>
      </dsp:txXfrm>
    </dsp:sp>
    <dsp:sp modelId="{1EE9DDCA-6F90-914C-B907-CEB75BCDC61B}">
      <dsp:nvSpPr>
        <dsp:cNvPr id="0" name=""/>
        <dsp:cNvSpPr/>
      </dsp:nvSpPr>
      <dsp:spPr>
        <a:xfrm>
          <a:off x="0" y="3566160"/>
          <a:ext cx="6141720" cy="1188720"/>
        </a:xfrm>
        <a:prstGeom prst="trapezoid">
          <a:avLst>
            <a:gd name="adj" fmla="val 64583"/>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a:t>Cultural</a:t>
          </a:r>
          <a:endParaRPr lang="en-US" sz="3600" kern="1200" dirty="0"/>
        </a:p>
      </dsp:txBody>
      <dsp:txXfrm>
        <a:off x="1074800" y="3566160"/>
        <a:ext cx="3992118" cy="11887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C77ECC-F6E7-F442-B5F7-304DC1EE395B}" type="datetimeFigureOut">
              <a:rPr lang="en-US" smtClean="0"/>
              <a:t>10/2/2021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FF34C-E301-C442-AD6D-8029C203638C}" type="slidenum">
              <a:rPr lang="en-US" smtClean="0"/>
              <a:t>‹#›</a:t>
            </a:fld>
            <a:endParaRPr lang="en-US"/>
          </a:p>
        </p:txBody>
      </p:sp>
    </p:spTree>
    <p:extLst>
      <p:ext uri="{BB962C8B-B14F-4D97-AF65-F5344CB8AC3E}">
        <p14:creationId xmlns:p14="http://schemas.microsoft.com/office/powerpoint/2010/main" val="238500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d0adb36d1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8d0adb36d1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14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6db1f438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6db1f438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636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6db1f438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6db1f438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18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d0adb36d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d0adb36d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38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6db1f438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6db1f438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165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6db1f438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6db1f438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186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6db1f438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6db1f438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46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6db1f438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6db1f438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5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6db1f438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6db1f438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374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6db1f438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6db1f438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450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6db1f438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6db1f438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09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6db1f438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6db1f438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37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2DCD-4CFB-6944-A65A-B0612721C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8FDABA-0B9C-D244-AC94-3F81820678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326A70-5534-4041-B20F-A25DCC79C917}"/>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5" name="Footer Placeholder 4">
            <a:extLst>
              <a:ext uri="{FF2B5EF4-FFF2-40B4-BE49-F238E27FC236}">
                <a16:creationId xmlns:a16="http://schemas.microsoft.com/office/drawing/2014/main" id="{E67BDCC4-A7C6-324F-8297-E3291A069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59E37-4B17-0A40-A68B-7D657053835D}"/>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2349782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F718-89BA-A742-B659-3016A8C55F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7CFC4C-2ACC-D446-889D-F89579B24E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24EAE-0D23-E447-927D-FF7E3756BCD6}"/>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5" name="Footer Placeholder 4">
            <a:extLst>
              <a:ext uri="{FF2B5EF4-FFF2-40B4-BE49-F238E27FC236}">
                <a16:creationId xmlns:a16="http://schemas.microsoft.com/office/drawing/2014/main" id="{8910AB65-A1FE-DA46-8A2B-FFAB80CA5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08DE1-EEC7-2841-893A-747EDC10BF57}"/>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1300720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B8D66-8EA8-3C42-933D-D96658CE9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0B55BE-3532-2240-AE43-FDB8C53BE6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5E22B-88E7-1043-8184-51EF3DD8E49F}"/>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5" name="Footer Placeholder 4">
            <a:extLst>
              <a:ext uri="{FF2B5EF4-FFF2-40B4-BE49-F238E27FC236}">
                <a16:creationId xmlns:a16="http://schemas.microsoft.com/office/drawing/2014/main" id="{43C49A69-3B8A-3540-B172-4421CB2F1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1C398-388B-9241-A2FB-160E162E0F0A}"/>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205826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415600" y="1633633"/>
            <a:ext cx="5333200" cy="447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5"/>
          <p:cNvSpPr txBox="1">
            <a:spLocks noGrp="1"/>
          </p:cNvSpPr>
          <p:nvPr>
            <p:ph type="body" idx="2"/>
          </p:nvPr>
        </p:nvSpPr>
        <p:spPr>
          <a:xfrm>
            <a:off x="6443200" y="1633633"/>
            <a:ext cx="5333200" cy="447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359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2D40-783D-6A4E-99F9-2E056298CB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663C7-AF12-8548-990E-BDC134725C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9065B-E36C-694C-9B93-1468EA589A0F}"/>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5" name="Footer Placeholder 4">
            <a:extLst>
              <a:ext uri="{FF2B5EF4-FFF2-40B4-BE49-F238E27FC236}">
                <a16:creationId xmlns:a16="http://schemas.microsoft.com/office/drawing/2014/main" id="{FA8EC16C-FB7B-4641-B402-C7BF3C66F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8CFA1-B058-A443-BA72-750ED485BF15}"/>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1529155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8897-5A8A-3142-9040-8A1E20B192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B02E4A-778C-2549-9476-61343EA0A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15BAD-8D6C-BB46-BD1F-4121C62008DA}"/>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5" name="Footer Placeholder 4">
            <a:extLst>
              <a:ext uri="{FF2B5EF4-FFF2-40B4-BE49-F238E27FC236}">
                <a16:creationId xmlns:a16="http://schemas.microsoft.com/office/drawing/2014/main" id="{02794849-26AE-7941-95EA-9B7F928D1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92631-CE0A-9342-940A-B797BBF1D7D2}"/>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3487816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493C-DBA7-8447-A4A1-9387784D8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5C376-0B6C-8542-9979-FE970E1BBA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E5FC75-1F73-304E-BB49-8539B5D029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4E679C-A8AC-0C43-9AD5-7F683990998B}"/>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6" name="Footer Placeholder 5">
            <a:extLst>
              <a:ext uri="{FF2B5EF4-FFF2-40B4-BE49-F238E27FC236}">
                <a16:creationId xmlns:a16="http://schemas.microsoft.com/office/drawing/2014/main" id="{47E3D6D3-36F0-614A-AD8B-C0D13D6601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9FD01-EDC9-E744-B0C1-4424C8FBAFA6}"/>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5501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ABB3C-B8AD-5748-8CC3-7EA9E53B68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E8E84D-1864-9F4F-9F9A-53AC00540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0A6595-4322-A243-B74A-CE835D0169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FA258-20E3-DE41-943C-3AB589B738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E000B9-8678-DC42-8E3F-3C199DD536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2CB116-8A3E-AE44-A6B1-22E8467A2A20}"/>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8" name="Footer Placeholder 7">
            <a:extLst>
              <a:ext uri="{FF2B5EF4-FFF2-40B4-BE49-F238E27FC236}">
                <a16:creationId xmlns:a16="http://schemas.microsoft.com/office/drawing/2014/main" id="{916CECBC-3586-4249-BB04-E61A4447FE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A34E9B-3726-CB44-832E-0AFB90CE0B69}"/>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67081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88EE-6A42-4445-BD42-129DFB83B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085500-8F4F-1849-B80A-2F4B7F765B74}"/>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4" name="Footer Placeholder 3">
            <a:extLst>
              <a:ext uri="{FF2B5EF4-FFF2-40B4-BE49-F238E27FC236}">
                <a16:creationId xmlns:a16="http://schemas.microsoft.com/office/drawing/2014/main" id="{2671A046-7136-E547-B04F-46C93B9B13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D26475-E8FB-D245-82DE-EA9A84CA9E23}"/>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430031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29D037-0DB2-C845-B016-315E7B8DA0E4}"/>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3" name="Footer Placeholder 2">
            <a:extLst>
              <a:ext uri="{FF2B5EF4-FFF2-40B4-BE49-F238E27FC236}">
                <a16:creationId xmlns:a16="http://schemas.microsoft.com/office/drawing/2014/main" id="{EDD5B2A9-DDC1-E745-BEA2-999E98CF4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64C102-CA6A-734F-ACE2-A453BF7B2736}"/>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64585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08DB-7FCB-F142-A8B3-C1690ECE60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F9DA3-6A1F-2849-B745-93E651D19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A05102-863B-BB4A-A9FE-A3B8AC163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FB7ABE-267D-824C-8C7A-1635B8CDF85A}"/>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6" name="Footer Placeholder 5">
            <a:extLst>
              <a:ext uri="{FF2B5EF4-FFF2-40B4-BE49-F238E27FC236}">
                <a16:creationId xmlns:a16="http://schemas.microsoft.com/office/drawing/2014/main" id="{8D3B3D55-FAA3-9045-B0DB-B048417C32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B67AFD-EDA5-3A4F-B015-A3F496F48E6C}"/>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111599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11DD-1044-1441-9455-729070691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C596B1-A44E-724D-B764-9028781860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45ED38-A1C1-5749-B271-1ECC6B233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11BFA-A547-8F42-AAEA-0D8544CEBB10}"/>
              </a:ext>
            </a:extLst>
          </p:cNvPr>
          <p:cNvSpPr>
            <a:spLocks noGrp="1"/>
          </p:cNvSpPr>
          <p:nvPr>
            <p:ph type="dt" sz="half" idx="10"/>
          </p:nvPr>
        </p:nvSpPr>
        <p:spPr/>
        <p:txBody>
          <a:bodyPr/>
          <a:lstStyle/>
          <a:p>
            <a:fld id="{FF9DD922-2D1B-CE47-A882-21C8F761403C}" type="datetimeFigureOut">
              <a:rPr lang="en-US" smtClean="0"/>
              <a:t>10/2/2021</a:t>
            </a:fld>
            <a:endParaRPr lang="en-US"/>
          </a:p>
        </p:txBody>
      </p:sp>
      <p:sp>
        <p:nvSpPr>
          <p:cNvPr id="6" name="Footer Placeholder 5">
            <a:extLst>
              <a:ext uri="{FF2B5EF4-FFF2-40B4-BE49-F238E27FC236}">
                <a16:creationId xmlns:a16="http://schemas.microsoft.com/office/drawing/2014/main" id="{7FA69E40-70C6-064E-A963-FDFCC2A3E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597A1-4493-1443-B33F-50D95D0586EE}"/>
              </a:ext>
            </a:extLst>
          </p:cNvPr>
          <p:cNvSpPr>
            <a:spLocks noGrp="1"/>
          </p:cNvSpPr>
          <p:nvPr>
            <p:ph type="sldNum" sz="quarter" idx="12"/>
          </p:nvPr>
        </p:nvSpPr>
        <p:spPr/>
        <p:txBody>
          <a:bodyPr/>
          <a:lstStyle/>
          <a:p>
            <a:fld id="{09063401-88AA-1A40-87FD-2E208E36C643}" type="slidenum">
              <a:rPr lang="en-US" smtClean="0"/>
              <a:t>‹#›</a:t>
            </a:fld>
            <a:endParaRPr lang="en-US"/>
          </a:p>
        </p:txBody>
      </p:sp>
    </p:spTree>
    <p:extLst>
      <p:ext uri="{BB962C8B-B14F-4D97-AF65-F5344CB8AC3E}">
        <p14:creationId xmlns:p14="http://schemas.microsoft.com/office/powerpoint/2010/main" val="17360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683B-8EDB-F144-A731-607DBABEFB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B59772-5F18-3F4E-9A26-EA6875D70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A5D98-B79C-FE48-8178-B2228C383D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DD922-2D1B-CE47-A882-21C8F761403C}" type="datetimeFigureOut">
              <a:rPr lang="en-US" smtClean="0"/>
              <a:t>10/2/2021</a:t>
            </a:fld>
            <a:endParaRPr lang="en-US"/>
          </a:p>
        </p:txBody>
      </p:sp>
      <p:sp>
        <p:nvSpPr>
          <p:cNvPr id="5" name="Footer Placeholder 4">
            <a:extLst>
              <a:ext uri="{FF2B5EF4-FFF2-40B4-BE49-F238E27FC236}">
                <a16:creationId xmlns:a16="http://schemas.microsoft.com/office/drawing/2014/main" id="{6A6C023F-6BC0-274D-9B40-D7301F75A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45D554-69B2-1E4A-8654-24070484E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63401-88AA-1A40-87FD-2E208E36C643}" type="slidenum">
              <a:rPr lang="en-US" smtClean="0"/>
              <a:t>‹#›</a:t>
            </a:fld>
            <a:endParaRPr lang="en-US"/>
          </a:p>
        </p:txBody>
      </p:sp>
    </p:spTree>
    <p:extLst>
      <p:ext uri="{BB962C8B-B14F-4D97-AF65-F5344CB8AC3E}">
        <p14:creationId xmlns:p14="http://schemas.microsoft.com/office/powerpoint/2010/main" val="4167189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hyperlink" Target="http://www.weedscience.org/Home.aspx" TargetMode="External"/><Relationship Id="rId3" Type="http://schemas.openxmlformats.org/officeDocument/2006/relationships/hyperlink" Target="http://pmep.cce.cornell.edu/" TargetMode="External"/><Relationship Id="rId7" Type="http://schemas.openxmlformats.org/officeDocument/2006/relationships/hyperlink" Target="https://iwilltakeaction.com/uploads/files/59847-1-ta-hrm-classificationposter-update-17-425-fnl-hr-nobleed2.pdf" TargetMode="External"/><Relationship Id="rId2" Type="http://schemas.openxmlformats.org/officeDocument/2006/relationships/hyperlink" Target="https://blogs.cornell.edu/weedid/" TargetMode="External"/><Relationship Id="rId1" Type="http://schemas.openxmlformats.org/officeDocument/2006/relationships/slideLayout" Target="../slideLayouts/slideLayout12.xml"/><Relationship Id="rId6" Type="http://schemas.openxmlformats.org/officeDocument/2006/relationships/hyperlink" Target="https://extension.psu.edu/trees-lawns-and-landscaping/turfgrass-and-lawn-care/weed-management" TargetMode="External"/><Relationship Id="rId5" Type="http://schemas.openxmlformats.org/officeDocument/2006/relationships/hyperlink" Target="https://weedid.missouri.edu/" TargetMode="External"/><Relationship Id="rId4" Type="http://schemas.openxmlformats.org/officeDocument/2006/relationships/hyperlink" Target="https://enych.cce.cornell.edu/submission.php?id=744&amp;crumb=crops%7Ccrops%7Capples%7Ccrop*3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diagramDrawing" Target="../diagrams/drawing5.xml"/><Relationship Id="rId3" Type="http://schemas.openxmlformats.org/officeDocument/2006/relationships/diagramLayout" Target="../diagrams/layout4.xml"/><Relationship Id="rId7" Type="http://schemas.openxmlformats.org/officeDocument/2006/relationships/image" Target="../media/image3.png"/><Relationship Id="rId12" Type="http://schemas.openxmlformats.org/officeDocument/2006/relationships/diagramColors" Target="../diagrams/colors5.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11" Type="http://schemas.openxmlformats.org/officeDocument/2006/relationships/diagramQuickStyle" Target="../diagrams/quickStyle5.xml"/><Relationship Id="rId5" Type="http://schemas.openxmlformats.org/officeDocument/2006/relationships/diagramColors" Target="../diagrams/colors4.xml"/><Relationship Id="rId10" Type="http://schemas.openxmlformats.org/officeDocument/2006/relationships/diagramLayout" Target="../diagrams/layout5.xml"/><Relationship Id="rId4" Type="http://schemas.openxmlformats.org/officeDocument/2006/relationships/diagramQuickStyle" Target="../diagrams/quickStyle4.xml"/><Relationship Id="rId9" Type="http://schemas.openxmlformats.org/officeDocument/2006/relationships/diagramData" Target="../diagrams/data5.xm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3DFE-6AFC-1E4C-8F77-BEBF9EE466EA}"/>
              </a:ext>
            </a:extLst>
          </p:cNvPr>
          <p:cNvSpPr>
            <a:spLocks noGrp="1"/>
          </p:cNvSpPr>
          <p:nvPr>
            <p:ph type="title"/>
          </p:nvPr>
        </p:nvSpPr>
        <p:spPr/>
        <p:txBody>
          <a:bodyPr/>
          <a:lstStyle/>
          <a:p>
            <a:r>
              <a:rPr lang="en-US" b="1" dirty="0"/>
              <a:t>Weed Management Unit</a:t>
            </a:r>
          </a:p>
        </p:txBody>
      </p:sp>
      <p:pic>
        <p:nvPicPr>
          <p:cNvPr id="4" name="Picture 3">
            <a:extLst>
              <a:ext uri="{FF2B5EF4-FFF2-40B4-BE49-F238E27FC236}">
                <a16:creationId xmlns:a16="http://schemas.microsoft.com/office/drawing/2014/main" id="{0DEB69B3-3600-E243-8F82-63DCC8BB14BC}"/>
              </a:ext>
            </a:extLst>
          </p:cNvPr>
          <p:cNvPicPr>
            <a:picLocks noChangeAspect="1"/>
          </p:cNvPicPr>
          <p:nvPr/>
        </p:nvPicPr>
        <p:blipFill rotWithShape="1">
          <a:blip r:embed="rId2"/>
          <a:srcRect l="9360"/>
          <a:stretch/>
        </p:blipFill>
        <p:spPr>
          <a:xfrm>
            <a:off x="697324" y="1690688"/>
            <a:ext cx="5398676" cy="4467104"/>
          </a:xfrm>
          <a:prstGeom prst="rect">
            <a:avLst/>
          </a:prstGeom>
        </p:spPr>
      </p:pic>
      <p:sp>
        <p:nvSpPr>
          <p:cNvPr id="5" name="TextBox 4">
            <a:extLst>
              <a:ext uri="{FF2B5EF4-FFF2-40B4-BE49-F238E27FC236}">
                <a16:creationId xmlns:a16="http://schemas.microsoft.com/office/drawing/2014/main" id="{252E289A-F780-8344-8418-CF8C3F8F3E95}"/>
              </a:ext>
            </a:extLst>
          </p:cNvPr>
          <p:cNvSpPr txBox="1"/>
          <p:nvPr/>
        </p:nvSpPr>
        <p:spPr>
          <a:xfrm>
            <a:off x="1190265" y="6304002"/>
            <a:ext cx="10515599" cy="246221"/>
          </a:xfrm>
          <a:prstGeom prst="rect">
            <a:avLst/>
          </a:prstGeom>
          <a:noFill/>
        </p:spPr>
        <p:txBody>
          <a:bodyPr wrap="square" rtlCol="0">
            <a:spAutoFit/>
          </a:bodyPr>
          <a:lstStyle/>
          <a:p>
            <a:r>
              <a:rPr lang="en-US" sz="1000" dirty="0"/>
              <a:t>Left photo: witchgrass in corn field by Randy </a:t>
            </a:r>
            <a:r>
              <a:rPr lang="en-US" sz="1000" dirty="0" err="1"/>
              <a:t>Prostak</a:t>
            </a:r>
            <a:r>
              <a:rPr lang="en-US" sz="1000" dirty="0"/>
              <a:t> of UMass Amherst.  		Right photo: palmer amaranth in orchard by Lynn Sosnoskie of Cornell University.</a:t>
            </a:r>
          </a:p>
        </p:txBody>
      </p:sp>
      <p:pic>
        <p:nvPicPr>
          <p:cNvPr id="7" name="Picture 6">
            <a:extLst>
              <a:ext uri="{FF2B5EF4-FFF2-40B4-BE49-F238E27FC236}">
                <a16:creationId xmlns:a16="http://schemas.microsoft.com/office/drawing/2014/main" id="{A51741C8-B5F3-274A-8CB4-B70C00A50918}"/>
              </a:ext>
            </a:extLst>
          </p:cNvPr>
          <p:cNvPicPr>
            <a:picLocks noChangeAspect="1"/>
          </p:cNvPicPr>
          <p:nvPr/>
        </p:nvPicPr>
        <p:blipFill rotWithShape="1">
          <a:blip r:embed="rId3"/>
          <a:srcRect l="11802" t="6073"/>
          <a:stretch/>
        </p:blipFill>
        <p:spPr>
          <a:xfrm>
            <a:off x="6113010" y="1690688"/>
            <a:ext cx="5592854" cy="4467104"/>
          </a:xfrm>
          <a:prstGeom prst="rect">
            <a:avLst/>
          </a:prstGeom>
        </p:spPr>
      </p:pic>
    </p:spTree>
    <p:extLst>
      <p:ext uri="{BB962C8B-B14F-4D97-AF65-F5344CB8AC3E}">
        <p14:creationId xmlns:p14="http://schemas.microsoft.com/office/powerpoint/2010/main" val="3019008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How Would I Manage Prunus Weeds?</a:t>
            </a:r>
            <a:endParaRPr/>
          </a:p>
        </p:txBody>
      </p:sp>
      <p:sp>
        <p:nvSpPr>
          <p:cNvPr id="136" name="Google Shape;136;p23"/>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r>
              <a:rPr lang="en"/>
              <a:t>On young plants, unlike the one pictured, the plant can be pulled</a:t>
            </a:r>
            <a:endParaRPr/>
          </a:p>
          <a:p>
            <a:r>
              <a:rPr lang="en"/>
              <a:t>Larger plants may require heavy machinery </a:t>
            </a:r>
            <a:endParaRPr/>
          </a:p>
          <a:p>
            <a:r>
              <a:rPr lang="en"/>
              <a:t>Young plants can also be controlled with glyphosate or 2, 4-D, imazethapyr, or triclopyr. </a:t>
            </a:r>
            <a:endParaRPr/>
          </a:p>
        </p:txBody>
      </p:sp>
      <p:pic>
        <p:nvPicPr>
          <p:cNvPr id="137" name="Google Shape;137;p23"/>
          <p:cNvPicPr preferRelativeResize="0"/>
          <p:nvPr/>
        </p:nvPicPr>
        <p:blipFill>
          <a:blip r:embed="rId3">
            <a:alphaModFix/>
          </a:blip>
          <a:stretch>
            <a:fillRect/>
          </a:stretch>
        </p:blipFill>
        <p:spPr>
          <a:xfrm rot="-5400000">
            <a:off x="7025451" y="2155851"/>
            <a:ext cx="5009733" cy="3757300"/>
          </a:xfrm>
          <a:prstGeom prst="rect">
            <a:avLst/>
          </a:prstGeom>
          <a:noFill/>
          <a:ln>
            <a:noFill/>
          </a:ln>
        </p:spPr>
      </p:pic>
    </p:spTree>
    <p:extLst>
      <p:ext uri="{BB962C8B-B14F-4D97-AF65-F5344CB8AC3E}">
        <p14:creationId xmlns:p14="http://schemas.microsoft.com/office/powerpoint/2010/main" val="3876687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How Would I Manage Milkweed?</a:t>
            </a:r>
            <a:endParaRPr/>
          </a:p>
        </p:txBody>
      </p:sp>
      <p:pic>
        <p:nvPicPr>
          <p:cNvPr id="78" name="Google Shape;78;p15"/>
          <p:cNvPicPr preferRelativeResize="0"/>
          <p:nvPr/>
        </p:nvPicPr>
        <p:blipFill>
          <a:blip r:embed="rId3">
            <a:alphaModFix/>
          </a:blip>
          <a:stretch>
            <a:fillRect/>
          </a:stretch>
        </p:blipFill>
        <p:spPr>
          <a:xfrm rot="-5400000">
            <a:off x="6810380" y="2145934"/>
            <a:ext cx="4930168" cy="3697565"/>
          </a:xfrm>
          <a:prstGeom prst="rect">
            <a:avLst/>
          </a:prstGeom>
          <a:noFill/>
          <a:ln>
            <a:noFill/>
          </a:ln>
        </p:spPr>
      </p:pic>
      <p:grpSp>
        <p:nvGrpSpPr>
          <p:cNvPr id="6" name="Group 5"/>
          <p:cNvGrpSpPr/>
          <p:nvPr/>
        </p:nvGrpSpPr>
        <p:grpSpPr>
          <a:xfrm>
            <a:off x="1506414" y="1663098"/>
            <a:ext cx="1793194" cy="1674645"/>
            <a:chOff x="5244645" y="783083"/>
            <a:chExt cx="1971675" cy="1971675"/>
          </a:xfrm>
        </p:grpSpPr>
        <p:sp>
          <p:nvSpPr>
            <p:cNvPr id="8" name="Oval 7"/>
            <p:cNvSpPr/>
            <p:nvPr/>
          </p:nvSpPr>
          <p:spPr>
            <a:xfrm>
              <a:off x="5244645" y="783083"/>
              <a:ext cx="1971675" cy="1971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636525" y="1200598"/>
              <a:ext cx="1184063" cy="1184063"/>
            </a:xfrm>
            <a:prstGeom prst="rect">
              <a:avLst/>
            </a:prstGeom>
          </p:spPr>
        </p:pic>
      </p:grpSp>
      <p:sp>
        <p:nvSpPr>
          <p:cNvPr id="7" name="TextBox 6"/>
          <p:cNvSpPr txBox="1"/>
          <p:nvPr/>
        </p:nvSpPr>
        <p:spPr>
          <a:xfrm>
            <a:off x="1381789" y="3471209"/>
            <a:ext cx="2042444" cy="523220"/>
          </a:xfrm>
          <a:prstGeom prst="rect">
            <a:avLst/>
          </a:prstGeom>
          <a:solidFill>
            <a:schemeClr val="accent1"/>
          </a:solidFill>
        </p:spPr>
        <p:txBody>
          <a:bodyPr wrap="square" rtlCol="0">
            <a:spAutoFit/>
          </a:bodyPr>
          <a:lstStyle/>
          <a:p>
            <a:pPr algn="ctr"/>
            <a:r>
              <a:rPr lang="en-US" sz="2800" b="1" dirty="0" smtClean="0">
                <a:solidFill>
                  <a:schemeClr val="bg1"/>
                </a:solidFill>
              </a:rPr>
              <a:t>Mechanical</a:t>
            </a:r>
            <a:r>
              <a:rPr lang="en-US" b="1" dirty="0" smtClean="0">
                <a:solidFill>
                  <a:schemeClr val="bg1"/>
                </a:solidFill>
              </a:rPr>
              <a:t> </a:t>
            </a:r>
            <a:endParaRPr lang="en-US" b="1" dirty="0">
              <a:solidFill>
                <a:schemeClr val="bg1"/>
              </a:solidFill>
            </a:endParaRPr>
          </a:p>
        </p:txBody>
      </p:sp>
      <p:grpSp>
        <p:nvGrpSpPr>
          <p:cNvPr id="10" name="Group 9"/>
          <p:cNvGrpSpPr/>
          <p:nvPr/>
        </p:nvGrpSpPr>
        <p:grpSpPr>
          <a:xfrm>
            <a:off x="5036470" y="1703557"/>
            <a:ext cx="1793194" cy="2295944"/>
            <a:chOff x="4690343" y="1688439"/>
            <a:chExt cx="1793194" cy="2295944"/>
          </a:xfrm>
        </p:grpSpPr>
        <p:sp>
          <p:nvSpPr>
            <p:cNvPr id="11" name="Oval 10"/>
            <p:cNvSpPr/>
            <p:nvPr/>
          </p:nvSpPr>
          <p:spPr>
            <a:xfrm>
              <a:off x="4690343" y="1688439"/>
              <a:ext cx="1793194" cy="16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Farming free icon"/>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5162427" y="2129045"/>
              <a:ext cx="849027" cy="7934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755887" y="3461163"/>
              <a:ext cx="1662107" cy="523220"/>
            </a:xfrm>
            <a:prstGeom prst="rect">
              <a:avLst/>
            </a:prstGeom>
            <a:solidFill>
              <a:schemeClr val="accent5">
                <a:lumMod val="75000"/>
              </a:schemeClr>
            </a:solidFill>
            <a:ln w="28575">
              <a:solidFill>
                <a:schemeClr val="accent5">
                  <a:lumMod val="75000"/>
                </a:schemeClr>
              </a:solidFill>
            </a:ln>
          </p:spPr>
          <p:txBody>
            <a:bodyPr wrap="square" rtlCol="0">
              <a:spAutoFit/>
            </a:bodyPr>
            <a:lstStyle/>
            <a:p>
              <a:pPr algn="ctr"/>
              <a:r>
                <a:rPr lang="en-US" sz="2800" b="1" dirty="0" smtClean="0">
                  <a:solidFill>
                    <a:schemeClr val="bg1"/>
                  </a:solidFill>
                </a:rPr>
                <a:t>Chemical</a:t>
              </a:r>
              <a:r>
                <a:rPr lang="en-US" sz="2800" dirty="0" smtClean="0">
                  <a:solidFill>
                    <a:schemeClr val="accent5">
                      <a:lumMod val="75000"/>
                    </a:schemeClr>
                  </a:solidFill>
                </a:rPr>
                <a:t> </a:t>
              </a:r>
              <a:endParaRPr lang="en-US" sz="2800" dirty="0">
                <a:solidFill>
                  <a:schemeClr val="accent5">
                    <a:lumMod val="75000"/>
                  </a:schemeClr>
                </a:solidFill>
              </a:endParaRPr>
            </a:p>
          </p:txBody>
        </p:sp>
      </p:grpSp>
      <p:sp>
        <p:nvSpPr>
          <p:cNvPr id="3" name="TextBox 2"/>
          <p:cNvSpPr txBox="1"/>
          <p:nvPr/>
        </p:nvSpPr>
        <p:spPr>
          <a:xfrm>
            <a:off x="2038643" y="1695704"/>
            <a:ext cx="705426" cy="1569660"/>
          </a:xfrm>
          <a:prstGeom prst="rect">
            <a:avLst/>
          </a:prstGeom>
          <a:noFill/>
        </p:spPr>
        <p:txBody>
          <a:bodyPr wrap="square" rtlCol="0">
            <a:spAutoFit/>
          </a:bodyPr>
          <a:lstStyle/>
          <a:p>
            <a:r>
              <a:rPr lang="en-US" sz="9600" dirty="0" smtClean="0">
                <a:solidFill>
                  <a:srgbClr val="FF0000"/>
                </a:solidFill>
              </a:rPr>
              <a:t>?</a:t>
            </a:r>
            <a:endParaRPr lang="en-US" sz="9600" dirty="0">
              <a:solidFill>
                <a:srgbClr val="FF0000"/>
              </a:solidFill>
            </a:endParaRPr>
          </a:p>
        </p:txBody>
      </p:sp>
      <p:sp>
        <p:nvSpPr>
          <p:cNvPr id="4" name="TextBox 3"/>
          <p:cNvSpPr txBox="1"/>
          <p:nvPr/>
        </p:nvSpPr>
        <p:spPr>
          <a:xfrm>
            <a:off x="629611" y="4272677"/>
            <a:ext cx="3546800" cy="2585323"/>
          </a:xfrm>
          <a:prstGeom prst="rect">
            <a:avLst/>
          </a:prstGeom>
          <a:noFill/>
        </p:spPr>
        <p:txBody>
          <a:bodyPr wrap="square" rtlCol="0">
            <a:spAutoFit/>
          </a:bodyPr>
          <a:lstStyle/>
          <a:p>
            <a:r>
              <a:rPr lang="en-US" dirty="0">
                <a:solidFill>
                  <a:schemeClr val="accent5">
                    <a:lumMod val="75000"/>
                  </a:schemeClr>
                </a:solidFill>
              </a:rPr>
              <a:t>In a small area, hand pulling could be effective, however, you must make sure you do not leave any rhizome fragments behind</a:t>
            </a:r>
            <a:r>
              <a:rPr lang="en-US" dirty="0" smtClean="0">
                <a:solidFill>
                  <a:schemeClr val="accent5">
                    <a:lumMod val="75000"/>
                  </a:schemeClr>
                </a:solidFill>
              </a:rPr>
              <a:t>.</a:t>
            </a:r>
          </a:p>
          <a:p>
            <a:r>
              <a:rPr lang="en-US" dirty="0">
                <a:solidFill>
                  <a:schemeClr val="accent5">
                    <a:lumMod val="75000"/>
                  </a:schemeClr>
                </a:solidFill>
              </a:rPr>
              <a:t>Tillage would be ineffective because of the rhizomatous nature of the plant. Cutting the root system up would encourage new growth.</a:t>
            </a:r>
          </a:p>
          <a:p>
            <a:endParaRPr lang="en-US" dirty="0"/>
          </a:p>
        </p:txBody>
      </p:sp>
      <p:sp>
        <p:nvSpPr>
          <p:cNvPr id="14" name="TextBox 13"/>
          <p:cNvSpPr txBox="1"/>
          <p:nvPr/>
        </p:nvSpPr>
        <p:spPr>
          <a:xfrm>
            <a:off x="4926878" y="4272677"/>
            <a:ext cx="2012378" cy="1477328"/>
          </a:xfrm>
          <a:prstGeom prst="rect">
            <a:avLst/>
          </a:prstGeom>
          <a:noFill/>
        </p:spPr>
        <p:txBody>
          <a:bodyPr wrap="square" rtlCol="0">
            <a:spAutoFit/>
          </a:bodyPr>
          <a:lstStyle/>
          <a:p>
            <a:r>
              <a:rPr lang="en-US" dirty="0">
                <a:solidFill>
                  <a:schemeClr val="accent5">
                    <a:lumMod val="75000"/>
                  </a:schemeClr>
                </a:solidFill>
              </a:rPr>
              <a:t>An herbicidal approach would be glyphosate after budding but before flowering</a:t>
            </a:r>
            <a:endParaRPr lang="en-US" dirty="0">
              <a:solidFill>
                <a:schemeClr val="accent5">
                  <a:lumMod val="75000"/>
                </a:schemeClr>
              </a:solidFill>
            </a:endParaRPr>
          </a:p>
        </p:txBody>
      </p:sp>
      <p:sp>
        <p:nvSpPr>
          <p:cNvPr id="18" name="TextBox 17"/>
          <p:cNvSpPr txBox="1"/>
          <p:nvPr/>
        </p:nvSpPr>
        <p:spPr>
          <a:xfrm>
            <a:off x="10537371" y="6496994"/>
            <a:ext cx="1288242" cy="276999"/>
          </a:xfrm>
          <a:prstGeom prst="rect">
            <a:avLst/>
          </a:prstGeom>
          <a:noFill/>
        </p:spPr>
        <p:txBody>
          <a:bodyPr wrap="square" rtlCol="0">
            <a:spAutoFit/>
          </a:bodyPr>
          <a:lstStyle/>
          <a:p>
            <a:r>
              <a:rPr lang="en-US" sz="1200" dirty="0" smtClean="0"/>
              <a:t>Icons: </a:t>
            </a:r>
            <a:r>
              <a:rPr lang="en-US" sz="1200" dirty="0" err="1" smtClean="0"/>
              <a:t>FreePik</a:t>
            </a:r>
            <a:endParaRPr lang="en-US" sz="1200" dirty="0"/>
          </a:p>
        </p:txBody>
      </p:sp>
      <p:sp>
        <p:nvSpPr>
          <p:cNvPr id="15" name="Text Placeholder 14"/>
          <p:cNvSpPr>
            <a:spLocks noGrp="1"/>
          </p:cNvSpPr>
          <p:nvPr>
            <p:ph type="body" idx="1"/>
          </p:nvPr>
        </p:nvSpPr>
        <p:spPr/>
        <p:txBody>
          <a:bodyPr/>
          <a:lstStyle/>
          <a:p>
            <a:endParaRPr lang="en-US"/>
          </a:p>
        </p:txBody>
      </p:sp>
    </p:spTree>
    <p:extLst>
      <p:ext uri="{BB962C8B-B14F-4D97-AF65-F5344CB8AC3E}">
        <p14:creationId xmlns:p14="http://schemas.microsoft.com/office/powerpoint/2010/main" val="1980627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How Would I Manage Redroot Pigweed?</a:t>
            </a:r>
            <a:endParaRPr/>
          </a:p>
        </p:txBody>
      </p:sp>
      <p:pic>
        <p:nvPicPr>
          <p:cNvPr id="93" name="Google Shape;93;p17"/>
          <p:cNvPicPr preferRelativeResize="0"/>
          <p:nvPr/>
        </p:nvPicPr>
        <p:blipFill>
          <a:blip r:embed="rId3">
            <a:alphaModFix/>
          </a:blip>
          <a:stretch>
            <a:fillRect/>
          </a:stretch>
        </p:blipFill>
        <p:spPr>
          <a:xfrm rot="-5400000">
            <a:off x="7595367" y="2354151"/>
            <a:ext cx="4041300" cy="3030965"/>
          </a:xfrm>
          <a:prstGeom prst="rect">
            <a:avLst/>
          </a:prstGeom>
          <a:noFill/>
          <a:ln>
            <a:noFill/>
          </a:ln>
        </p:spPr>
      </p:pic>
      <p:grpSp>
        <p:nvGrpSpPr>
          <p:cNvPr id="5" name="Group 4"/>
          <p:cNvGrpSpPr/>
          <p:nvPr/>
        </p:nvGrpSpPr>
        <p:grpSpPr>
          <a:xfrm>
            <a:off x="1433455" y="1703557"/>
            <a:ext cx="2042444" cy="2328828"/>
            <a:chOff x="850881" y="1833715"/>
            <a:chExt cx="2042444" cy="2328828"/>
          </a:xfrm>
        </p:grpSpPr>
        <p:grpSp>
          <p:nvGrpSpPr>
            <p:cNvPr id="6" name="Group 5"/>
            <p:cNvGrpSpPr/>
            <p:nvPr/>
          </p:nvGrpSpPr>
          <p:grpSpPr>
            <a:xfrm>
              <a:off x="893274" y="1833715"/>
              <a:ext cx="1793194" cy="1674645"/>
              <a:chOff x="5244645" y="783083"/>
              <a:chExt cx="1971675" cy="1971675"/>
            </a:xfrm>
          </p:grpSpPr>
          <p:sp>
            <p:nvSpPr>
              <p:cNvPr id="8" name="Oval 7"/>
              <p:cNvSpPr/>
              <p:nvPr/>
            </p:nvSpPr>
            <p:spPr>
              <a:xfrm>
                <a:off x="5244645" y="783083"/>
                <a:ext cx="1971675" cy="1971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636525" y="1200598"/>
                <a:ext cx="1184063" cy="1184063"/>
              </a:xfrm>
              <a:prstGeom prst="rect">
                <a:avLst/>
              </a:prstGeom>
            </p:spPr>
          </p:pic>
        </p:grpSp>
        <p:sp>
          <p:nvSpPr>
            <p:cNvPr id="7" name="TextBox 6"/>
            <p:cNvSpPr txBox="1"/>
            <p:nvPr/>
          </p:nvSpPr>
          <p:spPr>
            <a:xfrm>
              <a:off x="850881" y="3639323"/>
              <a:ext cx="2042444" cy="523220"/>
            </a:xfrm>
            <a:prstGeom prst="rect">
              <a:avLst/>
            </a:prstGeom>
            <a:solidFill>
              <a:schemeClr val="accent1"/>
            </a:solidFill>
          </p:spPr>
          <p:txBody>
            <a:bodyPr wrap="square" rtlCol="0">
              <a:spAutoFit/>
            </a:bodyPr>
            <a:lstStyle/>
            <a:p>
              <a:pPr algn="ctr"/>
              <a:r>
                <a:rPr lang="en-US" sz="2800" b="1" dirty="0" smtClean="0">
                  <a:solidFill>
                    <a:schemeClr val="bg1"/>
                  </a:solidFill>
                </a:rPr>
                <a:t>Mechanical</a:t>
              </a:r>
              <a:r>
                <a:rPr lang="en-US" b="1" dirty="0" smtClean="0">
                  <a:solidFill>
                    <a:schemeClr val="bg1"/>
                  </a:solidFill>
                </a:rPr>
                <a:t> </a:t>
              </a:r>
              <a:endParaRPr lang="en-US" b="1" dirty="0">
                <a:solidFill>
                  <a:schemeClr val="bg1"/>
                </a:solidFill>
              </a:endParaRPr>
            </a:p>
          </p:txBody>
        </p:sp>
      </p:grpSp>
      <p:grpSp>
        <p:nvGrpSpPr>
          <p:cNvPr id="10" name="Group 9"/>
          <p:cNvGrpSpPr/>
          <p:nvPr/>
        </p:nvGrpSpPr>
        <p:grpSpPr>
          <a:xfrm>
            <a:off x="4891620" y="1661100"/>
            <a:ext cx="1793194" cy="2342750"/>
            <a:chOff x="2630785" y="1674517"/>
            <a:chExt cx="1793194" cy="2342750"/>
          </a:xfrm>
        </p:grpSpPr>
        <p:sp>
          <p:nvSpPr>
            <p:cNvPr id="11" name="TextBox 10"/>
            <p:cNvSpPr txBox="1"/>
            <p:nvPr/>
          </p:nvSpPr>
          <p:spPr>
            <a:xfrm>
              <a:off x="2721952" y="3494047"/>
              <a:ext cx="1610860" cy="523220"/>
            </a:xfrm>
            <a:prstGeom prst="rect">
              <a:avLst/>
            </a:prstGeom>
            <a:solidFill>
              <a:schemeClr val="accent1"/>
            </a:solidFill>
          </p:spPr>
          <p:txBody>
            <a:bodyPr wrap="square" rtlCol="0">
              <a:spAutoFit/>
            </a:bodyPr>
            <a:lstStyle/>
            <a:p>
              <a:pPr algn="ctr"/>
              <a:r>
                <a:rPr lang="en-US" sz="2800" b="1" dirty="0" smtClean="0">
                  <a:solidFill>
                    <a:schemeClr val="bg1"/>
                  </a:solidFill>
                </a:rPr>
                <a:t>Cultural</a:t>
              </a:r>
              <a:endParaRPr lang="en-US" sz="2800" b="1" dirty="0">
                <a:solidFill>
                  <a:schemeClr val="bg1"/>
                </a:solidFill>
              </a:endParaRPr>
            </a:p>
          </p:txBody>
        </p:sp>
        <p:sp>
          <p:nvSpPr>
            <p:cNvPr id="12" name="Oval 11"/>
            <p:cNvSpPr/>
            <p:nvPr/>
          </p:nvSpPr>
          <p:spPr>
            <a:xfrm>
              <a:off x="2630785" y="1674517"/>
              <a:ext cx="1793194" cy="16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021942" y="1983041"/>
              <a:ext cx="1010881" cy="1057597"/>
            </a:xfrm>
            <a:prstGeom prst="rect">
              <a:avLst/>
            </a:prstGeom>
          </p:spPr>
        </p:pic>
      </p:grpSp>
      <p:sp>
        <p:nvSpPr>
          <p:cNvPr id="2" name="TextBox 1"/>
          <p:cNvSpPr txBox="1"/>
          <p:nvPr/>
        </p:nvSpPr>
        <p:spPr>
          <a:xfrm>
            <a:off x="1276449" y="4591050"/>
            <a:ext cx="2356457" cy="923330"/>
          </a:xfrm>
          <a:prstGeom prst="rect">
            <a:avLst/>
          </a:prstGeom>
          <a:noFill/>
        </p:spPr>
        <p:txBody>
          <a:bodyPr wrap="square" rtlCol="0">
            <a:spAutoFit/>
          </a:bodyPr>
          <a:lstStyle/>
          <a:p>
            <a:r>
              <a:rPr lang="en-US" dirty="0">
                <a:solidFill>
                  <a:schemeClr val="accent5">
                    <a:lumMod val="75000"/>
                  </a:schemeClr>
                </a:solidFill>
              </a:rPr>
              <a:t>Because it is a summer annual, tillage would be effective</a:t>
            </a:r>
            <a:endParaRPr lang="en-US" dirty="0">
              <a:solidFill>
                <a:schemeClr val="accent5">
                  <a:lumMod val="75000"/>
                </a:schemeClr>
              </a:solidFill>
            </a:endParaRPr>
          </a:p>
        </p:txBody>
      </p:sp>
      <p:sp>
        <p:nvSpPr>
          <p:cNvPr id="3" name="TextBox 2"/>
          <p:cNvSpPr txBox="1"/>
          <p:nvPr/>
        </p:nvSpPr>
        <p:spPr>
          <a:xfrm>
            <a:off x="4608641" y="4412956"/>
            <a:ext cx="2359152" cy="1477328"/>
          </a:xfrm>
          <a:prstGeom prst="rect">
            <a:avLst/>
          </a:prstGeom>
          <a:noFill/>
        </p:spPr>
        <p:txBody>
          <a:bodyPr wrap="square" rtlCol="0">
            <a:spAutoFit/>
          </a:bodyPr>
          <a:lstStyle/>
          <a:p>
            <a:r>
              <a:rPr lang="en-US" dirty="0">
                <a:solidFill>
                  <a:schemeClr val="accent5">
                    <a:lumMod val="75000"/>
                  </a:schemeClr>
                </a:solidFill>
              </a:rPr>
              <a:t>Crop rotation and an earlier crop planting date would also be effective</a:t>
            </a:r>
            <a:endParaRPr lang="en-US" dirty="0">
              <a:solidFill>
                <a:schemeClr val="accent5">
                  <a:lumMod val="75000"/>
                </a:schemeClr>
              </a:solidFill>
            </a:endParaRPr>
          </a:p>
        </p:txBody>
      </p:sp>
      <p:sp>
        <p:nvSpPr>
          <p:cNvPr id="16" name="TextBox 15"/>
          <p:cNvSpPr txBox="1"/>
          <p:nvPr/>
        </p:nvSpPr>
        <p:spPr>
          <a:xfrm>
            <a:off x="10537371" y="6496994"/>
            <a:ext cx="1288242" cy="276999"/>
          </a:xfrm>
          <a:prstGeom prst="rect">
            <a:avLst/>
          </a:prstGeom>
          <a:noFill/>
        </p:spPr>
        <p:txBody>
          <a:bodyPr wrap="square" rtlCol="0">
            <a:spAutoFit/>
          </a:bodyPr>
          <a:lstStyle/>
          <a:p>
            <a:r>
              <a:rPr lang="en-US" sz="1200" dirty="0" smtClean="0"/>
              <a:t>Icons: </a:t>
            </a:r>
            <a:r>
              <a:rPr lang="en-US" sz="1200" dirty="0" err="1" smtClean="0"/>
              <a:t>FreePik</a:t>
            </a:r>
            <a:endParaRPr lang="en-US" sz="1200" dirty="0"/>
          </a:p>
        </p:txBody>
      </p:sp>
    </p:spTree>
    <p:extLst>
      <p:ext uri="{BB962C8B-B14F-4D97-AF65-F5344CB8AC3E}">
        <p14:creationId xmlns:p14="http://schemas.microsoft.com/office/powerpoint/2010/main" val="3672972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dirty="0"/>
              <a:t>How Would I Manage Common </a:t>
            </a:r>
            <a:r>
              <a:rPr lang="en" dirty="0" smtClean="0"/>
              <a:t>Pokeweed?</a:t>
            </a:r>
            <a:endParaRPr dirty="0"/>
          </a:p>
        </p:txBody>
      </p:sp>
      <p:pic>
        <p:nvPicPr>
          <p:cNvPr id="107" name="Google Shape;107;p19"/>
          <p:cNvPicPr preferRelativeResize="0"/>
          <p:nvPr/>
        </p:nvPicPr>
        <p:blipFill>
          <a:blip r:embed="rId3">
            <a:alphaModFix/>
          </a:blip>
          <a:stretch>
            <a:fillRect/>
          </a:stretch>
        </p:blipFill>
        <p:spPr>
          <a:xfrm rot="-5400000">
            <a:off x="7098957" y="2258017"/>
            <a:ext cx="4465199" cy="3348899"/>
          </a:xfrm>
          <a:prstGeom prst="rect">
            <a:avLst/>
          </a:prstGeom>
          <a:noFill/>
          <a:ln>
            <a:noFill/>
          </a:ln>
        </p:spPr>
      </p:pic>
      <p:grpSp>
        <p:nvGrpSpPr>
          <p:cNvPr id="5" name="Group 4"/>
          <p:cNvGrpSpPr/>
          <p:nvPr/>
        </p:nvGrpSpPr>
        <p:grpSpPr>
          <a:xfrm>
            <a:off x="1255252" y="1703557"/>
            <a:ext cx="2042444" cy="2328828"/>
            <a:chOff x="850881" y="1833715"/>
            <a:chExt cx="2042444" cy="2328828"/>
          </a:xfrm>
        </p:grpSpPr>
        <p:grpSp>
          <p:nvGrpSpPr>
            <p:cNvPr id="6" name="Group 5"/>
            <p:cNvGrpSpPr/>
            <p:nvPr/>
          </p:nvGrpSpPr>
          <p:grpSpPr>
            <a:xfrm>
              <a:off x="893274" y="1833715"/>
              <a:ext cx="1793194" cy="1674645"/>
              <a:chOff x="5244645" y="783083"/>
              <a:chExt cx="1971675" cy="1971675"/>
            </a:xfrm>
          </p:grpSpPr>
          <p:sp>
            <p:nvSpPr>
              <p:cNvPr id="8" name="Oval 7"/>
              <p:cNvSpPr/>
              <p:nvPr/>
            </p:nvSpPr>
            <p:spPr>
              <a:xfrm>
                <a:off x="5244645" y="783083"/>
                <a:ext cx="1971675" cy="1971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636525" y="1200598"/>
                <a:ext cx="1184063" cy="1184063"/>
              </a:xfrm>
              <a:prstGeom prst="rect">
                <a:avLst/>
              </a:prstGeom>
            </p:spPr>
          </p:pic>
        </p:grpSp>
        <p:sp>
          <p:nvSpPr>
            <p:cNvPr id="7" name="TextBox 6"/>
            <p:cNvSpPr txBox="1"/>
            <p:nvPr/>
          </p:nvSpPr>
          <p:spPr>
            <a:xfrm>
              <a:off x="850881" y="3639323"/>
              <a:ext cx="2042444" cy="523220"/>
            </a:xfrm>
            <a:prstGeom prst="rect">
              <a:avLst/>
            </a:prstGeom>
            <a:solidFill>
              <a:schemeClr val="accent1"/>
            </a:solidFill>
          </p:spPr>
          <p:txBody>
            <a:bodyPr wrap="square" rtlCol="0">
              <a:spAutoFit/>
            </a:bodyPr>
            <a:lstStyle/>
            <a:p>
              <a:pPr algn="ctr"/>
              <a:r>
                <a:rPr lang="en-US" sz="2800" b="1" dirty="0" smtClean="0">
                  <a:solidFill>
                    <a:schemeClr val="bg1"/>
                  </a:solidFill>
                </a:rPr>
                <a:t>Mechanical</a:t>
              </a:r>
              <a:r>
                <a:rPr lang="en-US" b="1" dirty="0" smtClean="0">
                  <a:solidFill>
                    <a:schemeClr val="bg1"/>
                  </a:solidFill>
                </a:rPr>
                <a:t> </a:t>
              </a:r>
              <a:endParaRPr lang="en-US" b="1" dirty="0">
                <a:solidFill>
                  <a:schemeClr val="bg1"/>
                </a:solidFill>
              </a:endParaRPr>
            </a:p>
          </p:txBody>
        </p:sp>
      </p:grpSp>
      <p:grpSp>
        <p:nvGrpSpPr>
          <p:cNvPr id="10" name="Group 9"/>
          <p:cNvGrpSpPr/>
          <p:nvPr/>
        </p:nvGrpSpPr>
        <p:grpSpPr>
          <a:xfrm>
            <a:off x="4894106" y="1766886"/>
            <a:ext cx="1793194" cy="2295944"/>
            <a:chOff x="4690343" y="1688439"/>
            <a:chExt cx="1793194" cy="2295944"/>
          </a:xfrm>
        </p:grpSpPr>
        <p:sp>
          <p:nvSpPr>
            <p:cNvPr id="11" name="Oval 10"/>
            <p:cNvSpPr/>
            <p:nvPr/>
          </p:nvSpPr>
          <p:spPr>
            <a:xfrm>
              <a:off x="4690343" y="1688439"/>
              <a:ext cx="1793194" cy="16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Farming free icon"/>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5162427" y="2129045"/>
              <a:ext cx="849027" cy="7934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755887" y="3461163"/>
              <a:ext cx="1662107" cy="523220"/>
            </a:xfrm>
            <a:prstGeom prst="rect">
              <a:avLst/>
            </a:prstGeom>
            <a:solidFill>
              <a:schemeClr val="accent5">
                <a:lumMod val="75000"/>
              </a:schemeClr>
            </a:solidFill>
            <a:ln w="28575">
              <a:solidFill>
                <a:schemeClr val="accent5">
                  <a:lumMod val="75000"/>
                </a:schemeClr>
              </a:solidFill>
            </a:ln>
          </p:spPr>
          <p:txBody>
            <a:bodyPr wrap="square" rtlCol="0">
              <a:spAutoFit/>
            </a:bodyPr>
            <a:lstStyle/>
            <a:p>
              <a:pPr algn="ctr"/>
              <a:r>
                <a:rPr lang="en-US" sz="2800" b="1" dirty="0" smtClean="0">
                  <a:solidFill>
                    <a:schemeClr val="bg1"/>
                  </a:solidFill>
                </a:rPr>
                <a:t>Chemical</a:t>
              </a:r>
              <a:r>
                <a:rPr lang="en-US" sz="2800" dirty="0" smtClean="0">
                  <a:solidFill>
                    <a:schemeClr val="accent5">
                      <a:lumMod val="75000"/>
                    </a:schemeClr>
                  </a:solidFill>
                </a:rPr>
                <a:t> </a:t>
              </a:r>
              <a:endParaRPr lang="en-US" sz="2800" dirty="0">
                <a:solidFill>
                  <a:schemeClr val="accent5">
                    <a:lumMod val="75000"/>
                  </a:schemeClr>
                </a:solidFill>
              </a:endParaRPr>
            </a:p>
          </p:txBody>
        </p:sp>
      </p:grpSp>
      <p:sp>
        <p:nvSpPr>
          <p:cNvPr id="3" name="TextBox 2"/>
          <p:cNvSpPr txBox="1"/>
          <p:nvPr/>
        </p:nvSpPr>
        <p:spPr>
          <a:xfrm>
            <a:off x="628650" y="4236755"/>
            <a:ext cx="3295649" cy="2862322"/>
          </a:xfrm>
          <a:prstGeom prst="rect">
            <a:avLst/>
          </a:prstGeom>
          <a:noFill/>
        </p:spPr>
        <p:txBody>
          <a:bodyPr wrap="square" rtlCol="0">
            <a:spAutoFit/>
          </a:bodyPr>
          <a:lstStyle/>
          <a:p>
            <a:r>
              <a:rPr lang="en-US" dirty="0">
                <a:solidFill>
                  <a:schemeClr val="accent5">
                    <a:lumMod val="75000"/>
                  </a:schemeClr>
                </a:solidFill>
              </a:rPr>
              <a:t>A first year plant can be pulled out by hand, but a well established plant may pose more of a challenge</a:t>
            </a:r>
          </a:p>
          <a:p>
            <a:r>
              <a:rPr lang="en-US" dirty="0">
                <a:solidFill>
                  <a:schemeClr val="accent5">
                    <a:lumMod val="75000"/>
                  </a:schemeClr>
                </a:solidFill>
              </a:rPr>
              <a:t>Another method recommended by Penn State Extension is to cut the plant multiple times during the season to exhaust its energy reserves</a:t>
            </a:r>
          </a:p>
          <a:p>
            <a:endParaRPr lang="en-US" dirty="0"/>
          </a:p>
        </p:txBody>
      </p:sp>
      <p:sp>
        <p:nvSpPr>
          <p:cNvPr id="4" name="TextBox 3"/>
          <p:cNvSpPr txBox="1"/>
          <p:nvPr/>
        </p:nvSpPr>
        <p:spPr>
          <a:xfrm>
            <a:off x="4144783" y="4267200"/>
            <a:ext cx="3291840" cy="1477328"/>
          </a:xfrm>
          <a:prstGeom prst="rect">
            <a:avLst/>
          </a:prstGeom>
          <a:noFill/>
        </p:spPr>
        <p:txBody>
          <a:bodyPr wrap="square" rtlCol="0">
            <a:spAutoFit/>
          </a:bodyPr>
          <a:lstStyle/>
          <a:p>
            <a:r>
              <a:rPr lang="en-US" dirty="0" smtClean="0">
                <a:solidFill>
                  <a:schemeClr val="accent5">
                    <a:lumMod val="75000"/>
                  </a:schemeClr>
                </a:solidFill>
              </a:rPr>
              <a:t>Glyphosate</a:t>
            </a:r>
            <a:r>
              <a:rPr lang="en-US" dirty="0">
                <a:solidFill>
                  <a:schemeClr val="accent5">
                    <a:lumMod val="75000"/>
                  </a:schemeClr>
                </a:solidFill>
              </a:rPr>
              <a:t>, 2, 4-D, and </a:t>
            </a:r>
            <a:r>
              <a:rPr lang="en-US" dirty="0" err="1">
                <a:solidFill>
                  <a:schemeClr val="accent5">
                    <a:lumMod val="75000"/>
                  </a:schemeClr>
                </a:solidFill>
              </a:rPr>
              <a:t>Dicamba</a:t>
            </a:r>
            <a:r>
              <a:rPr lang="en-US" dirty="0">
                <a:solidFill>
                  <a:schemeClr val="accent5">
                    <a:lumMod val="75000"/>
                  </a:schemeClr>
                </a:solidFill>
              </a:rPr>
              <a:t> can be used late in summer as a chemical approach</a:t>
            </a:r>
            <a:endParaRPr lang="en-US" dirty="0">
              <a:solidFill>
                <a:schemeClr val="accent5">
                  <a:lumMod val="75000"/>
                </a:schemeClr>
              </a:solidFill>
            </a:endParaRPr>
          </a:p>
        </p:txBody>
      </p:sp>
      <p:sp>
        <p:nvSpPr>
          <p:cNvPr id="27" name="TextBox 26"/>
          <p:cNvSpPr txBox="1"/>
          <p:nvPr/>
        </p:nvSpPr>
        <p:spPr>
          <a:xfrm>
            <a:off x="10537371" y="6496994"/>
            <a:ext cx="1288242" cy="276999"/>
          </a:xfrm>
          <a:prstGeom prst="rect">
            <a:avLst/>
          </a:prstGeom>
          <a:noFill/>
        </p:spPr>
        <p:txBody>
          <a:bodyPr wrap="square" rtlCol="0">
            <a:spAutoFit/>
          </a:bodyPr>
          <a:lstStyle/>
          <a:p>
            <a:r>
              <a:rPr lang="en-US" sz="1200" dirty="0" smtClean="0"/>
              <a:t>Icons: </a:t>
            </a:r>
            <a:r>
              <a:rPr lang="en-US" sz="1200" dirty="0" err="1" smtClean="0"/>
              <a:t>FreePik</a:t>
            </a:r>
            <a:endParaRPr lang="en-US" sz="1200" dirty="0"/>
          </a:p>
        </p:txBody>
      </p:sp>
    </p:spTree>
    <p:extLst>
      <p:ext uri="{BB962C8B-B14F-4D97-AF65-F5344CB8AC3E}">
        <p14:creationId xmlns:p14="http://schemas.microsoft.com/office/powerpoint/2010/main" val="1227725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dirty="0"/>
              <a:t>How Would I Manage Common Lambsquarter?</a:t>
            </a:r>
            <a:endParaRPr dirty="0"/>
          </a:p>
        </p:txBody>
      </p:sp>
      <p:pic>
        <p:nvPicPr>
          <p:cNvPr id="122" name="Google Shape;122;p21"/>
          <p:cNvPicPr preferRelativeResize="0"/>
          <p:nvPr/>
        </p:nvPicPr>
        <p:blipFill rotWithShape="1">
          <a:blip r:embed="rId3">
            <a:alphaModFix/>
          </a:blip>
          <a:srcRect r="22456"/>
          <a:stretch/>
        </p:blipFill>
        <p:spPr>
          <a:xfrm rot="5400000">
            <a:off x="6616298" y="1611163"/>
            <a:ext cx="4975273" cy="4812203"/>
          </a:xfrm>
          <a:prstGeom prst="rect">
            <a:avLst/>
          </a:prstGeom>
          <a:noFill/>
          <a:ln>
            <a:noFill/>
          </a:ln>
        </p:spPr>
      </p:pic>
      <p:grpSp>
        <p:nvGrpSpPr>
          <p:cNvPr id="5" name="Group 4"/>
          <p:cNvGrpSpPr/>
          <p:nvPr/>
        </p:nvGrpSpPr>
        <p:grpSpPr>
          <a:xfrm>
            <a:off x="377660" y="1688439"/>
            <a:ext cx="2042444" cy="2328828"/>
            <a:chOff x="850881" y="1833715"/>
            <a:chExt cx="2042444" cy="2328828"/>
          </a:xfrm>
        </p:grpSpPr>
        <p:grpSp>
          <p:nvGrpSpPr>
            <p:cNvPr id="6" name="Group 5"/>
            <p:cNvGrpSpPr/>
            <p:nvPr/>
          </p:nvGrpSpPr>
          <p:grpSpPr>
            <a:xfrm>
              <a:off x="893274" y="1833715"/>
              <a:ext cx="1793194" cy="1674645"/>
              <a:chOff x="5244645" y="783083"/>
              <a:chExt cx="1971675" cy="1971675"/>
            </a:xfrm>
          </p:grpSpPr>
          <p:sp>
            <p:nvSpPr>
              <p:cNvPr id="8" name="Oval 7"/>
              <p:cNvSpPr/>
              <p:nvPr/>
            </p:nvSpPr>
            <p:spPr>
              <a:xfrm>
                <a:off x="5244645" y="783083"/>
                <a:ext cx="1971675" cy="1971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636525" y="1200598"/>
                <a:ext cx="1184063" cy="1184063"/>
              </a:xfrm>
              <a:prstGeom prst="rect">
                <a:avLst/>
              </a:prstGeom>
            </p:spPr>
          </p:pic>
        </p:grpSp>
        <p:sp>
          <p:nvSpPr>
            <p:cNvPr id="7" name="TextBox 6"/>
            <p:cNvSpPr txBox="1"/>
            <p:nvPr/>
          </p:nvSpPr>
          <p:spPr>
            <a:xfrm>
              <a:off x="850881" y="3639323"/>
              <a:ext cx="2042444" cy="523220"/>
            </a:xfrm>
            <a:prstGeom prst="rect">
              <a:avLst/>
            </a:prstGeom>
            <a:solidFill>
              <a:schemeClr val="accent1"/>
            </a:solidFill>
          </p:spPr>
          <p:txBody>
            <a:bodyPr wrap="square" rtlCol="0">
              <a:spAutoFit/>
            </a:bodyPr>
            <a:lstStyle/>
            <a:p>
              <a:pPr algn="ctr"/>
              <a:r>
                <a:rPr lang="en-US" sz="2800" b="1" dirty="0" smtClean="0">
                  <a:solidFill>
                    <a:schemeClr val="bg1"/>
                  </a:solidFill>
                </a:rPr>
                <a:t>Mechanical</a:t>
              </a:r>
              <a:r>
                <a:rPr lang="en-US" b="1" dirty="0" smtClean="0">
                  <a:solidFill>
                    <a:schemeClr val="bg1"/>
                  </a:solidFill>
                </a:rPr>
                <a:t> </a:t>
              </a:r>
              <a:endParaRPr lang="en-US" b="1" dirty="0">
                <a:solidFill>
                  <a:schemeClr val="bg1"/>
                </a:solidFill>
              </a:endParaRPr>
            </a:p>
          </p:txBody>
        </p:sp>
      </p:grpSp>
      <p:grpSp>
        <p:nvGrpSpPr>
          <p:cNvPr id="27" name="Group 26"/>
          <p:cNvGrpSpPr/>
          <p:nvPr/>
        </p:nvGrpSpPr>
        <p:grpSpPr>
          <a:xfrm>
            <a:off x="2630785" y="1674517"/>
            <a:ext cx="1793194" cy="2342750"/>
            <a:chOff x="2630785" y="1674517"/>
            <a:chExt cx="1793194" cy="2342750"/>
          </a:xfrm>
        </p:grpSpPr>
        <p:sp>
          <p:nvSpPr>
            <p:cNvPr id="17" name="TextBox 16"/>
            <p:cNvSpPr txBox="1"/>
            <p:nvPr/>
          </p:nvSpPr>
          <p:spPr>
            <a:xfrm>
              <a:off x="2721952" y="3494047"/>
              <a:ext cx="1610860" cy="523220"/>
            </a:xfrm>
            <a:prstGeom prst="rect">
              <a:avLst/>
            </a:prstGeom>
            <a:solidFill>
              <a:schemeClr val="accent1"/>
            </a:solidFill>
          </p:spPr>
          <p:txBody>
            <a:bodyPr wrap="square" rtlCol="0">
              <a:spAutoFit/>
            </a:bodyPr>
            <a:lstStyle/>
            <a:p>
              <a:pPr algn="ctr"/>
              <a:r>
                <a:rPr lang="en-US" sz="2800" b="1" dirty="0" smtClean="0">
                  <a:solidFill>
                    <a:schemeClr val="bg1"/>
                  </a:solidFill>
                </a:rPr>
                <a:t>Cultural</a:t>
              </a:r>
              <a:endParaRPr lang="en-US" sz="2800" b="1" dirty="0">
                <a:solidFill>
                  <a:schemeClr val="bg1"/>
                </a:solidFill>
              </a:endParaRPr>
            </a:p>
          </p:txBody>
        </p:sp>
        <p:sp>
          <p:nvSpPr>
            <p:cNvPr id="24" name="Oval 23"/>
            <p:cNvSpPr/>
            <p:nvPr/>
          </p:nvSpPr>
          <p:spPr>
            <a:xfrm>
              <a:off x="2630785" y="1674517"/>
              <a:ext cx="1793194" cy="16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021942" y="1983041"/>
              <a:ext cx="1010881" cy="1057597"/>
            </a:xfrm>
            <a:prstGeom prst="rect">
              <a:avLst/>
            </a:prstGeom>
          </p:spPr>
        </p:pic>
      </p:grpSp>
      <p:sp>
        <p:nvSpPr>
          <p:cNvPr id="21" name="Oval 20"/>
          <p:cNvSpPr/>
          <p:nvPr/>
        </p:nvSpPr>
        <p:spPr>
          <a:xfrm>
            <a:off x="4690343" y="1688439"/>
            <a:ext cx="1793194" cy="16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Farming free icon"/>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162427" y="2129045"/>
            <a:ext cx="849027" cy="7934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755887" y="3461163"/>
            <a:ext cx="1662107" cy="523220"/>
          </a:xfrm>
          <a:prstGeom prst="rect">
            <a:avLst/>
          </a:prstGeom>
          <a:solidFill>
            <a:schemeClr val="accent5">
              <a:lumMod val="75000"/>
            </a:schemeClr>
          </a:solidFill>
          <a:ln w="28575">
            <a:solidFill>
              <a:schemeClr val="accent5">
                <a:lumMod val="75000"/>
              </a:schemeClr>
            </a:solidFill>
          </a:ln>
        </p:spPr>
        <p:txBody>
          <a:bodyPr wrap="square" rtlCol="0">
            <a:spAutoFit/>
          </a:bodyPr>
          <a:lstStyle/>
          <a:p>
            <a:pPr algn="ctr"/>
            <a:r>
              <a:rPr lang="en-US" sz="2800" b="1" dirty="0" smtClean="0">
                <a:solidFill>
                  <a:schemeClr val="bg1"/>
                </a:solidFill>
              </a:rPr>
              <a:t>Chemical</a:t>
            </a:r>
            <a:r>
              <a:rPr lang="en-US" sz="2800" dirty="0" smtClean="0">
                <a:solidFill>
                  <a:schemeClr val="accent5">
                    <a:lumMod val="75000"/>
                  </a:schemeClr>
                </a:solidFill>
              </a:rPr>
              <a:t> </a:t>
            </a:r>
            <a:endParaRPr lang="en-US" sz="2800" dirty="0">
              <a:solidFill>
                <a:schemeClr val="accent5">
                  <a:lumMod val="75000"/>
                </a:schemeClr>
              </a:solidFill>
            </a:endParaRPr>
          </a:p>
        </p:txBody>
      </p:sp>
      <p:sp>
        <p:nvSpPr>
          <p:cNvPr id="3" name="TextBox 2"/>
          <p:cNvSpPr txBox="1"/>
          <p:nvPr/>
        </p:nvSpPr>
        <p:spPr>
          <a:xfrm>
            <a:off x="420053" y="4272677"/>
            <a:ext cx="2000051" cy="1754326"/>
          </a:xfrm>
          <a:prstGeom prst="rect">
            <a:avLst/>
          </a:prstGeom>
          <a:noFill/>
        </p:spPr>
        <p:txBody>
          <a:bodyPr wrap="square" rtlCol="0">
            <a:spAutoFit/>
          </a:bodyPr>
          <a:lstStyle/>
          <a:p>
            <a:r>
              <a:rPr lang="en-US" dirty="0">
                <a:solidFill>
                  <a:schemeClr val="accent5">
                    <a:lumMod val="75000"/>
                  </a:schemeClr>
                </a:solidFill>
              </a:rPr>
              <a:t>Because it is a summer annual, common </a:t>
            </a:r>
            <a:r>
              <a:rPr lang="en-US" dirty="0" err="1">
                <a:solidFill>
                  <a:schemeClr val="accent5">
                    <a:lumMod val="75000"/>
                  </a:schemeClr>
                </a:solidFill>
              </a:rPr>
              <a:t>lambsquarters</a:t>
            </a:r>
            <a:r>
              <a:rPr lang="en-US" dirty="0">
                <a:solidFill>
                  <a:schemeClr val="accent5">
                    <a:lumMod val="75000"/>
                  </a:schemeClr>
                </a:solidFill>
              </a:rPr>
              <a:t> can be managed with tillage</a:t>
            </a:r>
            <a:r>
              <a:rPr lang="en-US" dirty="0" smtClean="0">
                <a:solidFill>
                  <a:schemeClr val="accent5">
                    <a:lumMod val="75000"/>
                  </a:schemeClr>
                </a:solidFill>
              </a:rPr>
              <a:t>.</a:t>
            </a:r>
            <a:endParaRPr lang="en-US" dirty="0">
              <a:solidFill>
                <a:schemeClr val="accent5">
                  <a:lumMod val="75000"/>
                </a:schemeClr>
              </a:solidFill>
            </a:endParaRPr>
          </a:p>
        </p:txBody>
      </p:sp>
      <p:sp>
        <p:nvSpPr>
          <p:cNvPr id="4" name="TextBox 3"/>
          <p:cNvSpPr txBox="1"/>
          <p:nvPr/>
        </p:nvSpPr>
        <p:spPr>
          <a:xfrm>
            <a:off x="2721952" y="4272677"/>
            <a:ext cx="1702027" cy="1754326"/>
          </a:xfrm>
          <a:prstGeom prst="rect">
            <a:avLst/>
          </a:prstGeom>
          <a:noFill/>
        </p:spPr>
        <p:txBody>
          <a:bodyPr wrap="square" rtlCol="0">
            <a:spAutoFit/>
          </a:bodyPr>
          <a:lstStyle/>
          <a:p>
            <a:r>
              <a:rPr lang="en-US" dirty="0">
                <a:solidFill>
                  <a:schemeClr val="accent5">
                    <a:lumMod val="75000"/>
                  </a:schemeClr>
                </a:solidFill>
              </a:rPr>
              <a:t>It can also be managed using crop rotation and altering the planting date of crops</a:t>
            </a:r>
            <a:endParaRPr lang="en-US" dirty="0">
              <a:solidFill>
                <a:schemeClr val="accent5">
                  <a:lumMod val="75000"/>
                </a:schemeClr>
              </a:solidFill>
            </a:endParaRPr>
          </a:p>
        </p:txBody>
      </p:sp>
      <p:sp>
        <p:nvSpPr>
          <p:cNvPr id="19" name="TextBox 18"/>
          <p:cNvSpPr txBox="1"/>
          <p:nvPr/>
        </p:nvSpPr>
        <p:spPr>
          <a:xfrm>
            <a:off x="4733435" y="4272677"/>
            <a:ext cx="1727650" cy="2585323"/>
          </a:xfrm>
          <a:prstGeom prst="rect">
            <a:avLst/>
          </a:prstGeom>
          <a:noFill/>
        </p:spPr>
        <p:txBody>
          <a:bodyPr wrap="square" rtlCol="0">
            <a:spAutoFit/>
          </a:bodyPr>
          <a:lstStyle/>
          <a:p>
            <a:r>
              <a:rPr lang="en-US" dirty="0">
                <a:solidFill>
                  <a:schemeClr val="accent5">
                    <a:lumMod val="75000"/>
                  </a:schemeClr>
                </a:solidFill>
              </a:rPr>
              <a:t>It is difficult to manage with post emergence herbicide because it emerges very early in the growing season</a:t>
            </a:r>
          </a:p>
          <a:p>
            <a:endParaRPr lang="en-US" dirty="0"/>
          </a:p>
        </p:txBody>
      </p:sp>
      <p:sp>
        <p:nvSpPr>
          <p:cNvPr id="26" name="&quot;No&quot; Symbol 25"/>
          <p:cNvSpPr/>
          <p:nvPr/>
        </p:nvSpPr>
        <p:spPr>
          <a:xfrm>
            <a:off x="4831197" y="1786700"/>
            <a:ext cx="1511487" cy="1478122"/>
          </a:xfrm>
          <a:prstGeom prst="noSmoking">
            <a:avLst>
              <a:gd name="adj" fmla="val 520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10537371" y="6496994"/>
            <a:ext cx="1288242" cy="276999"/>
          </a:xfrm>
          <a:prstGeom prst="rect">
            <a:avLst/>
          </a:prstGeom>
          <a:noFill/>
        </p:spPr>
        <p:txBody>
          <a:bodyPr wrap="square" rtlCol="0">
            <a:spAutoFit/>
          </a:bodyPr>
          <a:lstStyle/>
          <a:p>
            <a:r>
              <a:rPr lang="en-US" sz="1200" dirty="0" smtClean="0"/>
              <a:t>Icons: </a:t>
            </a:r>
            <a:r>
              <a:rPr lang="en-US" sz="1200" dirty="0" err="1" smtClean="0"/>
              <a:t>FreePik</a:t>
            </a:r>
            <a:endParaRPr lang="en-US" sz="1200" dirty="0"/>
          </a:p>
        </p:txBody>
      </p:sp>
    </p:spTree>
    <p:extLst>
      <p:ext uri="{BB962C8B-B14F-4D97-AF65-F5344CB8AC3E}">
        <p14:creationId xmlns:p14="http://schemas.microsoft.com/office/powerpoint/2010/main" val="397504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How Would I Manage Prunus Weeds?</a:t>
            </a:r>
            <a:endParaRPr/>
          </a:p>
        </p:txBody>
      </p:sp>
      <p:sp>
        <p:nvSpPr>
          <p:cNvPr id="136" name="Google Shape;136;p23"/>
          <p:cNvSpPr txBox="1">
            <a:spLocks noGrp="1"/>
          </p:cNvSpPr>
          <p:nvPr>
            <p:ph type="body" idx="1"/>
          </p:nvPr>
        </p:nvSpPr>
        <p:spPr>
          <a:xfrm>
            <a:off x="3610271" y="4358700"/>
            <a:ext cx="2162837" cy="4472000"/>
          </a:xfrm>
          <a:prstGeom prst="rect">
            <a:avLst/>
          </a:prstGeom>
        </p:spPr>
        <p:txBody>
          <a:bodyPr spcFirstLastPara="1" vert="horz" wrap="square" lIns="121900" tIns="121900" rIns="121900" bIns="121900" rtlCol="0" anchor="t" anchorCtr="0">
            <a:noAutofit/>
          </a:bodyPr>
          <a:lstStyle/>
          <a:p>
            <a:pPr marL="186262" indent="0">
              <a:buNone/>
            </a:pPr>
            <a:r>
              <a:rPr lang="en" dirty="0" smtClean="0">
                <a:solidFill>
                  <a:srgbClr val="0070C0"/>
                </a:solidFill>
              </a:rPr>
              <a:t>Young </a:t>
            </a:r>
            <a:r>
              <a:rPr lang="en" dirty="0">
                <a:solidFill>
                  <a:srgbClr val="0070C0"/>
                </a:solidFill>
              </a:rPr>
              <a:t>plants can also be controlled with glyphosate or 2, 4-D, imazethapyr, or triclopyr. </a:t>
            </a:r>
            <a:endParaRPr dirty="0">
              <a:solidFill>
                <a:srgbClr val="0070C0"/>
              </a:solidFill>
            </a:endParaRPr>
          </a:p>
        </p:txBody>
      </p:sp>
      <p:pic>
        <p:nvPicPr>
          <p:cNvPr id="137" name="Google Shape;137;p23"/>
          <p:cNvPicPr preferRelativeResize="0"/>
          <p:nvPr/>
        </p:nvPicPr>
        <p:blipFill>
          <a:blip r:embed="rId3">
            <a:alphaModFix/>
          </a:blip>
          <a:stretch>
            <a:fillRect/>
          </a:stretch>
        </p:blipFill>
        <p:spPr>
          <a:xfrm rot="-5400000">
            <a:off x="7025452" y="2155851"/>
            <a:ext cx="5009733" cy="3757300"/>
          </a:xfrm>
          <a:prstGeom prst="rect">
            <a:avLst/>
          </a:prstGeom>
          <a:noFill/>
          <a:ln>
            <a:noFill/>
          </a:ln>
        </p:spPr>
      </p:pic>
      <p:grpSp>
        <p:nvGrpSpPr>
          <p:cNvPr id="17" name="Group 16"/>
          <p:cNvGrpSpPr/>
          <p:nvPr/>
        </p:nvGrpSpPr>
        <p:grpSpPr>
          <a:xfrm>
            <a:off x="975506" y="1866598"/>
            <a:ext cx="1793194" cy="1674645"/>
            <a:chOff x="975506" y="1833715"/>
            <a:chExt cx="1793194" cy="1674645"/>
          </a:xfrm>
        </p:grpSpPr>
        <p:sp>
          <p:nvSpPr>
            <p:cNvPr id="10" name="Oval 9"/>
            <p:cNvSpPr/>
            <p:nvPr/>
          </p:nvSpPr>
          <p:spPr>
            <a:xfrm>
              <a:off x="975506" y="1833715"/>
              <a:ext cx="1793194" cy="16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333664" y="2168194"/>
              <a:ext cx="1076879" cy="1005686"/>
            </a:xfrm>
            <a:prstGeom prst="rect">
              <a:avLst/>
            </a:prstGeom>
          </p:spPr>
        </p:pic>
      </p:grpSp>
      <p:sp>
        <p:nvSpPr>
          <p:cNvPr id="9" name="TextBox 8"/>
          <p:cNvSpPr txBox="1"/>
          <p:nvPr/>
        </p:nvSpPr>
        <p:spPr>
          <a:xfrm>
            <a:off x="850881" y="3639323"/>
            <a:ext cx="2042444" cy="523220"/>
          </a:xfrm>
          <a:prstGeom prst="rect">
            <a:avLst/>
          </a:prstGeom>
          <a:solidFill>
            <a:schemeClr val="accent1"/>
          </a:solidFill>
        </p:spPr>
        <p:txBody>
          <a:bodyPr wrap="square" rtlCol="0">
            <a:spAutoFit/>
          </a:bodyPr>
          <a:lstStyle/>
          <a:p>
            <a:pPr algn="ctr"/>
            <a:r>
              <a:rPr lang="en-US" sz="2800" b="1" dirty="0" smtClean="0">
                <a:solidFill>
                  <a:schemeClr val="bg1"/>
                </a:solidFill>
              </a:rPr>
              <a:t>Mechanical</a:t>
            </a:r>
            <a:r>
              <a:rPr lang="en-US" b="1" dirty="0" smtClean="0">
                <a:solidFill>
                  <a:schemeClr val="bg1"/>
                </a:solidFill>
              </a:rPr>
              <a:t> </a:t>
            </a:r>
            <a:endParaRPr lang="en-US" b="1" dirty="0">
              <a:solidFill>
                <a:schemeClr val="bg1"/>
              </a:solidFill>
            </a:endParaRPr>
          </a:p>
        </p:txBody>
      </p:sp>
      <p:grpSp>
        <p:nvGrpSpPr>
          <p:cNvPr id="18" name="Group 17"/>
          <p:cNvGrpSpPr/>
          <p:nvPr/>
        </p:nvGrpSpPr>
        <p:grpSpPr>
          <a:xfrm>
            <a:off x="3795092" y="1866599"/>
            <a:ext cx="1793194" cy="2295944"/>
            <a:chOff x="3795092" y="1866599"/>
            <a:chExt cx="1793194" cy="2295944"/>
          </a:xfrm>
        </p:grpSpPr>
        <p:sp>
          <p:nvSpPr>
            <p:cNvPr id="20" name="Oval 19"/>
            <p:cNvSpPr/>
            <p:nvPr/>
          </p:nvSpPr>
          <p:spPr>
            <a:xfrm>
              <a:off x="3795092" y="1866599"/>
              <a:ext cx="1793194" cy="16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Farming free icon"/>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4267176" y="2307205"/>
              <a:ext cx="849027" cy="7934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60636" y="3639323"/>
              <a:ext cx="1662107" cy="523220"/>
            </a:xfrm>
            <a:prstGeom prst="rect">
              <a:avLst/>
            </a:prstGeom>
            <a:solidFill>
              <a:schemeClr val="accent5">
                <a:lumMod val="75000"/>
              </a:schemeClr>
            </a:solidFill>
            <a:ln w="28575">
              <a:solidFill>
                <a:schemeClr val="accent5">
                  <a:lumMod val="75000"/>
                </a:schemeClr>
              </a:solidFill>
            </a:ln>
          </p:spPr>
          <p:txBody>
            <a:bodyPr wrap="square" rtlCol="0">
              <a:spAutoFit/>
            </a:bodyPr>
            <a:lstStyle/>
            <a:p>
              <a:pPr algn="ctr"/>
              <a:r>
                <a:rPr lang="en-US" sz="2800" b="1" dirty="0" smtClean="0">
                  <a:solidFill>
                    <a:schemeClr val="bg1"/>
                  </a:solidFill>
                </a:rPr>
                <a:t>Chemical</a:t>
              </a:r>
              <a:r>
                <a:rPr lang="en-US" sz="2800" dirty="0" smtClean="0">
                  <a:solidFill>
                    <a:schemeClr val="accent5">
                      <a:lumMod val="75000"/>
                    </a:schemeClr>
                  </a:solidFill>
                </a:rPr>
                <a:t> </a:t>
              </a:r>
              <a:endParaRPr lang="en-US" sz="2800" dirty="0">
                <a:solidFill>
                  <a:schemeClr val="accent5">
                    <a:lumMod val="75000"/>
                  </a:schemeClr>
                </a:solidFill>
              </a:endParaRPr>
            </a:p>
          </p:txBody>
        </p:sp>
      </p:grpSp>
      <p:sp>
        <p:nvSpPr>
          <p:cNvPr id="4" name="TextBox 3"/>
          <p:cNvSpPr txBox="1"/>
          <p:nvPr/>
        </p:nvSpPr>
        <p:spPr>
          <a:xfrm>
            <a:off x="850881" y="4358700"/>
            <a:ext cx="2042444" cy="2031325"/>
          </a:xfrm>
          <a:prstGeom prst="rect">
            <a:avLst/>
          </a:prstGeom>
          <a:noFill/>
        </p:spPr>
        <p:txBody>
          <a:bodyPr wrap="square" rtlCol="0">
            <a:spAutoFit/>
          </a:bodyPr>
          <a:lstStyle/>
          <a:p>
            <a:r>
              <a:rPr lang="en-US" dirty="0">
                <a:solidFill>
                  <a:srgbClr val="0070C0"/>
                </a:solidFill>
              </a:rPr>
              <a:t>On young plants, unlike the one pictured, the plant can be </a:t>
            </a:r>
            <a:r>
              <a:rPr lang="en-US" dirty="0" smtClean="0">
                <a:solidFill>
                  <a:srgbClr val="0070C0"/>
                </a:solidFill>
              </a:rPr>
              <a:t>pulled.</a:t>
            </a:r>
          </a:p>
          <a:p>
            <a:r>
              <a:rPr lang="en" dirty="0">
                <a:solidFill>
                  <a:srgbClr val="0070C0"/>
                </a:solidFill>
              </a:rPr>
              <a:t>Larger plants may require heavy machiner</a:t>
            </a:r>
            <a:endParaRPr lang="en-US" dirty="0">
              <a:solidFill>
                <a:srgbClr val="0070C0"/>
              </a:solidFill>
            </a:endParaRPr>
          </a:p>
        </p:txBody>
      </p:sp>
      <p:sp>
        <p:nvSpPr>
          <p:cNvPr id="25" name="TextBox 24"/>
          <p:cNvSpPr txBox="1"/>
          <p:nvPr/>
        </p:nvSpPr>
        <p:spPr>
          <a:xfrm>
            <a:off x="10537371" y="6496994"/>
            <a:ext cx="1288242" cy="276999"/>
          </a:xfrm>
          <a:prstGeom prst="rect">
            <a:avLst/>
          </a:prstGeom>
          <a:noFill/>
        </p:spPr>
        <p:txBody>
          <a:bodyPr wrap="square" rtlCol="0">
            <a:spAutoFit/>
          </a:bodyPr>
          <a:lstStyle/>
          <a:p>
            <a:r>
              <a:rPr lang="en-US" sz="1200" dirty="0" smtClean="0"/>
              <a:t>Icons: </a:t>
            </a:r>
            <a:r>
              <a:rPr lang="en-US" sz="1200" dirty="0" err="1" smtClean="0"/>
              <a:t>FreePik</a:t>
            </a:r>
            <a:endParaRPr lang="en-US" sz="1200" dirty="0"/>
          </a:p>
        </p:txBody>
      </p:sp>
    </p:spTree>
    <p:extLst>
      <p:ext uri="{BB962C8B-B14F-4D97-AF65-F5344CB8AC3E}">
        <p14:creationId xmlns:p14="http://schemas.microsoft.com/office/powerpoint/2010/main" val="2161247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Rising Problems: Waterhemp &amp; Palmer Amaranth</a:t>
            </a:r>
            <a:endParaRPr/>
          </a:p>
        </p:txBody>
      </p:sp>
      <p:sp>
        <p:nvSpPr>
          <p:cNvPr id="166" name="Google Shape;166;p24"/>
          <p:cNvSpPr txBox="1">
            <a:spLocks noGrp="1"/>
          </p:cNvSpPr>
          <p:nvPr>
            <p:ph type="body" idx="1"/>
          </p:nvPr>
        </p:nvSpPr>
        <p:spPr>
          <a:xfrm>
            <a:off x="415600" y="1633633"/>
            <a:ext cx="11360800" cy="4472000"/>
          </a:xfrm>
          <a:prstGeom prst="rect">
            <a:avLst/>
          </a:prstGeom>
        </p:spPr>
        <p:txBody>
          <a:bodyPr spcFirstLastPara="1" vert="horz" wrap="square" lIns="121900" tIns="121900" rIns="121900" bIns="121900" rtlCol="0" anchor="t" anchorCtr="0">
            <a:noAutofit/>
          </a:bodyPr>
          <a:lstStyle/>
          <a:p>
            <a:pPr marL="0" indent="0">
              <a:buNone/>
            </a:pPr>
            <a:r>
              <a:rPr lang="en" dirty="0"/>
              <a:t>Specifically, </a:t>
            </a:r>
            <a:r>
              <a:rPr lang="en" dirty="0" err="1"/>
              <a:t>waterhemp</a:t>
            </a:r>
            <a:r>
              <a:rPr lang="en" dirty="0"/>
              <a:t> and palmer amaranth have been causing a lot of issues related to herbicide resistance. Here is a rundown of what herbicide resistance is:</a:t>
            </a:r>
            <a:endParaRPr dirty="0"/>
          </a:p>
          <a:p>
            <a:pPr>
              <a:lnSpc>
                <a:spcPct val="115000"/>
              </a:lnSpc>
              <a:spcBef>
                <a:spcPts val="2133"/>
              </a:spcBef>
            </a:pPr>
            <a:r>
              <a:rPr lang="en" dirty="0"/>
              <a:t>When a single plant survives after chemical management, it will create more plants with the same gene, which in turn will create a population of herbicide resistant plants.</a:t>
            </a:r>
            <a:endParaRPr dirty="0"/>
          </a:p>
          <a:p>
            <a:pPr>
              <a:lnSpc>
                <a:spcPct val="115000"/>
              </a:lnSpc>
            </a:pPr>
            <a:r>
              <a:rPr lang="en" dirty="0"/>
              <a:t>Caused because farmers will use the same weed control strategies or the same herbicides over and over again, allowing the plant to evolve. </a:t>
            </a:r>
            <a:endParaRPr dirty="0"/>
          </a:p>
          <a:p>
            <a:pPr indent="-440256">
              <a:lnSpc>
                <a:spcPct val="115000"/>
              </a:lnSpc>
              <a:buSzPts val="1600"/>
            </a:pPr>
            <a:r>
              <a:rPr lang="en" dirty="0"/>
              <a:t>Plants produces thousands of tiny black seeds that can easily be transported to other sites via equipment sharing, manure, hay, feed, grain, and contaminated seed</a:t>
            </a:r>
            <a:endParaRPr sz="2133" dirty="0"/>
          </a:p>
          <a:p>
            <a:pPr>
              <a:lnSpc>
                <a:spcPct val="115000"/>
              </a:lnSpc>
            </a:pPr>
            <a:r>
              <a:rPr lang="en" dirty="0"/>
              <a:t>Crucial that your weed management strategy should be multi-faceted, so that no weeds are left standing.</a:t>
            </a:r>
            <a:endParaRPr dirty="0"/>
          </a:p>
        </p:txBody>
      </p:sp>
      <p:sp>
        <p:nvSpPr>
          <p:cNvPr id="2" name="TextBox 1">
            <a:extLst>
              <a:ext uri="{FF2B5EF4-FFF2-40B4-BE49-F238E27FC236}">
                <a16:creationId xmlns:a16="http://schemas.microsoft.com/office/drawing/2014/main" id="{76202EB7-C670-1149-844F-9635F70BE9EE}"/>
              </a:ext>
            </a:extLst>
          </p:cNvPr>
          <p:cNvSpPr txBox="1"/>
          <p:nvPr/>
        </p:nvSpPr>
        <p:spPr>
          <a:xfrm>
            <a:off x="1145894" y="5613751"/>
            <a:ext cx="10139422" cy="400110"/>
          </a:xfrm>
          <a:prstGeom prst="rect">
            <a:avLst/>
          </a:prstGeom>
          <a:noFill/>
        </p:spPr>
        <p:txBody>
          <a:bodyPr wrap="square" rtlCol="0">
            <a:spAutoFit/>
          </a:bodyPr>
          <a:lstStyle/>
          <a:p>
            <a:pPr algn="ctr"/>
            <a:r>
              <a:rPr lang="en-US" sz="2000" b="1" dirty="0"/>
              <a:t>Herbicide resistance is an evolving and developing issue! </a:t>
            </a:r>
          </a:p>
        </p:txBody>
      </p:sp>
      <p:pic>
        <p:nvPicPr>
          <p:cNvPr id="4" name="Picture 3">
            <a:extLst>
              <a:ext uri="{FF2B5EF4-FFF2-40B4-BE49-F238E27FC236}">
                <a16:creationId xmlns:a16="http://schemas.microsoft.com/office/drawing/2014/main" id="{E20133D2-BC06-8149-962F-086282538F6C}"/>
              </a:ext>
            </a:extLst>
          </p:cNvPr>
          <p:cNvPicPr>
            <a:picLocks noChangeAspect="1"/>
          </p:cNvPicPr>
          <p:nvPr/>
        </p:nvPicPr>
        <p:blipFill>
          <a:blip r:embed="rId3"/>
          <a:stretch>
            <a:fillRect/>
          </a:stretch>
        </p:blipFill>
        <p:spPr>
          <a:xfrm>
            <a:off x="1145894" y="4876771"/>
            <a:ext cx="1963172" cy="1888631"/>
          </a:xfrm>
          <a:prstGeom prst="rect">
            <a:avLst/>
          </a:prstGeom>
        </p:spPr>
      </p:pic>
      <p:sp>
        <p:nvSpPr>
          <p:cNvPr id="5" name="TextBox 4">
            <a:extLst>
              <a:ext uri="{FF2B5EF4-FFF2-40B4-BE49-F238E27FC236}">
                <a16:creationId xmlns:a16="http://schemas.microsoft.com/office/drawing/2014/main" id="{31EA233E-94DC-0F45-965E-E2D06682644E}"/>
              </a:ext>
            </a:extLst>
          </p:cNvPr>
          <p:cNvSpPr txBox="1"/>
          <p:nvPr/>
        </p:nvSpPr>
        <p:spPr>
          <a:xfrm>
            <a:off x="0" y="4998759"/>
            <a:ext cx="1307939" cy="307777"/>
          </a:xfrm>
          <a:prstGeom prst="rect">
            <a:avLst/>
          </a:prstGeom>
          <a:noFill/>
        </p:spPr>
        <p:txBody>
          <a:bodyPr wrap="square" rtlCol="0">
            <a:spAutoFit/>
          </a:bodyPr>
          <a:lstStyle/>
          <a:p>
            <a:r>
              <a:rPr lang="en-US" sz="1400" dirty="0" err="1"/>
              <a:t>Waterhemp</a:t>
            </a:r>
            <a:endParaRPr lang="en-US" sz="1400" dirty="0"/>
          </a:p>
        </p:txBody>
      </p:sp>
      <p:pic>
        <p:nvPicPr>
          <p:cNvPr id="7" name="Picture 6">
            <a:extLst>
              <a:ext uri="{FF2B5EF4-FFF2-40B4-BE49-F238E27FC236}">
                <a16:creationId xmlns:a16="http://schemas.microsoft.com/office/drawing/2014/main" id="{9C53C2EE-BFCD-1341-A37D-BF09205CC25F}"/>
              </a:ext>
            </a:extLst>
          </p:cNvPr>
          <p:cNvPicPr>
            <a:picLocks noChangeAspect="1"/>
          </p:cNvPicPr>
          <p:nvPr/>
        </p:nvPicPr>
        <p:blipFill rotWithShape="1">
          <a:blip r:embed="rId4"/>
          <a:srcRect l="3977" t="1657" r="17627" b="1"/>
          <a:stretch/>
        </p:blipFill>
        <p:spPr>
          <a:xfrm rot="5400000">
            <a:off x="9223909" y="4934220"/>
            <a:ext cx="1941953" cy="1827056"/>
          </a:xfrm>
          <a:prstGeom prst="rect">
            <a:avLst/>
          </a:prstGeom>
        </p:spPr>
      </p:pic>
      <p:sp>
        <p:nvSpPr>
          <p:cNvPr id="10" name="TextBox 9">
            <a:extLst>
              <a:ext uri="{FF2B5EF4-FFF2-40B4-BE49-F238E27FC236}">
                <a16:creationId xmlns:a16="http://schemas.microsoft.com/office/drawing/2014/main" id="{A166618E-2BBC-3248-A6C1-8D615987815D}"/>
              </a:ext>
            </a:extLst>
          </p:cNvPr>
          <p:cNvSpPr txBox="1"/>
          <p:nvPr/>
        </p:nvSpPr>
        <p:spPr>
          <a:xfrm>
            <a:off x="11138387" y="4998759"/>
            <a:ext cx="1307939" cy="523220"/>
          </a:xfrm>
          <a:prstGeom prst="rect">
            <a:avLst/>
          </a:prstGeom>
          <a:noFill/>
        </p:spPr>
        <p:txBody>
          <a:bodyPr wrap="square" rtlCol="0">
            <a:spAutoFit/>
          </a:bodyPr>
          <a:lstStyle/>
          <a:p>
            <a:r>
              <a:rPr lang="en-US" sz="1400" dirty="0"/>
              <a:t>Palmer</a:t>
            </a:r>
          </a:p>
          <a:p>
            <a:r>
              <a:rPr lang="en-US" sz="1400" dirty="0"/>
              <a:t>Amaranth</a:t>
            </a:r>
          </a:p>
        </p:txBody>
      </p:sp>
    </p:spTree>
    <p:extLst>
      <p:ext uri="{BB962C8B-B14F-4D97-AF65-F5344CB8AC3E}">
        <p14:creationId xmlns:p14="http://schemas.microsoft.com/office/powerpoint/2010/main" val="3375946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21C0-752F-0442-A750-CA858B3BFB4E}"/>
              </a:ext>
            </a:extLst>
          </p:cNvPr>
          <p:cNvSpPr>
            <a:spLocks noGrp="1"/>
          </p:cNvSpPr>
          <p:nvPr>
            <p:ph type="title"/>
          </p:nvPr>
        </p:nvSpPr>
        <p:spPr/>
        <p:txBody>
          <a:bodyPr/>
          <a:lstStyle/>
          <a:p>
            <a:r>
              <a:rPr lang="en-US" dirty="0"/>
              <a:t>Activity: Management Scenarios</a:t>
            </a:r>
          </a:p>
        </p:txBody>
      </p:sp>
      <p:sp>
        <p:nvSpPr>
          <p:cNvPr id="3" name="Text Placeholder 2">
            <a:extLst>
              <a:ext uri="{FF2B5EF4-FFF2-40B4-BE49-F238E27FC236}">
                <a16:creationId xmlns:a16="http://schemas.microsoft.com/office/drawing/2014/main" id="{4BE4BB59-119C-0B46-BC88-382F2A3B2652}"/>
              </a:ext>
            </a:extLst>
          </p:cNvPr>
          <p:cNvSpPr>
            <a:spLocks noGrp="1"/>
          </p:cNvSpPr>
          <p:nvPr>
            <p:ph type="body" idx="1"/>
          </p:nvPr>
        </p:nvSpPr>
        <p:spPr>
          <a:xfrm>
            <a:off x="415600" y="1778012"/>
            <a:ext cx="11360800" cy="4472000"/>
          </a:xfrm>
        </p:spPr>
        <p:txBody>
          <a:bodyPr/>
          <a:lstStyle/>
          <a:p>
            <a:pPr marL="186262" indent="0">
              <a:buNone/>
            </a:pPr>
            <a:r>
              <a:rPr lang="en-US" b="1" u="sng" dirty="0"/>
              <a:t>Scenario 1</a:t>
            </a:r>
            <a:endParaRPr lang="en-US" dirty="0"/>
          </a:p>
          <a:p>
            <a:pPr marL="186262" indent="0">
              <a:buNone/>
            </a:pPr>
            <a:r>
              <a:rPr lang="en-US" dirty="0"/>
              <a:t>An organic grower plants his field corn crop in mid-May when the soil temperature has reached the optimum for seed germination?   Why is this beneficial and what impact might it have on weed competition for the crop?</a:t>
            </a:r>
          </a:p>
          <a:p>
            <a:pPr marL="186262" indent="0">
              <a:buNone/>
            </a:pPr>
            <a:r>
              <a:rPr lang="en-US" dirty="0"/>
              <a:t> </a:t>
            </a:r>
          </a:p>
          <a:p>
            <a:pPr marL="186262" indent="0">
              <a:buNone/>
            </a:pPr>
            <a:r>
              <a:rPr lang="en-US" b="1" u="sng" dirty="0"/>
              <a:t>Scenario 2</a:t>
            </a:r>
            <a:endParaRPr lang="en-US" dirty="0"/>
          </a:p>
          <a:p>
            <a:pPr marL="186262" indent="0">
              <a:buNone/>
            </a:pPr>
            <a:r>
              <a:rPr lang="en-US" dirty="0"/>
              <a:t>Your area is currently under moderate drought stress and you have wild cherry trees, elderberries and Johnson grass just outside the fence of your horse pasture.  Should you be more concerned about these plants under these conditions?  Why?  What action should you take after a wind storm that might bring down branches?  </a:t>
            </a:r>
          </a:p>
          <a:p>
            <a:pPr marL="186262" indent="0">
              <a:buNone/>
            </a:pPr>
            <a:r>
              <a:rPr lang="en-US" dirty="0"/>
              <a:t> </a:t>
            </a:r>
          </a:p>
          <a:p>
            <a:pPr marL="186262" indent="0">
              <a:buNone/>
            </a:pPr>
            <a:r>
              <a:rPr lang="en-US" b="1" u="sng" dirty="0"/>
              <a:t>Scenario 3</a:t>
            </a:r>
            <a:endParaRPr lang="en-US" dirty="0"/>
          </a:p>
          <a:p>
            <a:pPr marL="186262" indent="0">
              <a:buNone/>
            </a:pPr>
            <a:r>
              <a:rPr lang="en-US" dirty="0"/>
              <a:t>All of the sudden plant </a:t>
            </a:r>
            <a:r>
              <a:rPr lang="en-US" dirty="0" err="1"/>
              <a:t>xyz</a:t>
            </a:r>
            <a:r>
              <a:rPr lang="en-US" dirty="0"/>
              <a:t> is EVERYWHERE in your field.  This plant always used to be under control.  Someone of the farm applied herbicide according to the </a:t>
            </a:r>
            <a:r>
              <a:rPr lang="en-US" u="sng" dirty="0"/>
              <a:t>pesticide</a:t>
            </a:r>
            <a:r>
              <a:rPr lang="en-US" dirty="0"/>
              <a:t> </a:t>
            </a:r>
            <a:r>
              <a:rPr lang="en-US" u="sng" dirty="0"/>
              <a:t>product label</a:t>
            </a:r>
            <a:r>
              <a:rPr lang="en-US" dirty="0"/>
              <a:t> rate in the spring and then no problem.  When you look back at your records of</a:t>
            </a:r>
            <a:r>
              <a:rPr lang="en-US" u="sng" dirty="0"/>
              <a:t> herbicides</a:t>
            </a:r>
            <a:r>
              <a:rPr lang="en-US" dirty="0"/>
              <a:t> being used, it looks like products with the same </a:t>
            </a:r>
            <a:r>
              <a:rPr lang="en-US" u="sng" dirty="0"/>
              <a:t>mode of action </a:t>
            </a:r>
            <a:r>
              <a:rPr lang="en-US" dirty="0"/>
              <a:t>have been used for many years in a row.  What may be happening here?  What steps would you suggest taking to help address this weed on your farm?</a:t>
            </a:r>
          </a:p>
          <a:p>
            <a:pPr marL="186262" indent="0">
              <a:buNone/>
            </a:pPr>
            <a:r>
              <a:rPr lang="en-US" dirty="0"/>
              <a:t> </a:t>
            </a:r>
          </a:p>
        </p:txBody>
      </p:sp>
    </p:spTree>
    <p:extLst>
      <p:ext uri="{BB962C8B-B14F-4D97-AF65-F5344CB8AC3E}">
        <p14:creationId xmlns:p14="http://schemas.microsoft.com/office/powerpoint/2010/main" val="1660872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21C0-752F-0442-A750-CA858B3BFB4E}"/>
              </a:ext>
            </a:extLst>
          </p:cNvPr>
          <p:cNvSpPr>
            <a:spLocks noGrp="1"/>
          </p:cNvSpPr>
          <p:nvPr>
            <p:ph type="title"/>
          </p:nvPr>
        </p:nvSpPr>
        <p:spPr>
          <a:xfrm>
            <a:off x="559980" y="-172325"/>
            <a:ext cx="11360800" cy="1108400"/>
          </a:xfrm>
        </p:spPr>
        <p:txBody>
          <a:bodyPr/>
          <a:lstStyle/>
          <a:p>
            <a:r>
              <a:rPr lang="en-US" dirty="0"/>
              <a:t>Scenarios Cont.</a:t>
            </a:r>
          </a:p>
        </p:txBody>
      </p:sp>
      <p:sp>
        <p:nvSpPr>
          <p:cNvPr id="3" name="Text Placeholder 2">
            <a:extLst>
              <a:ext uri="{FF2B5EF4-FFF2-40B4-BE49-F238E27FC236}">
                <a16:creationId xmlns:a16="http://schemas.microsoft.com/office/drawing/2014/main" id="{4BE4BB59-119C-0B46-BC88-382F2A3B2652}"/>
              </a:ext>
            </a:extLst>
          </p:cNvPr>
          <p:cNvSpPr>
            <a:spLocks noGrp="1"/>
          </p:cNvSpPr>
          <p:nvPr>
            <p:ph type="body" idx="1"/>
          </p:nvPr>
        </p:nvSpPr>
        <p:spPr>
          <a:xfrm>
            <a:off x="415600" y="807739"/>
            <a:ext cx="11360800" cy="4472000"/>
          </a:xfrm>
        </p:spPr>
        <p:txBody>
          <a:bodyPr/>
          <a:lstStyle/>
          <a:p>
            <a:pPr marL="186262" indent="0">
              <a:buNone/>
            </a:pPr>
            <a:r>
              <a:rPr lang="en-US" b="1" u="sng" dirty="0"/>
              <a:t>Scenario 4</a:t>
            </a:r>
            <a:endParaRPr lang="en-US" dirty="0"/>
          </a:p>
          <a:p>
            <a:pPr marL="186262" indent="0">
              <a:buNone/>
            </a:pPr>
            <a:r>
              <a:rPr lang="en-US" dirty="0"/>
              <a:t>There is a new plant growing along the road side near your corn fields.  It has yellow, flat topped flowers and while it looks like dill, the plants don’t smell and the leaves aren’t feathery like dill.  You have heard somewhere that you shouldn’t touch this plant.  Why?  What plant is it?  What plant family is it in?  What common root vegetable that we eat is also in this family?   Think about how this plant reproduces and what steps you might take to keep it from spreading on your farm?  What steps should you take to protect yourself while seeking to control this plant, necessary protection may vary throughout the day and year?</a:t>
            </a:r>
          </a:p>
          <a:p>
            <a:pPr marL="186262" indent="0">
              <a:buNone/>
            </a:pPr>
            <a:r>
              <a:rPr lang="en-US" dirty="0"/>
              <a:t> </a:t>
            </a:r>
          </a:p>
          <a:p>
            <a:pPr marL="186262" indent="0">
              <a:buNone/>
            </a:pPr>
            <a:r>
              <a:rPr lang="en-US" b="1" u="sng" dirty="0"/>
              <a:t>Scenario 5</a:t>
            </a:r>
            <a:endParaRPr lang="en-US" dirty="0"/>
          </a:p>
          <a:p>
            <a:pPr marL="186262" indent="0">
              <a:buNone/>
            </a:pPr>
            <a:r>
              <a:rPr lang="en-US" dirty="0"/>
              <a:t>Your family is purchasing a used piece of equipment because it will help save you a lot of work and money.  It’s totally worth the gas money to travel to southern Ohio to pick it up.  What should your family ask the seller to do to ensure you aren’t also buying hitch hiking weed seeds?  How would you inspect the equipment to make sure you aren’t moving a potential problem weed?    What questions would you ask the grower that might help you identify anything of concern that could be transferred from his farm with the machine?  Who else might you reach out to in the local area for more information about problem weeds?  If you suspect the piece hasn’t been thoroughly cleaned what steps would you recommend taking upon getting the piece to your farm?</a:t>
            </a:r>
          </a:p>
          <a:p>
            <a:pPr marL="186262" indent="0">
              <a:buNone/>
            </a:pPr>
            <a:r>
              <a:rPr lang="en-US" dirty="0"/>
              <a:t> </a:t>
            </a:r>
          </a:p>
          <a:p>
            <a:pPr marL="186262" indent="0">
              <a:buNone/>
            </a:pPr>
            <a:r>
              <a:rPr lang="en-US" b="1" u="sng" dirty="0"/>
              <a:t>Scenario 6</a:t>
            </a:r>
            <a:endParaRPr lang="en-US" dirty="0"/>
          </a:p>
          <a:p>
            <a:pPr marL="186262" indent="0">
              <a:buNone/>
            </a:pPr>
            <a:r>
              <a:rPr lang="en-US" dirty="0"/>
              <a:t>My horse has real bad photosensitivity and burns around his muzzle and on the white areas of his coat. He’s become colicky and others have liver toxicity. I’ve called my vet and they referred me to an extension specialist to do a pasture walk. How so can you come to look at my pasture to see if there are any species out here that are causing the issue?  What questions as an equine specialist should you be asking yourself before the visit or thinking to ask at the visit? </a:t>
            </a:r>
          </a:p>
          <a:p>
            <a:pPr marL="186262" indent="0">
              <a:buNone/>
            </a:pPr>
            <a:endParaRPr lang="en-US" dirty="0"/>
          </a:p>
          <a:p>
            <a:pPr marL="186262" indent="0">
              <a:buNone/>
            </a:pPr>
            <a:r>
              <a:rPr lang="en-US" dirty="0"/>
              <a:t> </a:t>
            </a:r>
          </a:p>
        </p:txBody>
      </p:sp>
    </p:spTree>
    <p:extLst>
      <p:ext uri="{BB962C8B-B14F-4D97-AF65-F5344CB8AC3E}">
        <p14:creationId xmlns:p14="http://schemas.microsoft.com/office/powerpoint/2010/main" val="1239496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21C0-752F-0442-A750-CA858B3BFB4E}"/>
              </a:ext>
            </a:extLst>
          </p:cNvPr>
          <p:cNvSpPr>
            <a:spLocks noGrp="1"/>
          </p:cNvSpPr>
          <p:nvPr>
            <p:ph type="title"/>
          </p:nvPr>
        </p:nvSpPr>
        <p:spPr>
          <a:xfrm>
            <a:off x="415600" y="198167"/>
            <a:ext cx="11360800" cy="1108400"/>
          </a:xfrm>
        </p:spPr>
        <p:txBody>
          <a:bodyPr/>
          <a:lstStyle/>
          <a:p>
            <a:r>
              <a:rPr lang="en-US" dirty="0"/>
              <a:t>Activity: Discussion/Research time!</a:t>
            </a:r>
          </a:p>
        </p:txBody>
      </p:sp>
      <p:sp>
        <p:nvSpPr>
          <p:cNvPr id="3" name="Text Placeholder 2">
            <a:extLst>
              <a:ext uri="{FF2B5EF4-FFF2-40B4-BE49-F238E27FC236}">
                <a16:creationId xmlns:a16="http://schemas.microsoft.com/office/drawing/2014/main" id="{4BE4BB59-119C-0B46-BC88-382F2A3B2652}"/>
              </a:ext>
            </a:extLst>
          </p:cNvPr>
          <p:cNvSpPr>
            <a:spLocks noGrp="1"/>
          </p:cNvSpPr>
          <p:nvPr>
            <p:ph type="body" idx="1"/>
          </p:nvPr>
        </p:nvSpPr>
        <p:spPr>
          <a:xfrm>
            <a:off x="415600" y="1306567"/>
            <a:ext cx="11360800" cy="4472000"/>
          </a:xfrm>
        </p:spPr>
        <p:txBody>
          <a:bodyPr/>
          <a:lstStyle/>
          <a:p>
            <a:pPr marL="186262" indent="0">
              <a:buNone/>
            </a:pPr>
            <a:r>
              <a:rPr lang="en-US" dirty="0"/>
              <a:t>With the information provided in this presentation you now understand some basic weed management tools.  For this activity we would like to divide into groups and discuss the tools discussed in this presentation.  If time allows and there resources for this… do some research of your own to discover more about weed management and/or herbicide resistance.  Consider reaching out to CCE, crop advisors, and/or grower groups for more information. Here are a few online resources to get you started:</a:t>
            </a:r>
          </a:p>
          <a:p>
            <a:pPr lvl="1"/>
            <a:r>
              <a:rPr lang="en-US" dirty="0"/>
              <a:t>Cornell University’s Weed ID Network: </a:t>
            </a:r>
            <a:r>
              <a:rPr lang="en-US" dirty="0">
                <a:hlinkClick r:id="rId2"/>
              </a:rPr>
              <a:t>https://blogs.cornell.edu/weedid/</a:t>
            </a:r>
            <a:endParaRPr lang="en-US" dirty="0"/>
          </a:p>
          <a:p>
            <a:pPr lvl="1"/>
            <a:r>
              <a:rPr lang="en-US" dirty="0"/>
              <a:t>Cornell Cooperative Extension’s Pesticide Management Education Program: </a:t>
            </a:r>
            <a:r>
              <a:rPr lang="en-US" dirty="0">
                <a:hlinkClick r:id="rId3"/>
              </a:rPr>
              <a:t>http://pmep.cce.cornell.edu</a:t>
            </a:r>
            <a:endParaRPr lang="en-US" dirty="0"/>
          </a:p>
          <a:p>
            <a:pPr lvl="1"/>
            <a:r>
              <a:rPr lang="en-US" dirty="0"/>
              <a:t>Cornell University Herbicide Look Up: </a:t>
            </a:r>
            <a:r>
              <a:rPr lang="en-US" dirty="0">
                <a:hlinkClick r:id="rId4"/>
              </a:rPr>
              <a:t>https://enych.cce.cornell.edu/submission.php?id=744&amp;crumb=crops%7Ccrops%7Capples%7Ccrop*38</a:t>
            </a:r>
            <a:endParaRPr lang="en-US" dirty="0"/>
          </a:p>
          <a:p>
            <a:pPr lvl="1"/>
            <a:r>
              <a:rPr lang="en-US" dirty="0" err="1"/>
              <a:t>Univeristy</a:t>
            </a:r>
            <a:r>
              <a:rPr lang="en-US" dirty="0"/>
              <a:t> of Missouri’s Weed ID Guide: </a:t>
            </a:r>
            <a:r>
              <a:rPr lang="en-US" dirty="0">
                <a:hlinkClick r:id="rId5"/>
              </a:rPr>
              <a:t>https://weedid.missouri.edu</a:t>
            </a:r>
            <a:endParaRPr lang="en-US" dirty="0"/>
          </a:p>
          <a:p>
            <a:pPr lvl="1"/>
            <a:r>
              <a:rPr lang="en-US" dirty="0" err="1"/>
              <a:t>PennState’s</a:t>
            </a:r>
            <a:r>
              <a:rPr lang="en-US" dirty="0"/>
              <a:t> Weed ID and Management: </a:t>
            </a:r>
            <a:r>
              <a:rPr lang="en-US" dirty="0">
                <a:hlinkClick r:id="rId6"/>
              </a:rPr>
              <a:t>https://extension.psu.edu/trees-lawns-and-landscaping/turfgrass-and-lawn-care/weed-management</a:t>
            </a:r>
            <a:endParaRPr lang="en-US" dirty="0"/>
          </a:p>
          <a:p>
            <a:pPr lvl="1"/>
            <a:r>
              <a:rPr lang="en-US" dirty="0"/>
              <a:t>Take Action Herbicide Classification Chart: </a:t>
            </a:r>
            <a:r>
              <a:rPr lang="en-US" dirty="0">
                <a:hlinkClick r:id="rId7"/>
              </a:rPr>
              <a:t>https://iwilltakeaction.com/uploads/files/59847-1-ta-hrm-classificationposter-update-17-425-fnl-hr-nobleed2.pdf</a:t>
            </a:r>
            <a:endParaRPr lang="en-US" dirty="0"/>
          </a:p>
          <a:p>
            <a:pPr lvl="1"/>
            <a:r>
              <a:rPr lang="en-US" dirty="0"/>
              <a:t>International Herbicide-Resistant Weed Database: </a:t>
            </a:r>
            <a:r>
              <a:rPr lang="en-US" dirty="0">
                <a:hlinkClick r:id="rId8"/>
              </a:rPr>
              <a:t>http://www.weedscience.org/Home.aspx</a:t>
            </a:r>
            <a:endParaRPr lang="en-US" dirty="0"/>
          </a:p>
          <a:p>
            <a:pPr lvl="1"/>
            <a:endParaRPr lang="en-US" dirty="0"/>
          </a:p>
          <a:p>
            <a:pPr marL="812780" lvl="1" indent="0">
              <a:buNone/>
            </a:pPr>
            <a:endParaRPr lang="en-US" dirty="0"/>
          </a:p>
          <a:p>
            <a:pPr lvl="1"/>
            <a:endParaRPr lang="en-US" dirty="0"/>
          </a:p>
          <a:p>
            <a:pPr lvl="1"/>
            <a:endParaRPr lang="en-US" dirty="0"/>
          </a:p>
          <a:p>
            <a:pPr lvl="1"/>
            <a:endParaRPr lang="en-US" dirty="0"/>
          </a:p>
          <a:p>
            <a:pPr marL="186262" indent="0">
              <a:buNone/>
            </a:pPr>
            <a:endParaRPr lang="en-US" dirty="0"/>
          </a:p>
          <a:p>
            <a:pPr marL="186262" indent="0">
              <a:buNone/>
            </a:pPr>
            <a:endParaRPr lang="en-US" dirty="0"/>
          </a:p>
        </p:txBody>
      </p:sp>
    </p:spTree>
    <p:extLst>
      <p:ext uri="{BB962C8B-B14F-4D97-AF65-F5344CB8AC3E}">
        <p14:creationId xmlns:p14="http://schemas.microsoft.com/office/powerpoint/2010/main" val="202759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General Guidelines for Management</a:t>
            </a:r>
            <a:endParaRPr/>
          </a:p>
        </p:txBody>
      </p:sp>
      <p:sp>
        <p:nvSpPr>
          <p:cNvPr id="172" name="Google Shape;172;p25"/>
          <p:cNvSpPr txBox="1">
            <a:spLocks noGrp="1"/>
          </p:cNvSpPr>
          <p:nvPr>
            <p:ph type="body" idx="1"/>
          </p:nvPr>
        </p:nvSpPr>
        <p:spPr>
          <a:xfrm>
            <a:off x="415600" y="1633633"/>
            <a:ext cx="11360800" cy="4472000"/>
          </a:xfrm>
          <a:prstGeom prst="rect">
            <a:avLst/>
          </a:prstGeom>
        </p:spPr>
        <p:txBody>
          <a:bodyPr spcFirstLastPara="1" vert="horz" wrap="square" lIns="121900" tIns="121900" rIns="121900" bIns="121900" rtlCol="0" anchor="t" anchorCtr="0">
            <a:noAutofit/>
          </a:bodyPr>
          <a:lstStyle/>
          <a:p>
            <a:pPr>
              <a:lnSpc>
                <a:spcPct val="115000"/>
              </a:lnSpc>
            </a:pPr>
            <a:r>
              <a:rPr lang="en" dirty="0"/>
              <a:t>Know where they are most prevalent across the United States and where they have been found in New York State</a:t>
            </a:r>
            <a:endParaRPr dirty="0"/>
          </a:p>
          <a:p>
            <a:pPr>
              <a:lnSpc>
                <a:spcPct val="115000"/>
              </a:lnSpc>
            </a:pPr>
            <a:r>
              <a:rPr lang="en" dirty="0"/>
              <a:t>Know their biology (seed competition, aggressive germination, herbicide resistance, and competitiveness)</a:t>
            </a:r>
            <a:endParaRPr dirty="0"/>
          </a:p>
          <a:p>
            <a:pPr>
              <a:lnSpc>
                <a:spcPct val="115000"/>
              </a:lnSpc>
            </a:pPr>
            <a:r>
              <a:rPr lang="en" dirty="0"/>
              <a:t>Know how it spreads (manure, equipment, feed, hay, grain, mulch, and contaminated seed)</a:t>
            </a:r>
            <a:endParaRPr dirty="0"/>
          </a:p>
          <a:p>
            <a:pPr>
              <a:lnSpc>
                <a:spcPct val="115000"/>
              </a:lnSpc>
            </a:pPr>
            <a:r>
              <a:rPr lang="en" dirty="0"/>
              <a:t>Know how to reduce their impact, including stopping the spread of seed</a:t>
            </a:r>
            <a:endParaRPr dirty="0"/>
          </a:p>
          <a:p>
            <a:pPr marL="0" indent="0">
              <a:spcAft>
                <a:spcPts val="2133"/>
              </a:spcAft>
              <a:buNone/>
            </a:pPr>
            <a:endParaRPr dirty="0"/>
          </a:p>
        </p:txBody>
      </p:sp>
    </p:spTree>
    <p:extLst>
      <p:ext uri="{BB962C8B-B14F-4D97-AF65-F5344CB8AC3E}">
        <p14:creationId xmlns:p14="http://schemas.microsoft.com/office/powerpoint/2010/main" val="238570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1A92582-79B5-E149-AF1B-3FF07A1EF21E}"/>
              </a:ext>
            </a:extLst>
          </p:cNvPr>
          <p:cNvGraphicFramePr/>
          <p:nvPr>
            <p:extLst>
              <p:ext uri="{D42A27DB-BD31-4B8C-83A1-F6EECF244321}">
                <p14:modId xmlns:p14="http://schemas.microsoft.com/office/powerpoint/2010/main" val="1823036250"/>
              </p:ext>
            </p:extLst>
          </p:nvPr>
        </p:nvGraphicFramePr>
        <p:xfrm>
          <a:off x="838200" y="1249680"/>
          <a:ext cx="11049000"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CE746379-09EF-7C41-9059-49DD1BD12964}"/>
              </a:ext>
            </a:extLst>
          </p:cNvPr>
          <p:cNvGraphicFramePr/>
          <p:nvPr>
            <p:extLst>
              <p:ext uri="{D42A27DB-BD31-4B8C-83A1-F6EECF244321}">
                <p14:modId xmlns:p14="http://schemas.microsoft.com/office/powerpoint/2010/main" val="1923991812"/>
              </p:ext>
            </p:extLst>
          </p:nvPr>
        </p:nvGraphicFramePr>
        <p:xfrm>
          <a:off x="3025140" y="1249680"/>
          <a:ext cx="6141720" cy="47548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itle 1">
            <a:extLst>
              <a:ext uri="{FF2B5EF4-FFF2-40B4-BE49-F238E27FC236}">
                <a16:creationId xmlns:a16="http://schemas.microsoft.com/office/drawing/2014/main" id="{E49C45D1-BE13-954F-9D60-A98C8A265348}"/>
              </a:ext>
            </a:extLst>
          </p:cNvPr>
          <p:cNvSpPr>
            <a:spLocks noGrp="1"/>
          </p:cNvSpPr>
          <p:nvPr>
            <p:ph type="title"/>
          </p:nvPr>
        </p:nvSpPr>
        <p:spPr>
          <a:xfrm>
            <a:off x="838200" y="365125"/>
            <a:ext cx="10515600" cy="1325563"/>
          </a:xfrm>
        </p:spPr>
        <p:txBody>
          <a:bodyPr/>
          <a:lstStyle/>
          <a:p>
            <a:r>
              <a:rPr lang="en-US" b="1" dirty="0"/>
              <a:t>What is IPM?</a:t>
            </a:r>
          </a:p>
        </p:txBody>
      </p:sp>
      <p:graphicFrame>
        <p:nvGraphicFramePr>
          <p:cNvPr id="8" name="Diagram 7">
            <a:extLst>
              <a:ext uri="{FF2B5EF4-FFF2-40B4-BE49-F238E27FC236}">
                <a16:creationId xmlns:a16="http://schemas.microsoft.com/office/drawing/2014/main" id="{9A0B5DE6-C001-9946-B116-C74716168578}"/>
              </a:ext>
            </a:extLst>
          </p:cNvPr>
          <p:cNvGraphicFramePr/>
          <p:nvPr>
            <p:extLst>
              <p:ext uri="{D42A27DB-BD31-4B8C-83A1-F6EECF244321}">
                <p14:modId xmlns:p14="http://schemas.microsoft.com/office/powerpoint/2010/main" val="1077348371"/>
              </p:ext>
            </p:extLst>
          </p:nvPr>
        </p:nvGraphicFramePr>
        <p:xfrm>
          <a:off x="690947" y="-420130"/>
          <a:ext cx="10662853" cy="727813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TextBox 8">
            <a:extLst>
              <a:ext uri="{FF2B5EF4-FFF2-40B4-BE49-F238E27FC236}">
                <a16:creationId xmlns:a16="http://schemas.microsoft.com/office/drawing/2014/main" id="{A269EFB1-1914-F241-B10F-48CA5D182F22}"/>
              </a:ext>
            </a:extLst>
          </p:cNvPr>
          <p:cNvSpPr txBox="1"/>
          <p:nvPr/>
        </p:nvSpPr>
        <p:spPr>
          <a:xfrm>
            <a:off x="10872916" y="2452809"/>
            <a:ext cx="195650" cy="2400657"/>
          </a:xfrm>
          <a:prstGeom prst="rect">
            <a:avLst/>
          </a:prstGeom>
          <a:noFill/>
        </p:spPr>
        <p:txBody>
          <a:bodyPr wrap="square" rtlCol="0">
            <a:spAutoFit/>
          </a:bodyPr>
          <a:lstStyle/>
          <a:p>
            <a:r>
              <a:rPr lang="en-US" sz="1500" dirty="0">
                <a:solidFill>
                  <a:schemeClr val="bg1"/>
                </a:solidFill>
              </a:rPr>
              <a:t>Increasing</a:t>
            </a:r>
          </a:p>
        </p:txBody>
      </p:sp>
      <p:sp>
        <p:nvSpPr>
          <p:cNvPr id="10" name="TextBox 9">
            <a:extLst>
              <a:ext uri="{FF2B5EF4-FFF2-40B4-BE49-F238E27FC236}">
                <a16:creationId xmlns:a16="http://schemas.microsoft.com/office/drawing/2014/main" id="{A834928F-B273-424C-99BE-2DA45B901140}"/>
              </a:ext>
            </a:extLst>
          </p:cNvPr>
          <p:cNvSpPr txBox="1"/>
          <p:nvPr/>
        </p:nvSpPr>
        <p:spPr>
          <a:xfrm>
            <a:off x="10648703" y="6475609"/>
            <a:ext cx="1199367" cy="195438"/>
          </a:xfrm>
          <a:prstGeom prst="rect">
            <a:avLst/>
          </a:prstGeom>
          <a:noFill/>
        </p:spPr>
        <p:txBody>
          <a:bodyPr wrap="none" rtlCol="0">
            <a:spAutoFit/>
          </a:bodyPr>
          <a:lstStyle/>
          <a:p>
            <a:r>
              <a:rPr lang="en-US" sz="670" dirty="0"/>
              <a:t>Image credit: Isabella Colucci</a:t>
            </a:r>
          </a:p>
        </p:txBody>
      </p:sp>
    </p:spTree>
    <p:extLst>
      <p:ext uri="{BB962C8B-B14F-4D97-AF65-F5344CB8AC3E}">
        <p14:creationId xmlns:p14="http://schemas.microsoft.com/office/powerpoint/2010/main" val="2420830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C5025-BF99-7C42-8995-6BB2A703767D}"/>
              </a:ext>
            </a:extLst>
          </p:cNvPr>
          <p:cNvSpPr>
            <a:spLocks noGrp="1"/>
          </p:cNvSpPr>
          <p:nvPr>
            <p:ph type="title"/>
          </p:nvPr>
        </p:nvSpPr>
        <p:spPr>
          <a:xfrm>
            <a:off x="838200" y="2766218"/>
            <a:ext cx="10515600" cy="1325563"/>
          </a:xfrm>
        </p:spPr>
        <p:txBody>
          <a:bodyPr/>
          <a:lstStyle/>
          <a:p>
            <a:r>
              <a:rPr lang="en-US" dirty="0"/>
              <a:t>Management Examples…</a:t>
            </a:r>
          </a:p>
        </p:txBody>
      </p:sp>
    </p:spTree>
    <p:extLst>
      <p:ext uri="{BB962C8B-B14F-4D97-AF65-F5344CB8AC3E}">
        <p14:creationId xmlns:p14="http://schemas.microsoft.com/office/powerpoint/2010/main" val="2678553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Diagram 32">
            <a:extLst>
              <a:ext uri="{FF2B5EF4-FFF2-40B4-BE49-F238E27FC236}">
                <a16:creationId xmlns:a16="http://schemas.microsoft.com/office/drawing/2014/main" id="{9A0B5DE6-C001-9946-B116-C74716168578}"/>
              </a:ext>
            </a:extLst>
          </p:cNvPr>
          <p:cNvGraphicFramePr/>
          <p:nvPr>
            <p:extLst>
              <p:ext uri="{D42A27DB-BD31-4B8C-83A1-F6EECF244321}">
                <p14:modId xmlns:p14="http://schemas.microsoft.com/office/powerpoint/2010/main" val="291871165"/>
              </p:ext>
            </p:extLst>
          </p:nvPr>
        </p:nvGraphicFramePr>
        <p:xfrm>
          <a:off x="690947" y="-420130"/>
          <a:ext cx="10662853" cy="7278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p:cNvSpPr txBox="1"/>
          <p:nvPr/>
        </p:nvSpPr>
        <p:spPr>
          <a:xfrm>
            <a:off x="10537371" y="6342743"/>
            <a:ext cx="1288242" cy="276999"/>
          </a:xfrm>
          <a:prstGeom prst="rect">
            <a:avLst/>
          </a:prstGeom>
          <a:noFill/>
        </p:spPr>
        <p:txBody>
          <a:bodyPr wrap="square" rtlCol="0">
            <a:spAutoFit/>
          </a:bodyPr>
          <a:lstStyle/>
          <a:p>
            <a:r>
              <a:rPr lang="en-US" sz="1200" dirty="0" smtClean="0"/>
              <a:t>Icons: </a:t>
            </a:r>
            <a:r>
              <a:rPr lang="en-US" sz="1200" dirty="0" err="1" smtClean="0"/>
              <a:t>FreePik</a:t>
            </a:r>
            <a:endParaRPr lang="en-US" sz="1200" dirty="0"/>
          </a:p>
        </p:txBody>
      </p:sp>
      <p:grpSp>
        <p:nvGrpSpPr>
          <p:cNvPr id="17" name="Group 16"/>
          <p:cNvGrpSpPr/>
          <p:nvPr/>
        </p:nvGrpSpPr>
        <p:grpSpPr>
          <a:xfrm>
            <a:off x="431492" y="3351126"/>
            <a:ext cx="2042444" cy="2328828"/>
            <a:chOff x="850881" y="1833715"/>
            <a:chExt cx="2042444" cy="2328828"/>
          </a:xfrm>
        </p:grpSpPr>
        <p:grpSp>
          <p:nvGrpSpPr>
            <p:cNvPr id="18" name="Group 17"/>
            <p:cNvGrpSpPr/>
            <p:nvPr/>
          </p:nvGrpSpPr>
          <p:grpSpPr>
            <a:xfrm>
              <a:off x="893274" y="1833715"/>
              <a:ext cx="1793194" cy="1674645"/>
              <a:chOff x="5244645" y="783083"/>
              <a:chExt cx="1971675" cy="1971675"/>
            </a:xfrm>
          </p:grpSpPr>
          <p:sp>
            <p:nvSpPr>
              <p:cNvPr id="24" name="Oval 23"/>
              <p:cNvSpPr/>
              <p:nvPr/>
            </p:nvSpPr>
            <p:spPr>
              <a:xfrm>
                <a:off x="5244645" y="783083"/>
                <a:ext cx="1971675" cy="1971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636525" y="1200598"/>
                <a:ext cx="1184063" cy="1184063"/>
              </a:xfrm>
              <a:prstGeom prst="rect">
                <a:avLst/>
              </a:prstGeom>
            </p:spPr>
          </p:pic>
        </p:grpSp>
        <p:sp>
          <p:nvSpPr>
            <p:cNvPr id="21" name="TextBox 20"/>
            <p:cNvSpPr txBox="1"/>
            <p:nvPr/>
          </p:nvSpPr>
          <p:spPr>
            <a:xfrm>
              <a:off x="850881" y="3639323"/>
              <a:ext cx="2042444" cy="523220"/>
            </a:xfrm>
            <a:prstGeom prst="rect">
              <a:avLst/>
            </a:prstGeom>
            <a:solidFill>
              <a:schemeClr val="accent1"/>
            </a:solidFill>
          </p:spPr>
          <p:txBody>
            <a:bodyPr wrap="square" rtlCol="0">
              <a:spAutoFit/>
            </a:bodyPr>
            <a:lstStyle/>
            <a:p>
              <a:pPr algn="ctr"/>
              <a:r>
                <a:rPr lang="en-US" sz="2800" b="1" dirty="0" smtClean="0">
                  <a:solidFill>
                    <a:schemeClr val="bg1"/>
                  </a:solidFill>
                </a:rPr>
                <a:t>Mechanical</a:t>
              </a:r>
              <a:r>
                <a:rPr lang="en-US" b="1" dirty="0" smtClean="0">
                  <a:solidFill>
                    <a:schemeClr val="bg1"/>
                  </a:solidFill>
                </a:rPr>
                <a:t> </a:t>
              </a:r>
              <a:endParaRPr lang="en-US" b="1" dirty="0">
                <a:solidFill>
                  <a:schemeClr val="bg1"/>
                </a:solidFill>
              </a:endParaRPr>
            </a:p>
          </p:txBody>
        </p:sp>
      </p:grpSp>
      <p:grpSp>
        <p:nvGrpSpPr>
          <p:cNvPr id="2" name="Group 1"/>
          <p:cNvGrpSpPr/>
          <p:nvPr/>
        </p:nvGrpSpPr>
        <p:grpSpPr>
          <a:xfrm>
            <a:off x="2572381" y="1694412"/>
            <a:ext cx="1793194" cy="2295944"/>
            <a:chOff x="4690343" y="1688439"/>
            <a:chExt cx="1793194" cy="2295944"/>
          </a:xfrm>
        </p:grpSpPr>
        <p:sp>
          <p:nvSpPr>
            <p:cNvPr id="29" name="Oval 28"/>
            <p:cNvSpPr/>
            <p:nvPr/>
          </p:nvSpPr>
          <p:spPr>
            <a:xfrm>
              <a:off x="4690343" y="1688439"/>
              <a:ext cx="1793194" cy="16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Farming free icon"/>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5162427" y="2129045"/>
              <a:ext cx="849027" cy="79343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755887" y="3461163"/>
              <a:ext cx="1662107" cy="523220"/>
            </a:xfrm>
            <a:prstGeom prst="rect">
              <a:avLst/>
            </a:prstGeom>
            <a:solidFill>
              <a:schemeClr val="accent5">
                <a:lumMod val="75000"/>
              </a:schemeClr>
            </a:solidFill>
            <a:ln w="28575">
              <a:solidFill>
                <a:schemeClr val="accent5">
                  <a:lumMod val="75000"/>
                </a:schemeClr>
              </a:solidFill>
            </a:ln>
          </p:spPr>
          <p:txBody>
            <a:bodyPr wrap="square" rtlCol="0">
              <a:spAutoFit/>
            </a:bodyPr>
            <a:lstStyle/>
            <a:p>
              <a:pPr algn="ctr"/>
              <a:r>
                <a:rPr lang="en-US" sz="2800" b="1" dirty="0" smtClean="0">
                  <a:solidFill>
                    <a:schemeClr val="bg1"/>
                  </a:solidFill>
                </a:rPr>
                <a:t>Chemical</a:t>
              </a:r>
              <a:r>
                <a:rPr lang="en-US" sz="2800" dirty="0" smtClean="0">
                  <a:solidFill>
                    <a:schemeClr val="accent5">
                      <a:lumMod val="75000"/>
                    </a:schemeClr>
                  </a:solidFill>
                </a:rPr>
                <a:t> </a:t>
              </a:r>
              <a:endParaRPr lang="en-US" sz="2800" dirty="0">
                <a:solidFill>
                  <a:schemeClr val="accent5">
                    <a:lumMod val="75000"/>
                  </a:schemeClr>
                </a:solidFill>
              </a:endParaRPr>
            </a:p>
          </p:txBody>
        </p:sp>
      </p:grpSp>
      <p:graphicFrame>
        <p:nvGraphicFramePr>
          <p:cNvPr id="34" name="Diagram 33">
            <a:extLst>
              <a:ext uri="{FF2B5EF4-FFF2-40B4-BE49-F238E27FC236}">
                <a16:creationId xmlns:a16="http://schemas.microsoft.com/office/drawing/2014/main" id="{CE746379-09EF-7C41-9059-49DD1BD12964}"/>
              </a:ext>
            </a:extLst>
          </p:cNvPr>
          <p:cNvGraphicFramePr/>
          <p:nvPr>
            <p:extLst>
              <p:ext uri="{D42A27DB-BD31-4B8C-83A1-F6EECF244321}">
                <p14:modId xmlns:p14="http://schemas.microsoft.com/office/powerpoint/2010/main" val="1761056285"/>
              </p:ext>
            </p:extLst>
          </p:nvPr>
        </p:nvGraphicFramePr>
        <p:xfrm>
          <a:off x="5513928" y="1378217"/>
          <a:ext cx="6141720" cy="47548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35" name="Group 34"/>
          <p:cNvGrpSpPr/>
          <p:nvPr/>
        </p:nvGrpSpPr>
        <p:grpSpPr>
          <a:xfrm>
            <a:off x="2837082" y="4438831"/>
            <a:ext cx="1793194" cy="2342750"/>
            <a:chOff x="2630785" y="1674517"/>
            <a:chExt cx="1793194" cy="2342750"/>
          </a:xfrm>
        </p:grpSpPr>
        <p:sp>
          <p:nvSpPr>
            <p:cNvPr id="36" name="TextBox 35"/>
            <p:cNvSpPr txBox="1"/>
            <p:nvPr/>
          </p:nvSpPr>
          <p:spPr>
            <a:xfrm>
              <a:off x="2721952" y="3494047"/>
              <a:ext cx="1610860" cy="523220"/>
            </a:xfrm>
            <a:prstGeom prst="rect">
              <a:avLst/>
            </a:prstGeom>
            <a:solidFill>
              <a:schemeClr val="accent1"/>
            </a:solidFill>
          </p:spPr>
          <p:txBody>
            <a:bodyPr wrap="square" rtlCol="0">
              <a:spAutoFit/>
            </a:bodyPr>
            <a:lstStyle/>
            <a:p>
              <a:pPr algn="ctr"/>
              <a:r>
                <a:rPr lang="en-US" sz="2800" b="1" dirty="0" smtClean="0">
                  <a:solidFill>
                    <a:schemeClr val="bg1"/>
                  </a:solidFill>
                </a:rPr>
                <a:t>Cultural</a:t>
              </a:r>
              <a:endParaRPr lang="en-US" sz="2800" b="1" dirty="0">
                <a:solidFill>
                  <a:schemeClr val="bg1"/>
                </a:solidFill>
              </a:endParaRPr>
            </a:p>
          </p:txBody>
        </p:sp>
        <p:sp>
          <p:nvSpPr>
            <p:cNvPr id="37" name="Oval 36"/>
            <p:cNvSpPr/>
            <p:nvPr/>
          </p:nvSpPr>
          <p:spPr>
            <a:xfrm>
              <a:off x="2630785" y="1674517"/>
              <a:ext cx="1793194" cy="16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a:off x="3021942" y="1983041"/>
              <a:ext cx="1010881" cy="1057597"/>
            </a:xfrm>
            <a:prstGeom prst="rect">
              <a:avLst/>
            </a:prstGeom>
          </p:spPr>
        </p:pic>
      </p:grpSp>
      <p:sp>
        <p:nvSpPr>
          <p:cNvPr id="39" name="Title 1">
            <a:extLst>
              <a:ext uri="{FF2B5EF4-FFF2-40B4-BE49-F238E27FC236}">
                <a16:creationId xmlns:a16="http://schemas.microsoft.com/office/drawing/2014/main" id="{E49C45D1-BE13-954F-9D60-A98C8A265348}"/>
              </a:ext>
            </a:extLst>
          </p:cNvPr>
          <p:cNvSpPr txBox="1">
            <a:spLocks/>
          </p:cNvSpPr>
          <p:nvPr/>
        </p:nvSpPr>
        <p:spPr>
          <a:xfrm>
            <a:off x="838200" y="603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t>Icons for Different IPM Methods</a:t>
            </a:r>
            <a:endParaRPr lang="en-US" b="1" dirty="0"/>
          </a:p>
        </p:txBody>
      </p:sp>
      <p:sp>
        <p:nvSpPr>
          <p:cNvPr id="40" name="TextBox 39"/>
          <p:cNvSpPr txBox="1"/>
          <p:nvPr/>
        </p:nvSpPr>
        <p:spPr>
          <a:xfrm>
            <a:off x="4789834" y="6381471"/>
            <a:ext cx="1288242" cy="276999"/>
          </a:xfrm>
          <a:prstGeom prst="rect">
            <a:avLst/>
          </a:prstGeom>
          <a:noFill/>
        </p:spPr>
        <p:txBody>
          <a:bodyPr wrap="square" rtlCol="0">
            <a:spAutoFit/>
          </a:bodyPr>
          <a:lstStyle/>
          <a:p>
            <a:r>
              <a:rPr lang="en-US" sz="1200" dirty="0" smtClean="0"/>
              <a:t>Icons: </a:t>
            </a:r>
            <a:r>
              <a:rPr lang="en-US" sz="1200" dirty="0" err="1" smtClean="0"/>
              <a:t>FreePik</a:t>
            </a:r>
            <a:endParaRPr lang="en-US" sz="1200" dirty="0"/>
          </a:p>
        </p:txBody>
      </p:sp>
    </p:spTree>
    <p:extLst>
      <p:ext uri="{BB962C8B-B14F-4D97-AF65-F5344CB8AC3E}">
        <p14:creationId xmlns:p14="http://schemas.microsoft.com/office/powerpoint/2010/main" val="2050990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How Would I Manage Milkweed?</a:t>
            </a:r>
            <a:endParaRPr/>
          </a:p>
        </p:txBody>
      </p:sp>
      <p:sp>
        <p:nvSpPr>
          <p:cNvPr id="77" name="Google Shape;77;p15"/>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r>
              <a:rPr lang="en"/>
              <a:t>In a small area, hand pulling could be effective, however, you must make sure you do not leave any rhizome fragments behind.</a:t>
            </a:r>
            <a:endParaRPr/>
          </a:p>
          <a:p>
            <a:r>
              <a:rPr lang="en"/>
              <a:t>An herbicidal approach would be glyphosate after budding but before flowering</a:t>
            </a:r>
            <a:endParaRPr/>
          </a:p>
          <a:p>
            <a:r>
              <a:rPr lang="en"/>
              <a:t>Tillage would be ineffective because of the rhizomatous nature of the plant. Cutting the root system up would encourage new growth.</a:t>
            </a:r>
            <a:endParaRPr/>
          </a:p>
        </p:txBody>
      </p:sp>
      <p:pic>
        <p:nvPicPr>
          <p:cNvPr id="78" name="Google Shape;78;p15"/>
          <p:cNvPicPr preferRelativeResize="0"/>
          <p:nvPr/>
        </p:nvPicPr>
        <p:blipFill>
          <a:blip r:embed="rId3">
            <a:alphaModFix/>
          </a:blip>
          <a:stretch>
            <a:fillRect/>
          </a:stretch>
        </p:blipFill>
        <p:spPr>
          <a:xfrm rot="-5400000">
            <a:off x="6810380" y="2145934"/>
            <a:ext cx="4930168" cy="3697565"/>
          </a:xfrm>
          <a:prstGeom prst="rect">
            <a:avLst/>
          </a:prstGeom>
          <a:noFill/>
          <a:ln>
            <a:noFill/>
          </a:ln>
        </p:spPr>
      </p:pic>
    </p:spTree>
    <p:extLst>
      <p:ext uri="{BB962C8B-B14F-4D97-AF65-F5344CB8AC3E}">
        <p14:creationId xmlns:p14="http://schemas.microsoft.com/office/powerpoint/2010/main" val="4197135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How Would I Manage Redroot Pigweed?</a:t>
            </a:r>
            <a:endParaRPr/>
          </a:p>
        </p:txBody>
      </p:sp>
      <p:sp>
        <p:nvSpPr>
          <p:cNvPr id="92" name="Google Shape;92;p17"/>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r>
              <a:rPr lang="en"/>
              <a:t>Because it is a summer annual, tillage would be effective</a:t>
            </a:r>
            <a:endParaRPr/>
          </a:p>
          <a:p>
            <a:r>
              <a:rPr lang="en"/>
              <a:t>Crop rotation and an earlier crop planting date would also be effective</a:t>
            </a:r>
            <a:endParaRPr/>
          </a:p>
          <a:p>
            <a:pPr marL="0" indent="0">
              <a:spcBef>
                <a:spcPts val="2133"/>
              </a:spcBef>
              <a:spcAft>
                <a:spcPts val="2133"/>
              </a:spcAft>
              <a:buNone/>
            </a:pPr>
            <a:endParaRPr/>
          </a:p>
        </p:txBody>
      </p:sp>
      <p:pic>
        <p:nvPicPr>
          <p:cNvPr id="93" name="Google Shape;93;p17"/>
          <p:cNvPicPr preferRelativeResize="0"/>
          <p:nvPr/>
        </p:nvPicPr>
        <p:blipFill>
          <a:blip r:embed="rId3">
            <a:alphaModFix/>
          </a:blip>
          <a:stretch>
            <a:fillRect/>
          </a:stretch>
        </p:blipFill>
        <p:spPr>
          <a:xfrm rot="-5400000">
            <a:off x="7595367" y="2354151"/>
            <a:ext cx="4041300" cy="3030965"/>
          </a:xfrm>
          <a:prstGeom prst="rect">
            <a:avLst/>
          </a:prstGeom>
          <a:noFill/>
          <a:ln>
            <a:noFill/>
          </a:ln>
        </p:spPr>
      </p:pic>
    </p:spTree>
    <p:extLst>
      <p:ext uri="{BB962C8B-B14F-4D97-AF65-F5344CB8AC3E}">
        <p14:creationId xmlns:p14="http://schemas.microsoft.com/office/powerpoint/2010/main" val="3048853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How Would I Manage Common Pokeweed</a:t>
            </a:r>
            <a:endParaRPr/>
          </a:p>
        </p:txBody>
      </p:sp>
      <p:sp>
        <p:nvSpPr>
          <p:cNvPr id="106" name="Google Shape;106;p19"/>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r>
              <a:rPr lang="en"/>
              <a:t>A first year plant can be pulled out by hand, but a well established plant may pose more of a challenge</a:t>
            </a:r>
            <a:endParaRPr/>
          </a:p>
          <a:p>
            <a:r>
              <a:rPr lang="en"/>
              <a:t>Another method recommended by Penn State Extension is to cut the plant multiple times during the season to exhaust its energy reserves</a:t>
            </a:r>
            <a:endParaRPr/>
          </a:p>
          <a:p>
            <a:r>
              <a:rPr lang="en"/>
              <a:t>Glyphosate, 2, 4-D, and Dicamba can be used late in summer as a chemical approach</a:t>
            </a:r>
            <a:endParaRPr/>
          </a:p>
        </p:txBody>
      </p:sp>
      <p:pic>
        <p:nvPicPr>
          <p:cNvPr id="107" name="Google Shape;107;p19"/>
          <p:cNvPicPr preferRelativeResize="0"/>
          <p:nvPr/>
        </p:nvPicPr>
        <p:blipFill>
          <a:blip r:embed="rId3">
            <a:alphaModFix/>
          </a:blip>
          <a:stretch>
            <a:fillRect/>
          </a:stretch>
        </p:blipFill>
        <p:spPr>
          <a:xfrm rot="-5400000">
            <a:off x="6853151" y="2195185"/>
            <a:ext cx="4465199" cy="3348899"/>
          </a:xfrm>
          <a:prstGeom prst="rect">
            <a:avLst/>
          </a:prstGeom>
          <a:noFill/>
          <a:ln>
            <a:noFill/>
          </a:ln>
        </p:spPr>
      </p:pic>
    </p:spTree>
    <p:extLst>
      <p:ext uri="{BB962C8B-B14F-4D97-AF65-F5344CB8AC3E}">
        <p14:creationId xmlns:p14="http://schemas.microsoft.com/office/powerpoint/2010/main" val="3474498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How Would I Manage Common Lambsquarter?</a:t>
            </a:r>
            <a:endParaRPr/>
          </a:p>
        </p:txBody>
      </p:sp>
      <p:sp>
        <p:nvSpPr>
          <p:cNvPr id="121" name="Google Shape;121;p21"/>
          <p:cNvSpPr txBox="1">
            <a:spLocks noGrp="1"/>
          </p:cNvSpPr>
          <p:nvPr>
            <p:ph type="body" idx="1"/>
          </p:nvPr>
        </p:nvSpPr>
        <p:spPr>
          <a:xfrm>
            <a:off x="415600" y="1633633"/>
            <a:ext cx="5333200" cy="4472000"/>
          </a:xfrm>
          <a:prstGeom prst="rect">
            <a:avLst/>
          </a:prstGeom>
        </p:spPr>
        <p:txBody>
          <a:bodyPr spcFirstLastPara="1" vert="horz" wrap="square" lIns="121900" tIns="121900" rIns="121900" bIns="121900" rtlCol="0" anchor="t" anchorCtr="0">
            <a:noAutofit/>
          </a:bodyPr>
          <a:lstStyle/>
          <a:p>
            <a:r>
              <a:rPr lang="en"/>
              <a:t>Because it is a summer annual, common lambsquarters can be managed with tillage.</a:t>
            </a:r>
            <a:endParaRPr/>
          </a:p>
          <a:p>
            <a:r>
              <a:rPr lang="en"/>
              <a:t>It can also be managed using crop rotation and altering the planting date of crops</a:t>
            </a:r>
            <a:endParaRPr/>
          </a:p>
          <a:p>
            <a:r>
              <a:rPr lang="en"/>
              <a:t>It is difficult to manage with post emergence herbicide because it emerges very early in the growing season</a:t>
            </a:r>
            <a:endParaRPr/>
          </a:p>
        </p:txBody>
      </p:sp>
      <p:pic>
        <p:nvPicPr>
          <p:cNvPr id="122" name="Google Shape;122;p21"/>
          <p:cNvPicPr preferRelativeResize="0"/>
          <p:nvPr/>
        </p:nvPicPr>
        <p:blipFill rotWithShape="1">
          <a:blip r:embed="rId3">
            <a:alphaModFix/>
          </a:blip>
          <a:srcRect r="22456"/>
          <a:stretch/>
        </p:blipFill>
        <p:spPr>
          <a:xfrm rot="5400000">
            <a:off x="6616298" y="1611163"/>
            <a:ext cx="4975273" cy="4812203"/>
          </a:xfrm>
          <a:prstGeom prst="rect">
            <a:avLst/>
          </a:prstGeom>
          <a:noFill/>
          <a:ln>
            <a:noFill/>
          </a:ln>
        </p:spPr>
      </p:pic>
    </p:spTree>
    <p:extLst>
      <p:ext uri="{BB962C8B-B14F-4D97-AF65-F5344CB8AC3E}">
        <p14:creationId xmlns:p14="http://schemas.microsoft.com/office/powerpoint/2010/main" val="18458947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1701</TotalTime>
  <Words>1587</Words>
  <Application>Microsoft Office PowerPoint</Application>
  <PresentationFormat>Widescreen</PresentationFormat>
  <Paragraphs>131</Paragraphs>
  <Slides>19</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Weed Management Unit</vt:lpstr>
      <vt:lpstr>General Guidelines for Management</vt:lpstr>
      <vt:lpstr>What is IPM?</vt:lpstr>
      <vt:lpstr>Management Examples…</vt:lpstr>
      <vt:lpstr>PowerPoint Presentation</vt:lpstr>
      <vt:lpstr>How Would I Manage Milkweed?</vt:lpstr>
      <vt:lpstr>How Would I Manage Redroot Pigweed?</vt:lpstr>
      <vt:lpstr>How Would I Manage Common Pokeweed</vt:lpstr>
      <vt:lpstr>How Would I Manage Common Lambsquarter?</vt:lpstr>
      <vt:lpstr>How Would I Manage Prunus Weeds?</vt:lpstr>
      <vt:lpstr>How Would I Manage Milkweed?</vt:lpstr>
      <vt:lpstr>How Would I Manage Redroot Pigweed?</vt:lpstr>
      <vt:lpstr>How Would I Manage Common Pokeweed?</vt:lpstr>
      <vt:lpstr>How Would I Manage Common Lambsquarter?</vt:lpstr>
      <vt:lpstr>How Would I Manage Prunus Weeds?</vt:lpstr>
      <vt:lpstr>Rising Problems: Waterhemp &amp; Palmer Amaranth</vt:lpstr>
      <vt:lpstr>Activity: Management Scenarios</vt:lpstr>
      <vt:lpstr>Scenarios Cont.</vt:lpstr>
      <vt:lpstr>Activity: Discussion/Research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Weed Management Unit</dc:title>
  <dc:creator>isabella Colucci</dc:creator>
  <cp:lastModifiedBy>Sharon Bachman</cp:lastModifiedBy>
  <cp:revision>27</cp:revision>
  <dcterms:created xsi:type="dcterms:W3CDTF">2021-07-19T15:05:08Z</dcterms:created>
  <dcterms:modified xsi:type="dcterms:W3CDTF">2021-10-02T21:14:32Z</dcterms:modified>
</cp:coreProperties>
</file>