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7.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88" r:id="rId2"/>
    <p:sldId id="277" r:id="rId3"/>
    <p:sldId id="278" r:id="rId4"/>
    <p:sldId id="259" r:id="rId5"/>
    <p:sldId id="263" r:id="rId6"/>
    <p:sldId id="279" r:id="rId7"/>
    <p:sldId id="280" r:id="rId8"/>
    <p:sldId id="281" r:id="rId9"/>
    <p:sldId id="282" r:id="rId10"/>
    <p:sldId id="283" r:id="rId11"/>
    <p:sldId id="284" r:id="rId12"/>
    <p:sldId id="285" r:id="rId13"/>
    <p:sldId id="286" r:id="rId14"/>
    <p:sldId id="28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achman" initials="SB" lastIdx="14" clrIdx="0">
    <p:extLst>
      <p:ext uri="{19B8F6BF-5375-455C-9EA6-DF929625EA0E}">
        <p15:presenceInfo xmlns:p15="http://schemas.microsoft.com/office/powerpoint/2012/main" userId="S-1-5-21-1275210071-879983540-725345543-3121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p:restoredTop sz="95640"/>
  </p:normalViewPr>
  <p:slideViewPr>
    <p:cSldViewPr snapToGrid="0" snapToObjects="1" showGuides="1">
      <p:cViewPr varScale="1">
        <p:scale>
          <a:sx n="62" d="100"/>
          <a:sy n="62" d="100"/>
        </p:scale>
        <p:origin x="7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04T06:54:04.385" idx="13">
    <p:pos x="10" y="10"/>
    <p:text>Do we want to have a background slide after this one with some introductions here.  Definition of terms - perennial, rhizotamous, maybe a pictures of animals on pasture.</p:text>
    <p:extLst>
      <p:ext uri="{C676402C-5697-4E1C-873F-D02D1690AC5C}">
        <p15:threadingInfo xmlns:p15="http://schemas.microsoft.com/office/powerpoint/2012/main" timeZoneBias="240"/>
      </p:ext>
    </p:extLst>
  </p:cm>
  <p:cm authorId="1" dt="2021-10-04T06:55:21.406" idx="14">
    <p:pos x="106" y="106"/>
    <p:text>one concern i have is a couple of our weed phots show hands but we wouldn't want anyone to handle water hemlock without gloves, maybe stress this more in the water hemlock slides.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04T06:32:37.392" idx="1">
    <p:pos x="10" y="10"/>
    <p:text>add Queen Ann's lace after wild carrot?</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0-04T06:34:44.316" idx="2">
    <p:pos x="10" y="10"/>
    <p:text>Define anoxia?  complete loss of oxygen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04T06:35:44.806" idx="3">
    <p:pos x="10" y="10"/>
    <p:text>Add a note about what part(s) of the plant are toxic</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04T06:36:35.268" idx="4">
    <p:pos x="10" y="10"/>
    <p:text>Add info on life cycle, what parts of the plant may be toxic, where we would see them growing - cultivated fields, garden</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04T06:40:01.901" idx="5">
    <p:pos x="1650" y="1289"/>
    <p:text>may want to fix spacing since I broke description into 2 parts</p:text>
    <p:extLst>
      <p:ext uri="{C676402C-5697-4E1C-873F-D02D1690AC5C}">
        <p15:threadingInfo xmlns:p15="http://schemas.microsoft.com/office/powerpoint/2012/main" timeZoneBias="240"/>
      </p:ext>
    </p:extLst>
  </p:cm>
  <p:cm authorId="1" dt="2021-10-04T06:42:01.427" idx="6">
    <p:pos x="10" y="10"/>
    <p:text>Picture here seems to imply that our common milkweed is toxic which should be fixed, maybe a comparision btn this and the toxic species that we don't have here.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04T06:45:52.435" idx="7">
    <p:pos x="10" y="10"/>
    <p:text>say 'small' tree?</p:text>
    <p:extLst>
      <p:ext uri="{C676402C-5697-4E1C-873F-D02D1690AC5C}">
        <p15:threadingInfo xmlns:p15="http://schemas.microsoft.com/office/powerpoint/2012/main" timeZoneBias="240"/>
      </p:ext>
    </p:extLst>
  </p:cm>
  <p:cm authorId="1" dt="2021-10-04T06:46:30.867" idx="8">
    <p:pos x="106" y="106"/>
    <p:text>define racemes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10-04T06:48:58.212" idx="9">
    <p:pos x="10" y="10"/>
    <p:text>replace expedite with speed up the break down of the toxin</p:text>
    <p:extLst>
      <p:ext uri="{C676402C-5697-4E1C-873F-D02D1690AC5C}">
        <p15:threadingInfo xmlns:p15="http://schemas.microsoft.com/office/powerpoint/2012/main" timeZoneBias="240"/>
      </p:ext>
    </p:extLst>
  </p:cm>
  <p:cm authorId="1" dt="2021-10-04T06:49:04.700" idx="10">
    <p:pos x="106" y="106"/>
    <p:text/>
    <p:extLst>
      <p:ext uri="{C676402C-5697-4E1C-873F-D02D1690AC5C}">
        <p15:threadingInfo xmlns:p15="http://schemas.microsoft.com/office/powerpoint/2012/main" timeZoneBias="240"/>
      </p:ext>
    </p:extLst>
  </p:cm>
  <p:cm authorId="1" dt="2021-10-04T06:49:06.438" idx="11">
    <p:pos x="202" y="202"/>
    <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10-04T06:52:47.379" idx="12">
    <p:pos x="10" y="10"/>
    <p:text>More info on this slide to introduce the activity</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4A1F1-C4EC-0C44-A188-6DA1037E3413}"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809FD-33C3-D546-AF93-2A88A489BFF5}" type="slidenum">
              <a:rPr lang="en-US" smtClean="0"/>
              <a:t>‹#›</a:t>
            </a:fld>
            <a:endParaRPr lang="en-US"/>
          </a:p>
        </p:txBody>
      </p:sp>
    </p:spTree>
    <p:extLst>
      <p:ext uri="{BB962C8B-B14F-4D97-AF65-F5344CB8AC3E}">
        <p14:creationId xmlns:p14="http://schemas.microsoft.com/office/powerpoint/2010/main" val="3020162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d0adb36d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d0adb36d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d0adb36d1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8d0adb36d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30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d0adb36d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d0adb36d1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19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d0adb36d1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d0adb36d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056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d0adb36d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d0adb36d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96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*Could use some specimens if comfortable</a:t>
            </a:r>
            <a:endParaRPr lang="en-US" dirty="0"/>
          </a:p>
        </p:txBody>
      </p:sp>
      <p:sp>
        <p:nvSpPr>
          <p:cNvPr id="4" name="Slide Number Placeholder 3"/>
          <p:cNvSpPr>
            <a:spLocks noGrp="1"/>
          </p:cNvSpPr>
          <p:nvPr>
            <p:ph type="sldNum" sz="quarter" idx="5"/>
          </p:nvPr>
        </p:nvSpPr>
        <p:spPr/>
        <p:txBody>
          <a:bodyPr/>
          <a:lstStyle/>
          <a:p>
            <a:fld id="{6D2809FD-33C3-D546-AF93-2A88A489BFF5}" type="slidenum">
              <a:rPr lang="en-US" smtClean="0"/>
              <a:t>15</a:t>
            </a:fld>
            <a:endParaRPr lang="en-US"/>
          </a:p>
        </p:txBody>
      </p:sp>
    </p:spTree>
    <p:extLst>
      <p:ext uri="{BB962C8B-B14F-4D97-AF65-F5344CB8AC3E}">
        <p14:creationId xmlns:p14="http://schemas.microsoft.com/office/powerpoint/2010/main" val="347406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0adb36d1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d0adb36d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54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6db1f4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6db1f43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59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6db1f438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6db1f438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11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d0adb36d1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d0adb36d1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58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d0adb36d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d0adb36d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96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d0adb36d1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d0adb36d1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70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d0adb36d1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d0adb36d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34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d0adb36d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8d0adb36d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26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D733-6187-EC40-A2A8-F1063AD162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54309-0908-8244-9D3A-ACC1587C4E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BCAA2-7FBC-9F4D-8EF2-958E7E5B5064}"/>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B83F8BE7-0C58-5844-B509-C22CDE295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756F6-B27D-A545-9336-FDA03508736F}"/>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2139637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3BD5-5B8F-F542-9B89-947CB5AA0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165B8-1476-9B49-9FFA-4A7223C8B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595B0-D159-3D4C-936E-7EF30D280EF4}"/>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A9BD755A-5B6D-3040-BE9C-9159764A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BE261-1988-5F43-96F2-80221DEE3618}"/>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398128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3FCD6-69E2-9F49-9702-DB3071F2B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185171-1090-9B4C-8617-DB1951E365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FC256-FE9E-8E46-8A59-0C75EF82A269}"/>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65BBB366-701A-4043-901F-49BD1BDCE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DF691-F923-8544-B8DF-F785C23E9138}"/>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368104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635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1C26-007B-694F-9580-8A10D1295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69177-2311-BD42-8A52-DE40E58DD7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46214-7700-524F-A43D-97274EA4EBFA}"/>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B2670E45-B6AC-5643-A120-B85D244A1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E62E9-0CED-8541-BE30-E3CF9A8FF426}"/>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214089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90D1-3524-4D48-A6C2-FC67E7626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52500A-E72C-534B-8AAA-A8A0B9E13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E0FE1-CA7D-8741-A70E-A0507B15DD69}"/>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AFBF8296-580D-A840-9DD9-BBB071ED5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70117-63E7-9543-AC38-FB5E21EC6055}"/>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481787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E21B-0D6E-9846-BD6A-5C39A3FD9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999A0-7A51-E94A-A8F0-BDF5009A0D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32ADE3-A5B4-2E4E-867D-75A30B1E1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9D7F5-C5DE-834B-AB82-77DC254C744F}"/>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6" name="Footer Placeholder 5">
            <a:extLst>
              <a:ext uri="{FF2B5EF4-FFF2-40B4-BE49-F238E27FC236}">
                <a16:creationId xmlns:a16="http://schemas.microsoft.com/office/drawing/2014/main" id="{707DC2E5-FCEC-A44E-BC02-DD6EDCD68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6BE4F-DA79-B04E-86C2-5C7D24072281}"/>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7409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9AFD-68C1-0041-91D0-39DADCCD4A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32578-3538-224B-B34B-95BC3D830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57147-510D-B047-925D-CE7AFF42D7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D0E6-9D7C-EA4F-8699-EDDD5D89F9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1680F3-0442-A445-A2A6-3EA7A5B0C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BC3F8-9E23-7C43-A065-2C05F458193F}"/>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8" name="Footer Placeholder 7">
            <a:extLst>
              <a:ext uri="{FF2B5EF4-FFF2-40B4-BE49-F238E27FC236}">
                <a16:creationId xmlns:a16="http://schemas.microsoft.com/office/drawing/2014/main" id="{4EBD215E-582E-7D4B-BF51-99B1C0FB4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D94515-DF32-7D4A-85E7-3871239E96E9}"/>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452438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8054-BC22-CE44-9D04-6EF0C63D55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42E0C7-1713-604B-BAB5-A06D84791ABC}"/>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4" name="Footer Placeholder 3">
            <a:extLst>
              <a:ext uri="{FF2B5EF4-FFF2-40B4-BE49-F238E27FC236}">
                <a16:creationId xmlns:a16="http://schemas.microsoft.com/office/drawing/2014/main" id="{5314242F-A9A6-6A4A-A892-B6E7D5B5D3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05874-56BA-E442-AD5A-8264FB410C03}"/>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70005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343EC2-431A-1A40-91FE-4353C590707B}"/>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3" name="Footer Placeholder 2">
            <a:extLst>
              <a:ext uri="{FF2B5EF4-FFF2-40B4-BE49-F238E27FC236}">
                <a16:creationId xmlns:a16="http://schemas.microsoft.com/office/drawing/2014/main" id="{212F4FAA-6A06-FF4F-BA30-8160DA912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0A49AE-5DD5-EA4D-8507-99BB251B540E}"/>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2529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9056-0BFD-FB49-A86E-225D973A0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02F092-1E97-1F4D-A4CC-DDFB2859C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416B05-0350-F047-8F56-A6AC18427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6DA9D-D90E-E04D-A2A7-7919EA02E698}"/>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6" name="Footer Placeholder 5">
            <a:extLst>
              <a:ext uri="{FF2B5EF4-FFF2-40B4-BE49-F238E27FC236}">
                <a16:creationId xmlns:a16="http://schemas.microsoft.com/office/drawing/2014/main" id="{209D3D31-4C49-E346-894B-11961B087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433EA-30FC-E04B-A1A8-05AA4763CDDF}"/>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131490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D8CC-F2FC-1041-BE7D-A96E519D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60BF3-3366-2B4D-821B-5414D5034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59D89-9FEC-9448-9344-EB6B2A714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8367C-3560-7140-BB31-3FA24EC27D37}"/>
              </a:ext>
            </a:extLst>
          </p:cNvPr>
          <p:cNvSpPr>
            <a:spLocks noGrp="1"/>
          </p:cNvSpPr>
          <p:nvPr>
            <p:ph type="dt" sz="half" idx="10"/>
          </p:nvPr>
        </p:nvSpPr>
        <p:spPr/>
        <p:txBody>
          <a:bodyPr/>
          <a:lstStyle/>
          <a:p>
            <a:fld id="{766B2154-2945-0648-B249-14C8085B6047}" type="datetimeFigureOut">
              <a:rPr lang="en-US" smtClean="0"/>
              <a:t>10/4/2021</a:t>
            </a:fld>
            <a:endParaRPr lang="en-US"/>
          </a:p>
        </p:txBody>
      </p:sp>
      <p:sp>
        <p:nvSpPr>
          <p:cNvPr id="6" name="Footer Placeholder 5">
            <a:extLst>
              <a:ext uri="{FF2B5EF4-FFF2-40B4-BE49-F238E27FC236}">
                <a16:creationId xmlns:a16="http://schemas.microsoft.com/office/drawing/2014/main" id="{7465A788-E826-5C4A-8B8A-9BF9CC6E9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5E504-2022-CB43-AC27-FFFB9DBFDDC2}"/>
              </a:ext>
            </a:extLst>
          </p:cNvPr>
          <p:cNvSpPr>
            <a:spLocks noGrp="1"/>
          </p:cNvSpPr>
          <p:nvPr>
            <p:ph type="sldNum" sz="quarter" idx="12"/>
          </p:nvPr>
        </p:nvSpPr>
        <p:spPr/>
        <p:txBody>
          <a:bodyPr/>
          <a:lstStyle/>
          <a:p>
            <a:fld id="{22CF89F9-1A37-5942-9166-1CBB47FD316B}" type="slidenum">
              <a:rPr lang="en-US" smtClean="0"/>
              <a:t>‹#›</a:t>
            </a:fld>
            <a:endParaRPr lang="en-US"/>
          </a:p>
        </p:txBody>
      </p:sp>
    </p:spTree>
    <p:extLst>
      <p:ext uri="{BB962C8B-B14F-4D97-AF65-F5344CB8AC3E}">
        <p14:creationId xmlns:p14="http://schemas.microsoft.com/office/powerpoint/2010/main" val="357285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DB0EE-3FA5-4E4D-AFEB-DA47A1F0F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259FB-361D-7F4B-AC10-8397ECA46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1803E-4BE4-9941-989B-1AC7C1CBF7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B2154-2945-0648-B249-14C8085B6047}" type="datetimeFigureOut">
              <a:rPr lang="en-US" smtClean="0"/>
              <a:t>10/4/2021</a:t>
            </a:fld>
            <a:endParaRPr lang="en-US"/>
          </a:p>
        </p:txBody>
      </p:sp>
      <p:sp>
        <p:nvSpPr>
          <p:cNvPr id="5" name="Footer Placeholder 4">
            <a:extLst>
              <a:ext uri="{FF2B5EF4-FFF2-40B4-BE49-F238E27FC236}">
                <a16:creationId xmlns:a16="http://schemas.microsoft.com/office/drawing/2014/main" id="{80249473-4393-B34B-A738-2E3BE2D56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E94E0-0EF2-6149-87B8-DA8729CB05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89F9-1A37-5942-9166-1CBB47FD316B}" type="slidenum">
              <a:rPr lang="en-US" smtClean="0"/>
              <a:t>‹#›</a:t>
            </a:fld>
            <a:endParaRPr lang="en-US"/>
          </a:p>
        </p:txBody>
      </p:sp>
    </p:spTree>
    <p:extLst>
      <p:ext uri="{BB962C8B-B14F-4D97-AF65-F5344CB8AC3E}">
        <p14:creationId xmlns:p14="http://schemas.microsoft.com/office/powerpoint/2010/main" val="534028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omments" Target="../comments/commen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omments" Target="../comments/commen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blogs.cornell.edu/weedid/"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omments" Target="../comments/commen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omments" Target="../comments/commen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comments" Target="../comments/comment4.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comments" Target="../comments/comment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A264-5C63-5C41-AA95-3E7641AE9052}"/>
              </a:ext>
            </a:extLst>
          </p:cNvPr>
          <p:cNvSpPr>
            <a:spLocks noGrp="1"/>
          </p:cNvSpPr>
          <p:nvPr>
            <p:ph type="title"/>
          </p:nvPr>
        </p:nvSpPr>
        <p:spPr/>
        <p:txBody>
          <a:bodyPr/>
          <a:lstStyle/>
          <a:p>
            <a:r>
              <a:rPr lang="en-US" b="1" dirty="0"/>
              <a:t>Poisonous Weeds Unit</a:t>
            </a:r>
          </a:p>
        </p:txBody>
      </p:sp>
      <p:pic>
        <p:nvPicPr>
          <p:cNvPr id="3" name="Picture 2">
            <a:extLst>
              <a:ext uri="{FF2B5EF4-FFF2-40B4-BE49-F238E27FC236}">
                <a16:creationId xmlns:a16="http://schemas.microsoft.com/office/drawing/2014/main" id="{7B4FBB12-0C49-D740-AB14-D454D3B0DC64}"/>
              </a:ext>
            </a:extLst>
          </p:cNvPr>
          <p:cNvPicPr>
            <a:picLocks noChangeAspect="1"/>
          </p:cNvPicPr>
          <p:nvPr/>
        </p:nvPicPr>
        <p:blipFill>
          <a:blip r:embed="rId2"/>
          <a:stretch>
            <a:fillRect/>
          </a:stretch>
        </p:blipFill>
        <p:spPr>
          <a:xfrm rot="5400000">
            <a:off x="6919191" y="2050808"/>
            <a:ext cx="5056909" cy="3792682"/>
          </a:xfrm>
          <a:prstGeom prst="rect">
            <a:avLst/>
          </a:prstGeom>
        </p:spPr>
      </p:pic>
      <p:sp>
        <p:nvSpPr>
          <p:cNvPr id="4" name="TextBox 3">
            <a:extLst>
              <a:ext uri="{FF2B5EF4-FFF2-40B4-BE49-F238E27FC236}">
                <a16:creationId xmlns:a16="http://schemas.microsoft.com/office/drawing/2014/main" id="{842E63DD-C811-DC41-A88D-EF0277FE1E5F}"/>
              </a:ext>
            </a:extLst>
          </p:cNvPr>
          <p:cNvSpPr txBox="1"/>
          <p:nvPr/>
        </p:nvSpPr>
        <p:spPr>
          <a:xfrm>
            <a:off x="8843058" y="6492875"/>
            <a:ext cx="2689185" cy="246221"/>
          </a:xfrm>
          <a:prstGeom prst="rect">
            <a:avLst/>
          </a:prstGeom>
          <a:noFill/>
        </p:spPr>
        <p:txBody>
          <a:bodyPr wrap="square" rtlCol="0">
            <a:spAutoFit/>
          </a:bodyPr>
          <a:lstStyle/>
          <a:p>
            <a:r>
              <a:rPr lang="en-US" sz="1000" dirty="0"/>
              <a:t>Photos by Lynn </a:t>
            </a:r>
            <a:r>
              <a:rPr lang="en-US" sz="1000" dirty="0" err="1"/>
              <a:t>Sosnoskie</a:t>
            </a:r>
            <a:r>
              <a:rPr lang="en-US" sz="1000" dirty="0"/>
              <a:t> of Cornell University.</a:t>
            </a:r>
          </a:p>
        </p:txBody>
      </p:sp>
      <p:pic>
        <p:nvPicPr>
          <p:cNvPr id="6" name="Picture 5">
            <a:extLst>
              <a:ext uri="{FF2B5EF4-FFF2-40B4-BE49-F238E27FC236}">
                <a16:creationId xmlns:a16="http://schemas.microsoft.com/office/drawing/2014/main" id="{C214A897-F279-9044-8D9F-ECD2805B03A2}"/>
              </a:ext>
            </a:extLst>
          </p:cNvPr>
          <p:cNvPicPr>
            <a:picLocks noChangeAspect="1"/>
          </p:cNvPicPr>
          <p:nvPr/>
        </p:nvPicPr>
        <p:blipFill>
          <a:blip r:embed="rId3"/>
          <a:stretch>
            <a:fillRect/>
          </a:stretch>
        </p:blipFill>
        <p:spPr>
          <a:xfrm>
            <a:off x="838200" y="1418695"/>
            <a:ext cx="6742545" cy="5056909"/>
          </a:xfrm>
          <a:prstGeom prst="rect">
            <a:avLst/>
          </a:prstGeom>
        </p:spPr>
      </p:pic>
    </p:spTree>
    <p:extLst>
      <p:ext uri="{BB962C8B-B14F-4D97-AF65-F5344CB8AC3E}">
        <p14:creationId xmlns:p14="http://schemas.microsoft.com/office/powerpoint/2010/main" val="155808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0"/>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b="1" dirty="0"/>
              <a:t>Common Pokeweed, </a:t>
            </a:r>
            <a:r>
              <a:rPr lang="en-US" b="1" i="1" dirty="0" err="1"/>
              <a:t>Phytolacca</a:t>
            </a:r>
            <a:r>
              <a:rPr lang="en-US" b="1" i="1" dirty="0"/>
              <a:t> </a:t>
            </a:r>
            <a:r>
              <a:rPr lang="en-US" b="1" i="1" dirty="0" err="1"/>
              <a:t>americana</a:t>
            </a:r>
            <a:endParaRPr lang="en-US" b="1" i="1" dirty="0"/>
          </a:p>
        </p:txBody>
      </p:sp>
      <p:sp>
        <p:nvSpPr>
          <p:cNvPr id="308" name="Google Shape;308;p40"/>
          <p:cNvSpPr txBox="1">
            <a:spLocks noGrp="1"/>
          </p:cNvSpPr>
          <p:nvPr>
            <p:ph type="body" idx="1"/>
          </p:nvPr>
        </p:nvSpPr>
        <p:spPr>
          <a:xfrm>
            <a:off x="415600" y="1529633"/>
            <a:ext cx="5333200" cy="4472000"/>
          </a:xfrm>
          <a:prstGeom prst="rect">
            <a:avLst/>
          </a:prstGeom>
        </p:spPr>
        <p:txBody>
          <a:bodyPr spcFirstLastPara="1" vert="horz" wrap="square" lIns="121900" tIns="121900" rIns="121900" bIns="121900" rtlCol="0" anchor="t" anchorCtr="0">
            <a:noAutofit/>
          </a:bodyPr>
          <a:lstStyle/>
          <a:p>
            <a:pPr marL="169329" indent="0">
              <a:lnSpc>
                <a:spcPct val="100000"/>
              </a:lnSpc>
              <a:spcBef>
                <a:spcPts val="2133"/>
              </a:spcBef>
              <a:buSzPts val="1600"/>
              <a:buNone/>
            </a:pPr>
            <a:r>
              <a:rPr lang="en" b="1" dirty="0"/>
              <a:t>Characteristics:</a:t>
            </a:r>
          </a:p>
          <a:p>
            <a:pPr indent="-440256">
              <a:lnSpc>
                <a:spcPct val="100000"/>
              </a:lnSpc>
              <a:spcBef>
                <a:spcPts val="2133"/>
              </a:spcBef>
              <a:buSzPts val="1600"/>
            </a:pPr>
            <a:r>
              <a:rPr lang="en" dirty="0"/>
              <a:t>Large herbaceous perennial species</a:t>
            </a:r>
            <a:endParaRPr dirty="0"/>
          </a:p>
          <a:p>
            <a:pPr indent="-440256">
              <a:lnSpc>
                <a:spcPct val="100000"/>
              </a:lnSpc>
              <a:buSzPts val="1600"/>
            </a:pPr>
            <a:r>
              <a:rPr lang="en" dirty="0"/>
              <a:t>Resembles a tree when fully mature</a:t>
            </a:r>
            <a:endParaRPr dirty="0"/>
          </a:p>
          <a:p>
            <a:pPr indent="-440256">
              <a:lnSpc>
                <a:spcPct val="100000"/>
              </a:lnSpc>
              <a:buSzPts val="1600"/>
            </a:pPr>
            <a:r>
              <a:rPr lang="en" dirty="0"/>
              <a:t>branched with smooth, erect stems that are almost purple to red in color</a:t>
            </a:r>
            <a:endParaRPr dirty="0"/>
          </a:p>
          <a:p>
            <a:pPr indent="-440256">
              <a:lnSpc>
                <a:spcPct val="100000"/>
              </a:lnSpc>
              <a:buSzPts val="1600"/>
            </a:pPr>
            <a:r>
              <a:rPr lang="en" dirty="0"/>
              <a:t>Leaves are alternately arranged</a:t>
            </a:r>
            <a:endParaRPr dirty="0"/>
          </a:p>
          <a:p>
            <a:pPr indent="-440256">
              <a:lnSpc>
                <a:spcPct val="100000"/>
              </a:lnSpc>
              <a:buSzPts val="1600"/>
            </a:pPr>
            <a:r>
              <a:rPr lang="en" dirty="0"/>
              <a:t>Leaves are relatively egg shaped and decrease in size towards the top </a:t>
            </a:r>
            <a:endParaRPr dirty="0"/>
          </a:p>
          <a:p>
            <a:pPr indent="-440256">
              <a:lnSpc>
                <a:spcPct val="100000"/>
              </a:lnSpc>
              <a:buSzPts val="1600"/>
            </a:pPr>
            <a:r>
              <a:rPr lang="en" dirty="0"/>
              <a:t>Flowers grow on reddish stemmed erect racemes and the ends of the upper branches</a:t>
            </a:r>
            <a:endParaRPr dirty="0"/>
          </a:p>
          <a:p>
            <a:pPr indent="-440256">
              <a:lnSpc>
                <a:spcPct val="100000"/>
              </a:lnSpc>
              <a:buSzPts val="1600"/>
            </a:pPr>
            <a:r>
              <a:rPr lang="en" dirty="0"/>
              <a:t>Produce individual white to pink flowers</a:t>
            </a:r>
            <a:endParaRPr dirty="0"/>
          </a:p>
          <a:p>
            <a:pPr indent="-440256">
              <a:lnSpc>
                <a:spcPct val="100000"/>
              </a:lnSpc>
              <a:buSzPts val="1600"/>
            </a:pPr>
            <a:r>
              <a:rPr lang="en" dirty="0"/>
              <a:t>Berries produced </a:t>
            </a:r>
            <a:r>
              <a:rPr lang="en" dirty="0" smtClean="0"/>
              <a:t>are </a:t>
            </a:r>
            <a:r>
              <a:rPr lang="en" dirty="0"/>
              <a:t>green when immature, but turn purplish black when mature</a:t>
            </a:r>
          </a:p>
          <a:p>
            <a:pPr marL="169329" indent="0">
              <a:lnSpc>
                <a:spcPct val="100000"/>
              </a:lnSpc>
              <a:buSzPts val="1600"/>
              <a:buNone/>
            </a:pPr>
            <a:endParaRPr dirty="0"/>
          </a:p>
          <a:p>
            <a:pPr marL="0" indent="0">
              <a:spcAft>
                <a:spcPts val="2133"/>
              </a:spcAft>
              <a:buNone/>
            </a:pPr>
            <a:r>
              <a:rPr lang="en-US" b="1" dirty="0"/>
              <a:t>Toxic to: </a:t>
            </a:r>
            <a:r>
              <a:rPr lang="en-US" dirty="0"/>
              <a:t>cattle, sheep, humans, turkeys, swine, horses</a:t>
            </a:r>
          </a:p>
          <a:p>
            <a:pPr marL="0" indent="0">
              <a:spcAft>
                <a:spcPts val="2133"/>
              </a:spcAft>
              <a:buNone/>
            </a:pPr>
            <a:endParaRPr dirty="0"/>
          </a:p>
        </p:txBody>
      </p:sp>
      <p:pic>
        <p:nvPicPr>
          <p:cNvPr id="309" name="Google Shape;309;p40"/>
          <p:cNvPicPr preferRelativeResize="0"/>
          <p:nvPr/>
        </p:nvPicPr>
        <p:blipFill>
          <a:blip r:embed="rId3">
            <a:alphaModFix/>
          </a:blip>
          <a:stretch>
            <a:fillRect/>
          </a:stretch>
        </p:blipFill>
        <p:spPr>
          <a:xfrm>
            <a:off x="6616600" y="1929597"/>
            <a:ext cx="5015467" cy="3586067"/>
          </a:xfrm>
          <a:prstGeom prst="rect">
            <a:avLst/>
          </a:prstGeom>
          <a:noFill/>
          <a:ln>
            <a:noFill/>
          </a:ln>
        </p:spPr>
      </p:pic>
      <p:sp>
        <p:nvSpPr>
          <p:cNvPr id="310" name="Google Shape;310;p40"/>
          <p:cNvSpPr txBox="1"/>
          <p:nvPr/>
        </p:nvSpPr>
        <p:spPr>
          <a:xfrm>
            <a:off x="0" y="6606667"/>
            <a:ext cx="4000000" cy="3448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Grant Thompson, Cornell University Turfgrass and Landscape Weed ID</a:t>
            </a:r>
            <a:endParaRPr sz="667">
              <a:solidFill>
                <a:schemeClr val="dk1"/>
              </a:solidFill>
            </a:endParaRPr>
          </a:p>
        </p:txBody>
      </p:sp>
    </p:spTree>
    <p:extLst>
      <p:ext uri="{BB962C8B-B14F-4D97-AF65-F5344CB8AC3E}">
        <p14:creationId xmlns:p14="http://schemas.microsoft.com/office/powerpoint/2010/main" val="24670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pPr>
              <a:lnSpc>
                <a:spcPct val="100000"/>
              </a:lnSpc>
            </a:pPr>
            <a:r>
              <a:rPr lang="en-US" sz="3600" b="1" dirty="0"/>
              <a:t>Additional common pokeweed info…</a:t>
            </a:r>
          </a:p>
        </p:txBody>
      </p:sp>
      <p:pic>
        <p:nvPicPr>
          <p:cNvPr id="316" name="Google Shape;316;p41"/>
          <p:cNvPicPr preferRelativeResize="0"/>
          <p:nvPr/>
        </p:nvPicPr>
        <p:blipFill>
          <a:blip r:embed="rId3">
            <a:alphaModFix/>
          </a:blip>
          <a:stretch>
            <a:fillRect/>
          </a:stretch>
        </p:blipFill>
        <p:spPr>
          <a:xfrm>
            <a:off x="7136048" y="1362305"/>
            <a:ext cx="3611033" cy="2477000"/>
          </a:xfrm>
          <a:prstGeom prst="rect">
            <a:avLst/>
          </a:prstGeom>
          <a:noFill/>
          <a:ln>
            <a:noFill/>
          </a:ln>
        </p:spPr>
      </p:pic>
      <p:pic>
        <p:nvPicPr>
          <p:cNvPr id="317" name="Google Shape;317;p41"/>
          <p:cNvPicPr preferRelativeResize="0"/>
          <p:nvPr/>
        </p:nvPicPr>
        <p:blipFill>
          <a:blip r:embed="rId4">
            <a:alphaModFix/>
          </a:blip>
          <a:stretch>
            <a:fillRect/>
          </a:stretch>
        </p:blipFill>
        <p:spPr>
          <a:xfrm>
            <a:off x="7074467" y="3987972"/>
            <a:ext cx="3734197" cy="2477000"/>
          </a:xfrm>
          <a:prstGeom prst="rect">
            <a:avLst/>
          </a:prstGeom>
          <a:noFill/>
          <a:ln>
            <a:noFill/>
          </a:ln>
        </p:spPr>
      </p:pic>
      <p:sp>
        <p:nvSpPr>
          <p:cNvPr id="318" name="Google Shape;318;p41"/>
          <p:cNvSpPr txBox="1">
            <a:spLocks noGrp="1"/>
          </p:cNvSpPr>
          <p:nvPr>
            <p:ph type="body" idx="2"/>
          </p:nvPr>
        </p:nvSpPr>
        <p:spPr>
          <a:xfrm>
            <a:off x="494233" y="1731333"/>
            <a:ext cx="5333200" cy="4472000"/>
          </a:xfrm>
          <a:prstGeom prst="rect">
            <a:avLst/>
          </a:prstGeom>
        </p:spPr>
        <p:txBody>
          <a:bodyPr spcFirstLastPara="1" vert="horz" wrap="square" lIns="121900" tIns="121900" rIns="121900" bIns="121900" rtlCol="0" anchor="t" anchorCtr="0">
            <a:noAutofit/>
          </a:bodyPr>
          <a:lstStyle/>
          <a:p>
            <a:pPr marL="0" indent="0">
              <a:lnSpc>
                <a:spcPct val="100000"/>
              </a:lnSpc>
              <a:buNone/>
            </a:pPr>
            <a:endParaRPr sz="1600" dirty="0">
              <a:latin typeface="Roboto"/>
              <a:ea typeface="Roboto"/>
              <a:cs typeface="Roboto"/>
              <a:sym typeface="Roboto"/>
            </a:endParaRPr>
          </a:p>
          <a:p>
            <a:pPr>
              <a:lnSpc>
                <a:spcPct val="100000"/>
              </a:lnSpc>
            </a:pPr>
            <a:r>
              <a:rPr lang="en" dirty="0"/>
              <a:t>The leaves and roots are the most toxic, but deaths have been reported in cattle and swine from berry ingestion. </a:t>
            </a:r>
            <a:endParaRPr dirty="0"/>
          </a:p>
          <a:p>
            <a:pPr>
              <a:lnSpc>
                <a:spcPct val="100000"/>
              </a:lnSpc>
            </a:pPr>
            <a:r>
              <a:rPr lang="en" dirty="0"/>
              <a:t>Livestock may vomit shortly after consumption and is sometimes followed by bloody diarrhea</a:t>
            </a:r>
            <a:endParaRPr dirty="0"/>
          </a:p>
          <a:p>
            <a:pPr>
              <a:lnSpc>
                <a:spcPct val="100000"/>
              </a:lnSpc>
            </a:pPr>
            <a:r>
              <a:rPr lang="en" dirty="0"/>
              <a:t>Animals typically recover in 24 to 48 hours</a:t>
            </a:r>
            <a:endParaRPr dirty="0"/>
          </a:p>
          <a:p>
            <a:pPr>
              <a:lnSpc>
                <a:spcPct val="100000"/>
              </a:lnSpc>
            </a:pPr>
            <a:r>
              <a:rPr lang="en" dirty="0"/>
              <a:t>Pokeweed can cause gastrointestinal distress, such as diarrhea and colic </a:t>
            </a:r>
            <a:endParaRPr dirty="0"/>
          </a:p>
          <a:p>
            <a:pPr>
              <a:lnSpc>
                <a:spcPct val="100000"/>
              </a:lnSpc>
            </a:pPr>
            <a:r>
              <a:rPr lang="en" dirty="0"/>
              <a:t>Birth defects and tumors are possible </a:t>
            </a:r>
            <a:endParaRPr dirty="0"/>
          </a:p>
          <a:p>
            <a:pPr>
              <a:lnSpc>
                <a:spcPct val="100000"/>
              </a:lnSpc>
            </a:pPr>
            <a:r>
              <a:rPr lang="en" dirty="0"/>
              <a:t>Very rarely is this plant fatal to humans</a:t>
            </a:r>
            <a:endParaRPr dirty="0"/>
          </a:p>
          <a:p>
            <a:pPr marL="0" indent="0">
              <a:lnSpc>
                <a:spcPct val="100000"/>
              </a:lnSpc>
              <a:buNone/>
            </a:pPr>
            <a:endParaRPr dirty="0"/>
          </a:p>
        </p:txBody>
      </p:sp>
      <p:sp>
        <p:nvSpPr>
          <p:cNvPr id="319" name="Google Shape;319;p41"/>
          <p:cNvSpPr txBox="1"/>
          <p:nvPr/>
        </p:nvSpPr>
        <p:spPr>
          <a:xfrm>
            <a:off x="0" y="6500667"/>
            <a:ext cx="9194800" cy="3048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a:t>
            </a:r>
            <a:r>
              <a:rPr lang="en" sz="667">
                <a:solidFill>
                  <a:schemeClr val="dk1"/>
                </a:solidFill>
                <a:latin typeface="Roboto"/>
                <a:ea typeface="Roboto"/>
                <a:cs typeface="Roboto"/>
                <a:sym typeface="Roboto"/>
              </a:rPr>
              <a:t>s (top to bottom): Lorianne DiSabato, Extension Master Gardener Volunteers of Buncombe County and </a:t>
            </a:r>
            <a:r>
              <a:rPr lang="en" sz="667">
                <a:solidFill>
                  <a:schemeClr val="dk1"/>
                </a:solidFill>
              </a:rPr>
              <a:t>Grant Thompson, Cornell University Turfgrass and Landscape Weed ID</a:t>
            </a:r>
            <a:endParaRPr sz="667">
              <a:solidFill>
                <a:schemeClr val="dk1"/>
              </a:solidFill>
            </a:endParaRPr>
          </a:p>
          <a:p>
            <a:pPr algn="ctr"/>
            <a:endParaRPr sz="667">
              <a:solidFill>
                <a:schemeClr val="dk1"/>
              </a:solidFill>
              <a:latin typeface="Roboto"/>
              <a:ea typeface="Roboto"/>
              <a:cs typeface="Roboto"/>
              <a:sym typeface="Roboto"/>
            </a:endParaRPr>
          </a:p>
        </p:txBody>
      </p:sp>
    </p:spTree>
    <p:extLst>
      <p:ext uri="{BB962C8B-B14F-4D97-AF65-F5344CB8AC3E}">
        <p14:creationId xmlns:p14="http://schemas.microsoft.com/office/powerpoint/2010/main" val="29663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2"/>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b="1" dirty="0"/>
              <a:t>Prunus Species, </a:t>
            </a:r>
            <a:r>
              <a:rPr lang="en-US" b="1" i="1" dirty="0"/>
              <a:t>Prunus spp.</a:t>
            </a:r>
          </a:p>
        </p:txBody>
      </p:sp>
      <p:sp>
        <p:nvSpPr>
          <p:cNvPr id="325" name="Google Shape;325;p42"/>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186262" indent="0">
              <a:lnSpc>
                <a:spcPct val="100000"/>
              </a:lnSpc>
              <a:spcBef>
                <a:spcPts val="2133"/>
              </a:spcBef>
              <a:buNone/>
            </a:pPr>
            <a:r>
              <a:rPr lang="en" b="1" dirty="0"/>
              <a:t>Characteristics:</a:t>
            </a:r>
          </a:p>
          <a:p>
            <a:pPr>
              <a:lnSpc>
                <a:spcPct val="100000"/>
              </a:lnSpc>
              <a:spcBef>
                <a:spcPts val="2133"/>
              </a:spcBef>
            </a:pPr>
            <a:r>
              <a:rPr lang="en" dirty="0"/>
              <a:t>Deciduous and evergreen plants, but most commonly recognized are cherries, plums, peaches, nectarines, almonds, and apricots</a:t>
            </a:r>
            <a:endParaRPr dirty="0"/>
          </a:p>
          <a:p>
            <a:pPr>
              <a:lnSpc>
                <a:spcPct val="100000"/>
              </a:lnSpc>
            </a:pPr>
            <a:r>
              <a:rPr lang="en" dirty="0"/>
              <a:t>Almost all are woody perennials</a:t>
            </a:r>
            <a:endParaRPr dirty="0"/>
          </a:p>
          <a:p>
            <a:pPr>
              <a:lnSpc>
                <a:spcPct val="100000"/>
              </a:lnSpc>
            </a:pPr>
            <a:r>
              <a:rPr lang="en" dirty="0"/>
              <a:t>Leaves are typically simple with toothed margins</a:t>
            </a:r>
            <a:endParaRPr dirty="0"/>
          </a:p>
          <a:p>
            <a:pPr>
              <a:lnSpc>
                <a:spcPct val="100000"/>
              </a:lnSpc>
            </a:pPr>
            <a:r>
              <a:rPr lang="en" dirty="0"/>
              <a:t>Flowers in this genus have five petals. </a:t>
            </a:r>
          </a:p>
          <a:p>
            <a:pPr marL="186262" indent="0">
              <a:lnSpc>
                <a:spcPct val="100000"/>
              </a:lnSpc>
              <a:buNone/>
            </a:pPr>
            <a:endParaRPr lang="en-US" b="1" dirty="0"/>
          </a:p>
          <a:p>
            <a:pPr marL="186262" indent="0">
              <a:lnSpc>
                <a:spcPct val="100000"/>
              </a:lnSpc>
              <a:buNone/>
            </a:pPr>
            <a:r>
              <a:rPr lang="en-US" b="1" dirty="0"/>
              <a:t>Toxic to:</a:t>
            </a:r>
            <a:r>
              <a:rPr lang="en-US" dirty="0"/>
              <a:t> horses, cattle, moose, sheep, swine, goats</a:t>
            </a:r>
            <a:endParaRPr lang="en-US" sz="2800" dirty="0"/>
          </a:p>
          <a:p>
            <a:pPr marL="186262" indent="0">
              <a:lnSpc>
                <a:spcPct val="100000"/>
              </a:lnSpc>
              <a:buNone/>
            </a:pPr>
            <a:endParaRPr dirty="0"/>
          </a:p>
        </p:txBody>
      </p:sp>
      <p:pic>
        <p:nvPicPr>
          <p:cNvPr id="326" name="Google Shape;326;p42"/>
          <p:cNvPicPr preferRelativeResize="0"/>
          <p:nvPr/>
        </p:nvPicPr>
        <p:blipFill>
          <a:blip r:embed="rId3">
            <a:alphaModFix/>
          </a:blip>
          <a:stretch>
            <a:fillRect/>
          </a:stretch>
        </p:blipFill>
        <p:spPr>
          <a:xfrm>
            <a:off x="7243901" y="1803603"/>
            <a:ext cx="4392567" cy="2929867"/>
          </a:xfrm>
          <a:prstGeom prst="rect">
            <a:avLst/>
          </a:prstGeom>
          <a:noFill/>
          <a:ln>
            <a:noFill/>
          </a:ln>
        </p:spPr>
      </p:pic>
      <p:sp>
        <p:nvSpPr>
          <p:cNvPr id="327" name="Google Shape;327;p42"/>
          <p:cNvSpPr txBox="1"/>
          <p:nvPr/>
        </p:nvSpPr>
        <p:spPr>
          <a:xfrm>
            <a:off x="0" y="6553200"/>
            <a:ext cx="4000000" cy="304800"/>
          </a:xfrm>
          <a:prstGeom prst="rect">
            <a:avLst/>
          </a:prstGeom>
          <a:noFill/>
          <a:ln>
            <a:noFill/>
          </a:ln>
        </p:spPr>
        <p:txBody>
          <a:bodyPr spcFirstLastPara="1" wrap="square" lIns="121900" tIns="121900" rIns="121900" bIns="121900" anchor="t" anchorCtr="0">
            <a:noAutofit/>
          </a:bodyPr>
          <a:lstStyle/>
          <a:p>
            <a:pPr algn="ctr"/>
            <a:r>
              <a:rPr lang="en" sz="667">
                <a:solidFill>
                  <a:schemeClr val="dk1"/>
                </a:solidFill>
              </a:rPr>
              <a:t>Image Credits: Steven Baskauf, Go Botany</a:t>
            </a:r>
            <a:endParaRPr sz="667">
              <a:solidFill>
                <a:schemeClr val="dk1"/>
              </a:solidFill>
            </a:endParaRPr>
          </a:p>
        </p:txBody>
      </p:sp>
    </p:spTree>
    <p:extLst>
      <p:ext uri="{BB962C8B-B14F-4D97-AF65-F5344CB8AC3E}">
        <p14:creationId xmlns:p14="http://schemas.microsoft.com/office/powerpoint/2010/main" val="4222566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3"/>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sz="3600" b="1" dirty="0"/>
              <a:t>Additional prunus species info…</a:t>
            </a:r>
            <a:endParaRPr lang="en-US" sz="3600" b="1" i="1" dirty="0"/>
          </a:p>
        </p:txBody>
      </p:sp>
      <p:pic>
        <p:nvPicPr>
          <p:cNvPr id="333" name="Google Shape;333;p43"/>
          <p:cNvPicPr preferRelativeResize="0"/>
          <p:nvPr/>
        </p:nvPicPr>
        <p:blipFill>
          <a:blip r:embed="rId3">
            <a:alphaModFix/>
          </a:blip>
          <a:stretch>
            <a:fillRect/>
          </a:stretch>
        </p:blipFill>
        <p:spPr>
          <a:xfrm>
            <a:off x="7105534" y="1362334"/>
            <a:ext cx="4133333" cy="4133333"/>
          </a:xfrm>
          <a:prstGeom prst="rect">
            <a:avLst/>
          </a:prstGeom>
          <a:noFill/>
          <a:ln>
            <a:noFill/>
          </a:ln>
        </p:spPr>
      </p:pic>
      <p:sp>
        <p:nvSpPr>
          <p:cNvPr id="334" name="Google Shape;334;p43"/>
          <p:cNvSpPr txBox="1">
            <a:spLocks noGrp="1"/>
          </p:cNvSpPr>
          <p:nvPr>
            <p:ph type="body" idx="1"/>
          </p:nvPr>
        </p:nvSpPr>
        <p:spPr>
          <a:xfrm>
            <a:off x="213900" y="1422700"/>
            <a:ext cx="5680400" cy="4472000"/>
          </a:xfrm>
          <a:prstGeom prst="rect">
            <a:avLst/>
          </a:prstGeom>
        </p:spPr>
        <p:txBody>
          <a:bodyPr spcFirstLastPara="1" vert="horz" wrap="square" lIns="121900" tIns="121900" rIns="121900" bIns="121900" rtlCol="0" anchor="t" anchorCtr="0">
            <a:noAutofit/>
          </a:bodyPr>
          <a:lstStyle/>
          <a:p>
            <a:pPr>
              <a:lnSpc>
                <a:spcPct val="100000"/>
              </a:lnSpc>
              <a:spcBef>
                <a:spcPts val="2133"/>
              </a:spcBef>
            </a:pPr>
            <a:r>
              <a:rPr lang="en" dirty="0"/>
              <a:t>All species are toxic to livestock</a:t>
            </a:r>
            <a:endParaRPr dirty="0"/>
          </a:p>
          <a:p>
            <a:pPr>
              <a:lnSpc>
                <a:spcPct val="100000"/>
              </a:lnSpc>
            </a:pPr>
            <a:r>
              <a:rPr lang="en" dirty="0"/>
              <a:t>Black cherry is considered the most toxic. </a:t>
            </a:r>
            <a:endParaRPr dirty="0"/>
          </a:p>
          <a:p>
            <a:pPr>
              <a:lnSpc>
                <a:spcPct val="100000"/>
              </a:lnSpc>
            </a:pPr>
            <a:r>
              <a:rPr lang="en" dirty="0"/>
              <a:t>Every part of the plant except the mature fruit is toxic </a:t>
            </a:r>
            <a:endParaRPr dirty="0"/>
          </a:p>
          <a:p>
            <a:pPr>
              <a:lnSpc>
                <a:spcPct val="100000"/>
              </a:lnSpc>
            </a:pPr>
            <a:r>
              <a:rPr lang="en" dirty="0"/>
              <a:t>Ruminant animals are more likely to be poisoned because the bacteria in their rumen expedite the break down</a:t>
            </a:r>
            <a:endParaRPr dirty="0"/>
          </a:p>
          <a:p>
            <a:pPr>
              <a:lnSpc>
                <a:spcPct val="100000"/>
              </a:lnSpc>
            </a:pPr>
            <a:r>
              <a:rPr lang="en" dirty="0"/>
              <a:t>The acidity of some non-ruminants inactivate some of the enzymes necessary for breakdown.  </a:t>
            </a:r>
            <a:endParaRPr dirty="0"/>
          </a:p>
          <a:p>
            <a:pPr>
              <a:lnSpc>
                <a:spcPct val="100000"/>
              </a:lnSpc>
            </a:pPr>
            <a:r>
              <a:rPr lang="en" dirty="0"/>
              <a:t>Hydrogen cyanide prevents red blood cells from releasing oxygen</a:t>
            </a:r>
            <a:endParaRPr dirty="0"/>
          </a:p>
          <a:p>
            <a:pPr>
              <a:lnSpc>
                <a:spcPct val="100000"/>
              </a:lnSpc>
            </a:pPr>
            <a:r>
              <a:rPr lang="en" dirty="0"/>
              <a:t>Signs of ingestion include excitement, muscle tremors, rapid pulse and breathing, and runny eyes. If a large amount is eaten, death typically occurs within minutes. </a:t>
            </a:r>
            <a:endParaRPr dirty="0"/>
          </a:p>
          <a:p>
            <a:pPr indent="0">
              <a:lnSpc>
                <a:spcPct val="100000"/>
              </a:lnSpc>
              <a:buNone/>
            </a:pPr>
            <a:endParaRPr b="1" dirty="0"/>
          </a:p>
        </p:txBody>
      </p:sp>
      <p:sp>
        <p:nvSpPr>
          <p:cNvPr id="335" name="Google Shape;335;p43"/>
          <p:cNvSpPr txBox="1"/>
          <p:nvPr/>
        </p:nvSpPr>
        <p:spPr>
          <a:xfrm>
            <a:off x="0" y="6640000"/>
            <a:ext cx="4000000" cy="218000"/>
          </a:xfrm>
          <a:prstGeom prst="rect">
            <a:avLst/>
          </a:prstGeom>
          <a:noFill/>
          <a:ln>
            <a:noFill/>
          </a:ln>
        </p:spPr>
        <p:txBody>
          <a:bodyPr spcFirstLastPara="1" wrap="square" lIns="121900" tIns="121900" rIns="121900" bIns="121900" anchor="t" anchorCtr="0">
            <a:noAutofit/>
          </a:bodyPr>
          <a:lstStyle/>
          <a:p>
            <a:pPr algn="ctr"/>
            <a:r>
              <a:rPr lang="en" sz="667">
                <a:solidFill>
                  <a:schemeClr val="dk1"/>
                </a:solidFill>
              </a:rPr>
              <a:t>Image Credits: Indiana Timber and Veneer LLC</a:t>
            </a:r>
            <a:endParaRPr sz="667">
              <a:solidFill>
                <a:schemeClr val="dk1"/>
              </a:solidFill>
            </a:endParaRPr>
          </a:p>
        </p:txBody>
      </p:sp>
    </p:spTree>
    <p:extLst>
      <p:ext uri="{BB962C8B-B14F-4D97-AF65-F5344CB8AC3E}">
        <p14:creationId xmlns:p14="http://schemas.microsoft.com/office/powerpoint/2010/main" val="285444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Too Much of A Good Thing</a:t>
            </a:r>
            <a:endParaRPr/>
          </a:p>
        </p:txBody>
      </p:sp>
      <p:sp>
        <p:nvSpPr>
          <p:cNvPr id="341" name="Google Shape;341;p44"/>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r>
              <a:rPr lang="en" dirty="0"/>
              <a:t>Some crop species can make great feed for animals and livestock, but can become toxic if consumed in large quantities. These crops include alfalfa, tall fescue, and a </a:t>
            </a:r>
            <a:r>
              <a:rPr lang="en" dirty="0" smtClean="0"/>
              <a:t>number </a:t>
            </a:r>
            <a:r>
              <a:rPr lang="en" dirty="0"/>
              <a:t>of crops in the brassica family. </a:t>
            </a:r>
            <a:endParaRPr dirty="0"/>
          </a:p>
          <a:p>
            <a:pPr marL="0" indent="0">
              <a:spcAft>
                <a:spcPts val="2133"/>
              </a:spcAft>
              <a:buNone/>
            </a:pPr>
            <a:endParaRPr dirty="0"/>
          </a:p>
        </p:txBody>
      </p:sp>
      <p:pic>
        <p:nvPicPr>
          <p:cNvPr id="342" name="Google Shape;342;p44"/>
          <p:cNvPicPr preferRelativeResize="0"/>
          <p:nvPr/>
        </p:nvPicPr>
        <p:blipFill>
          <a:blip r:embed="rId3">
            <a:alphaModFix/>
          </a:blip>
          <a:stretch>
            <a:fillRect/>
          </a:stretch>
        </p:blipFill>
        <p:spPr>
          <a:xfrm>
            <a:off x="415594" y="3814834"/>
            <a:ext cx="3537900" cy="2830333"/>
          </a:xfrm>
          <a:prstGeom prst="rect">
            <a:avLst/>
          </a:prstGeom>
          <a:noFill/>
          <a:ln>
            <a:noFill/>
          </a:ln>
        </p:spPr>
      </p:pic>
      <p:pic>
        <p:nvPicPr>
          <p:cNvPr id="343" name="Google Shape;343;p44"/>
          <p:cNvPicPr preferRelativeResize="0"/>
          <p:nvPr/>
        </p:nvPicPr>
        <p:blipFill>
          <a:blip r:embed="rId4">
            <a:alphaModFix/>
          </a:blip>
          <a:stretch>
            <a:fillRect/>
          </a:stretch>
        </p:blipFill>
        <p:spPr>
          <a:xfrm>
            <a:off x="4762634" y="3180365"/>
            <a:ext cx="3172833" cy="2754200"/>
          </a:xfrm>
          <a:prstGeom prst="rect">
            <a:avLst/>
          </a:prstGeom>
          <a:noFill/>
          <a:ln>
            <a:noFill/>
          </a:ln>
        </p:spPr>
      </p:pic>
      <p:pic>
        <p:nvPicPr>
          <p:cNvPr id="344" name="Google Shape;344;p44"/>
          <p:cNvPicPr preferRelativeResize="0"/>
          <p:nvPr/>
        </p:nvPicPr>
        <p:blipFill>
          <a:blip r:embed="rId5">
            <a:alphaModFix/>
          </a:blip>
          <a:stretch>
            <a:fillRect/>
          </a:stretch>
        </p:blipFill>
        <p:spPr>
          <a:xfrm>
            <a:off x="8136233" y="1124801"/>
            <a:ext cx="3457099" cy="2304201"/>
          </a:xfrm>
          <a:prstGeom prst="rect">
            <a:avLst/>
          </a:prstGeom>
          <a:noFill/>
          <a:ln>
            <a:noFill/>
          </a:ln>
        </p:spPr>
      </p:pic>
      <p:sp>
        <p:nvSpPr>
          <p:cNvPr id="345" name="Google Shape;345;p44"/>
          <p:cNvSpPr txBox="1"/>
          <p:nvPr/>
        </p:nvSpPr>
        <p:spPr>
          <a:xfrm>
            <a:off x="1529120" y="3340001"/>
            <a:ext cx="1396400" cy="524000"/>
          </a:xfrm>
          <a:prstGeom prst="rect">
            <a:avLst/>
          </a:prstGeom>
          <a:noFill/>
          <a:ln>
            <a:noFill/>
          </a:ln>
        </p:spPr>
        <p:txBody>
          <a:bodyPr spcFirstLastPara="1" wrap="square" lIns="121900" tIns="121900" rIns="121900" bIns="121900" anchor="t" anchorCtr="0">
            <a:noAutofit/>
          </a:bodyPr>
          <a:lstStyle/>
          <a:p>
            <a:r>
              <a:rPr lang="en" sz="2400">
                <a:latin typeface="Open Sans"/>
                <a:ea typeface="Open Sans"/>
                <a:cs typeface="Open Sans"/>
                <a:sym typeface="Open Sans"/>
              </a:rPr>
              <a:t>Alfalfa</a:t>
            </a:r>
            <a:endParaRPr sz="2400">
              <a:latin typeface="Open Sans"/>
              <a:ea typeface="Open Sans"/>
              <a:cs typeface="Open Sans"/>
              <a:sym typeface="Open Sans"/>
            </a:endParaRPr>
          </a:p>
        </p:txBody>
      </p:sp>
      <p:sp>
        <p:nvSpPr>
          <p:cNvPr id="346" name="Google Shape;346;p44"/>
          <p:cNvSpPr txBox="1"/>
          <p:nvPr/>
        </p:nvSpPr>
        <p:spPr>
          <a:xfrm>
            <a:off x="5587401" y="2724047"/>
            <a:ext cx="1837200" cy="524000"/>
          </a:xfrm>
          <a:prstGeom prst="rect">
            <a:avLst/>
          </a:prstGeom>
          <a:noFill/>
          <a:ln>
            <a:noFill/>
          </a:ln>
        </p:spPr>
        <p:txBody>
          <a:bodyPr spcFirstLastPara="1" wrap="square" lIns="121900" tIns="121900" rIns="121900" bIns="121900" anchor="t" anchorCtr="0">
            <a:noAutofit/>
          </a:bodyPr>
          <a:lstStyle/>
          <a:p>
            <a:r>
              <a:rPr lang="en" sz="2400" dirty="0">
                <a:latin typeface="Open Sans"/>
                <a:ea typeface="Open Sans"/>
                <a:cs typeface="Open Sans"/>
                <a:sym typeface="Open Sans"/>
              </a:rPr>
              <a:t>Tall Fescue</a:t>
            </a:r>
            <a:endParaRPr sz="2400" dirty="0">
              <a:latin typeface="Open Sans"/>
              <a:ea typeface="Open Sans"/>
              <a:cs typeface="Open Sans"/>
              <a:sym typeface="Open Sans"/>
            </a:endParaRPr>
          </a:p>
        </p:txBody>
      </p:sp>
      <p:sp>
        <p:nvSpPr>
          <p:cNvPr id="347" name="Google Shape;347;p44"/>
          <p:cNvSpPr txBox="1"/>
          <p:nvPr/>
        </p:nvSpPr>
        <p:spPr>
          <a:xfrm>
            <a:off x="8020486" y="249017"/>
            <a:ext cx="3095200" cy="524000"/>
          </a:xfrm>
          <a:prstGeom prst="rect">
            <a:avLst/>
          </a:prstGeom>
          <a:noFill/>
          <a:ln>
            <a:noFill/>
          </a:ln>
        </p:spPr>
        <p:txBody>
          <a:bodyPr spcFirstLastPara="1" wrap="square" lIns="121900" tIns="121900" rIns="121900" bIns="121900" anchor="t" anchorCtr="0">
            <a:noAutofit/>
          </a:bodyPr>
          <a:lstStyle/>
          <a:p>
            <a:r>
              <a:rPr lang="en" sz="2400" dirty="0">
                <a:latin typeface="Open Sans"/>
                <a:ea typeface="Open Sans"/>
                <a:cs typeface="Open Sans"/>
                <a:sym typeface="Open Sans"/>
              </a:rPr>
              <a:t>Brassica Forage Mixture</a:t>
            </a:r>
            <a:endParaRPr sz="2400" dirty="0">
              <a:latin typeface="Open Sans"/>
              <a:ea typeface="Open Sans"/>
              <a:cs typeface="Open Sans"/>
              <a:sym typeface="Open Sans"/>
            </a:endParaRPr>
          </a:p>
          <a:p>
            <a:endParaRPr sz="2400" dirty="0">
              <a:latin typeface="Open Sans"/>
              <a:ea typeface="Open Sans"/>
              <a:cs typeface="Open Sans"/>
              <a:sym typeface="Open Sans"/>
            </a:endParaRPr>
          </a:p>
        </p:txBody>
      </p:sp>
      <p:sp>
        <p:nvSpPr>
          <p:cNvPr id="348" name="Google Shape;348;p44"/>
          <p:cNvSpPr txBox="1"/>
          <p:nvPr/>
        </p:nvSpPr>
        <p:spPr>
          <a:xfrm>
            <a:off x="0" y="6540800"/>
            <a:ext cx="4000000" cy="3172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(left to right): MSU Extension, UC IPM, and Alabama Extension</a:t>
            </a:r>
            <a:endParaRPr sz="667">
              <a:solidFill>
                <a:schemeClr val="dk1"/>
              </a:solidFill>
            </a:endParaRPr>
          </a:p>
          <a:p>
            <a:pPr algn="ctr"/>
            <a:endParaRPr sz="667">
              <a:solidFill>
                <a:schemeClr val="dk1"/>
              </a:solidFill>
            </a:endParaRPr>
          </a:p>
        </p:txBody>
      </p:sp>
    </p:spTree>
    <p:extLst>
      <p:ext uri="{BB962C8B-B14F-4D97-AF65-F5344CB8AC3E}">
        <p14:creationId xmlns:p14="http://schemas.microsoft.com/office/powerpoint/2010/main" val="368548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21C0-752F-0442-A750-CA858B3BFB4E}"/>
              </a:ext>
            </a:extLst>
          </p:cNvPr>
          <p:cNvSpPr>
            <a:spLocks noGrp="1"/>
          </p:cNvSpPr>
          <p:nvPr>
            <p:ph type="title"/>
          </p:nvPr>
        </p:nvSpPr>
        <p:spPr/>
        <p:txBody>
          <a:bodyPr/>
          <a:lstStyle/>
          <a:p>
            <a:r>
              <a:rPr lang="en-US" dirty="0"/>
              <a:t>Activity </a:t>
            </a:r>
          </a:p>
        </p:txBody>
      </p:sp>
      <p:sp>
        <p:nvSpPr>
          <p:cNvPr id="3" name="Text Placeholder 2">
            <a:extLst>
              <a:ext uri="{FF2B5EF4-FFF2-40B4-BE49-F238E27FC236}">
                <a16:creationId xmlns:a16="http://schemas.microsoft.com/office/drawing/2014/main" id="{4BE4BB59-119C-0B46-BC88-382F2A3B2652}"/>
              </a:ext>
            </a:extLst>
          </p:cNvPr>
          <p:cNvSpPr>
            <a:spLocks noGrp="1"/>
          </p:cNvSpPr>
          <p:nvPr>
            <p:ph type="body" idx="1"/>
          </p:nvPr>
        </p:nvSpPr>
        <p:spPr>
          <a:xfrm>
            <a:off x="415600" y="1633633"/>
            <a:ext cx="11360800" cy="4472000"/>
          </a:xfrm>
        </p:spPr>
        <p:txBody>
          <a:bodyPr/>
          <a:lstStyle/>
          <a:p>
            <a:pPr marL="186262" indent="0">
              <a:buNone/>
            </a:pPr>
            <a:r>
              <a:rPr lang="en-US" sz="2400" dirty="0"/>
              <a:t>Given a few hints about the weeds biology and key characteristics, can you match the name to the photo of the plant? </a:t>
            </a:r>
          </a:p>
          <a:p>
            <a:pPr marL="186262" indent="0">
              <a:buNone/>
            </a:pPr>
            <a:endParaRPr lang="en-US" sz="2400" dirty="0"/>
          </a:p>
          <a:p>
            <a:pPr marL="186262" indent="0">
              <a:buNone/>
            </a:pPr>
            <a:r>
              <a:rPr lang="en-US" sz="2400" dirty="0"/>
              <a:t>If more photos are desired for this activity please visit </a:t>
            </a:r>
            <a:r>
              <a:rPr lang="en-US" sz="2400" dirty="0">
                <a:hlinkClick r:id="rId3"/>
              </a:rPr>
              <a:t>https://blogs.cornell.edu/weedid/</a:t>
            </a:r>
            <a:endParaRPr lang="en-US" sz="2400" dirty="0"/>
          </a:p>
          <a:p>
            <a:pPr marL="186262" indent="0">
              <a:buNone/>
            </a:pPr>
            <a:endParaRPr lang="en-US" sz="2400" dirty="0"/>
          </a:p>
        </p:txBody>
      </p:sp>
    </p:spTree>
    <p:extLst>
      <p:ext uri="{BB962C8B-B14F-4D97-AF65-F5344CB8AC3E}">
        <p14:creationId xmlns:p14="http://schemas.microsoft.com/office/powerpoint/2010/main" val="364290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b="1" dirty="0"/>
              <a:t>Water hemlock, </a:t>
            </a:r>
            <a:r>
              <a:rPr lang="en-US" b="1" i="1" dirty="0" err="1"/>
              <a:t>Cicuta</a:t>
            </a:r>
            <a:r>
              <a:rPr lang="en-US" b="1" i="1" dirty="0"/>
              <a:t> spp.</a:t>
            </a:r>
          </a:p>
        </p:txBody>
      </p:sp>
      <p:sp>
        <p:nvSpPr>
          <p:cNvPr id="258" name="Google Shape;258;p34"/>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buNone/>
            </a:pPr>
            <a:endParaRPr lang="en" dirty="0"/>
          </a:p>
          <a:p>
            <a:pPr marL="0" indent="0">
              <a:buNone/>
            </a:pPr>
            <a:r>
              <a:rPr lang="en-US" b="1" dirty="0"/>
              <a:t>Characteristics:</a:t>
            </a:r>
          </a:p>
          <a:p>
            <a:pPr marL="0" indent="0">
              <a:buNone/>
            </a:pPr>
            <a:endParaRPr lang="en" dirty="0"/>
          </a:p>
          <a:p>
            <a:pPr indent="-440256">
              <a:lnSpc>
                <a:spcPct val="100000"/>
              </a:lnSpc>
              <a:buSzPts val="1600"/>
            </a:pPr>
            <a:r>
              <a:rPr lang="en" dirty="0"/>
              <a:t>Resembles wild carrot, but it has smooth, purple spotted stems</a:t>
            </a:r>
            <a:endParaRPr dirty="0"/>
          </a:p>
          <a:p>
            <a:pPr indent="-440256">
              <a:lnSpc>
                <a:spcPct val="100000"/>
              </a:lnSpc>
              <a:buSzPts val="1600"/>
            </a:pPr>
            <a:r>
              <a:rPr lang="en" dirty="0"/>
              <a:t>Small, white flowers that grow in umbrella-like clusters</a:t>
            </a:r>
            <a:endParaRPr dirty="0"/>
          </a:p>
          <a:p>
            <a:pPr indent="-440256">
              <a:lnSpc>
                <a:spcPct val="100000"/>
              </a:lnSpc>
              <a:buSzPts val="1600"/>
            </a:pPr>
            <a:r>
              <a:rPr lang="en" dirty="0"/>
              <a:t>Rootstalks of the plant contain small chambers that hold highly-poisonous liquid that is released when the stems are broken</a:t>
            </a:r>
            <a:endParaRPr dirty="0"/>
          </a:p>
          <a:p>
            <a:pPr indent="-440256">
              <a:lnSpc>
                <a:spcPct val="100000"/>
              </a:lnSpc>
              <a:buSzPts val="1600"/>
            </a:pPr>
            <a:r>
              <a:rPr lang="en" dirty="0"/>
              <a:t>Roots and seed heads are most toxic, new growth is both tasty and toxic to animals</a:t>
            </a:r>
          </a:p>
          <a:p>
            <a:pPr marL="169329" indent="0">
              <a:lnSpc>
                <a:spcPct val="100000"/>
              </a:lnSpc>
              <a:buSzPts val="1600"/>
              <a:buNone/>
            </a:pPr>
            <a:r>
              <a:rPr lang="en-US" dirty="0"/>
              <a:t>Toxic perennial that thrives in wet seepage areas of pastures, meadows, and in streams</a:t>
            </a:r>
            <a:endParaRPr dirty="0"/>
          </a:p>
          <a:p>
            <a:pPr marL="0" indent="0">
              <a:lnSpc>
                <a:spcPct val="100000"/>
              </a:lnSpc>
              <a:buNone/>
            </a:pPr>
            <a:endParaRPr sz="1600" dirty="0">
              <a:latin typeface="Roboto"/>
              <a:ea typeface="Roboto"/>
              <a:cs typeface="Roboto"/>
              <a:sym typeface="Roboto"/>
            </a:endParaRPr>
          </a:p>
        </p:txBody>
      </p:sp>
      <p:pic>
        <p:nvPicPr>
          <p:cNvPr id="259" name="Google Shape;259;p34"/>
          <p:cNvPicPr preferRelativeResize="0"/>
          <p:nvPr/>
        </p:nvPicPr>
        <p:blipFill>
          <a:blip r:embed="rId3">
            <a:alphaModFix/>
          </a:blip>
          <a:stretch>
            <a:fillRect/>
          </a:stretch>
        </p:blipFill>
        <p:spPr>
          <a:xfrm>
            <a:off x="7459569" y="1633636"/>
            <a:ext cx="3888864" cy="4037867"/>
          </a:xfrm>
          <a:prstGeom prst="rect">
            <a:avLst/>
          </a:prstGeom>
          <a:noFill/>
          <a:ln>
            <a:noFill/>
          </a:ln>
        </p:spPr>
      </p:pic>
      <p:sp>
        <p:nvSpPr>
          <p:cNvPr id="260" name="Google Shape;260;p34"/>
          <p:cNvSpPr txBox="1"/>
          <p:nvPr/>
        </p:nvSpPr>
        <p:spPr>
          <a:xfrm>
            <a:off x="0" y="6557200"/>
            <a:ext cx="7459600" cy="3008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United States Department of Agricultural, Agricultural Research Services</a:t>
            </a:r>
            <a:endParaRPr sz="667">
              <a:solidFill>
                <a:schemeClr val="dk1"/>
              </a:solidFill>
            </a:endParaRPr>
          </a:p>
          <a:p>
            <a:pPr algn="ctr"/>
            <a:endParaRPr sz="667">
              <a:solidFill>
                <a:schemeClr val="dk1"/>
              </a:solidFill>
            </a:endParaRPr>
          </a:p>
          <a:p>
            <a:endParaRPr sz="667">
              <a:solidFill>
                <a:schemeClr val="dk1"/>
              </a:solidFill>
            </a:endParaRPr>
          </a:p>
        </p:txBody>
      </p:sp>
    </p:spTree>
    <p:extLst>
      <p:ext uri="{BB962C8B-B14F-4D97-AF65-F5344CB8AC3E}">
        <p14:creationId xmlns:p14="http://schemas.microsoft.com/office/powerpoint/2010/main" val="336092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pPr>
              <a:lnSpc>
                <a:spcPct val="115000"/>
              </a:lnSpc>
            </a:pPr>
            <a:r>
              <a:rPr lang="en-US" sz="3600" dirty="0">
                <a:solidFill>
                  <a:schemeClr val="dk1"/>
                </a:solidFill>
                <a:latin typeface="Open Sans"/>
                <a:ea typeface="Open Sans"/>
                <a:cs typeface="Open Sans"/>
                <a:sym typeface="Open Sans"/>
              </a:rPr>
              <a:t>Additional water hemlock info…</a:t>
            </a:r>
            <a:endParaRPr lang="en-US" sz="3600" i="1" dirty="0">
              <a:solidFill>
                <a:schemeClr val="dk1"/>
              </a:solidFill>
              <a:latin typeface="Open Sans"/>
              <a:ea typeface="Open Sans"/>
              <a:cs typeface="Open Sans"/>
              <a:sym typeface="Open Sans"/>
            </a:endParaRPr>
          </a:p>
        </p:txBody>
      </p:sp>
      <p:pic>
        <p:nvPicPr>
          <p:cNvPr id="266" name="Google Shape;266;p35"/>
          <p:cNvPicPr preferRelativeResize="0"/>
          <p:nvPr/>
        </p:nvPicPr>
        <p:blipFill>
          <a:blip r:embed="rId3">
            <a:alphaModFix/>
          </a:blip>
          <a:stretch>
            <a:fillRect/>
          </a:stretch>
        </p:blipFill>
        <p:spPr>
          <a:xfrm>
            <a:off x="8135833" y="698533"/>
            <a:ext cx="3512600" cy="2730467"/>
          </a:xfrm>
          <a:prstGeom prst="rect">
            <a:avLst/>
          </a:prstGeom>
          <a:noFill/>
          <a:ln>
            <a:noFill/>
          </a:ln>
        </p:spPr>
      </p:pic>
      <p:pic>
        <p:nvPicPr>
          <p:cNvPr id="267" name="Google Shape;267;p35"/>
          <p:cNvPicPr preferRelativeResize="0"/>
          <p:nvPr/>
        </p:nvPicPr>
        <p:blipFill>
          <a:blip r:embed="rId4">
            <a:alphaModFix/>
          </a:blip>
          <a:stretch>
            <a:fillRect/>
          </a:stretch>
        </p:blipFill>
        <p:spPr>
          <a:xfrm>
            <a:off x="5198101" y="1995300"/>
            <a:ext cx="2679167" cy="3572200"/>
          </a:xfrm>
          <a:prstGeom prst="rect">
            <a:avLst/>
          </a:prstGeom>
          <a:noFill/>
          <a:ln>
            <a:noFill/>
          </a:ln>
        </p:spPr>
      </p:pic>
      <p:pic>
        <p:nvPicPr>
          <p:cNvPr id="268" name="Google Shape;268;p35"/>
          <p:cNvPicPr preferRelativeResize="0"/>
          <p:nvPr/>
        </p:nvPicPr>
        <p:blipFill>
          <a:blip r:embed="rId5">
            <a:alphaModFix/>
          </a:blip>
          <a:stretch>
            <a:fillRect/>
          </a:stretch>
        </p:blipFill>
        <p:spPr>
          <a:xfrm>
            <a:off x="8589866" y="3742101"/>
            <a:ext cx="2604533" cy="2420500"/>
          </a:xfrm>
          <a:prstGeom prst="rect">
            <a:avLst/>
          </a:prstGeom>
          <a:noFill/>
          <a:ln>
            <a:noFill/>
          </a:ln>
        </p:spPr>
      </p:pic>
      <p:sp>
        <p:nvSpPr>
          <p:cNvPr id="269" name="Google Shape;269;p35"/>
          <p:cNvSpPr txBox="1"/>
          <p:nvPr/>
        </p:nvSpPr>
        <p:spPr>
          <a:xfrm>
            <a:off x="243069" y="1731468"/>
            <a:ext cx="4955032" cy="4618297"/>
          </a:xfrm>
          <a:prstGeom prst="rect">
            <a:avLst/>
          </a:prstGeom>
          <a:noFill/>
          <a:ln>
            <a:noFill/>
          </a:ln>
        </p:spPr>
        <p:txBody>
          <a:bodyPr spcFirstLastPara="1" wrap="square" lIns="121900" tIns="121900" rIns="121900" bIns="121900" anchor="t" anchorCtr="0">
            <a:noAutofit/>
          </a:bodyPr>
          <a:lstStyle/>
          <a:p>
            <a:pPr marL="609585" indent="-457189">
              <a:spcBef>
                <a:spcPts val="2133"/>
              </a:spcBef>
              <a:buClr>
                <a:schemeClr val="dk1"/>
              </a:buClr>
              <a:buSzPts val="1800"/>
              <a:buFont typeface="Open Sans"/>
              <a:buChar char="●"/>
            </a:pPr>
            <a:r>
              <a:rPr lang="en" sz="1870" dirty="0">
                <a:solidFill>
                  <a:schemeClr val="dk1"/>
                </a:solidFill>
                <a:latin typeface="Open Sans"/>
                <a:ea typeface="Open Sans"/>
                <a:cs typeface="Open Sans"/>
                <a:sym typeface="Open Sans"/>
              </a:rPr>
              <a:t>Small amount of toxin is needed to be poisonous to humans and livestock</a:t>
            </a:r>
            <a:endParaRPr sz="1870" dirty="0">
              <a:solidFill>
                <a:schemeClr val="dk1"/>
              </a:solidFill>
              <a:latin typeface="Open Sans"/>
              <a:ea typeface="Open Sans"/>
              <a:cs typeface="Open Sans"/>
              <a:sym typeface="Open Sans"/>
            </a:endParaRPr>
          </a:p>
          <a:p>
            <a:pPr marL="609585" indent="-457189">
              <a:buClr>
                <a:schemeClr val="dk1"/>
              </a:buClr>
              <a:buSzPts val="1800"/>
              <a:buFont typeface="Open Sans"/>
              <a:buChar char="●"/>
            </a:pPr>
            <a:r>
              <a:rPr lang="en" sz="1870" dirty="0">
                <a:solidFill>
                  <a:schemeClr val="dk1"/>
                </a:solidFill>
                <a:latin typeface="Open Sans"/>
                <a:ea typeface="Open Sans"/>
                <a:cs typeface="Open Sans"/>
                <a:sym typeface="Open Sans"/>
              </a:rPr>
              <a:t>Cicutoxin, directly affects the nervous system and is a violent convulsant</a:t>
            </a:r>
            <a:endParaRPr sz="1870" dirty="0">
              <a:solidFill>
                <a:schemeClr val="dk1"/>
              </a:solidFill>
              <a:latin typeface="Open Sans"/>
              <a:ea typeface="Open Sans"/>
              <a:cs typeface="Open Sans"/>
              <a:sym typeface="Open Sans"/>
            </a:endParaRPr>
          </a:p>
          <a:p>
            <a:pPr marL="609585" indent="-457189">
              <a:buClr>
                <a:schemeClr val="dk1"/>
              </a:buClr>
              <a:buSzPts val="1800"/>
              <a:buFont typeface="Open Sans"/>
              <a:buChar char="●"/>
            </a:pPr>
            <a:r>
              <a:rPr lang="en" sz="1870" dirty="0">
                <a:solidFill>
                  <a:schemeClr val="dk1"/>
                </a:solidFill>
                <a:latin typeface="Open Sans"/>
                <a:ea typeface="Open Sans"/>
                <a:cs typeface="Open Sans"/>
                <a:sym typeface="Open Sans"/>
              </a:rPr>
              <a:t>Symptoms include: nausea, seizures, and twitching</a:t>
            </a:r>
            <a:endParaRPr sz="1870" dirty="0">
              <a:solidFill>
                <a:schemeClr val="dk1"/>
              </a:solidFill>
              <a:latin typeface="Open Sans"/>
              <a:ea typeface="Open Sans"/>
              <a:cs typeface="Open Sans"/>
              <a:sym typeface="Open Sans"/>
            </a:endParaRPr>
          </a:p>
          <a:p>
            <a:pPr marL="609585" indent="-457189">
              <a:buClr>
                <a:schemeClr val="dk1"/>
              </a:buClr>
              <a:buSzPts val="1800"/>
              <a:buFont typeface="Open Sans"/>
              <a:buChar char="●"/>
            </a:pPr>
            <a:r>
              <a:rPr lang="en" sz="1870" dirty="0">
                <a:solidFill>
                  <a:schemeClr val="dk1"/>
                </a:solidFill>
                <a:latin typeface="Open Sans"/>
                <a:ea typeface="Open Sans"/>
                <a:cs typeface="Open Sans"/>
                <a:sym typeface="Open Sans"/>
              </a:rPr>
              <a:t>Death often occurs within eight hours from heart failure or anoxia</a:t>
            </a:r>
            <a:endParaRPr sz="1870" dirty="0">
              <a:solidFill>
                <a:schemeClr val="dk1"/>
              </a:solidFill>
              <a:latin typeface="Open Sans"/>
              <a:ea typeface="Open Sans"/>
              <a:cs typeface="Open Sans"/>
              <a:sym typeface="Open Sans"/>
            </a:endParaRPr>
          </a:p>
          <a:p>
            <a:endParaRPr sz="1870" dirty="0">
              <a:solidFill>
                <a:schemeClr val="dk1"/>
              </a:solidFill>
              <a:latin typeface="Roboto"/>
              <a:ea typeface="Roboto"/>
              <a:cs typeface="Roboto"/>
              <a:sym typeface="Roboto"/>
            </a:endParaRPr>
          </a:p>
        </p:txBody>
      </p:sp>
      <p:sp>
        <p:nvSpPr>
          <p:cNvPr id="270" name="Google Shape;270;p35"/>
          <p:cNvSpPr txBox="1"/>
          <p:nvPr/>
        </p:nvSpPr>
        <p:spPr>
          <a:xfrm>
            <a:off x="0" y="6551600"/>
            <a:ext cx="8662800" cy="3064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(left to right): Michelle Peziol, Alderleaf Wilderness College, Missouri Department of Conservation, and  United States Department of Agricultural, Agricultural Research Services</a:t>
            </a:r>
            <a:endParaRPr sz="667">
              <a:solidFill>
                <a:schemeClr val="dk1"/>
              </a:solidFill>
            </a:endParaRPr>
          </a:p>
          <a:p>
            <a:pPr algn="ctr"/>
            <a:endParaRPr sz="667">
              <a:solidFill>
                <a:schemeClr val="dk1"/>
              </a:solidFill>
            </a:endParaRPr>
          </a:p>
          <a:p>
            <a:endParaRPr sz="667">
              <a:solidFill>
                <a:schemeClr val="dk1"/>
              </a:solidFill>
            </a:endParaRPr>
          </a:p>
        </p:txBody>
      </p:sp>
    </p:spTree>
    <p:extLst>
      <p:ext uri="{BB962C8B-B14F-4D97-AF65-F5344CB8AC3E}">
        <p14:creationId xmlns:p14="http://schemas.microsoft.com/office/powerpoint/2010/main" val="365928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b="1" dirty="0"/>
              <a:t>Redroot pigweed (</a:t>
            </a:r>
            <a:r>
              <a:rPr lang="en" b="1" i="1" dirty="0"/>
              <a:t>Amaranthus </a:t>
            </a:r>
            <a:r>
              <a:rPr lang="en" b="1" i="1" dirty="0" err="1"/>
              <a:t>retroflexus</a:t>
            </a:r>
            <a:r>
              <a:rPr lang="en" b="1" dirty="0"/>
              <a:t>)</a:t>
            </a:r>
            <a:endParaRPr b="1" dirty="0"/>
          </a:p>
        </p:txBody>
      </p:sp>
      <p:sp>
        <p:nvSpPr>
          <p:cNvPr id="84" name="Google Shape;84;p16"/>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buNone/>
            </a:pPr>
            <a:r>
              <a:rPr lang="en-US" b="1" dirty="0"/>
              <a:t>Characteristics:</a:t>
            </a:r>
            <a:endParaRPr lang="en" dirty="0"/>
          </a:p>
          <a:p>
            <a:pPr>
              <a:spcBef>
                <a:spcPts val="2133"/>
              </a:spcBef>
            </a:pPr>
            <a:r>
              <a:rPr lang="en" dirty="0"/>
              <a:t>Alternate simple leaves</a:t>
            </a:r>
            <a:endParaRPr dirty="0"/>
          </a:p>
          <a:p>
            <a:r>
              <a:rPr lang="en" dirty="0"/>
              <a:t>Seed head has thick “fingers”</a:t>
            </a:r>
            <a:endParaRPr dirty="0"/>
          </a:p>
          <a:p>
            <a:r>
              <a:rPr lang="en" dirty="0"/>
              <a:t>Lower stem smooth, upper stem and branches hairy</a:t>
            </a:r>
            <a:endParaRPr dirty="0"/>
          </a:p>
          <a:p>
            <a:r>
              <a:rPr lang="en" dirty="0"/>
              <a:t>White veins under leaf</a:t>
            </a:r>
            <a:endParaRPr dirty="0"/>
          </a:p>
          <a:p>
            <a:pPr marL="0" indent="0">
              <a:spcBef>
                <a:spcPts val="2133"/>
              </a:spcBef>
              <a:spcAft>
                <a:spcPts val="2133"/>
              </a:spcAft>
              <a:buNone/>
            </a:pPr>
            <a:r>
              <a:rPr lang="en" b="1" dirty="0"/>
              <a:t>Toxic to: </a:t>
            </a:r>
            <a:r>
              <a:rPr lang="en" dirty="0"/>
              <a:t>cattle and swine</a:t>
            </a:r>
            <a:endParaRPr dirty="0"/>
          </a:p>
        </p:txBody>
      </p:sp>
      <p:pic>
        <p:nvPicPr>
          <p:cNvPr id="85" name="Google Shape;85;p16"/>
          <p:cNvPicPr preferRelativeResize="0"/>
          <p:nvPr/>
        </p:nvPicPr>
        <p:blipFill>
          <a:blip r:embed="rId3">
            <a:alphaModFix/>
          </a:blip>
          <a:stretch>
            <a:fillRect/>
          </a:stretch>
        </p:blipFill>
        <p:spPr>
          <a:xfrm rot="-5400000">
            <a:off x="8570586" y="1890691"/>
            <a:ext cx="3826260" cy="2869696"/>
          </a:xfrm>
          <a:prstGeom prst="rect">
            <a:avLst/>
          </a:prstGeom>
          <a:noFill/>
          <a:ln>
            <a:noFill/>
          </a:ln>
        </p:spPr>
      </p:pic>
      <p:pic>
        <p:nvPicPr>
          <p:cNvPr id="86" name="Google Shape;86;p16"/>
          <p:cNvPicPr preferRelativeResize="0"/>
          <p:nvPr/>
        </p:nvPicPr>
        <p:blipFill rotWithShape="1">
          <a:blip r:embed="rId4">
            <a:alphaModFix/>
          </a:blip>
          <a:srcRect l="15288" t="23675" r="48406"/>
          <a:stretch/>
        </p:blipFill>
        <p:spPr>
          <a:xfrm rot="-5400000">
            <a:off x="6011600" y="2848472"/>
            <a:ext cx="2013097" cy="3174161"/>
          </a:xfrm>
          <a:prstGeom prst="rect">
            <a:avLst/>
          </a:prstGeom>
          <a:noFill/>
          <a:ln>
            <a:noFill/>
          </a:ln>
        </p:spPr>
      </p:pic>
    </p:spTree>
    <p:extLst>
      <p:ext uri="{BB962C8B-B14F-4D97-AF65-F5344CB8AC3E}">
        <p14:creationId xmlns:p14="http://schemas.microsoft.com/office/powerpoint/2010/main" val="174960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b="1" dirty="0"/>
              <a:t>Common </a:t>
            </a:r>
            <a:r>
              <a:rPr lang="en" b="1" dirty="0" err="1"/>
              <a:t>lambsquarters</a:t>
            </a:r>
            <a:r>
              <a:rPr lang="en" b="1" dirty="0"/>
              <a:t> (</a:t>
            </a:r>
            <a:r>
              <a:rPr lang="en" b="1" i="1" dirty="0"/>
              <a:t>Chenopodium album</a:t>
            </a:r>
            <a:r>
              <a:rPr lang="en" b="1" dirty="0"/>
              <a:t>)</a:t>
            </a:r>
            <a:endParaRPr b="1" dirty="0"/>
          </a:p>
        </p:txBody>
      </p:sp>
      <p:sp>
        <p:nvSpPr>
          <p:cNvPr id="113" name="Google Shape;113;p20"/>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pPr marL="0" indent="0">
              <a:buNone/>
            </a:pPr>
            <a:r>
              <a:rPr lang="en-US" b="1" dirty="0"/>
              <a:t>Characteristics:</a:t>
            </a:r>
            <a:endParaRPr lang="en" dirty="0"/>
          </a:p>
          <a:p>
            <a:pPr>
              <a:spcBef>
                <a:spcPts val="2133"/>
              </a:spcBef>
            </a:pPr>
            <a:r>
              <a:rPr lang="en" dirty="0"/>
              <a:t>Erect and branching</a:t>
            </a:r>
            <a:endParaRPr dirty="0"/>
          </a:p>
          <a:p>
            <a:r>
              <a:rPr lang="en" dirty="0"/>
              <a:t>Mealy coating on young leaves</a:t>
            </a:r>
            <a:endParaRPr dirty="0"/>
          </a:p>
          <a:p>
            <a:r>
              <a:rPr lang="en" dirty="0"/>
              <a:t>Stems have dark red stripes</a:t>
            </a:r>
            <a:endParaRPr dirty="0"/>
          </a:p>
          <a:p>
            <a:r>
              <a:rPr lang="en" dirty="0"/>
              <a:t>Leaves alternate and irregularly toothed</a:t>
            </a:r>
            <a:endParaRPr dirty="0"/>
          </a:p>
          <a:p>
            <a:pPr marL="0" indent="0">
              <a:spcBef>
                <a:spcPts val="2133"/>
              </a:spcBef>
              <a:spcAft>
                <a:spcPts val="2133"/>
              </a:spcAft>
              <a:buNone/>
            </a:pPr>
            <a:r>
              <a:rPr lang="en" b="1" dirty="0"/>
              <a:t>Toxic to: </a:t>
            </a:r>
            <a:r>
              <a:rPr lang="en" dirty="0"/>
              <a:t>cattle, horses, humans, sheep, swine</a:t>
            </a:r>
            <a:endParaRPr dirty="0"/>
          </a:p>
        </p:txBody>
      </p:sp>
      <p:pic>
        <p:nvPicPr>
          <p:cNvPr id="114" name="Google Shape;114;p20"/>
          <p:cNvPicPr preferRelativeResize="0"/>
          <p:nvPr/>
        </p:nvPicPr>
        <p:blipFill>
          <a:blip r:embed="rId3">
            <a:alphaModFix/>
          </a:blip>
          <a:stretch>
            <a:fillRect/>
          </a:stretch>
        </p:blipFill>
        <p:spPr>
          <a:xfrm rot="-5400000">
            <a:off x="8537298" y="2665670"/>
            <a:ext cx="3888367" cy="2916295"/>
          </a:xfrm>
          <a:prstGeom prst="rect">
            <a:avLst/>
          </a:prstGeom>
          <a:noFill/>
          <a:ln>
            <a:noFill/>
          </a:ln>
        </p:spPr>
      </p:pic>
      <p:pic>
        <p:nvPicPr>
          <p:cNvPr id="115" name="Google Shape;115;p20"/>
          <p:cNvPicPr preferRelativeResize="0"/>
          <p:nvPr/>
        </p:nvPicPr>
        <p:blipFill>
          <a:blip r:embed="rId4">
            <a:alphaModFix/>
          </a:blip>
          <a:stretch>
            <a:fillRect/>
          </a:stretch>
        </p:blipFill>
        <p:spPr>
          <a:xfrm rot="-5400000">
            <a:off x="5142803" y="2700269"/>
            <a:ext cx="4165096" cy="3123832"/>
          </a:xfrm>
          <a:prstGeom prst="rect">
            <a:avLst/>
          </a:prstGeom>
          <a:noFill/>
          <a:ln>
            <a:noFill/>
          </a:ln>
        </p:spPr>
      </p:pic>
    </p:spTree>
    <p:extLst>
      <p:ext uri="{BB962C8B-B14F-4D97-AF65-F5344CB8AC3E}">
        <p14:creationId xmlns:p14="http://schemas.microsoft.com/office/powerpoint/2010/main" val="318633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US" b="1" dirty="0"/>
              <a:t>Common milkweed,</a:t>
            </a:r>
            <a:r>
              <a:rPr lang="en-US" b="1" i="1" dirty="0"/>
              <a:t> </a:t>
            </a:r>
            <a:r>
              <a:rPr lang="en-US" b="1" i="1" dirty="0" err="1"/>
              <a:t>Asclepia</a:t>
            </a:r>
            <a:r>
              <a:rPr lang="en-US" b="1" i="1" dirty="0"/>
              <a:t> </a:t>
            </a:r>
            <a:r>
              <a:rPr lang="en-US" b="1" i="1" dirty="0" err="1"/>
              <a:t>syriaca</a:t>
            </a:r>
            <a:endParaRPr lang="en-US" b="1" i="1" dirty="0"/>
          </a:p>
        </p:txBody>
      </p:sp>
      <p:sp>
        <p:nvSpPr>
          <p:cNvPr id="276" name="Google Shape;276;p36"/>
          <p:cNvSpPr txBox="1">
            <a:spLocks noGrp="1"/>
          </p:cNvSpPr>
          <p:nvPr>
            <p:ph type="body" idx="1"/>
          </p:nvPr>
        </p:nvSpPr>
        <p:spPr>
          <a:xfrm>
            <a:off x="539586" y="1385660"/>
            <a:ext cx="5333200" cy="4472000"/>
          </a:xfrm>
          <a:prstGeom prst="rect">
            <a:avLst/>
          </a:prstGeom>
        </p:spPr>
        <p:txBody>
          <a:bodyPr spcFirstLastPara="1" vert="horz" wrap="square" lIns="121900" tIns="121900" rIns="121900" bIns="121900" rtlCol="0" anchor="t" anchorCtr="0">
            <a:noAutofit/>
          </a:bodyPr>
          <a:lstStyle/>
          <a:p>
            <a:pPr marL="169329" indent="0">
              <a:lnSpc>
                <a:spcPct val="100000"/>
              </a:lnSpc>
              <a:spcBef>
                <a:spcPts val="2133"/>
              </a:spcBef>
              <a:buSzPts val="1600"/>
              <a:buNone/>
            </a:pPr>
            <a:r>
              <a:rPr lang="en-US" b="1" dirty="0" smtClean="0"/>
              <a:t>Plant Characteristics</a:t>
            </a:r>
            <a:r>
              <a:rPr lang="en-US" b="1" dirty="0"/>
              <a:t>:</a:t>
            </a:r>
            <a:endParaRPr lang="en" dirty="0"/>
          </a:p>
          <a:p>
            <a:pPr indent="-440256">
              <a:lnSpc>
                <a:spcPct val="100000"/>
              </a:lnSpc>
              <a:spcBef>
                <a:spcPts val="2133"/>
              </a:spcBef>
              <a:buSzPts val="1600"/>
            </a:pPr>
            <a:r>
              <a:rPr lang="en" dirty="0"/>
              <a:t>Erect, stout rhizomatous </a:t>
            </a:r>
            <a:r>
              <a:rPr lang="en" dirty="0" smtClean="0"/>
              <a:t>perennial</a:t>
            </a:r>
            <a:endParaRPr dirty="0"/>
          </a:p>
          <a:p>
            <a:pPr indent="-440256">
              <a:lnSpc>
                <a:spcPct val="100000"/>
              </a:lnSpc>
              <a:buSzPts val="1600"/>
            </a:pPr>
            <a:r>
              <a:rPr lang="en" dirty="0"/>
              <a:t>Leaves are opposite, dark green, oblong, and pointed at the apex</a:t>
            </a:r>
            <a:endParaRPr dirty="0"/>
          </a:p>
          <a:p>
            <a:pPr indent="-440256">
              <a:lnSpc>
                <a:spcPct val="100000"/>
              </a:lnSpc>
              <a:buSzPts val="1600"/>
            </a:pPr>
            <a:r>
              <a:rPr lang="en" dirty="0"/>
              <a:t>Stems are unbranched, erect, and covered in downy hairs</a:t>
            </a:r>
            <a:endParaRPr dirty="0"/>
          </a:p>
          <a:p>
            <a:pPr indent="-440256">
              <a:lnSpc>
                <a:spcPct val="100000"/>
              </a:lnSpc>
              <a:buSzPts val="1600"/>
            </a:pPr>
            <a:r>
              <a:rPr lang="en" dirty="0"/>
              <a:t>Stems hollow, but filled with a milky sap that oozes out when broken</a:t>
            </a:r>
            <a:endParaRPr dirty="0"/>
          </a:p>
          <a:p>
            <a:pPr indent="-440256">
              <a:lnSpc>
                <a:spcPct val="100000"/>
              </a:lnSpc>
              <a:buSzPts val="1600"/>
            </a:pPr>
            <a:r>
              <a:rPr lang="en" dirty="0"/>
              <a:t>Flowers produced are purplish pink to white globe-like </a:t>
            </a:r>
            <a:r>
              <a:rPr lang="en" dirty="0" smtClean="0"/>
              <a:t>clusters</a:t>
            </a:r>
          </a:p>
          <a:p>
            <a:pPr marL="169329" indent="0">
              <a:lnSpc>
                <a:spcPct val="100000"/>
              </a:lnSpc>
              <a:buSzPts val="1600"/>
              <a:buNone/>
            </a:pPr>
            <a:r>
              <a:rPr lang="en" b="1" dirty="0" smtClean="0"/>
              <a:t>Toxicity Information:</a:t>
            </a:r>
            <a:endParaRPr b="1" dirty="0"/>
          </a:p>
          <a:p>
            <a:pPr indent="-440256">
              <a:lnSpc>
                <a:spcPct val="100000"/>
              </a:lnSpc>
              <a:buSzPts val="1600"/>
            </a:pPr>
            <a:r>
              <a:rPr lang="en" dirty="0"/>
              <a:t>Fruits and seeds are most toxic and the roots and lower leaves are the least toxic</a:t>
            </a:r>
            <a:endParaRPr dirty="0"/>
          </a:p>
          <a:p>
            <a:pPr indent="-440256">
              <a:lnSpc>
                <a:spcPct val="100000"/>
              </a:lnSpc>
              <a:buSzPts val="1600"/>
            </a:pPr>
            <a:r>
              <a:rPr lang="en" dirty="0"/>
              <a:t>Dried plants can stay toxic for up to two months, so the toxicity persists in hay</a:t>
            </a:r>
            <a:endParaRPr dirty="0"/>
          </a:p>
          <a:p>
            <a:pPr marL="0" indent="0">
              <a:spcAft>
                <a:spcPts val="2133"/>
              </a:spcAft>
              <a:buNone/>
            </a:pPr>
            <a:endParaRPr dirty="0"/>
          </a:p>
        </p:txBody>
      </p:sp>
      <p:pic>
        <p:nvPicPr>
          <p:cNvPr id="277" name="Google Shape;277;p36"/>
          <p:cNvPicPr preferRelativeResize="0"/>
          <p:nvPr/>
        </p:nvPicPr>
        <p:blipFill>
          <a:blip r:embed="rId3">
            <a:alphaModFix/>
          </a:blip>
          <a:stretch>
            <a:fillRect/>
          </a:stretch>
        </p:blipFill>
        <p:spPr>
          <a:xfrm>
            <a:off x="7123175" y="1523565"/>
            <a:ext cx="3881600" cy="5175435"/>
          </a:xfrm>
          <a:prstGeom prst="rect">
            <a:avLst/>
          </a:prstGeom>
          <a:noFill/>
          <a:ln>
            <a:noFill/>
          </a:ln>
        </p:spPr>
      </p:pic>
      <p:sp>
        <p:nvSpPr>
          <p:cNvPr id="278" name="Google Shape;278;p36"/>
          <p:cNvSpPr txBox="1"/>
          <p:nvPr/>
        </p:nvSpPr>
        <p:spPr>
          <a:xfrm>
            <a:off x="0" y="6540000"/>
            <a:ext cx="4000000" cy="3180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Katy Chayka, Minnesota Wildflowers</a:t>
            </a:r>
            <a:endParaRPr sz="2400"/>
          </a:p>
        </p:txBody>
      </p:sp>
    </p:spTree>
    <p:extLst>
      <p:ext uri="{BB962C8B-B14F-4D97-AF65-F5344CB8AC3E}">
        <p14:creationId xmlns:p14="http://schemas.microsoft.com/office/powerpoint/2010/main" val="303487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pPr>
              <a:lnSpc>
                <a:spcPct val="100000"/>
              </a:lnSpc>
            </a:pPr>
            <a:r>
              <a:rPr lang="en-US" sz="3600" b="1" dirty="0"/>
              <a:t>Additional common milkweed info…</a:t>
            </a:r>
          </a:p>
        </p:txBody>
      </p:sp>
      <p:pic>
        <p:nvPicPr>
          <p:cNvPr id="284" name="Google Shape;284;p37"/>
          <p:cNvPicPr preferRelativeResize="0"/>
          <p:nvPr/>
        </p:nvPicPr>
        <p:blipFill>
          <a:blip r:embed="rId3">
            <a:alphaModFix/>
          </a:blip>
          <a:stretch>
            <a:fillRect/>
          </a:stretch>
        </p:blipFill>
        <p:spPr>
          <a:xfrm>
            <a:off x="6982800" y="2208502"/>
            <a:ext cx="4793600" cy="3190733"/>
          </a:xfrm>
          <a:prstGeom prst="rect">
            <a:avLst/>
          </a:prstGeom>
          <a:noFill/>
          <a:ln>
            <a:noFill/>
          </a:ln>
        </p:spPr>
      </p:pic>
      <p:sp>
        <p:nvSpPr>
          <p:cNvPr id="285" name="Google Shape;285;p37"/>
          <p:cNvSpPr txBox="1">
            <a:spLocks noGrp="1"/>
          </p:cNvSpPr>
          <p:nvPr>
            <p:ph type="body" idx="2"/>
          </p:nvPr>
        </p:nvSpPr>
        <p:spPr>
          <a:xfrm>
            <a:off x="360567" y="1567867"/>
            <a:ext cx="5333200" cy="4472000"/>
          </a:xfrm>
          <a:prstGeom prst="rect">
            <a:avLst/>
          </a:prstGeom>
        </p:spPr>
        <p:txBody>
          <a:bodyPr spcFirstLastPara="1" vert="horz" wrap="square" lIns="121900" tIns="121900" rIns="121900" bIns="121900" rtlCol="0" anchor="t" anchorCtr="0">
            <a:noAutofit/>
          </a:bodyPr>
          <a:lstStyle/>
          <a:p>
            <a:pPr marL="0" indent="0">
              <a:lnSpc>
                <a:spcPct val="100000"/>
              </a:lnSpc>
              <a:buNone/>
            </a:pPr>
            <a:endParaRPr b="1" dirty="0"/>
          </a:p>
          <a:p>
            <a:pPr indent="-440256">
              <a:lnSpc>
                <a:spcPct val="100000"/>
              </a:lnSpc>
              <a:buSzPts val="1600"/>
            </a:pPr>
            <a:r>
              <a:rPr lang="en" dirty="0"/>
              <a:t>Cattle and sheep are the most at risk for poisoning</a:t>
            </a:r>
            <a:endParaRPr dirty="0"/>
          </a:p>
          <a:p>
            <a:pPr indent="-440256">
              <a:lnSpc>
                <a:spcPct val="100000"/>
              </a:lnSpc>
              <a:buSzPts val="1600"/>
            </a:pPr>
            <a:r>
              <a:rPr lang="en" dirty="0"/>
              <a:t>Poisonous species are not found in New York</a:t>
            </a:r>
            <a:endParaRPr dirty="0"/>
          </a:p>
          <a:p>
            <a:pPr>
              <a:lnSpc>
                <a:spcPct val="100000"/>
              </a:lnSpc>
            </a:pPr>
            <a:r>
              <a:rPr lang="en" dirty="0"/>
              <a:t>Poisoning can cause cardenolide digestive tract irritation in cattle and sheep</a:t>
            </a:r>
            <a:endParaRPr dirty="0"/>
          </a:p>
          <a:p>
            <a:pPr>
              <a:lnSpc>
                <a:spcPct val="100000"/>
              </a:lnSpc>
            </a:pPr>
            <a:r>
              <a:rPr lang="en" dirty="0"/>
              <a:t>Symptoms are reluctance to stand, abdominal pain, grunting, and potentially death </a:t>
            </a:r>
            <a:endParaRPr dirty="0"/>
          </a:p>
          <a:p>
            <a:pPr>
              <a:lnSpc>
                <a:spcPct val="100000"/>
              </a:lnSpc>
            </a:pPr>
            <a:r>
              <a:rPr lang="en" dirty="0"/>
              <a:t>For poultry, milkweed is neurotoxic </a:t>
            </a:r>
            <a:endParaRPr dirty="0"/>
          </a:p>
          <a:p>
            <a:pPr>
              <a:lnSpc>
                <a:spcPct val="100000"/>
              </a:lnSpc>
            </a:pPr>
            <a:r>
              <a:rPr lang="en" dirty="0"/>
              <a:t>Symptoms include slumped standing, conclusions, twitching,  and death </a:t>
            </a:r>
            <a:endParaRPr dirty="0"/>
          </a:p>
        </p:txBody>
      </p:sp>
      <p:sp>
        <p:nvSpPr>
          <p:cNvPr id="286" name="Google Shape;286;p37"/>
          <p:cNvSpPr txBox="1"/>
          <p:nvPr/>
        </p:nvSpPr>
        <p:spPr>
          <a:xfrm>
            <a:off x="0" y="6580000"/>
            <a:ext cx="4000000" cy="2780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Joe Boggs, Ohio State Extension</a:t>
            </a:r>
            <a:endParaRPr sz="667">
              <a:solidFill>
                <a:schemeClr val="dk1"/>
              </a:solidFill>
            </a:endParaRPr>
          </a:p>
        </p:txBody>
      </p:sp>
    </p:spTree>
    <p:extLst>
      <p:ext uri="{BB962C8B-B14F-4D97-AF65-F5344CB8AC3E}">
        <p14:creationId xmlns:p14="http://schemas.microsoft.com/office/powerpoint/2010/main" val="26394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title"/>
          </p:nvPr>
        </p:nvSpPr>
        <p:spPr>
          <a:xfrm>
            <a:off x="415600" y="608161"/>
            <a:ext cx="11360800" cy="1108400"/>
          </a:xfrm>
          <a:prstGeom prst="rect">
            <a:avLst/>
          </a:prstGeom>
        </p:spPr>
        <p:txBody>
          <a:bodyPr spcFirstLastPara="1" vert="horz" wrap="square" lIns="121900" tIns="121900" rIns="121900" bIns="121900" rtlCol="0" anchor="b" anchorCtr="0">
            <a:noAutofit/>
          </a:bodyPr>
          <a:lstStyle/>
          <a:p>
            <a:r>
              <a:rPr lang="en-US" b="1" dirty="0"/>
              <a:t>White snakeroot, </a:t>
            </a:r>
            <a:r>
              <a:rPr lang="en-US" b="1" i="1" dirty="0" err="1"/>
              <a:t>Ageratina</a:t>
            </a:r>
            <a:r>
              <a:rPr lang="en-US" b="1" i="1" dirty="0"/>
              <a:t> </a:t>
            </a:r>
            <a:r>
              <a:rPr lang="en-US" b="1" i="1" dirty="0" err="1"/>
              <a:t>altissima</a:t>
            </a:r>
            <a:r>
              <a:rPr lang="en-US" b="1" dirty="0"/>
              <a:t> or </a:t>
            </a:r>
            <a:r>
              <a:rPr lang="en-US" b="1" i="1" dirty="0"/>
              <a:t>Eupatorium </a:t>
            </a:r>
            <a:r>
              <a:rPr lang="en-US" b="1" i="1" dirty="0" err="1"/>
              <a:t>rugosum</a:t>
            </a:r>
            <a:endParaRPr lang="en-US" b="1" i="1" dirty="0"/>
          </a:p>
        </p:txBody>
      </p:sp>
      <p:sp>
        <p:nvSpPr>
          <p:cNvPr id="292" name="Google Shape;292;p38"/>
          <p:cNvSpPr txBox="1">
            <a:spLocks noGrp="1"/>
          </p:cNvSpPr>
          <p:nvPr>
            <p:ph type="body" idx="1"/>
          </p:nvPr>
        </p:nvSpPr>
        <p:spPr>
          <a:xfrm>
            <a:off x="415600" y="1851260"/>
            <a:ext cx="5333200" cy="4472000"/>
          </a:xfrm>
          <a:prstGeom prst="rect">
            <a:avLst/>
          </a:prstGeom>
        </p:spPr>
        <p:txBody>
          <a:bodyPr spcFirstLastPara="1" vert="horz" wrap="square" lIns="121900" tIns="121900" rIns="121900" bIns="121900" rtlCol="0" anchor="t" anchorCtr="0">
            <a:noAutofit/>
          </a:bodyPr>
          <a:lstStyle/>
          <a:p>
            <a:pPr marL="169329" indent="0">
              <a:lnSpc>
                <a:spcPct val="100000"/>
              </a:lnSpc>
              <a:spcBef>
                <a:spcPts val="2133"/>
              </a:spcBef>
              <a:buSzPts val="1600"/>
              <a:buNone/>
            </a:pPr>
            <a:r>
              <a:rPr lang="en-US" b="1" dirty="0"/>
              <a:t>Characteristics:</a:t>
            </a:r>
            <a:endParaRPr lang="en" dirty="0"/>
          </a:p>
          <a:p>
            <a:pPr indent="-440256">
              <a:lnSpc>
                <a:spcPct val="100000"/>
              </a:lnSpc>
              <a:spcBef>
                <a:spcPts val="2133"/>
              </a:spcBef>
              <a:buSzPts val="1600"/>
            </a:pPr>
            <a:r>
              <a:rPr lang="en" dirty="0"/>
              <a:t>Poisonous rhizomatous perennial herb</a:t>
            </a:r>
            <a:endParaRPr dirty="0"/>
          </a:p>
          <a:p>
            <a:pPr indent="-440256">
              <a:lnSpc>
                <a:spcPct val="100000"/>
              </a:lnSpc>
              <a:buSzPts val="1600"/>
            </a:pPr>
            <a:r>
              <a:rPr lang="en" dirty="0"/>
              <a:t>Thrives in shady areas along forest edges and in meadows</a:t>
            </a:r>
            <a:endParaRPr dirty="0"/>
          </a:p>
          <a:p>
            <a:pPr indent="-440256">
              <a:lnSpc>
                <a:spcPct val="100000"/>
              </a:lnSpc>
              <a:buSzPts val="1600"/>
            </a:pPr>
            <a:r>
              <a:rPr lang="en" dirty="0"/>
              <a:t>Opposite, coarsely-toothed leaves that are sharply pointed at the apex and rounded at the base</a:t>
            </a:r>
            <a:endParaRPr dirty="0"/>
          </a:p>
          <a:p>
            <a:pPr indent="-440256">
              <a:lnSpc>
                <a:spcPct val="100000"/>
              </a:lnSpc>
              <a:buSzPts val="1600"/>
            </a:pPr>
            <a:r>
              <a:rPr lang="en" dirty="0"/>
              <a:t>Flowers are produced in bright white flat-topped clusters  </a:t>
            </a:r>
            <a:endParaRPr sz="2133" b="1" i="1" dirty="0"/>
          </a:p>
        </p:txBody>
      </p:sp>
      <p:pic>
        <p:nvPicPr>
          <p:cNvPr id="293" name="Google Shape;293;p38"/>
          <p:cNvPicPr preferRelativeResize="0"/>
          <p:nvPr/>
        </p:nvPicPr>
        <p:blipFill>
          <a:blip r:embed="rId3">
            <a:alphaModFix/>
          </a:blip>
          <a:stretch>
            <a:fillRect/>
          </a:stretch>
        </p:blipFill>
        <p:spPr>
          <a:xfrm>
            <a:off x="7644276" y="1162361"/>
            <a:ext cx="3484667" cy="5160899"/>
          </a:xfrm>
          <a:prstGeom prst="rect">
            <a:avLst/>
          </a:prstGeom>
          <a:noFill/>
          <a:ln>
            <a:noFill/>
          </a:ln>
        </p:spPr>
      </p:pic>
      <p:sp>
        <p:nvSpPr>
          <p:cNvPr id="294" name="Google Shape;294;p38"/>
          <p:cNvSpPr txBox="1"/>
          <p:nvPr/>
        </p:nvSpPr>
        <p:spPr>
          <a:xfrm>
            <a:off x="0" y="6595975"/>
            <a:ext cx="4000000" cy="218000"/>
          </a:xfrm>
          <a:prstGeom prst="rect">
            <a:avLst/>
          </a:prstGeom>
          <a:noFill/>
          <a:ln>
            <a:noFill/>
          </a:ln>
        </p:spPr>
        <p:txBody>
          <a:bodyPr spcFirstLastPara="1" wrap="square" lIns="121900" tIns="121900" rIns="121900" bIns="121900" anchor="t" anchorCtr="0">
            <a:noAutofit/>
          </a:bodyPr>
          <a:lstStyle/>
          <a:p>
            <a:r>
              <a:rPr lang="en" sz="667" dirty="0">
                <a:solidFill>
                  <a:schemeClr val="dk1"/>
                </a:solidFill>
              </a:rPr>
              <a:t>Image Credits: Illinois Wildflowers</a:t>
            </a:r>
            <a:endParaRPr sz="667" dirty="0">
              <a:solidFill>
                <a:schemeClr val="dk1"/>
              </a:solidFill>
            </a:endParaRPr>
          </a:p>
        </p:txBody>
      </p:sp>
    </p:spTree>
    <p:extLst>
      <p:ext uri="{BB962C8B-B14F-4D97-AF65-F5344CB8AC3E}">
        <p14:creationId xmlns:p14="http://schemas.microsoft.com/office/powerpoint/2010/main" val="144240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pPr>
              <a:lnSpc>
                <a:spcPct val="115000"/>
              </a:lnSpc>
            </a:pPr>
            <a:r>
              <a:rPr lang="en-US" sz="3600" dirty="0">
                <a:solidFill>
                  <a:schemeClr val="dk1"/>
                </a:solidFill>
                <a:latin typeface="Open Sans"/>
                <a:ea typeface="Open Sans"/>
                <a:cs typeface="Open Sans"/>
                <a:sym typeface="Open Sans"/>
              </a:rPr>
              <a:t>Additional white snakeroot info…</a:t>
            </a:r>
          </a:p>
        </p:txBody>
      </p:sp>
      <p:pic>
        <p:nvPicPr>
          <p:cNvPr id="300" name="Google Shape;300;p39"/>
          <p:cNvPicPr preferRelativeResize="0"/>
          <p:nvPr/>
        </p:nvPicPr>
        <p:blipFill>
          <a:blip r:embed="rId3">
            <a:alphaModFix/>
          </a:blip>
          <a:stretch>
            <a:fillRect/>
          </a:stretch>
        </p:blipFill>
        <p:spPr>
          <a:xfrm>
            <a:off x="6802599" y="1846797"/>
            <a:ext cx="4913533" cy="3685132"/>
          </a:xfrm>
          <a:prstGeom prst="rect">
            <a:avLst/>
          </a:prstGeom>
          <a:noFill/>
          <a:ln>
            <a:noFill/>
          </a:ln>
        </p:spPr>
      </p:pic>
      <p:sp>
        <p:nvSpPr>
          <p:cNvPr id="301" name="Google Shape;301;p39"/>
          <p:cNvSpPr txBox="1"/>
          <p:nvPr/>
        </p:nvSpPr>
        <p:spPr>
          <a:xfrm>
            <a:off x="415600" y="1429000"/>
            <a:ext cx="5400800" cy="4000000"/>
          </a:xfrm>
          <a:prstGeom prst="rect">
            <a:avLst/>
          </a:prstGeom>
          <a:noFill/>
          <a:ln>
            <a:noFill/>
          </a:ln>
        </p:spPr>
        <p:txBody>
          <a:bodyPr spcFirstLastPara="1" wrap="square" lIns="121900" tIns="121900" rIns="121900" bIns="121900" anchor="t" anchorCtr="0">
            <a:noAutofit/>
          </a:bodyPr>
          <a:lstStyle/>
          <a:p>
            <a:pPr marL="609585" indent="-440256">
              <a:spcBef>
                <a:spcPts val="2133"/>
              </a:spcBef>
              <a:buClr>
                <a:schemeClr val="dk1"/>
              </a:buClr>
              <a:buSzPts val="1600"/>
              <a:buFont typeface="Open Sans"/>
              <a:buChar char="●"/>
            </a:pPr>
            <a:r>
              <a:rPr lang="en" sz="1870" dirty="0">
                <a:solidFill>
                  <a:schemeClr val="dk1"/>
                </a:solidFill>
                <a:latin typeface="Open Sans"/>
                <a:ea typeface="Open Sans"/>
                <a:cs typeface="Open Sans"/>
                <a:sym typeface="Open Sans"/>
              </a:rPr>
              <a:t>Most toxic part of the plant are the leaves and stems. </a:t>
            </a:r>
            <a:endParaRPr lang="en-US" sz="1870" dirty="0">
              <a:solidFill>
                <a:schemeClr val="dk1"/>
              </a:solidFill>
              <a:latin typeface="Open Sans"/>
              <a:ea typeface="Open Sans"/>
              <a:cs typeface="Open Sans"/>
              <a:sym typeface="Open Sans"/>
            </a:endParaRPr>
          </a:p>
          <a:p>
            <a:pPr marL="609585" indent="-440256">
              <a:spcBef>
                <a:spcPts val="2133"/>
              </a:spcBef>
              <a:buClr>
                <a:schemeClr val="dk1"/>
              </a:buClr>
              <a:buSzPts val="1600"/>
              <a:buFont typeface="Open Sans"/>
              <a:buChar char="●"/>
            </a:pPr>
            <a:r>
              <a:rPr lang="en-US" sz="1870" dirty="0">
                <a:solidFill>
                  <a:schemeClr val="dk1"/>
                </a:solidFill>
                <a:latin typeface="Open Sans"/>
                <a:ea typeface="Open Sans"/>
                <a:cs typeface="Open Sans"/>
                <a:sym typeface="Open Sans"/>
              </a:rPr>
              <a:t>Interestingly, </a:t>
            </a:r>
            <a:r>
              <a:rPr lang="en" sz="1870" dirty="0" smtClean="0">
                <a:solidFill>
                  <a:schemeClr val="dk1"/>
                </a:solidFill>
                <a:latin typeface="Open Sans"/>
                <a:ea typeface="Open Sans"/>
                <a:cs typeface="Open Sans"/>
                <a:sym typeface="Open Sans"/>
              </a:rPr>
              <a:t>Northeast </a:t>
            </a:r>
            <a:r>
              <a:rPr lang="en" sz="1870" dirty="0">
                <a:solidFill>
                  <a:schemeClr val="dk1"/>
                </a:solidFill>
                <a:latin typeface="Open Sans"/>
                <a:ea typeface="Open Sans"/>
                <a:cs typeface="Open Sans"/>
                <a:sym typeface="Open Sans"/>
              </a:rPr>
              <a:t>states have no reported cases of snakeroot toxicity, even though the plant is quite common. However, there have been cases reported in Illinois, Indiana, Ohio, Kentucky, Tennessee, North Carolina, and Arkansas </a:t>
            </a:r>
            <a:endParaRPr sz="1870" dirty="0">
              <a:solidFill>
                <a:schemeClr val="dk1"/>
              </a:solidFill>
              <a:latin typeface="Open Sans"/>
              <a:ea typeface="Open Sans"/>
              <a:cs typeface="Open Sans"/>
              <a:sym typeface="Open Sans"/>
            </a:endParaRPr>
          </a:p>
          <a:p>
            <a:pPr marL="609585" indent="-440256">
              <a:buClr>
                <a:schemeClr val="dk1"/>
              </a:buClr>
              <a:buSzPts val="1600"/>
              <a:buFont typeface="Open Sans"/>
              <a:buChar char="●"/>
            </a:pPr>
            <a:r>
              <a:rPr lang="en" sz="1870" dirty="0">
                <a:solidFill>
                  <a:schemeClr val="dk1"/>
                </a:solidFill>
                <a:latin typeface="Open Sans"/>
                <a:ea typeface="Open Sans"/>
                <a:cs typeface="Open Sans"/>
                <a:sym typeface="Open Sans"/>
              </a:rPr>
              <a:t>Ingestion of the plant creates a deadly condition called trembles in animals </a:t>
            </a:r>
            <a:endParaRPr sz="1870" dirty="0">
              <a:solidFill>
                <a:schemeClr val="dk1"/>
              </a:solidFill>
              <a:latin typeface="Open Sans"/>
              <a:ea typeface="Open Sans"/>
              <a:cs typeface="Open Sans"/>
              <a:sym typeface="Open Sans"/>
            </a:endParaRPr>
          </a:p>
          <a:p>
            <a:pPr marL="609585" indent="-440256">
              <a:buClr>
                <a:schemeClr val="dk1"/>
              </a:buClr>
              <a:buSzPts val="1600"/>
              <a:buFont typeface="Open Sans"/>
              <a:buChar char="●"/>
            </a:pPr>
            <a:r>
              <a:rPr lang="en" sz="1870" dirty="0">
                <a:solidFill>
                  <a:schemeClr val="dk1"/>
                </a:solidFill>
                <a:latin typeface="Open Sans"/>
                <a:ea typeface="Open Sans"/>
                <a:cs typeface="Open Sans"/>
                <a:sym typeface="Open Sans"/>
              </a:rPr>
              <a:t>Consuming the milk from affected animals gives humans milk sickness</a:t>
            </a:r>
            <a:endParaRPr sz="1870" dirty="0">
              <a:solidFill>
                <a:schemeClr val="dk1"/>
              </a:solidFill>
              <a:latin typeface="Open Sans"/>
              <a:ea typeface="Open Sans"/>
              <a:cs typeface="Open Sans"/>
              <a:sym typeface="Open Sans"/>
            </a:endParaRPr>
          </a:p>
          <a:p>
            <a:pPr>
              <a:lnSpc>
                <a:spcPct val="115000"/>
              </a:lnSpc>
              <a:spcAft>
                <a:spcPts val="2133"/>
              </a:spcAft>
            </a:pPr>
            <a:endParaRPr sz="2400" dirty="0">
              <a:solidFill>
                <a:schemeClr val="dk1"/>
              </a:solidFill>
              <a:latin typeface="Open Sans"/>
              <a:ea typeface="Open Sans"/>
              <a:cs typeface="Open Sans"/>
              <a:sym typeface="Open Sans"/>
            </a:endParaRPr>
          </a:p>
        </p:txBody>
      </p:sp>
      <p:sp>
        <p:nvSpPr>
          <p:cNvPr id="302" name="Google Shape;302;p39"/>
          <p:cNvSpPr txBox="1"/>
          <p:nvPr/>
        </p:nvSpPr>
        <p:spPr>
          <a:xfrm>
            <a:off x="0" y="6566400"/>
            <a:ext cx="4000000" cy="291600"/>
          </a:xfrm>
          <a:prstGeom prst="rect">
            <a:avLst/>
          </a:prstGeom>
          <a:noFill/>
          <a:ln>
            <a:noFill/>
          </a:ln>
        </p:spPr>
        <p:txBody>
          <a:bodyPr spcFirstLastPara="1" wrap="square" lIns="121900" tIns="121900" rIns="121900" bIns="121900" anchor="t" anchorCtr="0">
            <a:noAutofit/>
          </a:bodyPr>
          <a:lstStyle/>
          <a:p>
            <a:r>
              <a:rPr lang="en" sz="667">
                <a:solidFill>
                  <a:schemeClr val="dk1"/>
                </a:solidFill>
              </a:rPr>
              <a:t>Image Credits: Donald Cameron, Go Botany</a:t>
            </a:r>
            <a:endParaRPr sz="667">
              <a:solidFill>
                <a:schemeClr val="dk1"/>
              </a:solidFill>
            </a:endParaRPr>
          </a:p>
        </p:txBody>
      </p:sp>
    </p:spTree>
    <p:extLst>
      <p:ext uri="{BB962C8B-B14F-4D97-AF65-F5344CB8AC3E}">
        <p14:creationId xmlns:p14="http://schemas.microsoft.com/office/powerpoint/2010/main" val="1710740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1085</Words>
  <Application>Microsoft Office PowerPoint</Application>
  <PresentationFormat>Widescreen</PresentationFormat>
  <Paragraphs>117</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Open Sans</vt:lpstr>
      <vt:lpstr>Roboto</vt:lpstr>
      <vt:lpstr>Office Theme</vt:lpstr>
      <vt:lpstr>Poisonous Weeds Unit</vt:lpstr>
      <vt:lpstr>Water hemlock, Cicuta spp.</vt:lpstr>
      <vt:lpstr>Additional water hemlock info…</vt:lpstr>
      <vt:lpstr>Redroot pigweed (Amaranthus retroflexus)</vt:lpstr>
      <vt:lpstr>Common lambsquarters (Chenopodium album)</vt:lpstr>
      <vt:lpstr>Common milkweed, Asclepia syriaca</vt:lpstr>
      <vt:lpstr>Additional common milkweed info…</vt:lpstr>
      <vt:lpstr>White snakeroot, Ageratina altissima or Eupatorium rugosum</vt:lpstr>
      <vt:lpstr>Additional white snakeroot info…</vt:lpstr>
      <vt:lpstr>Common Pokeweed, Phytolacca americana</vt:lpstr>
      <vt:lpstr>Additional common pokeweed info…</vt:lpstr>
      <vt:lpstr>Prunus Species, Prunus spp.</vt:lpstr>
      <vt:lpstr>Additional prunus species info…</vt:lpstr>
      <vt:lpstr>Too Much of A Good Thing</vt:lpstr>
      <vt:lpstr>Activity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Poisonous Weeds Unit</dc:title>
  <dc:creator>isabella Colucci</dc:creator>
  <cp:lastModifiedBy>Sharon Bachman</cp:lastModifiedBy>
  <cp:revision>20</cp:revision>
  <dcterms:created xsi:type="dcterms:W3CDTF">2021-07-19T14:53:59Z</dcterms:created>
  <dcterms:modified xsi:type="dcterms:W3CDTF">2021-10-04T10:56:49Z</dcterms:modified>
</cp:coreProperties>
</file>