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57" r:id="rId4"/>
    <p:sldId id="259" r:id="rId5"/>
    <p:sldId id="260" r:id="rId6"/>
    <p:sldId id="261" r:id="rId7"/>
    <p:sldId id="264" r:id="rId8"/>
    <p:sldId id="266" r:id="rId9"/>
    <p:sldId id="270" r:id="rId10"/>
    <p:sldId id="265" r:id="rId11"/>
    <p:sldId id="267" r:id="rId12"/>
    <p:sldId id="268" r:id="rId13"/>
    <p:sldId id="269" r:id="rId14"/>
    <p:sldId id="2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abella Colucci" initials="iC" lastIdx="1" clrIdx="0">
    <p:extLst>
      <p:ext uri="{19B8F6BF-5375-455C-9EA6-DF929625EA0E}">
        <p15:presenceInfo xmlns:p15="http://schemas.microsoft.com/office/powerpoint/2012/main" userId="69796eb905fdcbc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290"/>
    <p:restoredTop sz="96076"/>
  </p:normalViewPr>
  <p:slideViewPr>
    <p:cSldViewPr snapToGrid="0" snapToObjects="1" showGuides="1">
      <p:cViewPr>
        <p:scale>
          <a:sx n="70" d="100"/>
          <a:sy n="70" d="100"/>
        </p:scale>
        <p:origin x="264" y="10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7372EC-86C0-C040-BBDE-EC1336CAF794}" type="datetimeFigureOut">
              <a:rPr lang="en-US" smtClean="0"/>
              <a:t>10/1/21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80F676-B1A6-6D46-BE2C-9341C8F84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78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80F676-B1A6-6D46-BE2C-9341C8F841F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40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C9B61-D9CF-0848-A483-0B6E7C9101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C5F69B-E5F3-404E-A712-61230DACB4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4E59F-1C16-8F41-8321-44C4BDCCE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FE4F8-078F-F443-B115-7BB8659A2F84}" type="datetimeFigureOut">
              <a:rPr lang="en-US" smtClean="0"/>
              <a:t>10/1/21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8F013-F84E-E945-AFC4-096A7E15D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DA6FE-113A-C44F-85E7-56AA9E810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E924E-60F1-7B4A-9BAB-4639B694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606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4459A-3CC8-774C-A2B1-1769F753E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45D134-76F1-E747-A602-BFA2B8B0F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EC795-06E2-4A4C-9A39-3E419E7BB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FE4F8-078F-F443-B115-7BB8659A2F84}" type="datetimeFigureOut">
              <a:rPr lang="en-US" smtClean="0"/>
              <a:t>10/1/21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A61C77-74B8-974A-84B7-2AB52A0E5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FE3110-5252-9347-A441-45EF3A4D7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E924E-60F1-7B4A-9BAB-4639B694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92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56D816-30DE-9A4E-A739-A600ED3E46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1F9453-EC0C-1A45-8B6B-E8C3129DD7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4F3AD-0FED-4F4B-BFDF-36D0E6C94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FE4F8-078F-F443-B115-7BB8659A2F84}" type="datetimeFigureOut">
              <a:rPr lang="en-US" smtClean="0"/>
              <a:t>10/1/21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838DF-4455-9C4F-9B57-F4CFF3AF1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B0E21-782C-F744-85C7-17E8C4D06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E924E-60F1-7B4A-9BAB-4639B694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6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7B391-5D84-1B47-8BC7-897380F5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4EF93-5C5C-1740-AB15-C6945310D0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C7ECE-614A-4B42-8289-BDAF6D470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FE4F8-078F-F443-B115-7BB8659A2F84}" type="datetimeFigureOut">
              <a:rPr lang="en-US" smtClean="0"/>
              <a:t>10/1/21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29834-679B-4844-A8C4-59B0C644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E109E-FBF8-2644-A56E-B0F9F4D85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E924E-60F1-7B4A-9BAB-4639B694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740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83C26-9BD4-E344-A87A-397767A8B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629012-D755-F94B-92DB-610366CF7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6715F-D248-E541-BF74-390E6EDCA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FE4F8-078F-F443-B115-7BB8659A2F84}" type="datetimeFigureOut">
              <a:rPr lang="en-US" smtClean="0"/>
              <a:t>10/1/21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7D812-71E0-DA48-9B63-6CE1F4F06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3A0F4-D184-8D41-A6BD-8030735C4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E924E-60F1-7B4A-9BAB-4639B694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18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3D1E1-9412-3A4A-8F63-1B7C90364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7C92E-0C20-6A42-97D6-D1BD5DC25D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FBC66A-3357-BA45-82D2-0B4A16AD1A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050DAF-A4B1-1C42-BCC7-DA1FB6B53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FE4F8-078F-F443-B115-7BB8659A2F84}" type="datetimeFigureOut">
              <a:rPr lang="en-US" smtClean="0"/>
              <a:t>10/1/21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4F08BA-3DB7-E14E-AD49-A95FF7BE2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12B4F1-1693-4344-8331-E1A95BA7E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E924E-60F1-7B4A-9BAB-4639B694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157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5C0B8-FE9D-3042-80A7-8C2333D21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15AE1-706F-4B44-B130-A5CDBE3FF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71C2CF-A621-B645-974F-F46A8D8AD6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82E947-4359-CB4B-96E5-B25AEE4705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518F87-2E2A-0A40-8CFD-49FD61505E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137CC7-00B1-5847-BD72-70A62086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FE4F8-078F-F443-B115-7BB8659A2F84}" type="datetimeFigureOut">
              <a:rPr lang="en-US" smtClean="0"/>
              <a:t>10/1/21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4BAEAE-40E8-1040-B632-8374E430A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C40605-8444-9143-BBC3-B72678AAD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E924E-60F1-7B4A-9BAB-4639B694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617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CA82B-03D6-A247-991D-0803F39C8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EB81F9-1A11-9F4B-A0C7-39BE4F328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FE4F8-078F-F443-B115-7BB8659A2F84}" type="datetimeFigureOut">
              <a:rPr lang="en-US" smtClean="0"/>
              <a:t>10/1/21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A979F2-88DD-F243-BFD0-35CF705F4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ECC353-7FD8-0D41-B54B-AD79E7A44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E924E-60F1-7B4A-9BAB-4639B694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80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0051DC-E3B2-E641-B712-54F85FB7B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FE4F8-078F-F443-B115-7BB8659A2F84}" type="datetimeFigureOut">
              <a:rPr lang="en-US" smtClean="0"/>
              <a:t>10/1/21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E7D547-E768-F549-9CBE-A8CC81BE3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B14555-0341-1D43-AA86-7A347495C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E924E-60F1-7B4A-9BAB-4639B694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006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45F51-B217-694F-828A-5F3CD5779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A2A16-BD52-7A4B-8871-7BA57D626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CC84EE-5D98-9A46-9575-93E036C7BA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235275-BDA2-394A-9586-78AFDCAA6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FE4F8-078F-F443-B115-7BB8659A2F84}" type="datetimeFigureOut">
              <a:rPr lang="en-US" smtClean="0"/>
              <a:t>10/1/21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43BDE-53DE-8146-8CE7-2FCB2F21D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174207-3C32-BC46-9496-488407D6B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E924E-60F1-7B4A-9BAB-4639B694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90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C00D0-D917-8443-BF8D-BD1AD4BCC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66B5E7-5DC0-E249-9E25-4B3A428BFA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51375C-978D-6A40-865B-4DD05066B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AFDDFA-94DA-6C43-B145-19C80639C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FE4F8-078F-F443-B115-7BB8659A2F84}" type="datetimeFigureOut">
              <a:rPr lang="en-US" smtClean="0"/>
              <a:t>10/1/21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7D0B3-47F1-3E4E-9C1E-4B77610B6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F0F8A6-1292-D047-B240-FE1A4944A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E924E-60F1-7B4A-9BAB-4639B694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30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BC5C21-7D5B-BB4A-9C7A-DFEC444B9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8A5912-9708-F642-B4EE-F1969E4306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FA269-20EB-8942-9F27-9B1104D2CA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FE4F8-078F-F443-B115-7BB8659A2F84}" type="datetimeFigureOut">
              <a:rPr lang="en-US" smtClean="0"/>
              <a:t>10/1/21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6D716-BBB7-2641-9AF8-415C24A134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C808A-1693-294D-B85B-2B1F8B5E91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E924E-60F1-7B4A-9BAB-4639B694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86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504EF-7AAF-F545-A567-DE29B0D6F2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4H Match game cards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67555B-864F-9A43-B5C1-1972A83286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Weed ID Network</a:t>
            </a:r>
          </a:p>
          <a:p>
            <a:r>
              <a:rPr lang="en-US" sz="1800"/>
              <a:t>Compiled by Isabella </a:t>
            </a:r>
            <a:r>
              <a:rPr lang="en-US" sz="1800" dirty="0"/>
              <a:t>Colucci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A17174-F168-FF4F-8271-9C232B43D65B}"/>
              </a:ext>
            </a:extLst>
          </p:cNvPr>
          <p:cNvSpPr txBox="1"/>
          <p:nvPr/>
        </p:nvSpPr>
        <p:spPr>
          <a:xfrm>
            <a:off x="1368552" y="5349240"/>
            <a:ext cx="9256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You may need to play around with your printing settings to get the slides to print correctly.  The dashed lines represent cutting lines.</a:t>
            </a:r>
          </a:p>
        </p:txBody>
      </p:sp>
    </p:spTree>
    <p:extLst>
      <p:ext uri="{BB962C8B-B14F-4D97-AF65-F5344CB8AC3E}">
        <p14:creationId xmlns:p14="http://schemas.microsoft.com/office/powerpoint/2010/main" val="1535536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D29E6-2BC4-AB48-9838-50561FA38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Specifically grass-like spp.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A3511E-C0DD-B74E-8D69-9BCEC34D8962}"/>
              </a:ext>
            </a:extLst>
          </p:cNvPr>
          <p:cNvSpPr txBox="1"/>
          <p:nvPr/>
        </p:nvSpPr>
        <p:spPr>
          <a:xfrm>
            <a:off x="1117600" y="1857829"/>
            <a:ext cx="96665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Giant foxtail (</a:t>
            </a:r>
            <a:r>
              <a:rPr lang="en-US" i="1" dirty="0"/>
              <a:t>Setaria faberi</a:t>
            </a:r>
            <a:r>
              <a:rPr lang="en-US" dirty="0"/>
              <a:t>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Large crabgrass </a:t>
            </a:r>
            <a:r>
              <a:rPr lang="en-US" i="1" dirty="0"/>
              <a:t>(</a:t>
            </a:r>
            <a:r>
              <a:rPr lang="en-US" i="1" dirty="0" err="1"/>
              <a:t>Digitaria</a:t>
            </a:r>
            <a:r>
              <a:rPr lang="en-US" i="1" dirty="0"/>
              <a:t> </a:t>
            </a:r>
            <a:r>
              <a:rPr lang="en-US" i="1" dirty="0" err="1"/>
              <a:t>sanguinalis</a:t>
            </a:r>
            <a:r>
              <a:rPr lang="en-US" i="1" dirty="0"/>
              <a:t>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err="1"/>
              <a:t>Barnyardgrass</a:t>
            </a:r>
            <a:r>
              <a:rPr lang="en-US" dirty="0"/>
              <a:t> </a:t>
            </a:r>
            <a:r>
              <a:rPr lang="en-US" i="1" dirty="0"/>
              <a:t>(</a:t>
            </a:r>
            <a:r>
              <a:rPr lang="en-US" i="1" dirty="0" err="1"/>
              <a:t>Echinochloa</a:t>
            </a:r>
            <a:r>
              <a:rPr lang="en-US" i="1" dirty="0"/>
              <a:t> crus-</a:t>
            </a:r>
            <a:r>
              <a:rPr lang="en-US" i="1" dirty="0" err="1"/>
              <a:t>galli</a:t>
            </a:r>
            <a:r>
              <a:rPr lang="en-US" i="1" dirty="0"/>
              <a:t>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err="1"/>
              <a:t>Quackgrass</a:t>
            </a:r>
            <a:r>
              <a:rPr lang="en-US" dirty="0"/>
              <a:t> </a:t>
            </a:r>
            <a:r>
              <a:rPr lang="en-US" i="1" dirty="0"/>
              <a:t>(</a:t>
            </a:r>
            <a:r>
              <a:rPr lang="en-US" i="1" dirty="0" err="1"/>
              <a:t>Elytrigia</a:t>
            </a:r>
            <a:r>
              <a:rPr lang="en-US" i="1" dirty="0"/>
              <a:t> </a:t>
            </a:r>
            <a:r>
              <a:rPr lang="en-US" i="1" dirty="0" err="1"/>
              <a:t>repens</a:t>
            </a:r>
            <a:r>
              <a:rPr lang="en-US" i="1" dirty="0"/>
              <a:t>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Reed </a:t>
            </a:r>
            <a:r>
              <a:rPr lang="en-US" dirty="0" err="1"/>
              <a:t>canarygrass</a:t>
            </a:r>
            <a:r>
              <a:rPr lang="en-US" dirty="0"/>
              <a:t> </a:t>
            </a:r>
            <a:r>
              <a:rPr lang="en-US" i="1" dirty="0"/>
              <a:t>(</a:t>
            </a:r>
            <a:r>
              <a:rPr lang="en-US" i="1" dirty="0" err="1"/>
              <a:t>Phalaris</a:t>
            </a:r>
            <a:r>
              <a:rPr lang="en-US" i="1" dirty="0"/>
              <a:t> </a:t>
            </a:r>
            <a:r>
              <a:rPr lang="en-US" i="1" dirty="0" err="1"/>
              <a:t>arundinacea</a:t>
            </a:r>
            <a:r>
              <a:rPr lang="en-US" i="1" dirty="0"/>
              <a:t>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Johnsongrass (</a:t>
            </a:r>
            <a:r>
              <a:rPr lang="en-US" i="1" dirty="0" err="1"/>
              <a:t>Sorghym</a:t>
            </a:r>
            <a:r>
              <a:rPr lang="en-US" i="1" dirty="0"/>
              <a:t> </a:t>
            </a:r>
            <a:r>
              <a:rPr lang="en-US" i="1" dirty="0" err="1"/>
              <a:t>halepense</a:t>
            </a:r>
            <a:r>
              <a:rPr lang="en-US" i="1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537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DF471DA-3AD4-5D4D-A342-EFB40528BAF7}"/>
              </a:ext>
            </a:extLst>
          </p:cNvPr>
          <p:cNvSpPr txBox="1"/>
          <p:nvPr/>
        </p:nvSpPr>
        <p:spPr>
          <a:xfrm>
            <a:off x="2965478" y="288975"/>
            <a:ext cx="305092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Characteristics: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Annual, biennial, or perennial?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Monocot or dicot?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Broadleaf or grass-like?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Leaf bud? Rolled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Ligule? Fringe of hairs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Auricle? Absent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Root system?</a:t>
            </a:r>
          </a:p>
          <a:p>
            <a:r>
              <a:rPr lang="en-US" sz="1600" dirty="0"/>
              <a:t>       Fibrous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Flower head: cylindrical, bristly panicle that droops at maturity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9163DF-DF67-374C-B401-D6839D1CB700}"/>
              </a:ext>
            </a:extLst>
          </p:cNvPr>
          <p:cNvSpPr txBox="1"/>
          <p:nvPr/>
        </p:nvSpPr>
        <p:spPr>
          <a:xfrm>
            <a:off x="7020118" y="1026440"/>
            <a:ext cx="4413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Giant foxtail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C4DEEC-F43C-7745-B8F2-B82981DB85F0}"/>
              </a:ext>
            </a:extLst>
          </p:cNvPr>
          <p:cNvSpPr txBox="1"/>
          <p:nvPr/>
        </p:nvSpPr>
        <p:spPr>
          <a:xfrm>
            <a:off x="7990466" y="1736274"/>
            <a:ext cx="2473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Setaria faberi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250A5C6-AD14-8947-83CE-AB3095F9A170}"/>
              </a:ext>
            </a:extLst>
          </p:cNvPr>
          <p:cNvCxnSpPr/>
          <p:nvPr/>
        </p:nvCxnSpPr>
        <p:spPr>
          <a:xfrm>
            <a:off x="6324600" y="0"/>
            <a:ext cx="0" cy="7406640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D31F9CC-E86E-CF4D-B8DF-3D9B8BEF1564}"/>
              </a:ext>
            </a:extLst>
          </p:cNvPr>
          <p:cNvCxnSpPr/>
          <p:nvPr/>
        </p:nvCxnSpPr>
        <p:spPr>
          <a:xfrm>
            <a:off x="33865" y="3437467"/>
            <a:ext cx="12192001" cy="0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12DBA41-9660-8348-8813-CF49A9AFD129}"/>
              </a:ext>
            </a:extLst>
          </p:cNvPr>
          <p:cNvSpPr txBox="1"/>
          <p:nvPr/>
        </p:nvSpPr>
        <p:spPr>
          <a:xfrm>
            <a:off x="3078938" y="3755360"/>
            <a:ext cx="30509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Characteristics: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Annual, biennial, or perennial?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Monocot or dicot?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Broadleaf or grass-like?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Leaf bud? Rolled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Ligule? Jagged, membranous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Auricle? Absent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Root system? Fibrous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Flower head: Cluster of spikes, hand-like appearance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6D49FB-2F4C-D34E-AB29-87335BA5BEFF}"/>
              </a:ext>
            </a:extLst>
          </p:cNvPr>
          <p:cNvSpPr txBox="1"/>
          <p:nvPr/>
        </p:nvSpPr>
        <p:spPr>
          <a:xfrm>
            <a:off x="7056694" y="4368018"/>
            <a:ext cx="4413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Large crabgrass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9DF040-12A6-164D-B10A-F7C73B1402B3}"/>
              </a:ext>
            </a:extLst>
          </p:cNvPr>
          <p:cNvSpPr txBox="1"/>
          <p:nvPr/>
        </p:nvSpPr>
        <p:spPr>
          <a:xfrm>
            <a:off x="8027042" y="5099866"/>
            <a:ext cx="2473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Digitaria sanguinalis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EFDD8F-95B0-DE4D-82F4-670E3264A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17" y="3652787"/>
            <a:ext cx="2085861" cy="3128792"/>
          </a:xfrm>
          <a:prstGeom prst="rect">
            <a:avLst/>
          </a:prstGeom>
        </p:spPr>
      </p:pic>
      <p:sp>
        <p:nvSpPr>
          <p:cNvPr id="23" name="Google Shape;327;p42">
            <a:extLst>
              <a:ext uri="{FF2B5EF4-FFF2-40B4-BE49-F238E27FC236}">
                <a16:creationId xmlns:a16="http://schemas.microsoft.com/office/drawing/2014/main" id="{29EE2B1E-7A17-E345-A525-EA285B2849DF}"/>
              </a:ext>
            </a:extLst>
          </p:cNvPr>
          <p:cNvSpPr txBox="1"/>
          <p:nvPr/>
        </p:nvSpPr>
        <p:spPr>
          <a:xfrm>
            <a:off x="606087" y="6363857"/>
            <a:ext cx="2077865" cy="440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650" dirty="0">
                <a:solidFill>
                  <a:schemeClr val="bg1"/>
                </a:solidFill>
              </a:rPr>
              <a:t>Image Credits: Steve Dewey, Utah State University, </a:t>
            </a:r>
            <a:r>
              <a:rPr lang="en" sz="650" dirty="0" err="1">
                <a:solidFill>
                  <a:schemeClr val="bg1"/>
                </a:solidFill>
              </a:rPr>
              <a:t>Bugwood.org</a:t>
            </a:r>
            <a:endParaRPr sz="65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28ED63-4B59-AF41-BC2F-B1B48069B1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16"/>
          <a:stretch/>
        </p:blipFill>
        <p:spPr>
          <a:xfrm>
            <a:off x="330247" y="430306"/>
            <a:ext cx="1955752" cy="24681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BDD8CE-4D58-0040-8FCA-F5F6A4104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952" y="2045344"/>
            <a:ext cx="1434538" cy="1075173"/>
          </a:xfrm>
          <a:prstGeom prst="rect">
            <a:avLst/>
          </a:prstGeom>
        </p:spPr>
      </p:pic>
      <p:sp>
        <p:nvSpPr>
          <p:cNvPr id="19" name="Google Shape;327;p42">
            <a:extLst>
              <a:ext uri="{FF2B5EF4-FFF2-40B4-BE49-F238E27FC236}">
                <a16:creationId xmlns:a16="http://schemas.microsoft.com/office/drawing/2014/main" id="{60EA0CD4-D633-7E43-8321-BF90F85D40FA}"/>
              </a:ext>
            </a:extLst>
          </p:cNvPr>
          <p:cNvSpPr txBox="1"/>
          <p:nvPr/>
        </p:nvSpPr>
        <p:spPr>
          <a:xfrm>
            <a:off x="236222" y="2396146"/>
            <a:ext cx="1496885" cy="440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650" dirty="0">
                <a:solidFill>
                  <a:schemeClr val="bg1"/>
                </a:solidFill>
              </a:rPr>
              <a:t>Image Credits: Antoni </a:t>
            </a:r>
            <a:r>
              <a:rPr lang="en" sz="650" dirty="0" err="1">
                <a:solidFill>
                  <a:schemeClr val="bg1"/>
                </a:solidFill>
              </a:rPr>
              <a:t>DiTommaso</a:t>
            </a:r>
            <a:r>
              <a:rPr lang="en" sz="650" dirty="0">
                <a:solidFill>
                  <a:schemeClr val="bg1"/>
                </a:solidFill>
              </a:rPr>
              <a:t>, </a:t>
            </a:r>
          </a:p>
          <a:p>
            <a:r>
              <a:rPr lang="en" sz="650" dirty="0">
                <a:solidFill>
                  <a:schemeClr val="bg1"/>
                </a:solidFill>
              </a:rPr>
              <a:t>Cornell University</a:t>
            </a:r>
            <a:endParaRPr sz="6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931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DF471DA-3AD4-5D4D-A342-EFB40528BAF7}"/>
              </a:ext>
            </a:extLst>
          </p:cNvPr>
          <p:cNvSpPr txBox="1"/>
          <p:nvPr/>
        </p:nvSpPr>
        <p:spPr>
          <a:xfrm>
            <a:off x="2949068" y="177045"/>
            <a:ext cx="3050927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Characteristics: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Annual, biennial, or perennial?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Monocot or dicot?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Broadleaf or grass-like?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Leaf bud? Rolled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Ligule? Absent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Auricle? Absent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Underground root system? Fibrous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Flower head: coarsely branched, purplish-green panicle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9163DF-DF67-374C-B401-D6839D1CB700}"/>
              </a:ext>
            </a:extLst>
          </p:cNvPr>
          <p:cNvSpPr txBox="1"/>
          <p:nvPr/>
        </p:nvSpPr>
        <p:spPr>
          <a:xfrm>
            <a:off x="7056694" y="1165164"/>
            <a:ext cx="4413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Barnyardgrass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C4DEEC-F43C-7745-B8F2-B82981DB85F0}"/>
              </a:ext>
            </a:extLst>
          </p:cNvPr>
          <p:cNvSpPr txBox="1"/>
          <p:nvPr/>
        </p:nvSpPr>
        <p:spPr>
          <a:xfrm>
            <a:off x="8027042" y="1874998"/>
            <a:ext cx="2473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i="1" dirty="0"/>
              <a:t>Echinochloa crus-galli</a:t>
            </a:r>
            <a:endParaRPr lang="en-US" i="1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250A5C6-AD14-8947-83CE-AB3095F9A170}"/>
              </a:ext>
            </a:extLst>
          </p:cNvPr>
          <p:cNvCxnSpPr/>
          <p:nvPr/>
        </p:nvCxnSpPr>
        <p:spPr>
          <a:xfrm>
            <a:off x="6324600" y="-6593"/>
            <a:ext cx="0" cy="7406640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D31F9CC-E86E-CF4D-B8DF-3D9B8BEF1564}"/>
              </a:ext>
            </a:extLst>
          </p:cNvPr>
          <p:cNvCxnSpPr/>
          <p:nvPr/>
        </p:nvCxnSpPr>
        <p:spPr>
          <a:xfrm>
            <a:off x="33865" y="3437467"/>
            <a:ext cx="12192001" cy="0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12DBA41-9660-8348-8813-CF49A9AFD129}"/>
              </a:ext>
            </a:extLst>
          </p:cNvPr>
          <p:cNvSpPr txBox="1"/>
          <p:nvPr/>
        </p:nvSpPr>
        <p:spPr>
          <a:xfrm>
            <a:off x="2870568" y="3696727"/>
            <a:ext cx="3050927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Characteristics: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Annual, biennial, or perennial?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Monocot or dicot?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Broadleaf or grass-like?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Leaf bud? Rolled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Ligule? Short, membranous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Auricle? Clasping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Underground root system?</a:t>
            </a:r>
          </a:p>
          <a:p>
            <a:r>
              <a:rPr lang="en-US" sz="1600" dirty="0"/>
              <a:t>      Fibrous with rhizomes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Flower head: long spike, spikelets (individual flowers on stalk) arranged in two rows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6D49FB-2F4C-D34E-AB29-87335BA5BEFF}"/>
              </a:ext>
            </a:extLst>
          </p:cNvPr>
          <p:cNvSpPr txBox="1"/>
          <p:nvPr/>
        </p:nvSpPr>
        <p:spPr>
          <a:xfrm>
            <a:off x="7056694" y="4661141"/>
            <a:ext cx="4413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Quackgrass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9DF040-12A6-164D-B10A-F7C73B1402B3}"/>
              </a:ext>
            </a:extLst>
          </p:cNvPr>
          <p:cNvSpPr txBox="1"/>
          <p:nvPr/>
        </p:nvSpPr>
        <p:spPr>
          <a:xfrm>
            <a:off x="8027042" y="5392989"/>
            <a:ext cx="2473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i="1" dirty="0"/>
              <a:t>Elytrigia repens</a:t>
            </a:r>
            <a:endParaRPr lang="en-US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A6CF69-C23C-F241-9AA6-F1A5F5AAAD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99" t="5865" r="699" b="-5865"/>
          <a:stretch/>
        </p:blipFill>
        <p:spPr>
          <a:xfrm>
            <a:off x="245781" y="3620124"/>
            <a:ext cx="2219210" cy="33288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B9A8CA-6CB9-9840-9976-E78B3F117A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055"/>
          <a:stretch/>
        </p:blipFill>
        <p:spPr>
          <a:xfrm>
            <a:off x="1833224" y="5369027"/>
            <a:ext cx="637769" cy="13677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6365C0-56B1-794D-B73E-D78161397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114793" y="731257"/>
            <a:ext cx="2849828" cy="21373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E2DDA1F-5518-9141-8206-76EE0D5DA9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224" y="1999537"/>
            <a:ext cx="927589" cy="1227692"/>
          </a:xfrm>
          <a:prstGeom prst="rect">
            <a:avLst/>
          </a:prstGeom>
        </p:spPr>
      </p:pic>
      <p:sp>
        <p:nvSpPr>
          <p:cNvPr id="27" name="Google Shape;327;p42">
            <a:extLst>
              <a:ext uri="{FF2B5EF4-FFF2-40B4-BE49-F238E27FC236}">
                <a16:creationId xmlns:a16="http://schemas.microsoft.com/office/drawing/2014/main" id="{341A6866-4E31-6347-96C5-256247A6DF64}"/>
              </a:ext>
            </a:extLst>
          </p:cNvPr>
          <p:cNvSpPr txBox="1"/>
          <p:nvPr/>
        </p:nvSpPr>
        <p:spPr>
          <a:xfrm>
            <a:off x="241435" y="2916801"/>
            <a:ext cx="2941045" cy="302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667" b="1" dirty="0">
                <a:solidFill>
                  <a:schemeClr val="bg1"/>
                </a:solidFill>
              </a:rPr>
              <a:t>Image Credits: Lynn Sosnoskie</a:t>
            </a:r>
            <a:endParaRPr sz="667" b="1" dirty="0">
              <a:solidFill>
                <a:schemeClr val="bg1"/>
              </a:solidFill>
            </a:endParaRPr>
          </a:p>
        </p:txBody>
      </p:sp>
      <p:sp>
        <p:nvSpPr>
          <p:cNvPr id="28" name="Google Shape;327;p42">
            <a:extLst>
              <a:ext uri="{FF2B5EF4-FFF2-40B4-BE49-F238E27FC236}">
                <a16:creationId xmlns:a16="http://schemas.microsoft.com/office/drawing/2014/main" id="{D3128907-B394-4D41-AEA1-D44B629AAF79}"/>
              </a:ext>
            </a:extLst>
          </p:cNvPr>
          <p:cNvSpPr txBox="1"/>
          <p:nvPr/>
        </p:nvSpPr>
        <p:spPr>
          <a:xfrm>
            <a:off x="-388087" y="6463107"/>
            <a:ext cx="2941045" cy="302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667" b="1" dirty="0">
                <a:solidFill>
                  <a:schemeClr val="bg1"/>
                </a:solidFill>
              </a:rPr>
              <a:t>Image Credits: Kelly Colucci</a:t>
            </a:r>
            <a:endParaRPr sz="667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924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DF471DA-3AD4-5D4D-A342-EFB40528BAF7}"/>
              </a:ext>
            </a:extLst>
          </p:cNvPr>
          <p:cNvSpPr txBox="1"/>
          <p:nvPr/>
        </p:nvSpPr>
        <p:spPr>
          <a:xfrm>
            <a:off x="3012148" y="119697"/>
            <a:ext cx="305092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Characteristics: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Annual, biennial, or perennial?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Monocot or dicot?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Broadleaf or grass-like?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Leaf bud? Rolled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Ligule? Membranous, curved-flat top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Auricle? Absent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Root system?</a:t>
            </a:r>
          </a:p>
          <a:p>
            <a:pPr marL="295275"/>
            <a:r>
              <a:rPr lang="en-US" sz="1600" dirty="0"/>
              <a:t>Fibrous, with aggressive           rhizomes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Flower head densely branched panicle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9163DF-DF67-374C-B401-D6839D1CB700}"/>
              </a:ext>
            </a:extLst>
          </p:cNvPr>
          <p:cNvSpPr txBox="1"/>
          <p:nvPr/>
        </p:nvSpPr>
        <p:spPr>
          <a:xfrm>
            <a:off x="7056694" y="1238999"/>
            <a:ext cx="4413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Reed </a:t>
            </a:r>
            <a:r>
              <a:rPr lang="en-US" sz="4000" b="1" dirty="0" err="1"/>
              <a:t>canarygrass</a:t>
            </a:r>
            <a:endParaRPr lang="en-US" sz="4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C4DEEC-F43C-7745-B8F2-B82981DB85F0}"/>
              </a:ext>
            </a:extLst>
          </p:cNvPr>
          <p:cNvSpPr txBox="1"/>
          <p:nvPr/>
        </p:nvSpPr>
        <p:spPr>
          <a:xfrm>
            <a:off x="8027042" y="1948833"/>
            <a:ext cx="2473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Phalaris</a:t>
            </a:r>
            <a:r>
              <a:rPr lang="en-US" i="1" dirty="0"/>
              <a:t> </a:t>
            </a:r>
            <a:r>
              <a:rPr lang="en-US" i="1" dirty="0" err="1"/>
              <a:t>arundinacea</a:t>
            </a:r>
            <a:endParaRPr lang="en-US" i="1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250A5C6-AD14-8947-83CE-AB3095F9A170}"/>
              </a:ext>
            </a:extLst>
          </p:cNvPr>
          <p:cNvCxnSpPr/>
          <p:nvPr/>
        </p:nvCxnSpPr>
        <p:spPr>
          <a:xfrm>
            <a:off x="6324600" y="0"/>
            <a:ext cx="0" cy="7406640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D31F9CC-E86E-CF4D-B8DF-3D9B8BEF1564}"/>
              </a:ext>
            </a:extLst>
          </p:cNvPr>
          <p:cNvCxnSpPr/>
          <p:nvPr/>
        </p:nvCxnSpPr>
        <p:spPr>
          <a:xfrm>
            <a:off x="33865" y="3437467"/>
            <a:ext cx="12192001" cy="0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12DBA41-9660-8348-8813-CF49A9AFD129}"/>
              </a:ext>
            </a:extLst>
          </p:cNvPr>
          <p:cNvSpPr txBox="1"/>
          <p:nvPr/>
        </p:nvSpPr>
        <p:spPr>
          <a:xfrm>
            <a:off x="3078938" y="3534013"/>
            <a:ext cx="305092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Characteristics: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Annual, biennial, or perennial?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Monocot or dicot?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Broadleaf or grass-like?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Leaf bud? Rolled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Ligule? Membranous, shallow teeth across top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Auricle? Absent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Leaf blade: white midrib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Root system? Fibrous, with aggressive rhizomes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Flower head: large purple panicle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6D49FB-2F4C-D34E-AB29-87335BA5BEFF}"/>
              </a:ext>
            </a:extLst>
          </p:cNvPr>
          <p:cNvSpPr txBox="1"/>
          <p:nvPr/>
        </p:nvSpPr>
        <p:spPr>
          <a:xfrm>
            <a:off x="7056694" y="4368018"/>
            <a:ext cx="4413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Johnsongrass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9DF040-12A6-164D-B10A-F7C73B1402B3}"/>
              </a:ext>
            </a:extLst>
          </p:cNvPr>
          <p:cNvSpPr txBox="1"/>
          <p:nvPr/>
        </p:nvSpPr>
        <p:spPr>
          <a:xfrm>
            <a:off x="8027042" y="5099866"/>
            <a:ext cx="2473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Sorghum halepense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866ACB-7528-9C42-AEAB-A1579CAF8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64" y="209754"/>
            <a:ext cx="2064507" cy="3096760"/>
          </a:xfrm>
          <a:prstGeom prst="rect">
            <a:avLst/>
          </a:prstGeom>
        </p:spPr>
      </p:pic>
      <p:sp>
        <p:nvSpPr>
          <p:cNvPr id="22" name="Google Shape;327;p42">
            <a:extLst>
              <a:ext uri="{FF2B5EF4-FFF2-40B4-BE49-F238E27FC236}">
                <a16:creationId xmlns:a16="http://schemas.microsoft.com/office/drawing/2014/main" id="{5EF9E69F-EA38-0D4E-A115-5901460328F6}"/>
              </a:ext>
            </a:extLst>
          </p:cNvPr>
          <p:cNvSpPr txBox="1"/>
          <p:nvPr/>
        </p:nvSpPr>
        <p:spPr>
          <a:xfrm>
            <a:off x="-17106" y="3028186"/>
            <a:ext cx="2941045" cy="302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667" b="1" dirty="0">
                <a:solidFill>
                  <a:schemeClr val="bg1"/>
                </a:solidFill>
              </a:rPr>
              <a:t>Image Credits: Rob Routledge, Sault College, </a:t>
            </a:r>
            <a:r>
              <a:rPr lang="en" sz="667" b="1" dirty="0" err="1">
                <a:solidFill>
                  <a:schemeClr val="bg1"/>
                </a:solidFill>
              </a:rPr>
              <a:t>Bugwood.org</a:t>
            </a:r>
            <a:endParaRPr sz="667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51EF56-3E6F-0943-8A96-EA1DF7D690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42"/>
          <a:stretch/>
        </p:blipFill>
        <p:spPr>
          <a:xfrm>
            <a:off x="308962" y="3749046"/>
            <a:ext cx="2303790" cy="27190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497269-CC26-3F4D-AD3A-E3869EB91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848" y="5175475"/>
            <a:ext cx="1117496" cy="1491007"/>
          </a:xfrm>
          <a:prstGeom prst="rect">
            <a:avLst/>
          </a:prstGeom>
        </p:spPr>
      </p:pic>
      <p:sp>
        <p:nvSpPr>
          <p:cNvPr id="18" name="Google Shape;327;p42">
            <a:extLst>
              <a:ext uri="{FF2B5EF4-FFF2-40B4-BE49-F238E27FC236}">
                <a16:creationId xmlns:a16="http://schemas.microsoft.com/office/drawing/2014/main" id="{B18803F2-EC1B-0E46-9899-7F4D6B74AC60}"/>
              </a:ext>
            </a:extLst>
          </p:cNvPr>
          <p:cNvSpPr txBox="1"/>
          <p:nvPr/>
        </p:nvSpPr>
        <p:spPr>
          <a:xfrm>
            <a:off x="275098" y="6124512"/>
            <a:ext cx="1496885" cy="440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650" dirty="0">
                <a:solidFill>
                  <a:schemeClr val="bg1"/>
                </a:solidFill>
              </a:rPr>
              <a:t>Image Credits: Antoni </a:t>
            </a:r>
            <a:r>
              <a:rPr lang="en" sz="650" dirty="0" err="1">
                <a:solidFill>
                  <a:schemeClr val="bg1"/>
                </a:solidFill>
              </a:rPr>
              <a:t>DiTommaso</a:t>
            </a:r>
            <a:r>
              <a:rPr lang="en" sz="650" dirty="0">
                <a:solidFill>
                  <a:schemeClr val="bg1"/>
                </a:solidFill>
              </a:rPr>
              <a:t>, </a:t>
            </a:r>
          </a:p>
          <a:p>
            <a:r>
              <a:rPr lang="en" sz="650" dirty="0">
                <a:solidFill>
                  <a:schemeClr val="bg1"/>
                </a:solidFill>
              </a:rPr>
              <a:t>Cornell University</a:t>
            </a:r>
            <a:endParaRPr sz="6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366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D37D1-DE75-3944-8F1E-3C2FB4F91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Key (for 1</a:t>
            </a:r>
            <a:r>
              <a:rPr lang="en-US" baseline="30000" dirty="0"/>
              <a:t>st</a:t>
            </a:r>
            <a:r>
              <a:rPr lang="en-US" dirty="0"/>
              <a:t> three questions):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7D12F-AE82-674D-B682-83C509142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130" y="1668162"/>
            <a:ext cx="3583459" cy="5189838"/>
          </a:xfrm>
        </p:spPr>
        <p:txBody>
          <a:bodyPr numCol="1">
            <a:normAutofit fontScale="32500" lnSpcReduction="20000"/>
          </a:bodyPr>
          <a:lstStyle/>
          <a:p>
            <a:pPr marL="0" indent="0">
              <a:buNone/>
            </a:pPr>
            <a:r>
              <a:rPr lang="en-US" sz="4800" b="1" dirty="0"/>
              <a:t>Common pokeweed</a:t>
            </a:r>
          </a:p>
          <a:p>
            <a:pPr marL="457200" lvl="1" indent="0">
              <a:buNone/>
            </a:pPr>
            <a:r>
              <a:rPr lang="en-US" sz="4800" dirty="0"/>
              <a:t>Annual, biennial, or </a:t>
            </a:r>
            <a:r>
              <a:rPr lang="en-US" sz="4800" b="1" dirty="0"/>
              <a:t>perennial</a:t>
            </a:r>
            <a:r>
              <a:rPr lang="en-US" sz="4800" dirty="0"/>
              <a:t>?</a:t>
            </a:r>
          </a:p>
          <a:p>
            <a:pPr marL="457200" lvl="1" indent="0">
              <a:buNone/>
            </a:pPr>
            <a:r>
              <a:rPr lang="en-US" sz="4800" dirty="0"/>
              <a:t>Monocot or </a:t>
            </a:r>
            <a:r>
              <a:rPr lang="en-US" sz="4800" b="1" dirty="0"/>
              <a:t>dicot</a:t>
            </a:r>
            <a:r>
              <a:rPr lang="en-US" sz="4800" dirty="0"/>
              <a:t>?</a:t>
            </a:r>
          </a:p>
          <a:p>
            <a:pPr marL="457200" lvl="1" indent="0">
              <a:buNone/>
            </a:pPr>
            <a:r>
              <a:rPr lang="en-US" sz="4800" b="1" dirty="0"/>
              <a:t>Broadleaf</a:t>
            </a:r>
            <a:r>
              <a:rPr lang="en-US" sz="4800" dirty="0"/>
              <a:t> or grass-like?</a:t>
            </a:r>
          </a:p>
          <a:p>
            <a:pPr marL="0" lvl="1" indent="0">
              <a:buNone/>
            </a:pPr>
            <a:r>
              <a:rPr lang="en-US" sz="4800" b="1" dirty="0"/>
              <a:t>Water hemlock</a:t>
            </a:r>
          </a:p>
          <a:p>
            <a:pPr marL="457200" lvl="1" indent="0">
              <a:buNone/>
            </a:pPr>
            <a:r>
              <a:rPr lang="en-US" sz="4800" dirty="0"/>
              <a:t>Annual, biennial, or </a:t>
            </a:r>
            <a:r>
              <a:rPr lang="en-US" sz="4800" b="1" dirty="0"/>
              <a:t>perennial</a:t>
            </a:r>
            <a:r>
              <a:rPr lang="en-US" sz="4800" dirty="0"/>
              <a:t>?</a:t>
            </a:r>
          </a:p>
          <a:p>
            <a:pPr marL="457200" lvl="1" indent="0">
              <a:buNone/>
            </a:pPr>
            <a:r>
              <a:rPr lang="en-US" sz="4800" dirty="0"/>
              <a:t>Monocot or </a:t>
            </a:r>
            <a:r>
              <a:rPr lang="en-US" sz="4800" b="1" dirty="0"/>
              <a:t>dicot</a:t>
            </a:r>
            <a:r>
              <a:rPr lang="en-US" sz="4800" dirty="0"/>
              <a:t>?</a:t>
            </a:r>
          </a:p>
          <a:p>
            <a:pPr marL="457200" lvl="1" indent="0">
              <a:buNone/>
            </a:pPr>
            <a:r>
              <a:rPr lang="en-US" sz="4800" b="1" dirty="0"/>
              <a:t>Broadleaf</a:t>
            </a:r>
            <a:r>
              <a:rPr lang="en-US" sz="4800" dirty="0"/>
              <a:t> or grass-like?</a:t>
            </a:r>
          </a:p>
          <a:p>
            <a:pPr marL="0" lvl="1" indent="0">
              <a:buNone/>
            </a:pPr>
            <a:r>
              <a:rPr lang="en-US" sz="4800" b="1" dirty="0"/>
              <a:t>Redroot pigweed</a:t>
            </a:r>
          </a:p>
          <a:p>
            <a:pPr marL="457200" lvl="1" indent="0">
              <a:buNone/>
            </a:pPr>
            <a:r>
              <a:rPr lang="en-US" sz="4800" b="1" dirty="0"/>
              <a:t>Annual</a:t>
            </a:r>
            <a:r>
              <a:rPr lang="en-US" sz="4800" dirty="0"/>
              <a:t>, biennial, or perennial?</a:t>
            </a:r>
          </a:p>
          <a:p>
            <a:pPr marL="457200" lvl="1" indent="0">
              <a:buNone/>
            </a:pPr>
            <a:r>
              <a:rPr lang="en-US" sz="4800" dirty="0"/>
              <a:t>Monocot or </a:t>
            </a:r>
            <a:r>
              <a:rPr lang="en-US" sz="4800" b="1" dirty="0"/>
              <a:t>dicot</a:t>
            </a:r>
            <a:r>
              <a:rPr lang="en-US" sz="4800" dirty="0"/>
              <a:t>?</a:t>
            </a:r>
          </a:p>
          <a:p>
            <a:pPr marL="457200" lvl="1" indent="0">
              <a:buNone/>
            </a:pPr>
            <a:r>
              <a:rPr lang="en-US" sz="4800" b="1" dirty="0"/>
              <a:t>Broadleaf</a:t>
            </a:r>
            <a:r>
              <a:rPr lang="en-US" sz="4800" dirty="0"/>
              <a:t> or grass-like?</a:t>
            </a:r>
          </a:p>
          <a:p>
            <a:pPr marL="0" lvl="1" indent="0">
              <a:buNone/>
            </a:pPr>
            <a:r>
              <a:rPr lang="en-US" sz="4800" b="1" dirty="0"/>
              <a:t>Common </a:t>
            </a:r>
            <a:r>
              <a:rPr lang="en-US" sz="4800" b="1" dirty="0" err="1"/>
              <a:t>lambsquarters</a:t>
            </a:r>
            <a:r>
              <a:rPr lang="en-US" sz="4800" b="1" dirty="0"/>
              <a:t>	</a:t>
            </a:r>
          </a:p>
          <a:p>
            <a:pPr marL="457200" lvl="1" indent="0">
              <a:buNone/>
            </a:pPr>
            <a:r>
              <a:rPr lang="en-US" sz="4800" b="1" dirty="0"/>
              <a:t>Annual</a:t>
            </a:r>
            <a:r>
              <a:rPr lang="en-US" sz="4800" dirty="0"/>
              <a:t>, biennial, or perennial?</a:t>
            </a:r>
          </a:p>
          <a:p>
            <a:pPr marL="457200" lvl="1" indent="0">
              <a:buNone/>
            </a:pPr>
            <a:r>
              <a:rPr lang="en-US" sz="4800" dirty="0"/>
              <a:t>Monocot or </a:t>
            </a:r>
            <a:r>
              <a:rPr lang="en-US" sz="4800" b="1" dirty="0"/>
              <a:t>dicot</a:t>
            </a:r>
            <a:r>
              <a:rPr lang="en-US" sz="4800" dirty="0"/>
              <a:t>?</a:t>
            </a:r>
          </a:p>
          <a:p>
            <a:pPr marL="457200" lvl="1" indent="0">
              <a:buNone/>
            </a:pPr>
            <a:r>
              <a:rPr lang="en-US" sz="4800" b="1" dirty="0"/>
              <a:t>Broadleaf</a:t>
            </a:r>
            <a:r>
              <a:rPr lang="en-US" sz="4800" dirty="0"/>
              <a:t> or grass-like?</a:t>
            </a:r>
          </a:p>
          <a:p>
            <a:pPr marL="0" lvl="1" indent="0">
              <a:buNone/>
            </a:pPr>
            <a:r>
              <a:rPr lang="en-US" sz="4800" b="1" dirty="0"/>
              <a:t>Common milkweed</a:t>
            </a:r>
          </a:p>
          <a:p>
            <a:pPr marL="344487" lvl="2" indent="0">
              <a:buNone/>
            </a:pPr>
            <a:r>
              <a:rPr lang="en-US" sz="4800" dirty="0"/>
              <a:t>Annual, biennial, or </a:t>
            </a:r>
            <a:r>
              <a:rPr lang="en-US" sz="4800" b="1" dirty="0"/>
              <a:t>perennial</a:t>
            </a:r>
            <a:r>
              <a:rPr lang="en-US" sz="4800" dirty="0"/>
              <a:t>?</a:t>
            </a:r>
          </a:p>
          <a:p>
            <a:pPr marL="344487" lvl="2" indent="0">
              <a:buNone/>
            </a:pPr>
            <a:r>
              <a:rPr lang="en-US" sz="4800" dirty="0"/>
              <a:t>Monocot or </a:t>
            </a:r>
            <a:r>
              <a:rPr lang="en-US" sz="4800" b="1" dirty="0"/>
              <a:t>dicot</a:t>
            </a:r>
            <a:r>
              <a:rPr lang="en-US" sz="4800" dirty="0"/>
              <a:t>?</a:t>
            </a:r>
          </a:p>
          <a:p>
            <a:pPr marL="344487" lvl="2" indent="0">
              <a:buNone/>
            </a:pPr>
            <a:r>
              <a:rPr lang="en-US" sz="4800" b="1" dirty="0"/>
              <a:t>Broadleaf</a:t>
            </a:r>
            <a:r>
              <a:rPr lang="en-US" sz="4800" dirty="0"/>
              <a:t> or grass-like?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96A0BF-B080-9848-8B93-0F4F423DCE9E}"/>
              </a:ext>
            </a:extLst>
          </p:cNvPr>
          <p:cNvSpPr txBox="1"/>
          <p:nvPr/>
        </p:nvSpPr>
        <p:spPr>
          <a:xfrm flipH="1">
            <a:off x="4470776" y="1595021"/>
            <a:ext cx="325044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3" lvl="2" indent="0">
              <a:buNone/>
            </a:pPr>
            <a:r>
              <a:rPr lang="en-US" sz="1600" b="1" dirty="0"/>
              <a:t>White snakeroot</a:t>
            </a:r>
          </a:p>
          <a:p>
            <a:pPr marL="406400" lvl="2" indent="0">
              <a:buNone/>
            </a:pPr>
            <a:r>
              <a:rPr lang="en-US" sz="1600" dirty="0"/>
              <a:t>Annual, biennial, or </a:t>
            </a:r>
            <a:r>
              <a:rPr lang="en-US" sz="1600" b="1" dirty="0"/>
              <a:t>perennial</a:t>
            </a:r>
            <a:r>
              <a:rPr lang="en-US" sz="1600" dirty="0"/>
              <a:t>?</a:t>
            </a:r>
          </a:p>
          <a:p>
            <a:pPr marL="406400" lvl="2" indent="0">
              <a:buNone/>
            </a:pPr>
            <a:r>
              <a:rPr lang="en-US" sz="1600" dirty="0"/>
              <a:t>Monocot or </a:t>
            </a:r>
            <a:r>
              <a:rPr lang="en-US" sz="1600" b="1" dirty="0"/>
              <a:t>dicot</a:t>
            </a:r>
            <a:r>
              <a:rPr lang="en-US" sz="1600" dirty="0"/>
              <a:t>?</a:t>
            </a:r>
          </a:p>
          <a:p>
            <a:pPr marL="406400" lvl="2" indent="0">
              <a:buNone/>
            </a:pPr>
            <a:r>
              <a:rPr lang="en-US" sz="1600" b="1" dirty="0"/>
              <a:t>Broadleaf</a:t>
            </a:r>
            <a:r>
              <a:rPr lang="en-US" sz="1600" dirty="0"/>
              <a:t> or grass-like?</a:t>
            </a:r>
          </a:p>
          <a:p>
            <a:pPr marL="11113" lvl="2" indent="-11113">
              <a:buNone/>
            </a:pPr>
            <a:r>
              <a:rPr lang="en-US" sz="1600" b="1" dirty="0"/>
              <a:t>Prunus species</a:t>
            </a:r>
          </a:p>
          <a:p>
            <a:pPr marL="406400" lvl="2" indent="0">
              <a:buNone/>
            </a:pPr>
            <a:r>
              <a:rPr lang="en-US" sz="1600" dirty="0"/>
              <a:t>Annual, biennial, or </a:t>
            </a:r>
            <a:r>
              <a:rPr lang="en-US" sz="1600" b="1" dirty="0"/>
              <a:t>perennial</a:t>
            </a:r>
            <a:r>
              <a:rPr lang="en-US" sz="1600" dirty="0"/>
              <a:t>?</a:t>
            </a:r>
          </a:p>
          <a:p>
            <a:pPr marL="406400" lvl="2" indent="0">
              <a:buNone/>
            </a:pPr>
            <a:r>
              <a:rPr lang="en-US" sz="1600" dirty="0"/>
              <a:t>Monocot or </a:t>
            </a:r>
            <a:r>
              <a:rPr lang="en-US" sz="1600" b="1" dirty="0"/>
              <a:t>dicot</a:t>
            </a:r>
            <a:r>
              <a:rPr lang="en-US" sz="1600" dirty="0"/>
              <a:t>?</a:t>
            </a:r>
          </a:p>
          <a:p>
            <a:pPr marL="406400" lvl="2" indent="0">
              <a:buNone/>
            </a:pPr>
            <a:r>
              <a:rPr lang="en-US" sz="1600" b="1" dirty="0"/>
              <a:t>Broadleaf</a:t>
            </a:r>
            <a:r>
              <a:rPr lang="en-US" sz="1600" dirty="0"/>
              <a:t> or grass-like?</a:t>
            </a:r>
          </a:p>
          <a:p>
            <a:pPr marL="11113" lvl="2" indent="-11113">
              <a:buNone/>
            </a:pPr>
            <a:r>
              <a:rPr lang="en-US" sz="1600" b="1" dirty="0"/>
              <a:t>Palmer amaranth</a:t>
            </a:r>
          </a:p>
          <a:p>
            <a:pPr marL="406400" lvl="2" indent="0">
              <a:buNone/>
            </a:pPr>
            <a:r>
              <a:rPr lang="en-US" sz="1600" b="1" dirty="0"/>
              <a:t>Annual</a:t>
            </a:r>
            <a:r>
              <a:rPr lang="en-US" sz="1600" dirty="0"/>
              <a:t>, biennial, or perennial?</a:t>
            </a:r>
          </a:p>
          <a:p>
            <a:pPr marL="406400" lvl="2" indent="0">
              <a:buNone/>
            </a:pPr>
            <a:r>
              <a:rPr lang="en-US" sz="1600" dirty="0"/>
              <a:t>Monocot or </a:t>
            </a:r>
            <a:r>
              <a:rPr lang="en-US" sz="1600" b="1" dirty="0"/>
              <a:t>dicot</a:t>
            </a:r>
            <a:r>
              <a:rPr lang="en-US" sz="1600" dirty="0"/>
              <a:t>?</a:t>
            </a:r>
          </a:p>
          <a:p>
            <a:pPr marL="406400" lvl="2" indent="0">
              <a:buNone/>
            </a:pPr>
            <a:r>
              <a:rPr lang="en-US" sz="1600" b="1" dirty="0"/>
              <a:t>Broadleaf</a:t>
            </a:r>
            <a:r>
              <a:rPr lang="en-US" sz="1600" dirty="0"/>
              <a:t> or grass-like?</a:t>
            </a:r>
          </a:p>
          <a:p>
            <a:pPr marL="11113" lvl="2" indent="-11113">
              <a:buNone/>
            </a:pPr>
            <a:r>
              <a:rPr lang="en-US" sz="1600" b="1" dirty="0" err="1"/>
              <a:t>Waterhemp</a:t>
            </a:r>
            <a:endParaRPr lang="en-US" sz="1600" b="1" dirty="0"/>
          </a:p>
          <a:p>
            <a:pPr marL="406400" lvl="2" indent="0">
              <a:buNone/>
            </a:pPr>
            <a:r>
              <a:rPr lang="en-US" sz="1600" b="1" dirty="0"/>
              <a:t>Annual</a:t>
            </a:r>
            <a:r>
              <a:rPr lang="en-US" sz="1600" dirty="0"/>
              <a:t>, biennial, or perennial?</a:t>
            </a:r>
          </a:p>
          <a:p>
            <a:pPr marL="406400" lvl="2" indent="0">
              <a:buNone/>
            </a:pPr>
            <a:r>
              <a:rPr lang="en-US" sz="1600" dirty="0"/>
              <a:t>Monocot or </a:t>
            </a:r>
            <a:r>
              <a:rPr lang="en-US" sz="1600" b="1" dirty="0"/>
              <a:t>dicot</a:t>
            </a:r>
            <a:r>
              <a:rPr lang="en-US" sz="1600" dirty="0"/>
              <a:t>?</a:t>
            </a:r>
          </a:p>
          <a:p>
            <a:pPr marL="406400" lvl="2" indent="0">
              <a:buNone/>
            </a:pPr>
            <a:r>
              <a:rPr lang="en-US" sz="1600" b="1" dirty="0"/>
              <a:t>Broadleaf</a:t>
            </a:r>
            <a:r>
              <a:rPr lang="en-US" sz="1600" dirty="0"/>
              <a:t> or grass-like?</a:t>
            </a:r>
          </a:p>
          <a:p>
            <a:pPr marL="11113" lvl="2" indent="-11113">
              <a:buNone/>
            </a:pPr>
            <a:r>
              <a:rPr lang="en-US" sz="1600" b="1" dirty="0"/>
              <a:t>Common ragweed</a:t>
            </a:r>
            <a:endParaRPr lang="en-US" sz="1600" dirty="0"/>
          </a:p>
          <a:p>
            <a:pPr marL="406400" lvl="2" indent="0">
              <a:buNone/>
            </a:pPr>
            <a:r>
              <a:rPr lang="en-US" sz="1600" b="1" dirty="0"/>
              <a:t>Annual</a:t>
            </a:r>
            <a:r>
              <a:rPr lang="en-US" sz="1600" dirty="0"/>
              <a:t>, biennial, or perennial?</a:t>
            </a:r>
          </a:p>
          <a:p>
            <a:pPr marL="406400" lvl="2" indent="0">
              <a:buNone/>
            </a:pPr>
            <a:r>
              <a:rPr lang="en-US" sz="1600" dirty="0"/>
              <a:t>Monocot or </a:t>
            </a:r>
            <a:r>
              <a:rPr lang="en-US" sz="1600" b="1" dirty="0"/>
              <a:t>dicot</a:t>
            </a:r>
            <a:r>
              <a:rPr lang="en-US" sz="1600" dirty="0"/>
              <a:t>?</a:t>
            </a:r>
          </a:p>
          <a:p>
            <a:pPr marL="406400" lvl="2" indent="0">
              <a:buNone/>
            </a:pPr>
            <a:r>
              <a:rPr lang="en-US" sz="1600" b="1" dirty="0"/>
              <a:t>Broadleaf</a:t>
            </a:r>
            <a:r>
              <a:rPr lang="en-US" sz="1600" dirty="0"/>
              <a:t> or grass-like?</a:t>
            </a:r>
          </a:p>
          <a:p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DF56B1-5649-9E47-8294-6AA7074936F0}"/>
              </a:ext>
            </a:extLst>
          </p:cNvPr>
          <p:cNvSpPr txBox="1"/>
          <p:nvPr/>
        </p:nvSpPr>
        <p:spPr>
          <a:xfrm>
            <a:off x="8415133" y="1595021"/>
            <a:ext cx="3169970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113" lvl="2" indent="-11113">
              <a:buNone/>
            </a:pPr>
            <a:r>
              <a:rPr lang="en-US" sz="1600" b="1" dirty="0"/>
              <a:t>Giant foxtail</a:t>
            </a:r>
          </a:p>
          <a:p>
            <a:pPr marL="406400" indent="0">
              <a:buNone/>
            </a:pPr>
            <a:r>
              <a:rPr lang="en-US" sz="1600" b="1" dirty="0"/>
              <a:t>Annual</a:t>
            </a:r>
            <a:r>
              <a:rPr lang="en-US" sz="1600" dirty="0"/>
              <a:t>, biennial, or perennial?</a:t>
            </a:r>
          </a:p>
          <a:p>
            <a:pPr marL="406400" indent="0">
              <a:buNone/>
            </a:pPr>
            <a:r>
              <a:rPr lang="en-US" sz="1600" b="1" dirty="0"/>
              <a:t>Monocot </a:t>
            </a:r>
            <a:r>
              <a:rPr lang="en-US" sz="1600" dirty="0"/>
              <a:t>or dicot?</a:t>
            </a:r>
          </a:p>
          <a:p>
            <a:pPr marL="406400" indent="0">
              <a:buNone/>
            </a:pPr>
            <a:r>
              <a:rPr lang="en-US" sz="1600" dirty="0"/>
              <a:t>Broadleaf or </a:t>
            </a:r>
            <a:r>
              <a:rPr lang="en-US" sz="1600" b="1" dirty="0"/>
              <a:t>grass-like</a:t>
            </a:r>
            <a:r>
              <a:rPr lang="en-US" sz="1600" dirty="0"/>
              <a:t>?</a:t>
            </a:r>
            <a:endParaRPr lang="en-US" sz="1600" b="1" dirty="0"/>
          </a:p>
          <a:p>
            <a:pPr marL="11113" lvl="2">
              <a:buNone/>
            </a:pPr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854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D29E6-2BC4-AB48-9838-50561FA38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Specifically poisonous spp.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A3511E-C0DD-B74E-8D69-9BCEC34D8962}"/>
              </a:ext>
            </a:extLst>
          </p:cNvPr>
          <p:cNvSpPr txBox="1"/>
          <p:nvPr/>
        </p:nvSpPr>
        <p:spPr>
          <a:xfrm>
            <a:off x="1117600" y="1857829"/>
            <a:ext cx="96665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Common pokeweed (</a:t>
            </a:r>
            <a:r>
              <a:rPr lang="en-US" i="1" dirty="0" err="1"/>
              <a:t>Phytolacca</a:t>
            </a:r>
            <a:r>
              <a:rPr lang="en-US" i="1" dirty="0"/>
              <a:t> </a:t>
            </a:r>
            <a:r>
              <a:rPr lang="en-US" i="1" dirty="0" err="1"/>
              <a:t>americana</a:t>
            </a:r>
            <a:r>
              <a:rPr lang="en-US" dirty="0"/>
              <a:t>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Water hemlock </a:t>
            </a:r>
            <a:r>
              <a:rPr lang="en-US" i="1" dirty="0"/>
              <a:t>(</a:t>
            </a:r>
            <a:r>
              <a:rPr lang="en-US" i="1" dirty="0" err="1"/>
              <a:t>Cicuta</a:t>
            </a:r>
            <a:r>
              <a:rPr lang="en-US" i="1" dirty="0"/>
              <a:t> spp.)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Redroot pigweed </a:t>
            </a:r>
            <a:r>
              <a:rPr lang="en-US" i="1" dirty="0"/>
              <a:t>(Amaranthus </a:t>
            </a:r>
            <a:r>
              <a:rPr lang="en-US" i="1" dirty="0" err="1"/>
              <a:t>retroflexus</a:t>
            </a:r>
            <a:r>
              <a:rPr lang="en-US" i="1" dirty="0"/>
              <a:t>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Common milkweed </a:t>
            </a:r>
            <a:r>
              <a:rPr lang="en-US" i="1" dirty="0"/>
              <a:t>(</a:t>
            </a:r>
            <a:r>
              <a:rPr lang="en-US" i="1" dirty="0" err="1"/>
              <a:t>Asclepia</a:t>
            </a:r>
            <a:r>
              <a:rPr lang="en-US" i="1" dirty="0"/>
              <a:t> </a:t>
            </a:r>
            <a:r>
              <a:rPr lang="en-US" i="1" dirty="0" err="1"/>
              <a:t>syriaca</a:t>
            </a:r>
            <a:r>
              <a:rPr lang="en-US" i="1" dirty="0"/>
              <a:t>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White snakeroot </a:t>
            </a:r>
            <a:r>
              <a:rPr lang="en-US" i="1" dirty="0"/>
              <a:t>(</a:t>
            </a:r>
            <a:r>
              <a:rPr lang="en-US" i="1" dirty="0" err="1"/>
              <a:t>Ageratina</a:t>
            </a:r>
            <a:r>
              <a:rPr lang="en-US" i="1" dirty="0"/>
              <a:t> </a:t>
            </a:r>
            <a:r>
              <a:rPr lang="en-US" i="1" dirty="0" err="1"/>
              <a:t>altissuma</a:t>
            </a:r>
            <a:r>
              <a:rPr lang="en-US" i="1" dirty="0"/>
              <a:t> </a:t>
            </a:r>
            <a:r>
              <a:rPr lang="en-US" dirty="0"/>
              <a:t>or </a:t>
            </a:r>
            <a:r>
              <a:rPr lang="en-US" i="1" dirty="0"/>
              <a:t>Eupatorium </a:t>
            </a:r>
            <a:r>
              <a:rPr lang="en-US" i="1" dirty="0" err="1"/>
              <a:t>rugosum</a:t>
            </a:r>
            <a:r>
              <a:rPr lang="en-US" i="1" dirty="0"/>
              <a:t>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Prunus species </a:t>
            </a:r>
            <a:r>
              <a:rPr lang="en-US" i="1" dirty="0"/>
              <a:t>(Prunus spp.)</a:t>
            </a:r>
          </a:p>
        </p:txBody>
      </p:sp>
    </p:spTree>
    <p:extLst>
      <p:ext uri="{BB962C8B-B14F-4D97-AF65-F5344CB8AC3E}">
        <p14:creationId xmlns:p14="http://schemas.microsoft.com/office/powerpoint/2010/main" val="2265373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41E85B-E2E5-E34E-A2E4-52A432611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99358" y="499983"/>
            <a:ext cx="3178623" cy="23839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F471DA-3AD4-5D4D-A342-EFB40528BAF7}"/>
              </a:ext>
            </a:extLst>
          </p:cNvPr>
          <p:cNvSpPr txBox="1"/>
          <p:nvPr/>
        </p:nvSpPr>
        <p:spPr>
          <a:xfrm>
            <a:off x="2875311" y="74236"/>
            <a:ext cx="3050927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Characteristics: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Annual, biennial, or perennial?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Monocot or dicot?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Broadleaf or grass-like?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Leaf arrangement? Alternate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Leaf shape? Lance shape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Root system? Taproot (large &amp; white)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Flowers white, berries green first then turn purple-black late summer/fall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Berries eaten and then spread by birds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9163DF-DF67-374C-B401-D6839D1CB700}"/>
              </a:ext>
            </a:extLst>
          </p:cNvPr>
          <p:cNvSpPr txBox="1"/>
          <p:nvPr/>
        </p:nvSpPr>
        <p:spPr>
          <a:xfrm>
            <a:off x="7056694" y="678968"/>
            <a:ext cx="4413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Common pokeweed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2B5C32-5171-E54C-A0F5-576C5C1B2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69" y="121453"/>
            <a:ext cx="1037312" cy="7779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A2B318-D616-5B4A-A59D-8DE3F1977CA0}"/>
              </a:ext>
            </a:extLst>
          </p:cNvPr>
          <p:cNvSpPr txBox="1"/>
          <p:nvPr/>
        </p:nvSpPr>
        <p:spPr>
          <a:xfrm>
            <a:off x="605741" y="3081224"/>
            <a:ext cx="22223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Photos by Lynn </a:t>
            </a:r>
            <a:r>
              <a:rPr lang="en-US" sz="700" dirty="0" err="1">
                <a:solidFill>
                  <a:schemeClr val="bg1"/>
                </a:solidFill>
              </a:rPr>
              <a:t>Sosnoskie</a:t>
            </a:r>
            <a:r>
              <a:rPr lang="en-US" sz="700" dirty="0">
                <a:solidFill>
                  <a:schemeClr val="bg1"/>
                </a:solidFill>
              </a:rPr>
              <a:t> of Cornell University.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3584E3-B15E-7141-8A3C-C31F7806FD91}"/>
              </a:ext>
            </a:extLst>
          </p:cNvPr>
          <p:cNvSpPr txBox="1"/>
          <p:nvPr/>
        </p:nvSpPr>
        <p:spPr>
          <a:xfrm>
            <a:off x="7056692" y="4042200"/>
            <a:ext cx="4413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Water hemlock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C4DEEC-F43C-7745-B8F2-B82981DB85F0}"/>
              </a:ext>
            </a:extLst>
          </p:cNvPr>
          <p:cNvSpPr txBox="1"/>
          <p:nvPr/>
        </p:nvSpPr>
        <p:spPr>
          <a:xfrm>
            <a:off x="8129280" y="1395320"/>
            <a:ext cx="2268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Phytolacca</a:t>
            </a:r>
            <a:r>
              <a:rPr lang="en-US" i="1" dirty="0"/>
              <a:t> </a:t>
            </a:r>
            <a:r>
              <a:rPr lang="en-US" i="1" dirty="0" err="1"/>
              <a:t>americana</a:t>
            </a:r>
            <a:endParaRPr lang="en-US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AFA5B6-8462-F342-B950-64AF6E7177F6}"/>
              </a:ext>
            </a:extLst>
          </p:cNvPr>
          <p:cNvSpPr txBox="1"/>
          <p:nvPr/>
        </p:nvSpPr>
        <p:spPr>
          <a:xfrm>
            <a:off x="8129280" y="4702176"/>
            <a:ext cx="2268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Cicuta</a:t>
            </a:r>
            <a:r>
              <a:rPr lang="en-US" i="1" dirty="0"/>
              <a:t> spp.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250A5C6-AD14-8947-83CE-AB3095F9A170}"/>
              </a:ext>
            </a:extLst>
          </p:cNvPr>
          <p:cNvCxnSpPr>
            <a:cxnSpLocks/>
          </p:cNvCxnSpPr>
          <p:nvPr/>
        </p:nvCxnSpPr>
        <p:spPr>
          <a:xfrm>
            <a:off x="6286500" y="0"/>
            <a:ext cx="0" cy="7406640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D31F9CC-E86E-CF4D-B8DF-3D9B8BEF1564}"/>
              </a:ext>
            </a:extLst>
          </p:cNvPr>
          <p:cNvCxnSpPr/>
          <p:nvPr/>
        </p:nvCxnSpPr>
        <p:spPr>
          <a:xfrm>
            <a:off x="97969" y="3602059"/>
            <a:ext cx="12192001" cy="0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FDD1AC7C-F911-D740-9562-FD14BFD5F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69" y="4058471"/>
            <a:ext cx="2935169" cy="220137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D707904-13F9-D64E-9CCC-19812BCBEF4D}"/>
              </a:ext>
            </a:extLst>
          </p:cNvPr>
          <p:cNvSpPr txBox="1"/>
          <p:nvPr/>
        </p:nvSpPr>
        <p:spPr>
          <a:xfrm>
            <a:off x="6639371" y="2227494"/>
            <a:ext cx="5248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Toxic to cattle, sheep, humans, turkeys, swine, horses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DC9440-618E-E043-A051-CFC7339D5740}"/>
              </a:ext>
            </a:extLst>
          </p:cNvPr>
          <p:cNvSpPr txBox="1"/>
          <p:nvPr/>
        </p:nvSpPr>
        <p:spPr>
          <a:xfrm>
            <a:off x="7199020" y="5590726"/>
            <a:ext cx="392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Poisonous to humans &amp; livestock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E10364-E736-254C-87FD-646099B0B35F}"/>
              </a:ext>
            </a:extLst>
          </p:cNvPr>
          <p:cNvSpPr txBox="1"/>
          <p:nvPr/>
        </p:nvSpPr>
        <p:spPr>
          <a:xfrm>
            <a:off x="3080365" y="4030272"/>
            <a:ext cx="31020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Characteristics: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Annual, biennial, or perennial?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Monocot or dicot?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Broadleaf or grass-like?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Leaf arrangement? Alternate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Leaf shape?  seedling: lance shape; mature: edges turn lobed and pinnate compound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Root system? tuber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Flowers white; shape umbel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F1147-FD77-0A41-85F9-091200A019B5}"/>
              </a:ext>
            </a:extLst>
          </p:cNvPr>
          <p:cNvSpPr txBox="1"/>
          <p:nvPr/>
        </p:nvSpPr>
        <p:spPr>
          <a:xfrm>
            <a:off x="1133465" y="6025344"/>
            <a:ext cx="22223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Photo by Lynn Sosnoskie of Cornell University.</a:t>
            </a:r>
          </a:p>
        </p:txBody>
      </p:sp>
    </p:spTree>
    <p:extLst>
      <p:ext uri="{BB962C8B-B14F-4D97-AF65-F5344CB8AC3E}">
        <p14:creationId xmlns:p14="http://schemas.microsoft.com/office/powerpoint/2010/main" val="4035675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DF471DA-3AD4-5D4D-A342-EFB40528BAF7}"/>
              </a:ext>
            </a:extLst>
          </p:cNvPr>
          <p:cNvSpPr txBox="1"/>
          <p:nvPr/>
        </p:nvSpPr>
        <p:spPr>
          <a:xfrm>
            <a:off x="2643603" y="234933"/>
            <a:ext cx="30509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Characteristics: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Annual, biennial, or perennial?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Monocot or dicot?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Broadleaf or grass-like?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Leaf arrangement? Alternate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Leaf shape? Ovate shape; veins underneath white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Root system? Taproot (red)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Flowers greenish; shape panicle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9163DF-DF67-374C-B401-D6839D1CB700}"/>
              </a:ext>
            </a:extLst>
          </p:cNvPr>
          <p:cNvSpPr txBox="1"/>
          <p:nvPr/>
        </p:nvSpPr>
        <p:spPr>
          <a:xfrm>
            <a:off x="7056694" y="678968"/>
            <a:ext cx="4413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Redroot pigweed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3584E3-B15E-7141-8A3C-C31F7806FD91}"/>
              </a:ext>
            </a:extLst>
          </p:cNvPr>
          <p:cNvSpPr txBox="1"/>
          <p:nvPr/>
        </p:nvSpPr>
        <p:spPr>
          <a:xfrm>
            <a:off x="6521771" y="3994290"/>
            <a:ext cx="5483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Common </a:t>
            </a:r>
            <a:r>
              <a:rPr lang="en-US" sz="4000" b="1" dirty="0" err="1"/>
              <a:t>lambsquarters</a:t>
            </a:r>
            <a:endParaRPr lang="en-US" sz="4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C4DEEC-F43C-7745-B8F2-B82981DB85F0}"/>
              </a:ext>
            </a:extLst>
          </p:cNvPr>
          <p:cNvSpPr txBox="1"/>
          <p:nvPr/>
        </p:nvSpPr>
        <p:spPr>
          <a:xfrm>
            <a:off x="8027042" y="1388802"/>
            <a:ext cx="2473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Amaranthus </a:t>
            </a:r>
            <a:r>
              <a:rPr lang="en-US" i="1" dirty="0" err="1"/>
              <a:t>retroflexus</a:t>
            </a:r>
            <a:endParaRPr lang="en-US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AFA5B6-8462-F342-B950-64AF6E7177F6}"/>
              </a:ext>
            </a:extLst>
          </p:cNvPr>
          <p:cNvSpPr txBox="1"/>
          <p:nvPr/>
        </p:nvSpPr>
        <p:spPr>
          <a:xfrm>
            <a:off x="8129280" y="4702176"/>
            <a:ext cx="2268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Chenopodium album.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250A5C6-AD14-8947-83CE-AB3095F9A170}"/>
              </a:ext>
            </a:extLst>
          </p:cNvPr>
          <p:cNvCxnSpPr/>
          <p:nvPr/>
        </p:nvCxnSpPr>
        <p:spPr>
          <a:xfrm>
            <a:off x="6286500" y="-87102"/>
            <a:ext cx="0" cy="7406640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D31F9CC-E86E-CF4D-B8DF-3D9B8BEF1564}"/>
              </a:ext>
            </a:extLst>
          </p:cNvPr>
          <p:cNvCxnSpPr/>
          <p:nvPr/>
        </p:nvCxnSpPr>
        <p:spPr>
          <a:xfrm>
            <a:off x="56939" y="3429000"/>
            <a:ext cx="12192001" cy="0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FDD1AC7C-F911-D740-9562-FD14BFD5F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69" y="4058471"/>
            <a:ext cx="2935169" cy="220137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D707904-13F9-D64E-9CCC-19812BCBEF4D}"/>
              </a:ext>
            </a:extLst>
          </p:cNvPr>
          <p:cNvSpPr txBox="1"/>
          <p:nvPr/>
        </p:nvSpPr>
        <p:spPr>
          <a:xfrm>
            <a:off x="7056692" y="2227494"/>
            <a:ext cx="392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Toxic to cattle &amp; swine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DC9440-618E-E043-A051-CFC7339D5740}"/>
              </a:ext>
            </a:extLst>
          </p:cNvPr>
          <p:cNvSpPr txBox="1"/>
          <p:nvPr/>
        </p:nvSpPr>
        <p:spPr>
          <a:xfrm>
            <a:off x="6749107" y="5594728"/>
            <a:ext cx="4538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Toxic to cattle, horses, humans, sheep &amp; swine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E10364-E736-254C-87FD-646099B0B35F}"/>
              </a:ext>
            </a:extLst>
          </p:cNvPr>
          <p:cNvSpPr txBox="1"/>
          <p:nvPr/>
        </p:nvSpPr>
        <p:spPr>
          <a:xfrm>
            <a:off x="3080365" y="3531459"/>
            <a:ext cx="310201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Characteristics: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Annual, biennial, or perennial?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Monocot or dicot?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Broadleaf or grass-like?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Leaf arrangement? Seedlings: opposite; mature alternate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Leaf shape? Roughly triangular to lance shape, irregular teeth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Root system? Fibrous, short taproot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Flowers white; shape cyme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Young leaves have greyish white coating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F1147-FD77-0A41-85F9-091200A019B5}"/>
              </a:ext>
            </a:extLst>
          </p:cNvPr>
          <p:cNvSpPr txBox="1"/>
          <p:nvPr/>
        </p:nvSpPr>
        <p:spPr>
          <a:xfrm>
            <a:off x="1133465" y="6025344"/>
            <a:ext cx="22223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Photo by Lynn Sosnoskie of Cornell University.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C138CC-EBE5-5245-B7DB-E90274D98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270078" y="600461"/>
            <a:ext cx="2963120" cy="22223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F09F5F-CFAA-DB4F-A909-72A97E37B9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68"/>
          <a:stretch/>
        </p:blipFill>
        <p:spPr>
          <a:xfrm rot="5400000">
            <a:off x="1442733" y="2101355"/>
            <a:ext cx="1261652" cy="101601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A7F2DAC-49B4-0B46-881A-C95206AEE255}"/>
              </a:ext>
            </a:extLst>
          </p:cNvPr>
          <p:cNvSpPr txBox="1"/>
          <p:nvPr/>
        </p:nvSpPr>
        <p:spPr>
          <a:xfrm>
            <a:off x="56939" y="2940104"/>
            <a:ext cx="22223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Photos by Lynn </a:t>
            </a:r>
            <a:r>
              <a:rPr lang="en-US" sz="700" dirty="0" err="1">
                <a:solidFill>
                  <a:schemeClr val="bg1"/>
                </a:solidFill>
              </a:rPr>
              <a:t>Sosnoskie</a:t>
            </a:r>
            <a:r>
              <a:rPr lang="en-US" sz="700" dirty="0">
                <a:solidFill>
                  <a:schemeClr val="bg1"/>
                </a:solidFill>
              </a:rPr>
              <a:t> of Cornell University.</a:t>
            </a:r>
          </a:p>
        </p:txBody>
      </p:sp>
    </p:spTree>
    <p:extLst>
      <p:ext uri="{BB962C8B-B14F-4D97-AF65-F5344CB8AC3E}">
        <p14:creationId xmlns:p14="http://schemas.microsoft.com/office/powerpoint/2010/main" val="1021654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DF471DA-3AD4-5D4D-A342-EFB40528BAF7}"/>
              </a:ext>
            </a:extLst>
          </p:cNvPr>
          <p:cNvSpPr txBox="1"/>
          <p:nvPr/>
        </p:nvSpPr>
        <p:spPr>
          <a:xfrm>
            <a:off x="2643603" y="234933"/>
            <a:ext cx="30509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Characteristics: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Annual, biennial, or perennial?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Monocot or dicot?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Broadleaf or grass-like?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Leaf arrangement? Opposite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Leaf shape? Ovate-lanceolate shape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Root system? Rhizomes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Flowers greenish-pink; shape umbel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9163DF-DF67-374C-B401-D6839D1CB700}"/>
              </a:ext>
            </a:extLst>
          </p:cNvPr>
          <p:cNvSpPr txBox="1"/>
          <p:nvPr/>
        </p:nvSpPr>
        <p:spPr>
          <a:xfrm>
            <a:off x="7056694" y="678968"/>
            <a:ext cx="4413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Common milkweed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3584E3-B15E-7141-8A3C-C31F7806FD91}"/>
              </a:ext>
            </a:extLst>
          </p:cNvPr>
          <p:cNvSpPr txBox="1"/>
          <p:nvPr/>
        </p:nvSpPr>
        <p:spPr>
          <a:xfrm>
            <a:off x="6521771" y="3994290"/>
            <a:ext cx="5483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White snakeroot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C4DEEC-F43C-7745-B8F2-B82981DB85F0}"/>
              </a:ext>
            </a:extLst>
          </p:cNvPr>
          <p:cNvSpPr txBox="1"/>
          <p:nvPr/>
        </p:nvSpPr>
        <p:spPr>
          <a:xfrm>
            <a:off x="8027042" y="1388802"/>
            <a:ext cx="2473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Asclepia</a:t>
            </a:r>
            <a:r>
              <a:rPr lang="en-US" i="1" dirty="0"/>
              <a:t> </a:t>
            </a:r>
            <a:r>
              <a:rPr lang="en-US" i="1" dirty="0" err="1"/>
              <a:t>syriaca</a:t>
            </a:r>
            <a:endParaRPr lang="en-US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AFA5B6-8462-F342-B950-64AF6E7177F6}"/>
              </a:ext>
            </a:extLst>
          </p:cNvPr>
          <p:cNvSpPr txBox="1"/>
          <p:nvPr/>
        </p:nvSpPr>
        <p:spPr>
          <a:xfrm>
            <a:off x="6959174" y="4702176"/>
            <a:ext cx="4403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Ageratina</a:t>
            </a:r>
            <a:r>
              <a:rPr lang="en-US" i="1" dirty="0"/>
              <a:t> </a:t>
            </a:r>
            <a:r>
              <a:rPr lang="en-US" i="1" dirty="0" err="1"/>
              <a:t>altissima</a:t>
            </a:r>
            <a:r>
              <a:rPr lang="en-US" i="1" dirty="0"/>
              <a:t> </a:t>
            </a:r>
            <a:r>
              <a:rPr lang="en-US" dirty="0"/>
              <a:t>or </a:t>
            </a:r>
            <a:r>
              <a:rPr lang="en-US" i="1" dirty="0"/>
              <a:t>Eupatorium </a:t>
            </a:r>
            <a:r>
              <a:rPr lang="en-US" i="1" dirty="0" err="1"/>
              <a:t>rugosum</a:t>
            </a:r>
            <a:endParaRPr lang="en-US" i="1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250A5C6-AD14-8947-83CE-AB3095F9A170}"/>
              </a:ext>
            </a:extLst>
          </p:cNvPr>
          <p:cNvCxnSpPr/>
          <p:nvPr/>
        </p:nvCxnSpPr>
        <p:spPr>
          <a:xfrm>
            <a:off x="6096000" y="-27974"/>
            <a:ext cx="0" cy="7406640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D31F9CC-E86E-CF4D-B8DF-3D9B8BEF1564}"/>
              </a:ext>
            </a:extLst>
          </p:cNvPr>
          <p:cNvCxnSpPr/>
          <p:nvPr/>
        </p:nvCxnSpPr>
        <p:spPr>
          <a:xfrm>
            <a:off x="33865" y="3437467"/>
            <a:ext cx="12192001" cy="0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D707904-13F9-D64E-9CCC-19812BCBEF4D}"/>
              </a:ext>
            </a:extLst>
          </p:cNvPr>
          <p:cNvSpPr txBox="1"/>
          <p:nvPr/>
        </p:nvSpPr>
        <p:spPr>
          <a:xfrm>
            <a:off x="6408725" y="2227494"/>
            <a:ext cx="5846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Toxic to cattle, sheep &amp; goats; poisonous species not in NYS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DC9440-618E-E043-A051-CFC7339D5740}"/>
              </a:ext>
            </a:extLst>
          </p:cNvPr>
          <p:cNvSpPr txBox="1"/>
          <p:nvPr/>
        </p:nvSpPr>
        <p:spPr>
          <a:xfrm>
            <a:off x="6249585" y="5594728"/>
            <a:ext cx="5755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Toxic to cattle, dogs, goats, horses, humans, rabbits, sheep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E10364-E736-254C-87FD-646099B0B35F}"/>
              </a:ext>
            </a:extLst>
          </p:cNvPr>
          <p:cNvSpPr txBox="1"/>
          <p:nvPr/>
        </p:nvSpPr>
        <p:spPr>
          <a:xfrm>
            <a:off x="2612653" y="3607574"/>
            <a:ext cx="310201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Characteristics: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Annual, biennial, or perennial?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Monocot or dicot?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Broadleaf or grass-like?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Leaf arrangement? Opposite &amp; toothed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Leaf shape? Lanceolate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Root system? Rhizomes &amp; shallow fibrous roots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Flowers white; shape flat-headed panicle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722324-6AE6-ED49-8E5B-B0A8106B6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8" y="317811"/>
            <a:ext cx="2364436" cy="2880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C9B638-006A-C843-91AF-4FBD3F679C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9" r="15916"/>
          <a:stretch/>
        </p:blipFill>
        <p:spPr>
          <a:xfrm rot="5400000">
            <a:off x="1534661" y="2253833"/>
            <a:ext cx="1019601" cy="90409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A7F2DAC-49B4-0B46-881A-C95206AEE255}"/>
              </a:ext>
            </a:extLst>
          </p:cNvPr>
          <p:cNvSpPr txBox="1"/>
          <p:nvPr/>
        </p:nvSpPr>
        <p:spPr>
          <a:xfrm>
            <a:off x="415597" y="2937123"/>
            <a:ext cx="22223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Photos by Lynn </a:t>
            </a:r>
            <a:r>
              <a:rPr lang="en-US" sz="700" dirty="0" err="1">
                <a:solidFill>
                  <a:schemeClr val="bg1"/>
                </a:solidFill>
              </a:rPr>
              <a:t>Sosnoskie</a:t>
            </a:r>
            <a:r>
              <a:rPr lang="en-US" sz="700" dirty="0">
                <a:solidFill>
                  <a:schemeClr val="bg1"/>
                </a:solidFill>
              </a:rPr>
              <a:t> of Cornell University.</a:t>
            </a:r>
          </a:p>
        </p:txBody>
      </p:sp>
      <p:pic>
        <p:nvPicPr>
          <p:cNvPr id="26" name="Google Shape;293;p38">
            <a:extLst>
              <a:ext uri="{FF2B5EF4-FFF2-40B4-BE49-F238E27FC236}">
                <a16:creationId xmlns:a16="http://schemas.microsoft.com/office/drawing/2014/main" id="{615AE51D-A447-2746-AF77-17687E2C23B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374" y="3700820"/>
            <a:ext cx="1995197" cy="295494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94;p38">
            <a:extLst>
              <a:ext uri="{FF2B5EF4-FFF2-40B4-BE49-F238E27FC236}">
                <a16:creationId xmlns:a16="http://schemas.microsoft.com/office/drawing/2014/main" id="{73DEA0A5-2576-0445-AC9E-B16A5EBC539A}"/>
              </a:ext>
            </a:extLst>
          </p:cNvPr>
          <p:cNvSpPr txBox="1"/>
          <p:nvPr/>
        </p:nvSpPr>
        <p:spPr>
          <a:xfrm>
            <a:off x="783917" y="6384619"/>
            <a:ext cx="4000000" cy="2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667" dirty="0">
                <a:solidFill>
                  <a:schemeClr val="bg1"/>
                </a:solidFill>
              </a:rPr>
              <a:t>Image Credits: Illinois Wildflowers</a:t>
            </a:r>
            <a:endParaRPr sz="667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919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DF471DA-3AD4-5D4D-A342-EFB40528BAF7}"/>
              </a:ext>
            </a:extLst>
          </p:cNvPr>
          <p:cNvSpPr txBox="1"/>
          <p:nvPr/>
        </p:nvSpPr>
        <p:spPr>
          <a:xfrm>
            <a:off x="3012148" y="119697"/>
            <a:ext cx="3050927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Characteristics: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Annual, biennial, or perennial?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Monocot or dicot?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Broadleaf or grass-like?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Leaf arrangement? Alternate Leaf shape? Generally simple with toothed margins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Root system? Taproot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Flowers white and shape raceme (black cherry, choke cherry); white panicle (pin cherry &amp; sweet cherry)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9163DF-DF67-374C-B401-D6839D1CB700}"/>
              </a:ext>
            </a:extLst>
          </p:cNvPr>
          <p:cNvSpPr txBox="1"/>
          <p:nvPr/>
        </p:nvSpPr>
        <p:spPr>
          <a:xfrm>
            <a:off x="7056694" y="806984"/>
            <a:ext cx="4413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Prunus species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C4DEEC-F43C-7745-B8F2-B82981DB85F0}"/>
              </a:ext>
            </a:extLst>
          </p:cNvPr>
          <p:cNvSpPr txBox="1"/>
          <p:nvPr/>
        </p:nvSpPr>
        <p:spPr>
          <a:xfrm>
            <a:off x="8027042" y="1516818"/>
            <a:ext cx="2473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Prunus spp.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250A5C6-AD14-8947-83CE-AB3095F9A170}"/>
              </a:ext>
            </a:extLst>
          </p:cNvPr>
          <p:cNvCxnSpPr/>
          <p:nvPr/>
        </p:nvCxnSpPr>
        <p:spPr>
          <a:xfrm>
            <a:off x="6348984" y="0"/>
            <a:ext cx="0" cy="7406640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D31F9CC-E86E-CF4D-B8DF-3D9B8BEF1564}"/>
              </a:ext>
            </a:extLst>
          </p:cNvPr>
          <p:cNvCxnSpPr/>
          <p:nvPr/>
        </p:nvCxnSpPr>
        <p:spPr>
          <a:xfrm>
            <a:off x="33865" y="3437467"/>
            <a:ext cx="12192001" cy="0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D707904-13F9-D64E-9CCC-19812BCBEF4D}"/>
              </a:ext>
            </a:extLst>
          </p:cNvPr>
          <p:cNvSpPr txBox="1"/>
          <p:nvPr/>
        </p:nvSpPr>
        <p:spPr>
          <a:xfrm>
            <a:off x="6729342" y="2244051"/>
            <a:ext cx="5068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Toxic to horses, cattle, moose, sheep, swine &amp; goats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88A612-185C-FE45-90E5-93F59D673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04" y="232341"/>
            <a:ext cx="2728419" cy="1948870"/>
          </a:xfrm>
          <a:prstGeom prst="rect">
            <a:avLst/>
          </a:prstGeom>
        </p:spPr>
      </p:pic>
      <p:pic>
        <p:nvPicPr>
          <p:cNvPr id="18" name="Google Shape;326;p42">
            <a:extLst>
              <a:ext uri="{FF2B5EF4-FFF2-40B4-BE49-F238E27FC236}">
                <a16:creationId xmlns:a16="http://schemas.microsoft.com/office/drawing/2014/main" id="{488C9DA5-1C01-834B-A3FD-AC12158919A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6617" y="2147475"/>
            <a:ext cx="1599329" cy="112383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327;p42">
            <a:extLst>
              <a:ext uri="{FF2B5EF4-FFF2-40B4-BE49-F238E27FC236}">
                <a16:creationId xmlns:a16="http://schemas.microsoft.com/office/drawing/2014/main" id="{974001E2-3F6B-C642-A156-FE44B56A4E7C}"/>
              </a:ext>
            </a:extLst>
          </p:cNvPr>
          <p:cNvSpPr txBox="1"/>
          <p:nvPr/>
        </p:nvSpPr>
        <p:spPr>
          <a:xfrm>
            <a:off x="175438" y="3003246"/>
            <a:ext cx="4000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667" dirty="0">
                <a:solidFill>
                  <a:schemeClr val="bg1"/>
                </a:solidFill>
              </a:rPr>
              <a:t>Image Credits: Steven </a:t>
            </a:r>
            <a:r>
              <a:rPr lang="en" sz="667" dirty="0" err="1">
                <a:solidFill>
                  <a:schemeClr val="bg1"/>
                </a:solidFill>
              </a:rPr>
              <a:t>Baskauf</a:t>
            </a:r>
            <a:r>
              <a:rPr lang="en" sz="667" dirty="0">
                <a:solidFill>
                  <a:schemeClr val="bg1"/>
                </a:solidFill>
              </a:rPr>
              <a:t>, Go Botany</a:t>
            </a:r>
            <a:endParaRPr sz="667" dirty="0">
              <a:solidFill>
                <a:schemeClr val="bg1"/>
              </a:solidFill>
            </a:endParaRPr>
          </a:p>
        </p:txBody>
      </p:sp>
      <p:sp>
        <p:nvSpPr>
          <p:cNvPr id="20" name="Google Shape;327;p42">
            <a:extLst>
              <a:ext uri="{FF2B5EF4-FFF2-40B4-BE49-F238E27FC236}">
                <a16:creationId xmlns:a16="http://schemas.microsoft.com/office/drawing/2014/main" id="{755C7A35-137A-5249-8E8A-5F1D44C67B64}"/>
              </a:ext>
            </a:extLst>
          </p:cNvPr>
          <p:cNvSpPr txBox="1"/>
          <p:nvPr/>
        </p:nvSpPr>
        <p:spPr>
          <a:xfrm>
            <a:off x="-384987" y="183790"/>
            <a:ext cx="4000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500" dirty="0">
                <a:solidFill>
                  <a:schemeClr val="bg1"/>
                </a:solidFill>
              </a:rPr>
              <a:t>Image Credits: Mary </a:t>
            </a:r>
            <a:r>
              <a:rPr lang="en" sz="500" dirty="0" err="1">
                <a:solidFill>
                  <a:schemeClr val="bg1"/>
                </a:solidFill>
              </a:rPr>
              <a:t>Keim</a:t>
            </a:r>
            <a:r>
              <a:rPr lang="en" sz="500" dirty="0">
                <a:solidFill>
                  <a:schemeClr val="bg1"/>
                </a:solidFill>
              </a:rPr>
              <a:t> </a:t>
            </a:r>
            <a:r>
              <a:rPr lang="en-US" sz="500" dirty="0">
                <a:solidFill>
                  <a:schemeClr val="bg1"/>
                </a:solidFill>
              </a:rPr>
              <a:t>https://</a:t>
            </a:r>
            <a:r>
              <a:rPr lang="en-US" sz="500" dirty="0" err="1">
                <a:solidFill>
                  <a:schemeClr val="bg1"/>
                </a:solidFill>
              </a:rPr>
              <a:t>www.flickr.com</a:t>
            </a:r>
            <a:r>
              <a:rPr lang="en-US" sz="500" dirty="0">
                <a:solidFill>
                  <a:schemeClr val="bg1"/>
                </a:solidFill>
              </a:rPr>
              <a:t>/photos/38514062@N03/8505460752/</a:t>
            </a:r>
            <a:endParaRPr sz="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150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D29E6-2BC4-AB48-9838-50561FA38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Specifically broadleaf spp.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A3511E-C0DD-B74E-8D69-9BCEC34D8962}"/>
              </a:ext>
            </a:extLst>
          </p:cNvPr>
          <p:cNvSpPr txBox="1"/>
          <p:nvPr/>
        </p:nvSpPr>
        <p:spPr>
          <a:xfrm>
            <a:off x="1117600" y="1857829"/>
            <a:ext cx="96665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Palmer amaranth </a:t>
            </a:r>
            <a:r>
              <a:rPr lang="en-US" i="1" dirty="0"/>
              <a:t>(Amaranthus </a:t>
            </a:r>
            <a:r>
              <a:rPr lang="en-US" i="1" dirty="0" err="1"/>
              <a:t>palmeri</a:t>
            </a:r>
            <a:r>
              <a:rPr lang="en-US" i="1" dirty="0"/>
              <a:t>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err="1"/>
              <a:t>Waterhemp</a:t>
            </a:r>
            <a:r>
              <a:rPr lang="en-US" dirty="0"/>
              <a:t> (</a:t>
            </a:r>
            <a:r>
              <a:rPr lang="en-US" i="1" dirty="0"/>
              <a:t>Amaranthus </a:t>
            </a:r>
            <a:r>
              <a:rPr lang="en-US" i="1" dirty="0" err="1"/>
              <a:t>tuberculatus</a:t>
            </a:r>
            <a:r>
              <a:rPr lang="en-US" i="1" dirty="0"/>
              <a:t>)</a:t>
            </a:r>
            <a:endParaRPr lang="en-US" dirty="0"/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Common </a:t>
            </a:r>
            <a:r>
              <a:rPr lang="en-US" dirty="0" err="1"/>
              <a:t>lambsquarters</a:t>
            </a:r>
            <a:r>
              <a:rPr lang="en-US" dirty="0"/>
              <a:t>, cross-listed with poisonous list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Common ragweed </a:t>
            </a:r>
            <a:r>
              <a:rPr lang="en-US" i="1" dirty="0"/>
              <a:t>(Ambrosia </a:t>
            </a:r>
            <a:r>
              <a:rPr lang="en-US" i="1" dirty="0" err="1"/>
              <a:t>artemisifolia</a:t>
            </a:r>
            <a:r>
              <a:rPr lang="en-US" i="1" dirty="0"/>
              <a:t>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Redroot pigweed, cross-listed with poisonous list</a:t>
            </a:r>
          </a:p>
        </p:txBody>
      </p:sp>
    </p:spTree>
    <p:extLst>
      <p:ext uri="{BB962C8B-B14F-4D97-AF65-F5344CB8AC3E}">
        <p14:creationId xmlns:p14="http://schemas.microsoft.com/office/powerpoint/2010/main" val="4137554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DF471DA-3AD4-5D4D-A342-EFB40528BAF7}"/>
              </a:ext>
            </a:extLst>
          </p:cNvPr>
          <p:cNvSpPr txBox="1"/>
          <p:nvPr/>
        </p:nvSpPr>
        <p:spPr>
          <a:xfrm>
            <a:off x="3012148" y="119697"/>
            <a:ext cx="305092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Characteristics: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Annual, biennial, or perennial?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Monocot or dicot?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Broadleaf or grass-like?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Leaf arrangement? Whorled, alternate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Leaf shape? Generally simple, “diamond”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Stems hairless, petiole long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Root system? Taproot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Flowers small, green compact panicle. Separate male and female plants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9163DF-DF67-374C-B401-D6839D1CB700}"/>
              </a:ext>
            </a:extLst>
          </p:cNvPr>
          <p:cNvSpPr txBox="1"/>
          <p:nvPr/>
        </p:nvSpPr>
        <p:spPr>
          <a:xfrm>
            <a:off x="7056694" y="1156686"/>
            <a:ext cx="4413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Palmer amaranth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C4DEEC-F43C-7745-B8F2-B82981DB85F0}"/>
              </a:ext>
            </a:extLst>
          </p:cNvPr>
          <p:cNvSpPr txBox="1"/>
          <p:nvPr/>
        </p:nvSpPr>
        <p:spPr>
          <a:xfrm>
            <a:off x="8027042" y="2042828"/>
            <a:ext cx="2473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Amaranthus </a:t>
            </a:r>
            <a:r>
              <a:rPr lang="en-US" i="1" dirty="0" err="1"/>
              <a:t>palmeri</a:t>
            </a:r>
            <a:endParaRPr lang="en-US" i="1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250A5C6-AD14-8947-83CE-AB3095F9A170}"/>
              </a:ext>
            </a:extLst>
          </p:cNvPr>
          <p:cNvCxnSpPr/>
          <p:nvPr/>
        </p:nvCxnSpPr>
        <p:spPr>
          <a:xfrm>
            <a:off x="6324600" y="0"/>
            <a:ext cx="0" cy="7406640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D31F9CC-E86E-CF4D-B8DF-3D9B8BEF1564}"/>
              </a:ext>
            </a:extLst>
          </p:cNvPr>
          <p:cNvCxnSpPr/>
          <p:nvPr/>
        </p:nvCxnSpPr>
        <p:spPr>
          <a:xfrm>
            <a:off x="33865" y="3437467"/>
            <a:ext cx="12192001" cy="0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12DBA41-9660-8348-8813-CF49A9AFD129}"/>
              </a:ext>
            </a:extLst>
          </p:cNvPr>
          <p:cNvSpPr txBox="1"/>
          <p:nvPr/>
        </p:nvSpPr>
        <p:spPr>
          <a:xfrm>
            <a:off x="3078938" y="3534013"/>
            <a:ext cx="305092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Characteristics: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Annual, biennial, or perennial?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Monocot or dicot?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Broadleaf or grass-like?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Leaf arrangement? Whorled, alternate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Leaf shape? Lanceolate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Stems hairless, petiole short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Root system? Taproot with fibrous roots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Flowers green to reddish-pink dense spike. Separate male and female plants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6D49FB-2F4C-D34E-AB29-87335BA5BEFF}"/>
              </a:ext>
            </a:extLst>
          </p:cNvPr>
          <p:cNvSpPr txBox="1"/>
          <p:nvPr/>
        </p:nvSpPr>
        <p:spPr>
          <a:xfrm>
            <a:off x="7056694" y="4368018"/>
            <a:ext cx="4413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/>
              <a:t>Waterhemp</a:t>
            </a:r>
            <a:endParaRPr lang="en-US" sz="40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9DF040-12A6-164D-B10A-F7C73B1402B3}"/>
              </a:ext>
            </a:extLst>
          </p:cNvPr>
          <p:cNvSpPr txBox="1"/>
          <p:nvPr/>
        </p:nvSpPr>
        <p:spPr>
          <a:xfrm>
            <a:off x="7744424" y="5257095"/>
            <a:ext cx="2900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Amaranthus </a:t>
            </a:r>
            <a:r>
              <a:rPr lang="en-US" i="1" dirty="0" err="1"/>
              <a:t>tuberculatus</a:t>
            </a:r>
            <a:endParaRPr lang="en-US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22A901-940F-474D-8FF0-7C035D9961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96" t="9555" r="1775"/>
          <a:stretch/>
        </p:blipFill>
        <p:spPr>
          <a:xfrm>
            <a:off x="207836" y="4008731"/>
            <a:ext cx="2725142" cy="2551602"/>
          </a:xfrm>
          <a:prstGeom prst="rect">
            <a:avLst/>
          </a:prstGeom>
        </p:spPr>
      </p:pic>
      <p:sp>
        <p:nvSpPr>
          <p:cNvPr id="22" name="Google Shape;327;p42">
            <a:extLst>
              <a:ext uri="{FF2B5EF4-FFF2-40B4-BE49-F238E27FC236}">
                <a16:creationId xmlns:a16="http://schemas.microsoft.com/office/drawing/2014/main" id="{633D1E14-2F22-3941-9180-BA24D4EA5DB9}"/>
              </a:ext>
            </a:extLst>
          </p:cNvPr>
          <p:cNvSpPr txBox="1"/>
          <p:nvPr/>
        </p:nvSpPr>
        <p:spPr>
          <a:xfrm>
            <a:off x="378807" y="6299308"/>
            <a:ext cx="4000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667" dirty="0">
                <a:solidFill>
                  <a:schemeClr val="bg1"/>
                </a:solidFill>
              </a:rPr>
              <a:t>Image Credits: Lynn Sosnoskie</a:t>
            </a:r>
            <a:endParaRPr sz="667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2D6FCD-1A9B-A04A-899C-CDD83FECA9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06" t="4342" r="2166" b="10101"/>
          <a:stretch/>
        </p:blipFill>
        <p:spPr>
          <a:xfrm>
            <a:off x="121906" y="406292"/>
            <a:ext cx="2811072" cy="2619133"/>
          </a:xfrm>
          <a:prstGeom prst="rect">
            <a:avLst/>
          </a:prstGeom>
        </p:spPr>
      </p:pic>
      <p:sp>
        <p:nvSpPr>
          <p:cNvPr id="23" name="Google Shape;327;p42">
            <a:extLst>
              <a:ext uri="{FF2B5EF4-FFF2-40B4-BE49-F238E27FC236}">
                <a16:creationId xmlns:a16="http://schemas.microsoft.com/office/drawing/2014/main" id="{19F00F06-2679-B044-A9F0-0AEF18E88058}"/>
              </a:ext>
            </a:extLst>
          </p:cNvPr>
          <p:cNvSpPr txBox="1"/>
          <p:nvPr/>
        </p:nvSpPr>
        <p:spPr>
          <a:xfrm>
            <a:off x="378807" y="2744969"/>
            <a:ext cx="4000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667" dirty="0">
                <a:solidFill>
                  <a:schemeClr val="bg1"/>
                </a:solidFill>
              </a:rPr>
              <a:t>Image Credits: Lynn Sosnoskie</a:t>
            </a:r>
            <a:endParaRPr sz="667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A598F4-9A99-FD4D-9F8A-C92E78D335D9}"/>
              </a:ext>
            </a:extLst>
          </p:cNvPr>
          <p:cNvSpPr txBox="1"/>
          <p:nvPr/>
        </p:nvSpPr>
        <p:spPr>
          <a:xfrm>
            <a:off x="6744684" y="5941205"/>
            <a:ext cx="5068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Toxic to pigs, cattle, sheep, goats, &amp; horses (if eaten in large quantities)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68166E-15A0-7D45-ADBA-05FB496F5EDA}"/>
              </a:ext>
            </a:extLst>
          </p:cNvPr>
          <p:cNvSpPr txBox="1"/>
          <p:nvPr/>
        </p:nvSpPr>
        <p:spPr>
          <a:xfrm>
            <a:off x="6660542" y="2543038"/>
            <a:ext cx="5068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Toxic to pigs, cattle, sheep, goats, &amp; horses (if eaten in large quantities)</a:t>
            </a:r>
          </a:p>
        </p:txBody>
      </p:sp>
    </p:spTree>
    <p:extLst>
      <p:ext uri="{BB962C8B-B14F-4D97-AF65-F5344CB8AC3E}">
        <p14:creationId xmlns:p14="http://schemas.microsoft.com/office/powerpoint/2010/main" val="4137517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DF471DA-3AD4-5D4D-A342-EFB40528BAF7}"/>
              </a:ext>
            </a:extLst>
          </p:cNvPr>
          <p:cNvSpPr txBox="1"/>
          <p:nvPr/>
        </p:nvSpPr>
        <p:spPr>
          <a:xfrm>
            <a:off x="3012148" y="119697"/>
            <a:ext cx="3050927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Characteristics: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Annual, biennial, or perennial?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Monocot or dicot?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Broadleaf or grass-like?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Leaf arrangement? Alternate, lower leaves may be opposite Leaf shape? Egg-shaped outline, pinnatifid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Root system? Shallow taproot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Flowers small and green on raceme, produces LOTS of pollen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9163DF-DF67-374C-B401-D6839D1CB700}"/>
              </a:ext>
            </a:extLst>
          </p:cNvPr>
          <p:cNvSpPr txBox="1"/>
          <p:nvPr/>
        </p:nvSpPr>
        <p:spPr>
          <a:xfrm>
            <a:off x="7056693" y="1294703"/>
            <a:ext cx="4413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Common ragweed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C4DEEC-F43C-7745-B8F2-B82981DB85F0}"/>
              </a:ext>
            </a:extLst>
          </p:cNvPr>
          <p:cNvSpPr txBox="1"/>
          <p:nvPr/>
        </p:nvSpPr>
        <p:spPr>
          <a:xfrm>
            <a:off x="8027044" y="2042828"/>
            <a:ext cx="2473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i="1" dirty="0"/>
              <a:t>Ambrosia </a:t>
            </a:r>
            <a:r>
              <a:rPr lang="en" i="1" dirty="0" err="1"/>
              <a:t>artemisiifolia</a:t>
            </a:r>
            <a:endParaRPr lang="en-US" i="1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250A5C6-AD14-8947-83CE-AB3095F9A170}"/>
              </a:ext>
            </a:extLst>
          </p:cNvPr>
          <p:cNvCxnSpPr/>
          <p:nvPr/>
        </p:nvCxnSpPr>
        <p:spPr>
          <a:xfrm>
            <a:off x="6324600" y="0"/>
            <a:ext cx="0" cy="7406640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D31F9CC-E86E-CF4D-B8DF-3D9B8BEF1564}"/>
              </a:ext>
            </a:extLst>
          </p:cNvPr>
          <p:cNvCxnSpPr/>
          <p:nvPr/>
        </p:nvCxnSpPr>
        <p:spPr>
          <a:xfrm>
            <a:off x="33865" y="3437467"/>
            <a:ext cx="12192001" cy="0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ADC4C74-DA2F-C34F-996A-3DA6963E68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2" t="8513" r="4820"/>
          <a:stretch/>
        </p:blipFill>
        <p:spPr>
          <a:xfrm rot="5400000">
            <a:off x="-72952" y="588558"/>
            <a:ext cx="3156812" cy="2380048"/>
          </a:xfrm>
          <a:prstGeom prst="rect">
            <a:avLst/>
          </a:prstGeom>
        </p:spPr>
      </p:pic>
      <p:sp>
        <p:nvSpPr>
          <p:cNvPr id="22" name="Google Shape;327;p42">
            <a:extLst>
              <a:ext uri="{FF2B5EF4-FFF2-40B4-BE49-F238E27FC236}">
                <a16:creationId xmlns:a16="http://schemas.microsoft.com/office/drawing/2014/main" id="{B39985B3-4798-5247-B5DC-D4D064D4EF75}"/>
              </a:ext>
            </a:extLst>
          </p:cNvPr>
          <p:cNvSpPr txBox="1"/>
          <p:nvPr/>
        </p:nvSpPr>
        <p:spPr>
          <a:xfrm>
            <a:off x="580932" y="3094822"/>
            <a:ext cx="2941045" cy="302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667" b="1" dirty="0">
                <a:solidFill>
                  <a:schemeClr val="bg1"/>
                </a:solidFill>
              </a:rPr>
              <a:t>Image Credits: Lynn Sosnoskie</a:t>
            </a:r>
            <a:endParaRPr sz="667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6106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</TotalTime>
  <Words>1423</Words>
  <Application>Microsoft Macintosh PowerPoint</Application>
  <PresentationFormat>Widescreen</PresentationFormat>
  <Paragraphs>270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Office Theme</vt:lpstr>
      <vt:lpstr>4H Match game cards</vt:lpstr>
      <vt:lpstr>Specifically poisonous spp.</vt:lpstr>
      <vt:lpstr>PowerPoint Presentation</vt:lpstr>
      <vt:lpstr>PowerPoint Presentation</vt:lpstr>
      <vt:lpstr>PowerPoint Presentation</vt:lpstr>
      <vt:lpstr>PowerPoint Presentation</vt:lpstr>
      <vt:lpstr>Specifically broadleaf spp.</vt:lpstr>
      <vt:lpstr>PowerPoint Presentation</vt:lpstr>
      <vt:lpstr>PowerPoint Presentation</vt:lpstr>
      <vt:lpstr>Specifically grass-like spp.</vt:lpstr>
      <vt:lpstr>PowerPoint Presentation</vt:lpstr>
      <vt:lpstr>PowerPoint Presentation</vt:lpstr>
      <vt:lpstr>PowerPoint Presentation</vt:lpstr>
      <vt:lpstr>Answer Key (for 1st three questions):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Match game cards</dc:title>
  <dc:creator>isabella Colucci</dc:creator>
  <cp:lastModifiedBy>isabella Colucci</cp:lastModifiedBy>
  <cp:revision>68</cp:revision>
  <cp:lastPrinted>2021-10-01T13:58:56Z</cp:lastPrinted>
  <dcterms:created xsi:type="dcterms:W3CDTF">2021-07-19T14:30:17Z</dcterms:created>
  <dcterms:modified xsi:type="dcterms:W3CDTF">2021-10-01T14:10:20Z</dcterms:modified>
</cp:coreProperties>
</file>