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7" r:id="rId2"/>
    <p:sldId id="277" r:id="rId3"/>
    <p:sldId id="269" r:id="rId4"/>
    <p:sldId id="270" r:id="rId5"/>
    <p:sldId id="264" r:id="rId6"/>
    <p:sldId id="265" r:id="rId7"/>
    <p:sldId id="266" r:id="rId8"/>
    <p:sldId id="271" r:id="rId9"/>
    <p:sldId id="272" r:id="rId10"/>
    <p:sldId id="273" r:id="rId11"/>
    <p:sldId id="274" r:id="rId12"/>
    <p:sldId id="275" r:id="rId13"/>
    <p:sldId id="276" r:id="rId14"/>
    <p:sldId id="268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9"/>
    <p:restoredTop sz="96076"/>
  </p:normalViewPr>
  <p:slideViewPr>
    <p:cSldViewPr snapToGrid="0" snapToObjects="1" showGuides="1">
      <p:cViewPr varScale="1">
        <p:scale>
          <a:sx n="115" d="100"/>
          <a:sy n="115" d="100"/>
        </p:scale>
        <p:origin x="360" y="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3AF03-45DA-1842-B832-B4FE67B32CA2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6B275-1EC5-D544-9D8E-49B176FA1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18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d0adb36d1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d0adb36d1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9786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d0adb36d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8d0adb36d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605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d0adb36d1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d0adb36d1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1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d0adb36d1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d0adb36d1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82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d0adb36d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d0adb36d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581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d0adb36d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d0adb36d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60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d0adb36d1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d0adb36d1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2005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d0adb36d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d0adb36d1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044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d0adb36d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d0adb36d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1553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d0adb36d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d0adb36d1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595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d0adb36d1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8d0adb36d1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103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EC98-C6B6-A841-BC1D-4E53F89E5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61AEC-3E9E-114A-9144-B7B8C083B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ED7E0-33E7-1948-853C-3613B54A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EC0E2-C3F1-EA47-BA90-368F7D0F6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1A4DE-EA54-CD40-B61F-9E7A9CA2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61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9536-2D70-9D4A-8AAF-81DB16E5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FFA4A-71D7-4C4D-A93B-A102FE3E4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27766-2BC7-C446-BEAB-47D808FF4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FB4F2-9658-AE47-9B66-38569B7F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2E01B-6B9E-7C44-831B-D6B976BC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7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6DEA1E-3880-E847-B51B-CEEBB5834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95AA5-07DE-A349-ACD0-881E96A9D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51C0F-761E-6A49-B2F9-85AB3549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CAE1-0731-D640-8440-5E2B4F99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C34FB-ED90-E549-98EE-2EC4AE11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75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6443200" y="1633633"/>
            <a:ext cx="53332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1514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E601C-625A-394E-BF3E-5C2B92A9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0AD4-3A00-3441-A05D-C25A99EAB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FC883-8B52-DB4F-BBA1-1C2C270B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C753-4CED-AD47-BCA3-43FE9FF6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13122-D250-FE44-93AC-E5F6FCAF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2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1DF0-9132-384D-9E84-DBA97D6F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4504F-EDD5-EB49-9599-CDC1C9A60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34E0D-A693-3546-927D-B8FA6952E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4BE34-624A-3C4F-B23F-D947EF72C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41070-B90C-F242-9478-AC2028D4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8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4074-5C55-BA44-8232-D458CB6C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77A19-365F-F742-9EF2-A418FF6E6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786DE-323F-F44F-9047-529233782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3B0D-E64D-1F48-9E20-32D4BEF7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AD7D9-3DEC-8947-ACE8-A8860154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49A89-C4C9-5E4F-AC31-9E42A07E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5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40CD-269C-8C4F-B640-2A560B2F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8E6D5-E3E7-914D-8108-2903702C8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F26BC-F68C-CC41-935C-6E3E3EF53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1420B-BDEC-2F4E-9BB1-B7F13FB2F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116E0-7DCE-3C40-940C-D130A7A72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C59D5-F5A8-B74B-B1FC-8FFF7019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560AB0-8A42-F14A-9CCA-E7E6615E2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F0AEC-1AF5-1B48-A0A0-611D33C4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4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EDA22-FE28-C245-A1E2-D7B3E604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C75D1-9976-7344-8CE5-94B23915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0BEC4-8FBB-9047-A0E5-8B9C4C4C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AB437-A1D9-194D-9B2A-134EF5B6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1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BB7EF-E907-5445-8F9D-07F650840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EDC2E-BB2D-B54C-9BDA-A8BA9966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3CA58-D945-9747-872F-A59CCB91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4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D1D54-8515-EE4A-A833-544D803D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07DCF-04E5-6B42-95AD-6205FD555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E946F-A483-B84A-B07D-DA6EA69A0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DC2DE-B3B3-9447-8B76-DF1DBF0D1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88094-4F04-2E4B-8DD8-9FDBBDE1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52661-221D-AD46-BB03-95BE2BA1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9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40CEB-A232-3D4A-B72A-15AADF652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AE208D-ACC7-5248-A0BC-2A1537AD77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95E9B-24E0-E14C-9154-B1A9C7B00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AA74D-C295-0F40-AE92-C6CD4DE9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51290-436A-2D4C-9E47-4A80C253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E1335-4C84-0F4F-9A88-6F08E94E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88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D15383-E5D5-FF4C-8981-9279CF2FC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D6B1C-1EA6-3749-8086-06F6715E5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4F7A9-2E0E-6F43-B59C-083D26756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12A67-2443-CB45-8E68-49520C6E8FD3}" type="datetimeFigureOut">
              <a:rPr lang="en-US" smtClean="0"/>
              <a:t>9/26/21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ED90E-16C5-2D4F-9208-CE478C8E8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D8892-E299-9143-A186-955EA2322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07CCC-6C98-E54B-AAD6-9D9ECA4E2C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9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95DDA-E040-1E48-9A08-F74FFEE5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Weed Biology Unit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CD7D2-1205-5E40-B1DD-DC74A7D16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1435966"/>
            <a:ext cx="5056909" cy="5056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401FC-CFD2-6140-ABCD-2BA401CAF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63886" y="2068080"/>
            <a:ext cx="5056909" cy="3792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2BB35-9BD5-BC44-9B5E-3133BBE995E5}"/>
              </a:ext>
            </a:extLst>
          </p:cNvPr>
          <p:cNvSpPr txBox="1"/>
          <p:nvPr/>
        </p:nvSpPr>
        <p:spPr>
          <a:xfrm>
            <a:off x="10079183" y="6292820"/>
            <a:ext cx="2112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Photos by Lynn Sosnoskie of Cornell University.</a:t>
            </a:r>
          </a:p>
        </p:txBody>
      </p:sp>
    </p:spTree>
    <p:extLst>
      <p:ext uri="{BB962C8B-B14F-4D97-AF65-F5344CB8AC3E}">
        <p14:creationId xmlns:p14="http://schemas.microsoft.com/office/powerpoint/2010/main" val="149267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Common Annual Grass Species</a:t>
            </a:r>
            <a:endParaRPr dirty="0"/>
          </a:p>
        </p:txBody>
      </p:sp>
      <p:sp>
        <p:nvSpPr>
          <p:cNvPr id="217" name="Google Shape;217;p30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Barnyardgrass, </a:t>
            </a:r>
            <a:r>
              <a:rPr lang="en" b="1" i="1" dirty="0"/>
              <a:t>Echinochloa crus-galli</a:t>
            </a:r>
            <a:endParaRPr b="1" i="1" dirty="0"/>
          </a:p>
          <a:p>
            <a:pPr indent="-440256">
              <a:lnSpc>
                <a:spcPct val="100000"/>
              </a:lnSpc>
              <a:spcBef>
                <a:spcPts val="2133"/>
              </a:spcBef>
              <a:buSzPts val="1600"/>
            </a:pPr>
            <a:r>
              <a:rPr lang="en" dirty="0"/>
              <a:t>Erect, clump-forming summer annual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Leaves are rolled in the bud and have 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No ligule or auricles. This is their distinguishing factor 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Plant lacks hairs, but has a 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prominent keeled midvein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Seed head is coarsely branched and has a purplish-green panicle </a:t>
            </a:r>
            <a:endParaRPr b="1" i="1" dirty="0"/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3518" y="3318837"/>
            <a:ext cx="2468500" cy="27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990" y="1863734"/>
            <a:ext cx="1831567" cy="332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1265" y="1122936"/>
            <a:ext cx="3052995" cy="199593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 txBox="1"/>
          <p:nvPr/>
        </p:nvSpPr>
        <p:spPr>
          <a:xfrm>
            <a:off x="0" y="6540800"/>
            <a:ext cx="64972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dk1"/>
                </a:solidFill>
              </a:rPr>
              <a:t>Image Credits (left to right): Weed ID Guide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University of Missouri, </a:t>
            </a:r>
            <a:r>
              <a:rPr lang="en" sz="667" dirty="0">
                <a:solidFill>
                  <a:schemeClr val="dk1"/>
                </a:solidFill>
              </a:rPr>
              <a:t> Protec Pest Control Services, and Weed ID Guide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University of Missouri</a:t>
            </a:r>
            <a:endParaRPr sz="2400" dirty="0">
              <a:solidFill>
                <a:schemeClr val="dk1"/>
              </a:solidFill>
            </a:endParaRPr>
          </a:p>
          <a:p>
            <a:pPr algn="ctr"/>
            <a:endParaRPr sz="667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Common Perennial Grass Species</a:t>
            </a:r>
            <a:endParaRPr dirty="0"/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Quackgrass,</a:t>
            </a:r>
            <a:r>
              <a:rPr lang="en" b="1" i="1" dirty="0"/>
              <a:t> Elytrigia repens</a:t>
            </a:r>
            <a:endParaRPr b="1" i="1" dirty="0"/>
          </a:p>
          <a:p>
            <a:pPr indent="-440256">
              <a:lnSpc>
                <a:spcPct val="100000"/>
              </a:lnSpc>
              <a:spcBef>
                <a:spcPts val="2133"/>
              </a:spcBef>
              <a:buSzPts val="1600"/>
            </a:pPr>
            <a:r>
              <a:rPr lang="en" dirty="0"/>
              <a:t>Erect, rhizomatous perennial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Leaves are rolled in the bud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Auricles are very distinct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Ligule is membranous and short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Sheaths and blades are smooth, may have some short hairs near the base of the plant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Seed head is a long spike, with spikelets being arranged in two rows</a:t>
            </a:r>
            <a:endParaRPr sz="2133" dirty="0"/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7482" y="429804"/>
            <a:ext cx="2133585" cy="28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5901" y="1935333"/>
            <a:ext cx="2574467" cy="38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 rotWithShape="1">
          <a:blip r:embed="rId5">
            <a:alphaModFix/>
          </a:blip>
          <a:srcRect l="27854" r="22625"/>
          <a:stretch/>
        </p:blipFill>
        <p:spPr>
          <a:xfrm>
            <a:off x="9703882" y="3429000"/>
            <a:ext cx="1880785" cy="284473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 txBox="1"/>
          <p:nvPr/>
        </p:nvSpPr>
        <p:spPr>
          <a:xfrm>
            <a:off x="0" y="6540800"/>
            <a:ext cx="66440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dk1"/>
                </a:solidFill>
              </a:rPr>
              <a:t>Image Credits (left to right): Got Pests?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Maine Department of Agriculture, </a:t>
            </a:r>
            <a:r>
              <a:rPr lang="en" sz="667" dirty="0">
                <a:solidFill>
                  <a:schemeClr val="dk1"/>
                </a:solidFill>
              </a:rPr>
              <a:t>Heather Rhoades, Gardening Know How, and Aaron Patton, Purdue University</a:t>
            </a:r>
            <a:endParaRPr sz="667" dirty="0">
              <a:solidFill>
                <a:schemeClr val="dk1"/>
              </a:solidFill>
            </a:endParaRPr>
          </a:p>
          <a:p>
            <a:endParaRPr sz="667" dirty="0">
              <a:solidFill>
                <a:schemeClr val="dk1"/>
              </a:solidFill>
            </a:endParaRPr>
          </a:p>
          <a:p>
            <a:pPr algn="ctr"/>
            <a:endParaRPr sz="667" dirty="0">
              <a:solidFill>
                <a:schemeClr val="dk1"/>
              </a:solidFill>
            </a:endParaRPr>
          </a:p>
          <a:p>
            <a:endParaRPr sz="667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37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Common Perennial Grass Species</a:t>
            </a:r>
            <a:endParaRPr dirty="0"/>
          </a:p>
        </p:txBody>
      </p:sp>
      <p:sp>
        <p:nvSpPr>
          <p:cNvPr id="237" name="Google Shape;237;p32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Reed Canarygrass,</a:t>
            </a:r>
            <a:r>
              <a:rPr lang="en" b="1" i="1" dirty="0"/>
              <a:t> Phalaris </a:t>
            </a:r>
            <a:r>
              <a:rPr lang="en" b="1" i="1" dirty="0" err="1"/>
              <a:t>arundinacea</a:t>
            </a:r>
            <a:endParaRPr b="1" i="1" dirty="0"/>
          </a:p>
          <a:p>
            <a:pPr indent="-440256">
              <a:lnSpc>
                <a:spcPct val="100000"/>
              </a:lnSpc>
              <a:spcBef>
                <a:spcPts val="2133"/>
              </a:spcBef>
              <a:buSzPts val="1600"/>
            </a:pPr>
            <a:r>
              <a:rPr lang="en" dirty="0"/>
              <a:t>Colony-forming rhizomatous perennial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Quite aggressive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Leaves are rolled in the bud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No auricles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Ligule is membranous with a curved to flat top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Blades are rough around the collar, but the plant is hairless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Seed head is densely branched panicle that extends well beyond the leaves</a:t>
            </a:r>
            <a:endParaRPr sz="2133" dirty="0"/>
          </a:p>
        </p:txBody>
      </p:sp>
      <p:pic>
        <p:nvPicPr>
          <p:cNvPr id="238" name="Google Shape;238;p32"/>
          <p:cNvPicPr preferRelativeResize="0"/>
          <p:nvPr/>
        </p:nvPicPr>
        <p:blipFill rotWithShape="1">
          <a:blip r:embed="rId3">
            <a:alphaModFix/>
          </a:blip>
          <a:srcRect b="5311"/>
          <a:stretch/>
        </p:blipFill>
        <p:spPr>
          <a:xfrm>
            <a:off x="8322667" y="3683801"/>
            <a:ext cx="3453733" cy="26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 rotWithShape="1">
          <a:blip r:embed="rId4">
            <a:alphaModFix/>
          </a:blip>
          <a:srcRect b="3735"/>
          <a:stretch/>
        </p:blipFill>
        <p:spPr>
          <a:xfrm>
            <a:off x="8912151" y="421234"/>
            <a:ext cx="2274763" cy="312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0067" y="2388622"/>
            <a:ext cx="2523733" cy="296203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2"/>
          <p:cNvSpPr txBox="1"/>
          <p:nvPr/>
        </p:nvSpPr>
        <p:spPr>
          <a:xfrm>
            <a:off x="0" y="6543733"/>
            <a:ext cx="7031600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>
                <a:solidFill>
                  <a:schemeClr val="dk1"/>
                </a:solidFill>
              </a:rPr>
              <a:t>Image Credits (left to right): </a:t>
            </a:r>
            <a:r>
              <a:rPr lang="en" sz="6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Christopher Noll, Wisconsin Flora, he Friends of the Wild Flower Garden, Inc., and </a:t>
            </a:r>
            <a:r>
              <a:rPr lang="en" sz="667">
                <a:solidFill>
                  <a:schemeClr val="dk1"/>
                </a:solidFill>
              </a:rPr>
              <a:t> Herbarium, University of Wisconsin- Green Bay</a:t>
            </a:r>
            <a:endParaRPr sz="667">
              <a:solidFill>
                <a:schemeClr val="dk1"/>
              </a:solidFill>
            </a:endParaRPr>
          </a:p>
          <a:p>
            <a:endParaRPr sz="6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04462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Common Perennial Grass Species</a:t>
            </a:r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Johnsongrass,</a:t>
            </a:r>
            <a:r>
              <a:rPr lang="en"/>
              <a:t> </a:t>
            </a:r>
            <a:r>
              <a:rPr lang="en" b="1" i="1"/>
              <a:t>Sorghum halepense</a:t>
            </a:r>
            <a:endParaRPr b="1" i="1"/>
          </a:p>
          <a:p>
            <a:pPr indent="-440256">
              <a:lnSpc>
                <a:spcPct val="100000"/>
              </a:lnSpc>
              <a:spcBef>
                <a:spcPts val="2133"/>
              </a:spcBef>
              <a:buSzPts val="1600"/>
            </a:pPr>
            <a:r>
              <a:rPr lang="en"/>
              <a:t>Aggressive rhizomatous perennial</a:t>
            </a:r>
            <a:endParaRPr/>
          </a:p>
          <a:p>
            <a:pPr indent="-440256">
              <a:lnSpc>
                <a:spcPct val="100000"/>
              </a:lnSpc>
              <a:buSzPts val="1600"/>
            </a:pPr>
            <a:r>
              <a:rPr lang="en"/>
              <a:t>Coarse-textured leaves</a:t>
            </a:r>
            <a:endParaRPr/>
          </a:p>
          <a:p>
            <a:pPr indent="-440256">
              <a:lnSpc>
                <a:spcPct val="100000"/>
              </a:lnSpc>
              <a:buSzPts val="1600"/>
            </a:pPr>
            <a:r>
              <a:rPr lang="en"/>
              <a:t>Leaves are rolled in the bud</a:t>
            </a:r>
            <a:endParaRPr/>
          </a:p>
          <a:p>
            <a:pPr indent="-440256">
              <a:lnSpc>
                <a:spcPct val="100000"/>
              </a:lnSpc>
              <a:buSzPts val="1600"/>
            </a:pPr>
            <a:r>
              <a:rPr lang="en"/>
              <a:t>No auricles</a:t>
            </a:r>
            <a:endParaRPr/>
          </a:p>
          <a:p>
            <a:pPr indent="-440256">
              <a:lnSpc>
                <a:spcPct val="100000"/>
              </a:lnSpc>
              <a:buSzPts val="1600"/>
            </a:pPr>
            <a:r>
              <a:rPr lang="en"/>
              <a:t>Membranous ligule with shallow teeth across the top</a:t>
            </a:r>
            <a:endParaRPr/>
          </a:p>
          <a:p>
            <a:pPr indent="-440256">
              <a:lnSpc>
                <a:spcPct val="100000"/>
              </a:lnSpc>
              <a:buSzPts val="1600"/>
            </a:pPr>
            <a:r>
              <a:rPr lang="en"/>
              <a:t>Blades are flat</a:t>
            </a:r>
            <a:endParaRPr/>
          </a:p>
          <a:p>
            <a:pPr indent="-440256">
              <a:lnSpc>
                <a:spcPct val="100000"/>
              </a:lnSpc>
              <a:buSzPts val="1600"/>
            </a:pPr>
            <a:r>
              <a:rPr lang="en"/>
              <a:t>Prominent white mid-vein</a:t>
            </a:r>
            <a:endParaRPr/>
          </a:p>
          <a:p>
            <a:pPr>
              <a:lnSpc>
                <a:spcPct val="100000"/>
              </a:lnSpc>
            </a:pPr>
            <a:r>
              <a:rPr lang="en"/>
              <a:t>Seed head is a large panicle that is purple in color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248" name="Google Shape;2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377" y="2783934"/>
            <a:ext cx="1783467" cy="272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5716" y="1529633"/>
            <a:ext cx="1622869" cy="249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 rotWithShape="1">
          <a:blip r:embed="rId5">
            <a:alphaModFix/>
          </a:blip>
          <a:srcRect l="214" r="2081"/>
          <a:stretch/>
        </p:blipFill>
        <p:spPr>
          <a:xfrm>
            <a:off x="10078460" y="1633622"/>
            <a:ext cx="1697933" cy="260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4767" y="4703034"/>
            <a:ext cx="2816067" cy="184556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/>
          <p:nvPr/>
        </p:nvSpPr>
        <p:spPr>
          <a:xfrm>
            <a:off x="0" y="6548600"/>
            <a:ext cx="80744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>
                <a:solidFill>
                  <a:schemeClr val="dk1"/>
                </a:solidFill>
              </a:rPr>
              <a:t>Image Credits (left to right): </a:t>
            </a:r>
            <a:r>
              <a:rPr lang="en" sz="6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Integrated Pest Management, Michigan State University, Jack Kelly Clark, University of California Statewide IPM Program, and University of California</a:t>
            </a:r>
            <a:endParaRPr sz="6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6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38998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21C0-752F-0442-A750-CA858B3B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54325"/>
            <a:ext cx="11360800" cy="1108400"/>
          </a:xfrm>
        </p:spPr>
        <p:txBody>
          <a:bodyPr/>
          <a:lstStyle/>
          <a:p>
            <a:r>
              <a:rPr lang="en-US" dirty="0"/>
              <a:t>Activity: Draw your specimen!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08E2C-E01A-B549-9883-0AFCF3931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32" t="3090" r="33353" b="1789"/>
          <a:stretch/>
        </p:blipFill>
        <p:spPr>
          <a:xfrm>
            <a:off x="8297220" y="2713652"/>
            <a:ext cx="2196078" cy="36291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4BB59-119C-0B46-BC88-382F2A3B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51935"/>
            <a:ext cx="11360800" cy="5529167"/>
          </a:xfrm>
        </p:spPr>
        <p:txBody>
          <a:bodyPr/>
          <a:lstStyle/>
          <a:p>
            <a:pPr marL="186262" indent="0">
              <a:buNone/>
            </a:pPr>
            <a:r>
              <a:rPr lang="en-US" sz="2000" dirty="0"/>
              <a:t>Get a good look at your plant’s identifying characteristics by using your eyes to depict what you see on paper. Draw the whole plant or just a leaf, whatever you would like to do!</a:t>
            </a:r>
          </a:p>
          <a:p>
            <a:pPr marL="186262" indent="0">
              <a:buNone/>
            </a:pPr>
            <a:endParaRPr lang="en-US" sz="2000" dirty="0"/>
          </a:p>
          <a:p>
            <a:pPr marL="186262" indent="0">
              <a:buNone/>
            </a:pPr>
            <a:r>
              <a:rPr lang="en-US" sz="2000" dirty="0"/>
              <a:t>Before diving in, first determine whether you have a broad-leaf or a grass-like plant, then think about the other ID factors discussed previously: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What is the leaf arrangement of your specimen?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What leaf shape does your plant have?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If it’s a grass does it have a ligule or auricle?</a:t>
            </a:r>
          </a:p>
          <a:p>
            <a:pPr marL="186262" indent="0">
              <a:buNone/>
            </a:pPr>
            <a:endParaRPr lang="en-US" sz="2000" dirty="0"/>
          </a:p>
          <a:p>
            <a:pPr marL="186262" indent="0">
              <a:buNone/>
            </a:pPr>
            <a:endParaRPr lang="en-US" sz="2000" dirty="0"/>
          </a:p>
          <a:p>
            <a:pPr marL="186262" indent="0">
              <a:buNone/>
            </a:pPr>
            <a:endParaRPr lang="en-US" sz="2000" dirty="0"/>
          </a:p>
          <a:p>
            <a:pPr marL="186262" indent="0">
              <a:buNone/>
            </a:pPr>
            <a:r>
              <a:rPr lang="en-US" sz="2000" dirty="0"/>
              <a:t>Ask your instructor other ID questions…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Is it an annual, biennial, or perennial?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Monocot or dicot?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How does it reproduce? By pollination or clonally?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What kind of root system does it have? </a:t>
            </a:r>
          </a:p>
          <a:p>
            <a:pPr marL="186262" indent="0">
              <a:buNone/>
            </a:pPr>
            <a:endParaRPr lang="en-US" sz="2000" dirty="0"/>
          </a:p>
          <a:p>
            <a:pPr marL="186262" indent="0">
              <a:buNone/>
            </a:pPr>
            <a:r>
              <a:rPr lang="en-US" sz="2000" dirty="0"/>
              <a:t>Examine your specimen with a magnifying glass to help you illustrate these unique distinctions.</a:t>
            </a:r>
          </a:p>
        </p:txBody>
      </p:sp>
    </p:spTree>
    <p:extLst>
      <p:ext uri="{BB962C8B-B14F-4D97-AF65-F5344CB8AC3E}">
        <p14:creationId xmlns:p14="http://schemas.microsoft.com/office/powerpoint/2010/main" val="130886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21C0-752F-0442-A750-CA858B3BF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#2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4BB59-119C-0B46-BC88-382F2A3B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3632"/>
            <a:ext cx="11360800" cy="5529167"/>
          </a:xfrm>
        </p:spPr>
        <p:txBody>
          <a:bodyPr/>
          <a:lstStyle/>
          <a:p>
            <a:pPr marL="186262" indent="0">
              <a:buNone/>
            </a:pPr>
            <a:r>
              <a:rPr lang="en-US" sz="2400" dirty="0"/>
              <a:t>Rainy day/bad weather alternative. Match game… See “Match game cards”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62342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58B2-B07B-A443-9A20-6508D4D4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Review: Broadleaf vs grass-like plants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33D4F-9EF9-6944-A3D3-35A4CFF5F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6" y="1566952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Broadleaf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EA8428-4C84-374E-B464-5629FEF605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1576385" y="2965652"/>
            <a:ext cx="3684587" cy="276344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F8F59-E104-5741-90FA-83DB2DF36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66952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Grass-like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2C8C406-126F-074B-8BD1-56FAFD15AD6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5400000">
            <a:off x="6921499" y="2965652"/>
            <a:ext cx="3684588" cy="276344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1CE6F-7498-4D49-B306-00221B599BED}"/>
              </a:ext>
            </a:extLst>
          </p:cNvPr>
          <p:cNvSpPr txBox="1"/>
          <p:nvPr/>
        </p:nvSpPr>
        <p:spPr>
          <a:xfrm>
            <a:off x="5867400" y="1897826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1EC14-AAA0-8142-AD1C-CA357B9F800C}"/>
              </a:ext>
            </a:extLst>
          </p:cNvPr>
          <p:cNvSpPr txBox="1"/>
          <p:nvPr/>
        </p:nvSpPr>
        <p:spPr>
          <a:xfrm>
            <a:off x="9428559" y="6491202"/>
            <a:ext cx="2763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Photos by Lynn Sosnoskie of Cornell University.</a:t>
            </a:r>
          </a:p>
        </p:txBody>
      </p:sp>
    </p:spTree>
    <p:extLst>
      <p:ext uri="{BB962C8B-B14F-4D97-AF65-F5344CB8AC3E}">
        <p14:creationId xmlns:p14="http://schemas.microsoft.com/office/powerpoint/2010/main" val="396409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Common Broadleaf Annuals</a:t>
            </a:r>
            <a:endParaRPr dirty="0"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86262" indent="0">
              <a:lnSpc>
                <a:spcPct val="100000"/>
              </a:lnSpc>
              <a:buNone/>
            </a:pPr>
            <a:r>
              <a:rPr lang="en" b="1" dirty="0"/>
              <a:t>Palmer Amaranth,</a:t>
            </a:r>
            <a:r>
              <a:rPr lang="en-US" i="1" dirty="0"/>
              <a:t> </a:t>
            </a:r>
            <a:r>
              <a:rPr lang="en-US" b="1" i="1" dirty="0"/>
              <a:t>Amaranthus </a:t>
            </a:r>
            <a:r>
              <a:rPr lang="en-US" b="1" i="1" dirty="0" err="1"/>
              <a:t>palmeri</a:t>
            </a:r>
            <a:endParaRPr lang="en" b="1" dirty="0"/>
          </a:p>
          <a:p>
            <a:pPr marL="186262" indent="0">
              <a:lnSpc>
                <a:spcPct val="100000"/>
              </a:lnSpc>
              <a:buNone/>
            </a:pPr>
            <a:endParaRPr lang="en" dirty="0"/>
          </a:p>
          <a:p>
            <a:pPr>
              <a:lnSpc>
                <a:spcPct val="100000"/>
              </a:lnSpc>
            </a:pPr>
            <a:r>
              <a:rPr lang="en" dirty="0"/>
              <a:t>The plant lacks hairs on stems, leaves, and petioles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Leaves are arranged in a whorl, different from pigweed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Petioles are longer than the leaf itself 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Flower can either be a large prickly female, or a softer, smaller male</a:t>
            </a:r>
            <a:endParaRPr dirty="0"/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024284" y="2294516"/>
            <a:ext cx="3965232" cy="26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4245" y="1065990"/>
            <a:ext cx="3008700" cy="2002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5">
            <a:alphaModFix/>
          </a:blip>
          <a:srcRect r="48202"/>
          <a:stretch/>
        </p:blipFill>
        <p:spPr>
          <a:xfrm>
            <a:off x="8474233" y="3308853"/>
            <a:ext cx="3008699" cy="296036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>
            <a:off x="0" y="6540800"/>
            <a:ext cx="40000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dk1"/>
                </a:solidFill>
              </a:rPr>
              <a:t>Image Credits: 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Penn State Extension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50772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Common Broadleaf Annuals</a:t>
            </a:r>
            <a:endParaRPr dirty="0"/>
          </a:p>
        </p:txBody>
      </p:sp>
      <p:sp>
        <p:nvSpPr>
          <p:cNvPr id="188" name="Google Shape;188;p27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86262" indent="0">
              <a:buNone/>
            </a:pPr>
            <a:r>
              <a:rPr lang="en" b="1" dirty="0" err="1"/>
              <a:t>Waterhemp</a:t>
            </a:r>
            <a:r>
              <a:rPr lang="en" b="1" dirty="0"/>
              <a:t>, </a:t>
            </a:r>
            <a:r>
              <a:rPr lang="en-US" b="1" i="1" dirty="0"/>
              <a:t>Amaranthus </a:t>
            </a:r>
            <a:r>
              <a:rPr lang="en-US" b="1" i="1" dirty="0" err="1"/>
              <a:t>tuberculatus</a:t>
            </a:r>
            <a:r>
              <a:rPr lang="en" b="1" dirty="0"/>
              <a:t> </a:t>
            </a:r>
          </a:p>
          <a:p>
            <a:pPr marL="186262" indent="0">
              <a:buNone/>
            </a:pPr>
            <a:endParaRPr lang="en" dirty="0"/>
          </a:p>
          <a:p>
            <a:r>
              <a:rPr lang="en" dirty="0"/>
              <a:t>Leaves in a whorled pattern</a:t>
            </a:r>
            <a:endParaRPr dirty="0"/>
          </a:p>
          <a:p>
            <a:r>
              <a:rPr lang="en" dirty="0"/>
              <a:t>Stems, leaves, and petioles are smooth and hairless</a:t>
            </a:r>
            <a:endParaRPr dirty="0"/>
          </a:p>
          <a:p>
            <a:r>
              <a:rPr lang="en" dirty="0"/>
              <a:t>Petiole is short in comparison to palmer amaranth</a:t>
            </a:r>
            <a:endParaRPr dirty="0"/>
          </a:p>
          <a:p>
            <a:r>
              <a:rPr lang="en" dirty="0"/>
              <a:t>Leaves elongated and narrow</a:t>
            </a:r>
            <a:endParaRPr dirty="0"/>
          </a:p>
          <a:p>
            <a:r>
              <a:rPr lang="en" dirty="0"/>
              <a:t>Inflorescence is unbranched</a:t>
            </a:r>
            <a:endParaRPr dirty="0"/>
          </a:p>
          <a:p>
            <a:r>
              <a:rPr lang="en" dirty="0"/>
              <a:t>Separate male and female plants, similar to palmer amaranth</a:t>
            </a:r>
            <a:endParaRPr dirty="0"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0100" y="421233"/>
            <a:ext cx="2311067" cy="285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2001" y="3429001"/>
            <a:ext cx="6036799" cy="309654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 txBox="1"/>
          <p:nvPr/>
        </p:nvSpPr>
        <p:spPr>
          <a:xfrm>
            <a:off x="-72800" y="6540800"/>
            <a:ext cx="40000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dk1"/>
                </a:solidFill>
              </a:rPr>
              <a:t>Image Credits: 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Penn State Extension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49603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Common Broadleaf Annuals</a:t>
            </a:r>
            <a:endParaRPr dirty="0"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Common Lambsquarters, </a:t>
            </a:r>
            <a:r>
              <a:rPr lang="en" b="1" i="1" dirty="0"/>
              <a:t>Chenopodium album</a:t>
            </a:r>
            <a:endParaRPr b="1" i="1" dirty="0"/>
          </a:p>
          <a:p>
            <a:pPr indent="-440256">
              <a:lnSpc>
                <a:spcPct val="100000"/>
              </a:lnSpc>
              <a:spcBef>
                <a:spcPts val="2133"/>
              </a:spcBef>
              <a:buSzPts val="1600"/>
            </a:pPr>
            <a:r>
              <a:rPr lang="en" dirty="0"/>
              <a:t>Erect branching summer annual 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Leaves are alternate and irregularly toothed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Gray mealy coating on young leaves 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Stems are branching and hairless, often with dark red stripes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Flowers are formed in spikes along the stems of the lower and upper branches. </a:t>
            </a:r>
            <a:endParaRPr sz="2133" b="1" dirty="0"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800" y="1622853"/>
            <a:ext cx="2408200" cy="36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5136" y="3712932"/>
            <a:ext cx="3381265" cy="252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5121" y="1183165"/>
            <a:ext cx="3381267" cy="225413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0" y="6540800"/>
            <a:ext cx="73240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Image Credits (left to right): Hortsense, Washington State University,  Plant and Pest Diagnostics, Michigan State Univers,  and Plant and Pest Diagnostics, Michigan State Universi</a:t>
            </a:r>
            <a:endParaRPr sz="667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2661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Common Broadleaf Annuals</a:t>
            </a:r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Common Ragweed, </a:t>
            </a:r>
            <a:r>
              <a:rPr lang="en" b="1" i="1" dirty="0"/>
              <a:t>Ambrosia artemisiifolia</a:t>
            </a:r>
            <a:endParaRPr b="1" i="1" dirty="0"/>
          </a:p>
          <a:p>
            <a:pPr indent="-440256">
              <a:lnSpc>
                <a:spcPct val="100000"/>
              </a:lnSpc>
              <a:spcBef>
                <a:spcPts val="2133"/>
              </a:spcBef>
              <a:buSzPts val="1600"/>
            </a:pPr>
            <a:r>
              <a:rPr lang="en" dirty="0"/>
              <a:t>Erect branching summer annual 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Emerges early 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Mature plant are nearly smooth to hairy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Most of the leaves are alternate, some of the lower leaves may be opposite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Flowers and flowerheads are small and green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Flowers also produce large amounts of pollen, typically wind-dispersed 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Primary cause of hay fever</a:t>
            </a:r>
            <a:endParaRPr dirty="0"/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73" y="3627504"/>
            <a:ext cx="3671300" cy="2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9534" y="2009935"/>
            <a:ext cx="2521567" cy="336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88529" y="950863"/>
            <a:ext cx="3034980" cy="247813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0" y="6540800"/>
            <a:ext cx="40000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Image Credits: Illinois Wildflowers</a:t>
            </a:r>
            <a:endParaRPr sz="2400" dirty="0">
              <a:solidFill>
                <a:schemeClr val="dk1"/>
              </a:solidFill>
            </a:endParaRPr>
          </a:p>
          <a:p>
            <a:endParaRPr sz="667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4903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Common Broadleaf Annuals</a:t>
            </a:r>
            <a:endParaRPr dirty="0"/>
          </a:p>
        </p:txBody>
      </p:sp>
      <p:sp>
        <p:nvSpPr>
          <p:cNvPr id="156" name="Google Shape;156;p23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Redroot Pigweed, </a:t>
            </a:r>
            <a:r>
              <a:rPr lang="en" b="1" i="1" dirty="0"/>
              <a:t>Amaranthus retroflexus</a:t>
            </a:r>
            <a:endParaRPr b="1" i="1" dirty="0"/>
          </a:p>
          <a:p>
            <a:pPr>
              <a:lnSpc>
                <a:spcPct val="100000"/>
              </a:lnSpc>
              <a:spcBef>
                <a:spcPts val="2133"/>
              </a:spcBef>
            </a:pPr>
            <a:r>
              <a:rPr lang="en" dirty="0"/>
              <a:t>Erect branching summer annual.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Mature plant stems are slender and erect.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Upper part of the branches are typically branched and hairy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Lower portion is thick and smooth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Leaves are alternate and simple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Veins on the underside of the leaves are distinctly white 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Seed head has branches that resemble thick fingers when flowering</a:t>
            </a:r>
            <a:endParaRPr dirty="0"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801" y="2387934"/>
            <a:ext cx="2164100" cy="315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6267" y="873634"/>
            <a:ext cx="2822368" cy="255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0186" y="3802636"/>
            <a:ext cx="3454533" cy="23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/>
        </p:nvSpPr>
        <p:spPr>
          <a:xfrm>
            <a:off x="0" y="6540800"/>
            <a:ext cx="40000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Image Credits: 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Weed ID Guide, University of Missouri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68021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Common Annual Grass Species</a:t>
            </a:r>
            <a:endParaRPr dirty="0"/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Giant Foxtail, </a:t>
            </a:r>
            <a:r>
              <a:rPr lang="en" b="1" i="1" dirty="0"/>
              <a:t>Setaria faberi</a:t>
            </a:r>
            <a:endParaRPr i="1" dirty="0"/>
          </a:p>
          <a:p>
            <a:pPr indent="-440256">
              <a:lnSpc>
                <a:spcPct val="100000"/>
              </a:lnSpc>
              <a:spcBef>
                <a:spcPts val="2133"/>
              </a:spcBef>
              <a:buSzPts val="1600"/>
            </a:pPr>
            <a:r>
              <a:rPr lang="en" dirty="0"/>
              <a:t>Erect, clump-forming summer annual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Leaves are rolled in the bud 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Ligule is a fringe of hairs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No auricles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Largest of the foxtail species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Short hairs on the upper side of the blades and on the sheath margins</a:t>
            </a:r>
            <a:endParaRPr dirty="0"/>
          </a:p>
          <a:p>
            <a:pPr indent="-440256">
              <a:lnSpc>
                <a:spcPct val="100000"/>
              </a:lnSpc>
              <a:buSzPts val="1600"/>
            </a:pPr>
            <a:r>
              <a:rPr lang="en" dirty="0"/>
              <a:t>Seed head is a bristly spike panicle</a:t>
            </a:r>
            <a:endParaRPr dirty="0"/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6072" y="1633633"/>
            <a:ext cx="2973933" cy="198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6500" y="1633640"/>
            <a:ext cx="2590200" cy="4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5881" y="3720269"/>
            <a:ext cx="2474288" cy="267223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>
            <a:off x="0" y="6555433"/>
            <a:ext cx="59408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dk1"/>
                </a:solidFill>
              </a:rPr>
              <a:t>Image Credits (left to right): Erin C. Hill, Farms.com, and  Integrated Pest Management, 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Michigan State University</a:t>
            </a:r>
            <a:endParaRPr sz="2400" dirty="0">
              <a:solidFill>
                <a:schemeClr val="dk1"/>
              </a:solidFill>
            </a:endParaRPr>
          </a:p>
          <a:p>
            <a:endParaRPr sz="667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0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Common Annual Grass Species</a:t>
            </a:r>
            <a:endParaRPr dirty="0"/>
          </a:p>
        </p:txBody>
      </p:sp>
      <p:sp>
        <p:nvSpPr>
          <p:cNvPr id="207" name="Google Shape;207;p29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Large Crabgrass, </a:t>
            </a:r>
            <a:r>
              <a:rPr lang="en" b="1" i="1" dirty="0"/>
              <a:t>Digitaria sanguinalis</a:t>
            </a:r>
            <a:endParaRPr b="1" i="1" dirty="0"/>
          </a:p>
          <a:p>
            <a:pPr>
              <a:lnSpc>
                <a:spcPct val="100000"/>
              </a:lnSpc>
              <a:spcBef>
                <a:spcPts val="2133"/>
              </a:spcBef>
            </a:pPr>
            <a:r>
              <a:rPr lang="en" dirty="0"/>
              <a:t>Summer annual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Rolled in the bud 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No auricles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Jagged, membranous ligule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Blades, collar, and sheath are covered in hairs that stick out at ninety degree angles from the plant</a:t>
            </a: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Seed head consists of spikes clustered at the top of the stems, with a hand-like appearance</a:t>
            </a:r>
            <a:endParaRPr dirty="0"/>
          </a:p>
        </p:txBody>
      </p:sp>
      <p:pic>
        <p:nvPicPr>
          <p:cNvPr id="208" name="Google Shape;208;p29"/>
          <p:cNvPicPr preferRelativeResize="0"/>
          <p:nvPr/>
        </p:nvPicPr>
        <p:blipFill rotWithShape="1">
          <a:blip r:embed="rId3">
            <a:alphaModFix/>
          </a:blip>
          <a:srcRect l="32553" r="14124"/>
          <a:stretch/>
        </p:blipFill>
        <p:spPr>
          <a:xfrm>
            <a:off x="5748800" y="2311734"/>
            <a:ext cx="2750867" cy="290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 rotWithShape="1">
          <a:blip r:embed="rId4">
            <a:alphaModFix/>
          </a:blip>
          <a:srcRect l="26546" b="12487"/>
          <a:stretch/>
        </p:blipFill>
        <p:spPr>
          <a:xfrm>
            <a:off x="8729139" y="1352747"/>
            <a:ext cx="2750868" cy="218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67850" y="3880367"/>
            <a:ext cx="2873452" cy="194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0" y="6540800"/>
            <a:ext cx="6625200" cy="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>
                <a:solidFill>
                  <a:schemeClr val="dk1"/>
                </a:solidFill>
              </a:rPr>
              <a:t>Image Credits (left to right): TurfFiles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North Carolina State Extension, </a:t>
            </a:r>
            <a:r>
              <a:rPr lang="en" sz="667" dirty="0">
                <a:solidFill>
                  <a:schemeClr val="dk1"/>
                </a:solidFill>
              </a:rPr>
              <a:t>Got Pests?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Maine Department of Agriculture, and </a:t>
            </a:r>
            <a:r>
              <a:rPr lang="en" sz="667" dirty="0">
                <a:solidFill>
                  <a:schemeClr val="dk1"/>
                </a:solidFill>
              </a:rPr>
              <a:t> Weed ID Guide</a:t>
            </a:r>
            <a:r>
              <a:rPr lang="en" sz="667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University of Missouri</a:t>
            </a:r>
            <a:endParaRPr sz="2400" dirty="0">
              <a:solidFill>
                <a:schemeClr val="dk1"/>
              </a:solidFill>
            </a:endParaRPr>
          </a:p>
          <a:p>
            <a:pPr algn="ctr"/>
            <a:endParaRPr sz="667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17341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1021</Words>
  <Application>Microsoft Macintosh PowerPoint</Application>
  <PresentationFormat>Widescreen</PresentationFormat>
  <Paragraphs>131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Roboto</vt:lpstr>
      <vt:lpstr>Wingdings</vt:lpstr>
      <vt:lpstr>Office Theme</vt:lpstr>
      <vt:lpstr>Weed Biology Unit </vt:lpstr>
      <vt:lpstr>Review: Broadleaf vs grass-like plants</vt:lpstr>
      <vt:lpstr>Common Broadleaf Annuals</vt:lpstr>
      <vt:lpstr>Common Broadleaf Annuals</vt:lpstr>
      <vt:lpstr>Common Broadleaf Annuals</vt:lpstr>
      <vt:lpstr>Common Broadleaf Annuals</vt:lpstr>
      <vt:lpstr>Common Broadleaf Annuals</vt:lpstr>
      <vt:lpstr>Common Annual Grass Species</vt:lpstr>
      <vt:lpstr>Common Annual Grass Species</vt:lpstr>
      <vt:lpstr>Common Annual Grass Species</vt:lpstr>
      <vt:lpstr>Common Perennial Grass Species</vt:lpstr>
      <vt:lpstr>Common Perennial Grass Species</vt:lpstr>
      <vt:lpstr>Common Perennial Grass Species</vt:lpstr>
      <vt:lpstr>Activity: Draw your specimen! </vt:lpstr>
      <vt:lpstr>Activity #2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Weed Biology Unit </dc:title>
  <dc:creator>isabella Colucci</dc:creator>
  <cp:lastModifiedBy>isabella Colucci</cp:lastModifiedBy>
  <cp:revision>17</cp:revision>
  <dcterms:created xsi:type="dcterms:W3CDTF">2021-07-19T14:49:03Z</dcterms:created>
  <dcterms:modified xsi:type="dcterms:W3CDTF">2021-09-26T19:13:27Z</dcterms:modified>
</cp:coreProperties>
</file>