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9"/>
  </p:notesMasterIdLst>
  <p:sldIdLst>
    <p:sldId id="279" r:id="rId2"/>
    <p:sldId id="257" r:id="rId3"/>
    <p:sldId id="259" r:id="rId4"/>
    <p:sldId id="269" r:id="rId5"/>
    <p:sldId id="272" r:id="rId6"/>
    <p:sldId id="260" r:id="rId7"/>
    <p:sldId id="275" r:id="rId8"/>
    <p:sldId id="261" r:id="rId9"/>
    <p:sldId id="264" r:id="rId10"/>
    <p:sldId id="265" r:id="rId11"/>
    <p:sldId id="266" r:id="rId12"/>
    <p:sldId id="289" r:id="rId13"/>
    <p:sldId id="267" r:id="rId14"/>
    <p:sldId id="293" r:id="rId15"/>
    <p:sldId id="277" r:id="rId16"/>
    <p:sldId id="278" r:id="rId17"/>
    <p:sldId id="276" r:id="rId18"/>
    <p:sldId id="290" r:id="rId19"/>
    <p:sldId id="271" r:id="rId20"/>
    <p:sldId id="291" r:id="rId21"/>
    <p:sldId id="284" r:id="rId22"/>
    <p:sldId id="285" r:id="rId23"/>
    <p:sldId id="280" r:id="rId24"/>
    <p:sldId id="287" r:id="rId25"/>
    <p:sldId id="288" r:id="rId26"/>
    <p:sldId id="286" r:id="rId27"/>
    <p:sldId id="292" r:id="rId28"/>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3F6"/>
    <a:srgbClr val="F3FAFB"/>
    <a:srgbClr val="D8EEF2"/>
    <a:srgbClr val="B6E0E8"/>
    <a:srgbClr val="50B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E4EA27-0BD3-46F1-A54A-1D57C01E352E}" v="280" dt="2020-07-15T12:55:58.586"/>
    <p1510:client id="{B155353E-30EB-477A-974E-F3DE418FDA3B}" v="196" dt="2020-07-15T12:24:55.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7" autoAdjust="0"/>
    <p:restoredTop sz="94660"/>
  </p:normalViewPr>
  <p:slideViewPr>
    <p:cSldViewPr snapToGrid="0">
      <p:cViewPr varScale="1">
        <p:scale>
          <a:sx n="68" d="100"/>
          <a:sy n="68" d="100"/>
        </p:scale>
        <p:origin x="51" y="6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nie FitzMaurice" clId="Web-{4AE4EA27-0BD3-46F1-A54A-1D57C01E352E}"/>
    <pc:docChg chg="addSld modSld sldOrd">
      <pc:chgData name="Marnie FitzMaurice" userId="" providerId="" clId="Web-{4AE4EA27-0BD3-46F1-A54A-1D57C01E352E}" dt="2020-07-15T12:55:58.586" v="274"/>
      <pc:docMkLst>
        <pc:docMk/>
      </pc:docMkLst>
      <pc:sldChg chg="modSp">
        <pc:chgData name="Marnie FitzMaurice" userId="" providerId="" clId="Web-{4AE4EA27-0BD3-46F1-A54A-1D57C01E352E}" dt="2020-07-15T12:25:51.925" v="7" actId="20577"/>
        <pc:sldMkLst>
          <pc:docMk/>
          <pc:sldMk cId="1382676476" sldId="266"/>
        </pc:sldMkLst>
        <pc:spChg chg="mod">
          <ac:chgData name="Marnie FitzMaurice" userId="" providerId="" clId="Web-{4AE4EA27-0BD3-46F1-A54A-1D57C01E352E}" dt="2020-07-15T12:25:51.925" v="7" actId="20577"/>
          <ac:spMkLst>
            <pc:docMk/>
            <pc:sldMk cId="1382676476" sldId="266"/>
            <ac:spMk id="3" creationId="{00000000-0000-0000-0000-000000000000}"/>
          </ac:spMkLst>
        </pc:spChg>
      </pc:sldChg>
      <pc:sldChg chg="addSp delSp modSp ord addAnim delAnim modAnim">
        <pc:chgData name="Marnie FitzMaurice" userId="" providerId="" clId="Web-{4AE4EA27-0BD3-46F1-A54A-1D57C01E352E}" dt="2020-07-15T12:55:58.586" v="274"/>
        <pc:sldMkLst>
          <pc:docMk/>
          <pc:sldMk cId="4160632988" sldId="269"/>
        </pc:sldMkLst>
        <pc:spChg chg="mod">
          <ac:chgData name="Marnie FitzMaurice" userId="" providerId="" clId="Web-{4AE4EA27-0BD3-46F1-A54A-1D57C01E352E}" dt="2020-07-15T12:48:39.665" v="32" actId="1076"/>
          <ac:spMkLst>
            <pc:docMk/>
            <pc:sldMk cId="4160632988" sldId="269"/>
            <ac:spMk id="3" creationId="{00000000-0000-0000-0000-000000000000}"/>
          </ac:spMkLst>
        </pc:spChg>
        <pc:spChg chg="del">
          <ac:chgData name="Marnie FitzMaurice" userId="" providerId="" clId="Web-{4AE4EA27-0BD3-46F1-A54A-1D57C01E352E}" dt="2020-07-15T12:54:12.383" v="268"/>
          <ac:spMkLst>
            <pc:docMk/>
            <pc:sldMk cId="4160632988" sldId="269"/>
            <ac:spMk id="4" creationId="{00000000-0000-0000-0000-000000000000}"/>
          </ac:spMkLst>
        </pc:spChg>
        <pc:spChg chg="add mod">
          <ac:chgData name="Marnie FitzMaurice" userId="" providerId="" clId="Web-{4AE4EA27-0BD3-46F1-A54A-1D57C01E352E}" dt="2020-07-15T12:51:32.508" v="261" actId="20577"/>
          <ac:spMkLst>
            <pc:docMk/>
            <pc:sldMk cId="4160632988" sldId="269"/>
            <ac:spMk id="9" creationId="{61D2F86C-1D76-4328-B6DC-E1B39F65364F}"/>
          </ac:spMkLst>
        </pc:spChg>
        <pc:spChg chg="add del mod">
          <ac:chgData name="Marnie FitzMaurice" userId="" providerId="" clId="Web-{4AE4EA27-0BD3-46F1-A54A-1D57C01E352E}" dt="2020-07-15T12:49:30.071" v="45"/>
          <ac:spMkLst>
            <pc:docMk/>
            <pc:sldMk cId="4160632988" sldId="269"/>
            <ac:spMk id="10" creationId="{DFDF5DC8-84C4-44AB-BA04-D17E538EE7F8}"/>
          </ac:spMkLst>
        </pc:spChg>
        <pc:grpChg chg="add">
          <ac:chgData name="Marnie FitzMaurice" userId="" providerId="" clId="Web-{4AE4EA27-0BD3-46F1-A54A-1D57C01E352E}" dt="2020-07-15T12:55:58.586" v="274"/>
          <ac:grpSpMkLst>
            <pc:docMk/>
            <pc:sldMk cId="4160632988" sldId="269"/>
            <ac:grpSpMk id="11" creationId="{11AF0D69-70E4-4BE4-8C82-F6D92D3CCBD2}"/>
          </ac:grpSpMkLst>
        </pc:grpChg>
        <pc:picChg chg="add del mod">
          <ac:chgData name="Marnie FitzMaurice" userId="" providerId="" clId="Web-{4AE4EA27-0BD3-46F1-A54A-1D57C01E352E}" dt="2020-07-15T12:48:28.337" v="31"/>
          <ac:picMkLst>
            <pc:docMk/>
            <pc:sldMk cId="4160632988" sldId="269"/>
            <ac:picMk id="5" creationId="{38BF53D4-4051-4C7D-B786-E4C699EE12BD}"/>
          </ac:picMkLst>
        </pc:picChg>
        <pc:picChg chg="add del mod">
          <ac:chgData name="Marnie FitzMaurice" userId="" providerId="" clId="Web-{4AE4EA27-0BD3-46F1-A54A-1D57C01E352E}" dt="2020-07-15T12:54:02.367" v="267"/>
          <ac:picMkLst>
            <pc:docMk/>
            <pc:sldMk cId="4160632988" sldId="269"/>
            <ac:picMk id="6" creationId="{BAEBC7C4-2930-43FF-B5EE-B6205668DAB3}"/>
          </ac:picMkLst>
        </pc:picChg>
        <pc:picChg chg="add del mod">
          <ac:chgData name="Marnie FitzMaurice" userId="" providerId="" clId="Web-{4AE4EA27-0BD3-46F1-A54A-1D57C01E352E}" dt="2020-07-15T12:45:33.665" v="16"/>
          <ac:picMkLst>
            <pc:docMk/>
            <pc:sldMk cId="4160632988" sldId="269"/>
            <ac:picMk id="7" creationId="{89E2AA8A-5530-4748-A670-1AE6A8C802BF}"/>
          </ac:picMkLst>
        </pc:picChg>
        <pc:picChg chg="add mod">
          <ac:chgData name="Marnie FitzMaurice" userId="" providerId="" clId="Web-{4AE4EA27-0BD3-46F1-A54A-1D57C01E352E}" dt="2020-07-15T12:48:53.930" v="37" actId="1076"/>
          <ac:picMkLst>
            <pc:docMk/>
            <pc:sldMk cId="4160632988" sldId="269"/>
            <ac:picMk id="8" creationId="{4D4DE1BE-BB53-4B32-9172-51B78F076048}"/>
          </ac:picMkLst>
        </pc:picChg>
      </pc:sldChg>
      <pc:sldChg chg="add replId">
        <pc:chgData name="Marnie FitzMaurice" userId="" providerId="" clId="Web-{4AE4EA27-0BD3-46F1-A54A-1D57C01E352E}" dt="2020-07-15T12:25:25.410" v="0"/>
        <pc:sldMkLst>
          <pc:docMk/>
          <pc:sldMk cId="3057771522" sldId="289"/>
        </pc:sldMkLst>
      </pc:sldChg>
    </pc:docChg>
  </pc:docChgLst>
  <pc:docChgLst>
    <pc:chgData name="Marnie FitzMaurice" clId="Web-{B155353E-30EB-477A-974E-F3DE418FDA3B}"/>
    <pc:docChg chg="addSld delSld modSld">
      <pc:chgData name="Marnie FitzMaurice" userId="" providerId="" clId="Web-{B155353E-30EB-477A-974E-F3DE418FDA3B}" dt="2020-07-15T12:24:55.691" v="185"/>
      <pc:docMkLst>
        <pc:docMk/>
      </pc:docMkLst>
      <pc:sldChg chg="modSp">
        <pc:chgData name="Marnie FitzMaurice" userId="" providerId="" clId="Web-{B155353E-30EB-477A-974E-F3DE418FDA3B}" dt="2020-07-15T12:01:05.573" v="7" actId="20577"/>
        <pc:sldMkLst>
          <pc:docMk/>
          <pc:sldMk cId="3520788145" sldId="261"/>
        </pc:sldMkLst>
        <pc:spChg chg="mod">
          <ac:chgData name="Marnie FitzMaurice" userId="" providerId="" clId="Web-{B155353E-30EB-477A-974E-F3DE418FDA3B}" dt="2020-07-15T12:01:05.573" v="7" actId="20577"/>
          <ac:spMkLst>
            <pc:docMk/>
            <pc:sldMk cId="3520788145" sldId="261"/>
            <ac:spMk id="3" creationId="{00000000-0000-0000-0000-000000000000}"/>
          </ac:spMkLst>
        </pc:spChg>
      </pc:sldChg>
      <pc:sldChg chg="modSp">
        <pc:chgData name="Marnie FitzMaurice" userId="" providerId="" clId="Web-{B155353E-30EB-477A-974E-F3DE418FDA3B}" dt="2020-07-15T12:24:53.519" v="184" actId="20577"/>
        <pc:sldMkLst>
          <pc:docMk/>
          <pc:sldMk cId="1382676476" sldId="266"/>
        </pc:sldMkLst>
        <pc:spChg chg="mod">
          <ac:chgData name="Marnie FitzMaurice" userId="" providerId="" clId="Web-{B155353E-30EB-477A-974E-F3DE418FDA3B}" dt="2020-07-15T12:24:53.519" v="184" actId="20577"/>
          <ac:spMkLst>
            <pc:docMk/>
            <pc:sldMk cId="1382676476" sldId="266"/>
            <ac:spMk id="3" creationId="{00000000-0000-0000-0000-000000000000}"/>
          </ac:spMkLst>
        </pc:spChg>
      </pc:sldChg>
      <pc:sldChg chg="modSp">
        <pc:chgData name="Marnie FitzMaurice" userId="" providerId="" clId="Web-{B155353E-30EB-477A-974E-F3DE418FDA3B}" dt="2020-07-15T12:21:28.830" v="154" actId="20577"/>
        <pc:sldMkLst>
          <pc:docMk/>
          <pc:sldMk cId="1945017602" sldId="267"/>
        </pc:sldMkLst>
        <pc:spChg chg="mod">
          <ac:chgData name="Marnie FitzMaurice" userId="" providerId="" clId="Web-{B155353E-30EB-477A-974E-F3DE418FDA3B}" dt="2020-07-15T12:21:28.830" v="154" actId="20577"/>
          <ac:spMkLst>
            <pc:docMk/>
            <pc:sldMk cId="1945017602" sldId="267"/>
            <ac:spMk id="12" creationId="{00000000-0000-0000-0000-000000000000}"/>
          </ac:spMkLst>
        </pc:spChg>
      </pc:sldChg>
      <pc:sldChg chg="delSp modSp">
        <pc:chgData name="Marnie FitzMaurice" userId="" providerId="" clId="Web-{B155353E-30EB-477A-974E-F3DE418FDA3B}" dt="2020-07-15T12:04:19.074" v="57"/>
        <pc:sldMkLst>
          <pc:docMk/>
          <pc:sldMk cId="518696814" sldId="270"/>
        </pc:sldMkLst>
        <pc:spChg chg="mod">
          <ac:chgData name="Marnie FitzMaurice" userId="" providerId="" clId="Web-{B155353E-30EB-477A-974E-F3DE418FDA3B}" dt="2020-07-15T12:04:12.840" v="53" actId="1076"/>
          <ac:spMkLst>
            <pc:docMk/>
            <pc:sldMk cId="518696814" sldId="270"/>
            <ac:spMk id="2" creationId="{00000000-0000-0000-0000-000000000000}"/>
          </ac:spMkLst>
        </pc:spChg>
        <pc:spChg chg="del mod">
          <ac:chgData name="Marnie FitzMaurice" userId="" providerId="" clId="Web-{B155353E-30EB-477A-974E-F3DE418FDA3B}" dt="2020-07-15T12:04:19.074" v="57"/>
          <ac:spMkLst>
            <pc:docMk/>
            <pc:sldMk cId="518696814" sldId="270"/>
            <ac:spMk id="3" creationId="{00000000-0000-0000-0000-000000000000}"/>
          </ac:spMkLst>
        </pc:spChg>
      </pc:sldChg>
      <pc:sldChg chg="modSp">
        <pc:chgData name="Marnie FitzMaurice" userId="" providerId="" clId="Web-{B155353E-30EB-477A-974E-F3DE418FDA3B}" dt="2020-07-15T12:00:55.417" v="2" actId="20577"/>
        <pc:sldMkLst>
          <pc:docMk/>
          <pc:sldMk cId="2485293338" sldId="274"/>
        </pc:sldMkLst>
        <pc:spChg chg="mod">
          <ac:chgData name="Marnie FitzMaurice" userId="" providerId="" clId="Web-{B155353E-30EB-477A-974E-F3DE418FDA3B}" dt="2020-07-15T12:00:55.417" v="2" actId="20577"/>
          <ac:spMkLst>
            <pc:docMk/>
            <pc:sldMk cId="2485293338" sldId="274"/>
            <ac:spMk id="3" creationId="{00000000-0000-0000-0000-000000000000}"/>
          </ac:spMkLst>
        </pc:spChg>
      </pc:sldChg>
      <pc:sldChg chg="modSp">
        <pc:chgData name="Marnie FitzMaurice" userId="" providerId="" clId="Web-{B155353E-30EB-477A-974E-F3DE418FDA3B}" dt="2020-07-15T12:04:03.262" v="50" actId="20577"/>
        <pc:sldMkLst>
          <pc:docMk/>
          <pc:sldMk cId="3936808714" sldId="278"/>
        </pc:sldMkLst>
        <pc:spChg chg="mod">
          <ac:chgData name="Marnie FitzMaurice" userId="" providerId="" clId="Web-{B155353E-30EB-477A-974E-F3DE418FDA3B}" dt="2020-07-15T12:04:03.262" v="50" actId="20577"/>
          <ac:spMkLst>
            <pc:docMk/>
            <pc:sldMk cId="3936808714" sldId="278"/>
            <ac:spMk id="3" creationId="{00000000-0000-0000-0000-000000000000}"/>
          </ac:spMkLst>
        </pc:spChg>
        <pc:grpChg chg="ord">
          <ac:chgData name="Marnie FitzMaurice" userId="" providerId="" clId="Web-{B155353E-30EB-477A-974E-F3DE418FDA3B}" dt="2020-07-15T12:02:56.168" v="21"/>
          <ac:grpSpMkLst>
            <pc:docMk/>
            <pc:sldMk cId="3936808714" sldId="278"/>
            <ac:grpSpMk id="6" creationId="{00000000-0000-0000-0000-000000000000}"/>
          </ac:grpSpMkLst>
        </pc:grpChg>
      </pc:sldChg>
      <pc:sldChg chg="add del replId addAnim delAnim modAnim">
        <pc:chgData name="Marnie FitzMaurice" userId="" providerId="" clId="Web-{B155353E-30EB-477A-974E-F3DE418FDA3B}" dt="2020-07-15T12:24:55.691" v="185"/>
        <pc:sldMkLst>
          <pc:docMk/>
          <pc:sldMk cId="4078200171"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E3D27-7E61-4739-9D4B-7D6BF90DA43E}" type="datetimeFigureOut">
              <a:rPr lang="en-US" smtClean="0"/>
              <a:t>7/15/2020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D8A98-3733-48BF-A6F9-0DA232206FA5}" type="slidenum">
              <a:rPr lang="en-US" smtClean="0"/>
              <a:t>‹#›</a:t>
            </a:fld>
            <a:endParaRPr lang="en-US"/>
          </a:p>
        </p:txBody>
      </p:sp>
    </p:spTree>
    <p:extLst>
      <p:ext uri="{BB962C8B-B14F-4D97-AF65-F5344CB8AC3E}">
        <p14:creationId xmlns:p14="http://schemas.microsoft.com/office/powerpoint/2010/main" val="2006673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Marnie</a:t>
            </a:r>
          </a:p>
        </p:txBody>
      </p:sp>
      <p:sp>
        <p:nvSpPr>
          <p:cNvPr id="4" name="Slide Number Placeholder 3"/>
          <p:cNvSpPr>
            <a:spLocks noGrp="1"/>
          </p:cNvSpPr>
          <p:nvPr>
            <p:ph type="sldNum" sz="quarter" idx="10"/>
          </p:nvPr>
        </p:nvSpPr>
        <p:spPr/>
        <p:txBody>
          <a:bodyPr/>
          <a:lstStyle/>
          <a:p>
            <a:fld id="{63FD8A98-3733-48BF-A6F9-0DA232206FA5}" type="slidenum">
              <a:rPr lang="en-US" smtClean="0"/>
              <a:t>2</a:t>
            </a:fld>
            <a:endParaRPr lang="en-US"/>
          </a:p>
        </p:txBody>
      </p:sp>
    </p:spTree>
    <p:extLst>
      <p:ext uri="{BB962C8B-B14F-4D97-AF65-F5344CB8AC3E}">
        <p14:creationId xmlns:p14="http://schemas.microsoft.com/office/powerpoint/2010/main" val="1245912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formative assessments consider 2 step exam – CBE followed by OBE to promote growth mindset</a:t>
            </a:r>
          </a:p>
          <a:p>
            <a:endParaRPr lang="en-US" dirty="0"/>
          </a:p>
        </p:txBody>
      </p:sp>
      <p:sp>
        <p:nvSpPr>
          <p:cNvPr id="4" name="Slide Number Placeholder 3"/>
          <p:cNvSpPr>
            <a:spLocks noGrp="1"/>
          </p:cNvSpPr>
          <p:nvPr>
            <p:ph type="sldNum" sz="quarter" idx="10"/>
          </p:nvPr>
        </p:nvSpPr>
        <p:spPr/>
        <p:txBody>
          <a:bodyPr/>
          <a:lstStyle/>
          <a:p>
            <a:fld id="{63FD8A98-3733-48BF-A6F9-0DA232206FA5}" type="slidenum">
              <a:rPr lang="en-US" smtClean="0"/>
              <a:t>17</a:t>
            </a:fld>
            <a:endParaRPr lang="en-US"/>
          </a:p>
        </p:txBody>
      </p:sp>
    </p:spTree>
    <p:extLst>
      <p:ext uri="{BB962C8B-B14F-4D97-AF65-F5344CB8AC3E}">
        <p14:creationId xmlns:p14="http://schemas.microsoft.com/office/powerpoint/2010/main" val="1000695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formative assessments consider 2 step exam – CBE followed by OBE to promote growth mindset</a:t>
            </a:r>
          </a:p>
          <a:p>
            <a:endParaRPr lang="en-US" dirty="0"/>
          </a:p>
        </p:txBody>
      </p:sp>
      <p:sp>
        <p:nvSpPr>
          <p:cNvPr id="4" name="Slide Number Placeholder 3"/>
          <p:cNvSpPr>
            <a:spLocks noGrp="1"/>
          </p:cNvSpPr>
          <p:nvPr>
            <p:ph type="sldNum" sz="quarter" idx="10"/>
          </p:nvPr>
        </p:nvSpPr>
        <p:spPr/>
        <p:txBody>
          <a:bodyPr/>
          <a:lstStyle/>
          <a:p>
            <a:fld id="{63FD8A98-3733-48BF-A6F9-0DA232206FA5}" type="slidenum">
              <a:rPr lang="en-US" smtClean="0"/>
              <a:t>18</a:t>
            </a:fld>
            <a:endParaRPr lang="en-US"/>
          </a:p>
        </p:txBody>
      </p:sp>
    </p:spTree>
    <p:extLst>
      <p:ext uri="{BB962C8B-B14F-4D97-AF65-F5344CB8AC3E}">
        <p14:creationId xmlns:p14="http://schemas.microsoft.com/office/powerpoint/2010/main" val="328985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Marnie</a:t>
            </a:r>
          </a:p>
        </p:txBody>
      </p:sp>
      <p:sp>
        <p:nvSpPr>
          <p:cNvPr id="4" name="Slide Number Placeholder 3"/>
          <p:cNvSpPr>
            <a:spLocks noGrp="1"/>
          </p:cNvSpPr>
          <p:nvPr>
            <p:ph type="sldNum" sz="quarter" idx="10"/>
          </p:nvPr>
        </p:nvSpPr>
        <p:spPr/>
        <p:txBody>
          <a:bodyPr/>
          <a:lstStyle/>
          <a:p>
            <a:fld id="{63FD8A98-3733-48BF-A6F9-0DA232206FA5}" type="slidenum">
              <a:rPr lang="en-US" smtClean="0"/>
              <a:t>3</a:t>
            </a:fld>
            <a:endParaRPr lang="en-US"/>
          </a:p>
        </p:txBody>
      </p:sp>
    </p:spTree>
    <p:extLst>
      <p:ext uri="{BB962C8B-B14F-4D97-AF65-F5344CB8AC3E}">
        <p14:creationId xmlns:p14="http://schemas.microsoft.com/office/powerpoint/2010/main" val="289339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some studies, students prepped more, attended more classes and review sessions</a:t>
            </a:r>
            <a:endParaRPr lang="en-US" dirty="0"/>
          </a:p>
        </p:txBody>
      </p:sp>
      <p:sp>
        <p:nvSpPr>
          <p:cNvPr id="4" name="Slide Number Placeholder 3"/>
          <p:cNvSpPr>
            <a:spLocks noGrp="1"/>
          </p:cNvSpPr>
          <p:nvPr>
            <p:ph type="sldNum" sz="quarter" idx="10"/>
          </p:nvPr>
        </p:nvSpPr>
        <p:spPr/>
        <p:txBody>
          <a:bodyPr/>
          <a:lstStyle/>
          <a:p>
            <a:fld id="{63FD8A98-3733-48BF-A6F9-0DA232206FA5}" type="slidenum">
              <a:rPr lang="en-US" smtClean="0"/>
              <a:t>4</a:t>
            </a:fld>
            <a:endParaRPr lang="en-US"/>
          </a:p>
        </p:txBody>
      </p:sp>
    </p:spTree>
    <p:extLst>
      <p:ext uri="{BB962C8B-B14F-4D97-AF65-F5344CB8AC3E}">
        <p14:creationId xmlns:p14="http://schemas.microsoft.com/office/powerpoint/2010/main" val="4105699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a:t>
            </a:r>
          </a:p>
        </p:txBody>
      </p:sp>
      <p:sp>
        <p:nvSpPr>
          <p:cNvPr id="4" name="Slide Number Placeholder 3"/>
          <p:cNvSpPr>
            <a:spLocks noGrp="1"/>
          </p:cNvSpPr>
          <p:nvPr>
            <p:ph type="sldNum" sz="quarter" idx="10"/>
          </p:nvPr>
        </p:nvSpPr>
        <p:spPr/>
        <p:txBody>
          <a:bodyPr/>
          <a:lstStyle/>
          <a:p>
            <a:fld id="{63FD8A98-3733-48BF-A6F9-0DA232206FA5}" type="slidenum">
              <a:rPr lang="en-US" smtClean="0"/>
              <a:t>5</a:t>
            </a:fld>
            <a:endParaRPr lang="en-US"/>
          </a:p>
        </p:txBody>
      </p:sp>
    </p:spTree>
    <p:extLst>
      <p:ext uri="{BB962C8B-B14F-4D97-AF65-F5344CB8AC3E}">
        <p14:creationId xmlns:p14="http://schemas.microsoft.com/office/powerpoint/2010/main" val="138723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some studies, students prepped more, attended more classes and review sessions</a:t>
            </a:r>
            <a:endParaRPr lang="en-US" dirty="0"/>
          </a:p>
        </p:txBody>
      </p:sp>
      <p:sp>
        <p:nvSpPr>
          <p:cNvPr id="4" name="Slide Number Placeholder 3"/>
          <p:cNvSpPr>
            <a:spLocks noGrp="1"/>
          </p:cNvSpPr>
          <p:nvPr>
            <p:ph type="sldNum" sz="quarter" idx="10"/>
          </p:nvPr>
        </p:nvSpPr>
        <p:spPr/>
        <p:txBody>
          <a:bodyPr/>
          <a:lstStyle/>
          <a:p>
            <a:fld id="{63FD8A98-3733-48BF-A6F9-0DA232206FA5}" type="slidenum">
              <a:rPr lang="en-US" smtClean="0"/>
              <a:t>11</a:t>
            </a:fld>
            <a:endParaRPr lang="en-US"/>
          </a:p>
        </p:txBody>
      </p:sp>
    </p:spTree>
    <p:extLst>
      <p:ext uri="{BB962C8B-B14F-4D97-AF65-F5344CB8AC3E}">
        <p14:creationId xmlns:p14="http://schemas.microsoft.com/office/powerpoint/2010/main" val="74552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some studies, students prepped more, attended more classes and review sessions</a:t>
            </a:r>
            <a:endParaRPr lang="en-US" dirty="0"/>
          </a:p>
        </p:txBody>
      </p:sp>
      <p:sp>
        <p:nvSpPr>
          <p:cNvPr id="4" name="Slide Number Placeholder 3"/>
          <p:cNvSpPr>
            <a:spLocks noGrp="1"/>
          </p:cNvSpPr>
          <p:nvPr>
            <p:ph type="sldNum" sz="quarter" idx="10"/>
          </p:nvPr>
        </p:nvSpPr>
        <p:spPr/>
        <p:txBody>
          <a:bodyPr/>
          <a:lstStyle/>
          <a:p>
            <a:fld id="{63FD8A98-3733-48BF-A6F9-0DA232206FA5}" type="slidenum">
              <a:rPr lang="en-US" smtClean="0"/>
              <a:t>12</a:t>
            </a:fld>
            <a:endParaRPr lang="en-US"/>
          </a:p>
        </p:txBody>
      </p:sp>
    </p:spTree>
    <p:extLst>
      <p:ext uri="{BB962C8B-B14F-4D97-AF65-F5344CB8AC3E}">
        <p14:creationId xmlns:p14="http://schemas.microsoft.com/office/powerpoint/2010/main" val="337506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some studies, students prepped more, attended more classes and review sessions</a:t>
            </a:r>
            <a:endParaRPr lang="en-US" dirty="0"/>
          </a:p>
        </p:txBody>
      </p:sp>
      <p:sp>
        <p:nvSpPr>
          <p:cNvPr id="4" name="Slide Number Placeholder 3"/>
          <p:cNvSpPr>
            <a:spLocks noGrp="1"/>
          </p:cNvSpPr>
          <p:nvPr>
            <p:ph type="sldNum" sz="quarter" idx="10"/>
          </p:nvPr>
        </p:nvSpPr>
        <p:spPr/>
        <p:txBody>
          <a:bodyPr/>
          <a:lstStyle/>
          <a:p>
            <a:fld id="{63FD8A98-3733-48BF-A6F9-0DA232206FA5}" type="slidenum">
              <a:rPr lang="en-US" smtClean="0"/>
              <a:t>13</a:t>
            </a:fld>
            <a:endParaRPr lang="en-US"/>
          </a:p>
        </p:txBody>
      </p:sp>
    </p:spTree>
    <p:extLst>
      <p:ext uri="{BB962C8B-B14F-4D97-AF65-F5344CB8AC3E}">
        <p14:creationId xmlns:p14="http://schemas.microsoft.com/office/powerpoint/2010/main" val="4022042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some studies, students prepped more, attended more classes and review sessions</a:t>
            </a:r>
            <a:endParaRPr lang="en-US" dirty="0"/>
          </a:p>
        </p:txBody>
      </p:sp>
      <p:sp>
        <p:nvSpPr>
          <p:cNvPr id="4" name="Slide Number Placeholder 3"/>
          <p:cNvSpPr>
            <a:spLocks noGrp="1"/>
          </p:cNvSpPr>
          <p:nvPr>
            <p:ph type="sldNum" sz="quarter" idx="10"/>
          </p:nvPr>
        </p:nvSpPr>
        <p:spPr/>
        <p:txBody>
          <a:bodyPr/>
          <a:lstStyle/>
          <a:p>
            <a:fld id="{63FD8A98-3733-48BF-A6F9-0DA232206FA5}" type="slidenum">
              <a:rPr lang="en-US" smtClean="0"/>
              <a:t>14</a:t>
            </a:fld>
            <a:endParaRPr lang="en-US"/>
          </a:p>
        </p:txBody>
      </p:sp>
    </p:spTree>
    <p:extLst>
      <p:ext uri="{BB962C8B-B14F-4D97-AF65-F5344CB8AC3E}">
        <p14:creationId xmlns:p14="http://schemas.microsoft.com/office/powerpoint/2010/main" val="3628427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FD8A98-3733-48BF-A6F9-0DA232206FA5}" type="slidenum">
              <a:rPr lang="en-US" smtClean="0"/>
              <a:t>16</a:t>
            </a:fld>
            <a:endParaRPr lang="en-US"/>
          </a:p>
        </p:txBody>
      </p:sp>
    </p:spTree>
    <p:extLst>
      <p:ext uri="{BB962C8B-B14F-4D97-AF65-F5344CB8AC3E}">
        <p14:creationId xmlns:p14="http://schemas.microsoft.com/office/powerpoint/2010/main" val="56525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9ECB44E-AB0C-4167-A8B3-03CEC747D908}" type="datetimeFigureOut">
              <a:rPr lang="en-US" smtClean="0"/>
              <a:t>7/15/2020</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57F89C8-6DD8-4C85-8EB4-9A9C815AE53E}" type="slidenum">
              <a:rPr lang="en-US" smtClean="0"/>
              <a:t>‹#›</a:t>
            </a:fld>
            <a:endParaRPr lang="en-US"/>
          </a:p>
        </p:txBody>
      </p:sp>
    </p:spTree>
    <p:extLst>
      <p:ext uri="{BB962C8B-B14F-4D97-AF65-F5344CB8AC3E}">
        <p14:creationId xmlns:p14="http://schemas.microsoft.com/office/powerpoint/2010/main" val="2100877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ECB44E-AB0C-4167-A8B3-03CEC747D908}"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F89C8-6DD8-4C85-8EB4-9A9C815AE53E}" type="slidenum">
              <a:rPr lang="en-US" smtClean="0"/>
              <a:t>‹#›</a:t>
            </a:fld>
            <a:endParaRPr lang="en-US"/>
          </a:p>
        </p:txBody>
      </p:sp>
    </p:spTree>
    <p:extLst>
      <p:ext uri="{BB962C8B-B14F-4D97-AF65-F5344CB8AC3E}">
        <p14:creationId xmlns:p14="http://schemas.microsoft.com/office/powerpoint/2010/main" val="231806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ECB44E-AB0C-4167-A8B3-03CEC747D908}"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F89C8-6DD8-4C85-8EB4-9A9C815AE53E}" type="slidenum">
              <a:rPr lang="en-US" smtClean="0"/>
              <a:t>‹#›</a:t>
            </a:fld>
            <a:endParaRPr lang="en-US"/>
          </a:p>
        </p:txBody>
      </p:sp>
    </p:spTree>
    <p:extLst>
      <p:ext uri="{BB962C8B-B14F-4D97-AF65-F5344CB8AC3E}">
        <p14:creationId xmlns:p14="http://schemas.microsoft.com/office/powerpoint/2010/main" val="362817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ECB44E-AB0C-4167-A8B3-03CEC747D908}"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F89C8-6DD8-4C85-8EB4-9A9C815AE53E}" type="slidenum">
              <a:rPr lang="en-US" smtClean="0"/>
              <a:t>‹#›</a:t>
            </a:fld>
            <a:endParaRPr lang="en-US"/>
          </a:p>
        </p:txBody>
      </p:sp>
    </p:spTree>
    <p:extLst>
      <p:ext uri="{BB962C8B-B14F-4D97-AF65-F5344CB8AC3E}">
        <p14:creationId xmlns:p14="http://schemas.microsoft.com/office/powerpoint/2010/main" val="123568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ECB44E-AB0C-4167-A8B3-03CEC747D908}" type="datetimeFigureOut">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F89C8-6DD8-4C85-8EB4-9A9C815AE53E}" type="slidenum">
              <a:rPr lang="en-US" smtClean="0"/>
              <a:t>‹#›</a:t>
            </a:fld>
            <a:endParaRPr lang="en-US"/>
          </a:p>
        </p:txBody>
      </p:sp>
    </p:spTree>
    <p:extLst>
      <p:ext uri="{BB962C8B-B14F-4D97-AF65-F5344CB8AC3E}">
        <p14:creationId xmlns:p14="http://schemas.microsoft.com/office/powerpoint/2010/main" val="13119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ECB44E-AB0C-4167-A8B3-03CEC747D908}"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F89C8-6DD8-4C85-8EB4-9A9C815AE53E}" type="slidenum">
              <a:rPr lang="en-US" smtClean="0"/>
              <a:t>‹#›</a:t>
            </a:fld>
            <a:endParaRPr lang="en-US"/>
          </a:p>
        </p:txBody>
      </p:sp>
    </p:spTree>
    <p:extLst>
      <p:ext uri="{BB962C8B-B14F-4D97-AF65-F5344CB8AC3E}">
        <p14:creationId xmlns:p14="http://schemas.microsoft.com/office/powerpoint/2010/main" val="120504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ECB44E-AB0C-4167-A8B3-03CEC747D908}" type="datetimeFigureOut">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7F89C8-6DD8-4C85-8EB4-9A9C815AE53E}" type="slidenum">
              <a:rPr lang="en-US" smtClean="0"/>
              <a:t>‹#›</a:t>
            </a:fld>
            <a:endParaRPr lang="en-US"/>
          </a:p>
        </p:txBody>
      </p:sp>
    </p:spTree>
    <p:extLst>
      <p:ext uri="{BB962C8B-B14F-4D97-AF65-F5344CB8AC3E}">
        <p14:creationId xmlns:p14="http://schemas.microsoft.com/office/powerpoint/2010/main" val="444893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ECB44E-AB0C-4167-A8B3-03CEC747D908}" type="datetimeFigureOut">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7F89C8-6DD8-4C85-8EB4-9A9C815AE53E}" type="slidenum">
              <a:rPr lang="en-US" smtClean="0"/>
              <a:t>‹#›</a:t>
            </a:fld>
            <a:endParaRPr lang="en-US"/>
          </a:p>
        </p:txBody>
      </p:sp>
    </p:spTree>
    <p:extLst>
      <p:ext uri="{BB962C8B-B14F-4D97-AF65-F5344CB8AC3E}">
        <p14:creationId xmlns:p14="http://schemas.microsoft.com/office/powerpoint/2010/main" val="341411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CB44E-AB0C-4167-A8B3-03CEC747D908}" type="datetimeFigureOut">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7F89C8-6DD8-4C85-8EB4-9A9C815AE53E}" type="slidenum">
              <a:rPr lang="en-US" smtClean="0"/>
              <a:t>‹#›</a:t>
            </a:fld>
            <a:endParaRPr lang="en-US"/>
          </a:p>
        </p:txBody>
      </p:sp>
    </p:spTree>
    <p:extLst>
      <p:ext uri="{BB962C8B-B14F-4D97-AF65-F5344CB8AC3E}">
        <p14:creationId xmlns:p14="http://schemas.microsoft.com/office/powerpoint/2010/main" val="242117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A9ECB44E-AB0C-4167-A8B3-03CEC747D908}" type="datetimeFigureOut">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57F89C8-6DD8-4C85-8EB4-9A9C815AE53E}" type="slidenum">
              <a:rPr lang="en-US" smtClean="0"/>
              <a:t>‹#›</a:t>
            </a:fld>
            <a:endParaRPr lang="en-US"/>
          </a:p>
        </p:txBody>
      </p:sp>
    </p:spTree>
    <p:extLst>
      <p:ext uri="{BB962C8B-B14F-4D97-AF65-F5344CB8AC3E}">
        <p14:creationId xmlns:p14="http://schemas.microsoft.com/office/powerpoint/2010/main" val="282834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9ECB44E-AB0C-4167-A8B3-03CEC747D908}" type="datetimeFigureOut">
              <a:rPr lang="en-US" smtClean="0"/>
              <a:t>7/15/2020</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57F89C8-6DD8-4C85-8EB4-9A9C815AE53E}" type="slidenum">
              <a:rPr lang="en-US" smtClean="0"/>
              <a:t>‹#›</a:t>
            </a:fld>
            <a:endParaRPr lang="en-US"/>
          </a:p>
        </p:txBody>
      </p:sp>
    </p:spTree>
    <p:extLst>
      <p:ext uri="{BB962C8B-B14F-4D97-AF65-F5344CB8AC3E}">
        <p14:creationId xmlns:p14="http://schemas.microsoft.com/office/powerpoint/2010/main" val="8321707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9ECB44E-AB0C-4167-A8B3-03CEC747D908}" type="datetimeFigureOut">
              <a:rPr lang="en-US" smtClean="0"/>
              <a:t>7/15/2020</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57F89C8-6DD8-4C85-8EB4-9A9C815AE53E}" type="slidenum">
              <a:rPr lang="en-US" smtClean="0"/>
              <a:t>‹#›</a:t>
            </a:fld>
            <a:endParaRPr lang="en-US"/>
          </a:p>
        </p:txBody>
      </p:sp>
    </p:spTree>
    <p:extLst>
      <p:ext uri="{BB962C8B-B14F-4D97-AF65-F5344CB8AC3E}">
        <p14:creationId xmlns:p14="http://schemas.microsoft.com/office/powerpoint/2010/main" val="213164875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community.canvaslms.com/docs/DOC-12115-new-quizzes-feature-comparison" TargetMode="Externa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3389/fpsyg.2019.00463" TargetMode="Externa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60" y="3530600"/>
            <a:ext cx="12227560" cy="33883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603503" y="770467"/>
            <a:ext cx="11120067" cy="2407448"/>
          </a:xfrm>
          <a:ln w="53975">
            <a:solidFill>
              <a:schemeClr val="bg1"/>
            </a:solidFill>
          </a:ln>
        </p:spPr>
        <p:txBody>
          <a:bodyPr lIns="0" rIns="182880" numCol="2" spcCol="182880"/>
          <a:lstStyle/>
          <a:p>
            <a:pPr algn="ctr">
              <a:lnSpc>
                <a:spcPct val="100000"/>
              </a:lnSpc>
              <a:spcAft>
                <a:spcPts val="600"/>
              </a:spcAft>
            </a:pPr>
            <a:r>
              <a:rPr lang="en-US" sz="3600" i="1" dirty="0"/>
              <a:t/>
            </a:r>
            <a:br>
              <a:rPr lang="en-US" sz="3600" i="1" dirty="0"/>
            </a:br>
            <a:r>
              <a:rPr lang="en-US" sz="3800" i="1" dirty="0"/>
              <a:t>ESS Summer Teaching </a:t>
            </a:r>
            <a:br>
              <a:rPr lang="en-US" sz="3800" i="1" dirty="0"/>
            </a:br>
            <a:r>
              <a:rPr lang="en-US" sz="3800" i="1" dirty="0"/>
              <a:t>and Learning Series</a:t>
            </a:r>
            <a:r>
              <a:rPr lang="en-US" sz="3600" i="1" dirty="0"/>
              <a:t/>
            </a:r>
            <a:br>
              <a:rPr lang="en-US" sz="3600" i="1" dirty="0"/>
            </a:br>
            <a:r>
              <a:rPr lang="en-US" sz="4000" i="1" dirty="0"/>
              <a:t/>
            </a:r>
            <a:br>
              <a:rPr lang="en-US" sz="4000" i="1" dirty="0"/>
            </a:br>
            <a:r>
              <a:rPr lang="en-US" sz="800" dirty="0"/>
              <a:t/>
            </a:r>
            <a:br>
              <a:rPr lang="en-US" sz="800" dirty="0"/>
            </a:br>
            <a:r>
              <a:rPr lang="en-US" sz="800" dirty="0"/>
              <a:t/>
            </a:r>
            <a:br>
              <a:rPr lang="en-US" sz="800" dirty="0"/>
            </a:br>
            <a:r>
              <a:rPr lang="en-US" sz="800" dirty="0"/>
              <a:t/>
            </a:r>
            <a:br>
              <a:rPr lang="en-US" sz="800" dirty="0"/>
            </a:br>
            <a:r>
              <a:rPr lang="en-US" sz="4800" b="1" dirty="0"/>
              <a:t>Considerations for Remote Assessment</a:t>
            </a:r>
          </a:p>
        </p:txBody>
      </p:sp>
      <p:sp>
        <p:nvSpPr>
          <p:cNvPr id="3" name="Subtitle 2"/>
          <p:cNvSpPr>
            <a:spLocks noGrp="1"/>
          </p:cNvSpPr>
          <p:nvPr>
            <p:ph type="subTitle" idx="1"/>
          </p:nvPr>
        </p:nvSpPr>
        <p:spPr>
          <a:xfrm>
            <a:off x="1331656" y="3706362"/>
            <a:ext cx="9228201" cy="1645920"/>
          </a:xfrm>
        </p:spPr>
        <p:txBody>
          <a:bodyPr/>
          <a:lstStyle/>
          <a:p>
            <a:pPr algn="ctr"/>
            <a:r>
              <a:rPr lang="en-US" dirty="0">
                <a:ln w="0"/>
                <a:solidFill>
                  <a:schemeClr val="tx1"/>
                </a:solidFill>
                <a:effectLst>
                  <a:outerShdw blurRad="38100" dist="19050" dir="2700000" algn="tl" rotWithShape="0">
                    <a:schemeClr val="dk1">
                      <a:alpha val="40000"/>
                    </a:schemeClr>
                  </a:outerShdw>
                </a:effectLst>
              </a:rPr>
              <a:t>Marnie FitzMaurice and Andrea </a:t>
            </a:r>
            <a:r>
              <a:rPr lang="en-US" dirty="0" err="1">
                <a:ln w="0"/>
                <a:solidFill>
                  <a:schemeClr val="tx1"/>
                </a:solidFill>
                <a:effectLst>
                  <a:outerShdw blurRad="38100" dist="19050" dir="2700000" algn="tl" rotWithShape="0">
                    <a:schemeClr val="dk1">
                      <a:alpha val="40000"/>
                    </a:schemeClr>
                  </a:outerShdw>
                </a:effectLst>
              </a:rPr>
              <a:t>Beukema</a:t>
            </a:r>
            <a:endParaRPr lang="en-US" dirty="0">
              <a:ln w="0"/>
              <a:solidFill>
                <a:schemeClr val="tx1"/>
              </a:solidFill>
              <a:effectLst>
                <a:outerShdw blurRad="38100" dist="19050" dir="2700000" algn="tl" rotWithShape="0">
                  <a:schemeClr val="dk1">
                    <a:alpha val="40000"/>
                  </a:schemeClr>
                </a:outerShdw>
              </a:effectLst>
            </a:endParaRPr>
          </a:p>
          <a:p>
            <a:pPr algn="ctr"/>
            <a:r>
              <a:rPr lang="en-US" dirty="0">
                <a:ln w="0"/>
                <a:solidFill>
                  <a:schemeClr val="tx1"/>
                </a:solidFill>
                <a:effectLst>
                  <a:outerShdw blurRad="38100" dist="19050" dir="2700000" algn="tl" rotWithShape="0">
                    <a:schemeClr val="dk1">
                      <a:alpha val="40000"/>
                    </a:schemeClr>
                  </a:outerShdw>
                </a:effectLst>
              </a:rPr>
              <a:t>July 15, 2020</a:t>
            </a:r>
          </a:p>
        </p:txBody>
      </p:sp>
      <p:cxnSp>
        <p:nvCxnSpPr>
          <p:cNvPr id="5" name="Straight Connector 4"/>
          <p:cNvCxnSpPr/>
          <p:nvPr/>
        </p:nvCxnSpPr>
        <p:spPr>
          <a:xfrm>
            <a:off x="5640404" y="943276"/>
            <a:ext cx="19251" cy="19346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AutoShape 2" descr="data:image/svg+xml;charset=utf8,%20%3Csvg%20width%3D'254'%20height%3D'254'%20xmlns%3D'http%3A%2F%2Fwww.w3.org%2F2000%2Fsvg'%20xmlns%3Axlink%3D'http%3A%2F%2Fwww.w3.org%2F1999%2Fxlink'%20overflow%3D'hidden'%3E%3Cdefs%3E%3CclipPath%20id%3D'clip0'%3E%3Cpath%20d%3D'M0%200%20254%200%20254%20254%200%20254Z'%20fill-rule%3D'evenodd'%20clip-rule%3D'evenodd'%2F%3E%3C%2FclipPath%3E%3C%2Fdefs%3E%3Cg%20clip-path%3D'url(%23clip0)'%3E%3Cpath%20d%3D'M97.155%20194.098C111.548%20205.317%20125.73%20211.455%20126.365%20211.667L127.423%20212.09%20128.482%20211.667C129.117%20211.455%20143.087%20205.317%20157.48%20194.098%20176.742%20179.07%20186.902%20161.925%20186.902%20144.357L186.902%2064.7701%2067.5217%2064.7701%2067.5217%20143.087C67.5217%20161.078%2077.6817%20178.858%2097.155%20194.098ZM124.46%20169.545C123.825%20169.333%20123.19%20169.122%20122.343%20169.122%20122.343%20169.122%20122.343%20169.122%20122.132%20169.122%20119.168%20169.122%20117.052%20169.333%20114.723%20169.545%20112.395%20169.757%20110.067%20169.968%20106.68%20169.968%20105.198%20169.968%20103.717%20169.968%20102.658%20169.968L102.658%20132.715C102.87%20132.715%20103.082%20132.715%20103.082%20132.715%20104.563%20132.715%20106.257%20132.715%20108.585%20132.715%20110.49%20132.715%20112.607%20132.503%20114.935%20132.292%20116.205%20132.08%20117.687%20132.08%20119.168%20131.868%20121.708%20131.657%20123.825%20132.08%20123.825%20132.08%20124.037%20132.08%20124.248%20132.292%20124.46%20132.292%20124.46%20132.08%20124.46%20169.545%20124.46%20169.545ZM181.187%20144.357C181.187%20176.953%20141.182%20198.967%20129.328%20204.893L129.328%20175.26C129.54%20175.048%20129.752%20174.837%20129.963%20174.625%20130.598%20173.99%20131.022%20173.567%20132.08%20173.567%20134.832%20173.567%20136.948%20173.778%20139.277%20173.99%20141.605%20174.202%20143.933%20174.413%20147.532%20174.413%20151.13%20174.413%20153.882%20174.413%20153.882%20174.413L155.787%20174.413%20155.787%20163.407%20160.443%20163.407%20160.443%20157.48%20155.787%20157.48%20155.787%20146.685%20160.443%20146.685%20160.443%20140.758%20155.787%20140.758%20155.787%20128.693%20153.67%20128.693C152.823%20128.693%20151.977%20128.693%20150.918%20128.693%20149.437%20128.693%20147.743%20128.693%20145.627%20128.693%20143.933%20128.693%20142.028%20128.482%20139.7%20128.27%20138.43%20128.058%20136.948%20128.058%20135.467%20127.847%20132.292%20127.423%20129.54%20128.058%20129.328%20128.058%20129.328%20128.058%20129.328%20128.058%20129.117%20128.058L129.117%20116.417%20180.975%20116.417%20181.187%20144.357ZM129.328%20169.757%20129.328%20132.292C129.54%20132.08%20129.963%20132.08%20130.387%20131.868%20130.387%20131.868%20132.715%20131.445%20135.255%20131.657%20136.737%20131.868%20138.218%20131.868%20139.488%20132.08%20141.817%20132.292%20143.933%20132.503%20145.838%20132.503%20147.743%20132.503%20149.225%20132.503%20150.707%20132.503%20151.13%20132.503%20151.553%20132.503%20151.765%20132.503L151.765%20169.968C150.707%20169.968%20149.225%20169.968%20147.743%20169.968%20144.357%20169.968%20142.028%20169.757%20139.7%20169.545%20137.372%20169.333%20135.255%20169.122%20132.292%20169.122%20131.022%20169.333%20130.175%20169.545%20129.328%20169.757ZM73.2367%2070.4851%20181.187%2070.4851%20181.187%20110.913%2073.2367%20110.913%2073.2367%2070.4851ZM73.2367%20116.417%20124.672%20116.417%20124.672%20127.635C123.825%20127.423%20121.497%20127.212%20118.957%20127.423%20117.475%20127.635%20115.993%20127.635%20114.723%20127.847%20112.395%20128.058%20110.49%20128.27%20108.797%20128.27%20106.68%20128.27%20104.987%20128.27%20103.505%20128.27%20102.447%20128.27%20101.6%20128.27%20100.753%20128.27L98.6367%20128.27%2098.6367%20139.065%2093.5567%20139.065%2093.5567%20144.992%2098.6367%20144.992%2098.6367%20155.787%2093.5567%20155.787%2093.5567%20161.713%2098.6367%20161.713%2098.6367%20173.778%20100.542%20173.778C100.753%20173.778%20103.505%20173.99%20106.892%20173.778%20110.49%20173.778%20113.03%20173.567%20115.147%20173.355%20117.475%20173.143%20119.38%20172.932%20122.132%20172.932%20123.19%20172.932%20123.613%20173.355%20124.037%20173.99%20124.037%20173.99%20124.248%20174.202%20124.248%20174.202L124.248%20204.047C112.183%20198.543%2073.2367%20176.742%2073.2367%20143.087L73.2367%20116.417Z'%2F%3E%3Cpath%20d%3D'M118.322%2074.5068%2088.0533%2074.5068%2088.0533%2076.6234C88.0533%2083.1851%2088.0533%2094.4034%2088.0533%2094.8267%2088.265%2097.1551%2089.7467%2099.2718%2092.71%20101.177%2096.3083%20103.717%20101.812%20106.892%20102.023%20106.892L103.082%20107.527%20104.14%20106.892C104.352%20106.68%20110.278%20103.505%20113.877%20101.177%20118.11%2098.4251%20118.322%2095.6734%20118.322%2094.8267%20118.322%2094.4034%20118.322%2084.6667%20118.322%2076.6234L118.322%2074.5068ZM92.2867%2078.7401%20113.877%2078.7401C113.877%2080.4334%20113.877%2082.3384%20113.877%2084.2434L92.2867%2084.2434C92.2867%2082.3384%2092.2867%2080.4334%2092.2867%2078.7401ZM114.088%2094.6151C114.088%2095.6734%20112.607%2096.7318%20111.548%2097.5784%20109.008%2099.2718%20104.987%20101.6%20103.082%20102.658%20101.388%20101.6%2097.5783%2099.4834%2095.0383%2097.5784%2093.345%2096.5201%2092.2867%2095.2501%2092.2867%2094.4034%2092.2867%2094.1917%2092.2867%2091.6517%2092.2867%2088.2651L113.877%2088.2651C114.088%2091.6517%20114.088%2094.1917%20114.088%2094.6151Z'%2F%3E%3Cpath%20d%3D'M169.545%2073.6601%20138.853%2073.6601%20138.853%2075.7767C138.853%2084.0318%20138.853%2093.9801%20138.853%2094.6151%20139.065%2096.9434%20140.547%2099.0601%20143.51%20100.965%20147.32%20103.505%20152.823%20106.68%20153.035%20106.892L154.093%20107.527%20155.152%20106.892C155.363%20106.68%20161.502%20103.505%20165.1%20100.965%20169.545%2098.0017%20169.545%2095.4617%20169.545%2094.6151%20169.545%2094.1917%20169.545%2084.2434%20169.545%2075.9884L169.545%2073.6601ZM165.312%2094.1917C165.312%2095.2501%20163.83%2096.5201%20162.772%2097.1551%20160.02%2098.8484%20155.998%20101.177%20154.093%20102.235%20152.188%20101.177%20148.59%2098.8484%20145.838%2097.1551%20144.992%2096.5201%20143.087%2095.2501%20143.087%2093.9801%20143.087%2093.7684%20143.087%2093.5567%20143.087%2092.9218L153.67%2085.3018%20165.312%2093.1334C165.312%2093.7684%20165.312%2094.1917%20165.312%2094.1917ZM153.67%2080.0101%20143.087%2087.6301C143.087%2084.6667%20143.087%2080.8568%20143.087%2077.6818L165.523%2077.6818C165.523%2081.0684%20165.523%2084.6667%20165.523%2087.8418L153.67%2080.0101Z'%2F%3E%3Cpath%20d%3D'M134.832%20140.758%20136.948%20140.97C138.218%20141.182%20139.488%20141.182%20140.547%20141.182L146.685%20141.393%20146.685%20137.16%20140.547%20136.948C139.7%20136.948%20138.642%20136.737%20137.372%20136.737L135.255%20136.525C134.62%20136.525%20134.197%20136.525%20133.773%20136.525L133.985%20140.758C134.197%20140.547%20134.62%20140.547%20134.832%20140.758Z'%2F%3E%3Cpath%20d%3D'M140.547%20148.59C139.7%20148.59%20138.642%20148.378%20137.372%20148.378%20136.737%20148.378%20135.89%20148.167%20135.255%20148.167%20134.62%20148.167%20134.197%20148.167%20133.773%20148.167L133.773%20152.4C133.985%20152.4%20134.408%20152.4%20134.832%20152.4%20135.678%20152.4%20136.313%20152.612%20136.948%20152.612%20138.218%20152.823%20139.277%20152.823%20140.335%20152.823%20141.605%20152.823%20143.51%20152.823%20144.992%20152.823L146.685%20152.823%20146.685%20148.59%20144.992%20148.59C143.722%20148.802%20141.817%20148.59%20140.547%20148.59Z'%2F%3E%3Cpath%20d%3D'M140.547%20160.443C139.7%20160.443%20138.642%20160.232%20137.372%20160.232%20136.737%20160.232%20135.89%20160.02%20135.255%20160.02%20134.62%20160.02%20134.197%20160.02%20133.773%20160.02L133.985%20164.253C134.197%20164.253%20134.62%20164.253%20135.043%20164.253%20135.89%20164.253%20136.525%20164.465%20137.16%20164.465%20138.43%20164.677%20139.7%20164.677%20140.547%20164.677L142.24%20164.677C143.933%20164.677%20146.05%20164.677%20146.685%20164.888L146.685%20160.655C146.05%20160.655%20143.933%20160.655%20142.24%20160.443L140.547%20160.443Z'%2F%3E%3Cpath%20d%3D'M113.877%20141.182C114.935%20141.182%20115.993%20140.97%20117.475%20140.97%20118.11%20140.97%20118.745%20140.758%20119.592%20140.758%20120.015%20140.758%20120.227%20140.758%20120.65%20140.758L120.65%20136.525C120.227%20136.525%20119.803%20136.525%20119.168%20136.525%20118.322%20136.525%20117.687%20136.737%20117.052%20136.737%20115.782%20136.948%20114.723%20136.948%20113.877%20136.948L107.738%20137.16%20107.738%20141.393%20113.877%20141.182Z'%2F%3E%3Cpath%20d%3D'M117.052%20148.378C115.782%20148.59%20114.723%20148.59%20113.877%20148.59L107.738%20148.802%20107.738%20153.035%20113.877%20152.823C114.935%20152.823%20115.993%20152.612%20117.475%20152.612L119.38%20152.4C119.803%20152.4%20120.015%20152.4%20120.227%20152.4L120.438%20148.167C120.015%20148.167%20119.592%20148.167%20118.957%20148.167L117.052%20148.378Z'%2F%3E%3Cpath%20d%3D'M117.052%20160.02C115.782%20160.232%20114.723%20160.232%20113.665%20160.232%20111.76%20160.232%20108.585%20160.443%20107.738%20160.443L107.738%20164.677C108.585%20164.677%20111.76%20164.465%20113.877%20164.465%20114.935%20164.465%20115.993%20164.253%20117.475%20164.253L119.592%20164.042C119.803%20164.042%20120.227%20164.042%20120.438%20164.042L120.438%20159.808C120.015%20159.808%20119.592%20159.808%20118.957%20159.808L117.052%20160.02Z'%2F%3E%3Cpath%20d%3D'M19.685%20127.635C24.9767%20127.635%2028.1517%20124.248%2028.575%20118.322%2028.575%20117.263%2028.575%20115.782%2028.3634%20114.3L28.3634%20113.877%2023.9184%20113.877%2024.3417%20114.723C24.5534%20115.358%2024.765%20116.84%2024.765%20118.11%2024.5534%20121.073%2022.225%20122.978%2019.05%20122.767%2015.6634%20122.555%2013.7584%20120.438%2013.7584%20117.475%2013.7584%20116.417%2013.97%20115.358%2014.8167%20114.3L15.4517%20113.453%2011.2184%20112.818%2011.0067%20113.242C10.3717%20114.512%2010.16%20115.993%209.94836%20117.263%209.52503%20123.402%2012.9117%20127.423%2019.05%20127.635%2019.2617%20127.635%2019.4734%20127.635%2019.685%20127.635Z'%2F%3E%3Cpath%20d%3D'M20.5317%20106.892C21.8017%20107.315%2022.86%20107.315%2023.9184%20107.315%2027.94%20107.315%2030.9034%20104.987%2032.1734%20100.965%2032.8084%2098.4251%2032.5967%2096.3084%2031.5384%2094.1917%2030.2684%2092.0751%2028.1517%2090.5934%2025.4%2089.7467%2024.3417%2089.3234%2023.0717%2089.3234%2022.225%2089.3234%2018.2034%2089.3234%2015.24%2091.6517%2013.97%2095.6734%2012.2767%20100.965%2014.8167%20105.198%2020.5317%20106.892ZM17.5684%2096.9434C18.2034%2094.6151%2020.1084%2094.1917%2021.59%2094.1917%2022.225%2094.1917%2023.0717%2094.4034%2023.9184%2094.6151%2025.8234%2095.2501%2027.305%2096.0967%2027.94%2097.3667%2028.3634%2098.2134%2028.575%2099.0601%2028.1517%20100.118%2027.5167%20102.447%2025.6117%20102.87%2024.13%20102.87%2023.2834%20102.87%2022.6484%20102.658%2021.8017%20102.447%2019.2617%20101.6%2016.7217%2099.6951%2017.5684%2096.9434Z'%2F%3E%3Cpath%20d%3D'M38.735%2083.1851%2032.5967%2079.7984%2032.8084%2079.3751C33.4434%2078.3167%2033.8667%2078.3167%2034.7134%2078.5284L40.8517%2079.3751%2043.18%2074.9301%2035.1367%2074.0834C34.5017%2074.0834%2034.0784%2074.0834%2033.655%2074.0834%2033.655%2072.3901%2032.8084%2070.6968%2031.115%2069.8501%2030.2684%2069.4268%2029.4217%2069.2151%2028.575%2069.2151%2025.6117%2069.2151%2024.13%2072.1784%2022.6484%2074.9301L20.5317%2078.9518%2036.6184%2087.6301%2038.735%2083.1851ZM29.21%2077.4701%2028.9984%2077.8934%2026.035%2076.4118%2026.2467%2075.9884C26.8817%2074.7184%2027.7284%2073.4484%2028.9984%2074.0834%2029.4217%2074.2951%2029.6334%2074.5068%2029.845%2074.9301%2030.0567%2075.7767%2029.6334%2076.8351%2029.21%2077.4701Z'%2F%3E%3Cpath%20d%3D'M48.6833%2067.0984%2040.4284%2060.3251%2052.2817%2063.0768%2055.4567%2059.0551%2041.4867%2047.4134%2038.5234%2050.8001%2046.99%2057.7851%2035.1367%2055.0334%2031.75%2059.0551%2045.9317%2070.6968Z'%2F%3E%3Cpath%20d%3D'M69.215%2047.4134%2066.675%2044.4501%2061.595%2048.4718%2059.2667%2045.7201%2063.9233%2041.9101%2061.3833%2038.9468%2056.7267%2042.7568%2055.0333%2040.4284%2060.1133%2036.4068%2057.5733%2033.2318%2048.895%2040.2168%2060.325%2054.3984Z'%2F%3E%3Cpath%20d%3D'M84.2433%2038.3118%2082.3383%2034.9251%2076.6233%2038.1001%2069.6384%2025.6118%2065.6167%2027.9401%2074.5067%2043.8151Z'%2F%3E%3Cpath%20d%3D'M99.695%2032.3851%2098.2133%2028.7868%2092.2867%2030.9034%2087.4183%2017.5684%2082.9733%2019.0501%2089.1117%2036.1951Z'%2F%3E%3Cpath%20d%3D'M118.11%2029.4218C118.533%2029.4218%20118.745%2029.4218%20119.168%2029.4218%20121.708%2029.2101%20123.613%2028.3634%20124.672%2027.0934%20125.73%2025.8234%20126.153%2023.9184%20125.942%2021.8018L125.095%2010.3718%20120.438%2010.5834%20121.285%2020.9551C121.497%2024.5534%20120.015%2025.1884%20118.745%2025.4001%20118.533%2025.4001%20118.533%2025.4001%20118.322%2025.4001%20117.263%2025.4001%20115.782%2024.9768%20115.358%2021.3784L114.512%2011.0068%20109.855%2011.4301%20110.702%2022.8601C111.548%2027.0934%20113.877%2029.4218%20118.11%2029.4218Z'%2F%3E%3Cpath%20d%3D'M139.065%2018.6268%20142.875%2029.8451%20148.167%2030.6918%20150.495%2012.4884%20146.05%2011.8534%20144.568%2022.6484%20140.758%2011.2184%20135.678%2010.5834%20133.138%2028.5751%20137.583%2029.2101Z'%2F%3E%3Cpath%20d%3D'M164.253%2016.5101%20159.808%2015.0284%20154.305%2032.3851%20158.75%2033.8668Z'%2F%3E%3Cpath%20d%3D'M187.113%2026.6701%20183.092%2024.5534%20174.202%2033.6551%20176.107%2021.1668%20171.662%2018.8384%20168.91%2038.1001%20173.567%2040.2168Z'%2F%3E%3Cpath%20d%3D'M191.77%2052.9168%20194.098%2049.7418%20189.018%2045.7201%20191.135%2042.9684%20195.792%2046.5668%20198.332%2043.3918%20193.675%2039.7934%20195.368%2037.4651%20200.448%2041.4868%20202.988%2038.3118%20194.098%2031.5384%20182.88%2045.9318Z'%2F%3E%3Cpath%20d%3D'M199.39%2060.5368%20204.682%2055.8801%20204.893%2056.3034C205.528%2057.1501%20205.528%2057.3618%20205.105%2058.4201L202.142%2063.9234%20205.528%2067.7334%20209.127%2060.5368C209.338%2060.3251%20209.55%2059.6901%20209.55%2059.0551%20211.032%2059.6901%20212.937%2059.4784%20214.418%2058.2084%20218.44%2054.8218%20215.265%2051.2234%20212.937%2048.4718L209.973%2045.0851%20196.215%2057.1501%20199.39%2060.5368ZM210.185%2051.0118%20210.397%2051.4351C211.032%2052.2818%20211.667%2053.1284%20211.667%2053.7634%20211.667%2054.1868%20211.455%2054.3984%20211.032%2054.6101%20210.82%2055.0334%20210.397%2055.0334%20210.185%2055.0334%20209.338%2055.0334%20208.492%2054.1868%20208.068%2053.5518L207.857%2053.1284%20210.185%2051.0118Z'%2F%3E%3Cpath%20d%3D'M216.323%2075.1418C215.477%2075.7767%20214.207%2074.7184%20213.783%2073.8718%20213.148%2072.8134%20212.937%2071.7551%20212.937%2070.2734L212.937%2069.2151%20208.703%2071.1201%20208.915%2071.9668C209.338%2073.4484%20209.55%2074.2951%20210.397%2075.7767%20211.878%2078.3167%20213.783%2079.5867%20215.9%2079.5867%20216.958%2079.5867%20217.805%2079.3751%20218.863%2078.7401%20222.038%2076.8351%20221.615%2073.8718%20221.192%2071.5434%20220.98%2070.0618%20220.768%2069.0034%20221.403%2068.5801%20221.827%2068.3684%20222.038%2068.3684%20222.25%2068.3684%20223.097%2068.3684%20223.732%2069.2151%20223.943%2069.4268%20224.578%2070.2734%20224.79%2071.3318%20225.002%2072.3901L225.213%2073.2367%20229.023%2071.5434%20229.023%2071.1201C228.812%2069.8501%20228.177%2068.5801%20227.33%2067.0984%20225.425%2063.7118%20222.038%2062.6534%20219.075%2064.5584%20215.9%2066.4634%20216.323%2069.4268%20216.747%2071.5434%20216.958%2073.6601%20217.17%2074.7184%20216.323%2075.1418Z'%2F%3E%3Cpath%20d%3D'M216.759%2087.4358%20233.613%2080.5604%20235.372%2084.872%20218.518%2091.7474Z'%2F%3E%3Cpath%20d%3D'M235.373%2097.7901%20221.615%20101.177%20222.673%20105.622%20236.643%20102.235%20237.702%20106.892%20241.512%20106.045%20238.125%2092.0751%20234.315%2093.1334Z'%2F%3E%3Cpath%20d%3D'M224.79%20119.803%20225.002%20124.46%20232.198%20124.037%20243.628%20129.963%20243.417%20124.883%20236.643%20121.708%20242.993%20117.687%20242.57%20112.183%20231.987%20119.592Z'%2F%3E%3Cpath%20d%3D'M23.2834%20161.713%2027.0934%20160.655%2025.6117%20155.152%2028.3634%20154.305%2030.0567%20160.232%2033.8667%20158.962%2030.9034%20148.802%2013.335%20153.882%2014.605%20158.327%2021.8017%20156.21Z'%2F%3E%3Cpath%20d%3D'M39.5817%20176.953C40.2167%20174.837%2040.005%20172.508%2038.9467%20170.18%2037.2534%20166.793%2034.7134%20165.1%2031.3267%20165.1%2029.845%20165.1%2028.1517%20165.523%2026.4584%20166.37%2023.7067%20167.64%2022.0134%20169.545%2021.1667%20171.873%2020.5317%20173.99%2020.7434%20176.318%2021.8017%20178.647%2023.495%20181.822%2026.035%20183.727%2029.4217%20183.727%2030.9034%20183.727%2032.5967%20183.303%2034.29%20182.457%2037.0417%20180.975%2038.9467%20179.282%2039.5817%20176.953ZM32.385%20178.012C31.3267%20178.647%2030.0567%20178.858%2028.9984%20178.858%2027.305%20178.858%2026.2467%20178.223%2025.6117%20176.742%2025.1884%20175.683%2024.9767%20174.837%2025.4%20173.99%2025.8234%20172.72%2027.0934%20171.45%2028.7867%20170.603%2029.845%20170.18%2030.9034%20169.757%2031.9617%20169.757%2033.655%20169.757%2034.7134%20170.392%2035.3484%20171.873%2035.7717%20172.932%2035.9834%20173.778%2035.56%20174.625%2035.1367%20175.895%2034.0784%20177.165%2032.385%20178.012Z'%2F%3E%3Cpath%20d%3D'M52.2817%20191.135%2044.0267%20197.697C41.91%20199.39%2040.2167%20199.602%2038.9467%20198.12%2038.5234%20197.485%2038.3117%20196.85%2038.3117%20196.215%2038.5234%20195.368%2039.1584%20194.31%2040.4284%20193.252L48.6833%20186.69%2045.72%20183.092%2036.6184%20190.288C34.7134%20191.77%2033.655%20193.463%2033.655%20195.368%2033.655%20197.062%2034.29%20198.755%2035.7717%20200.66%2037.465%20202.988%2039.37%20204.047%2041.4867%20204.047%2042.9683%20204.047%2044.45%20203.412%2045.9317%20202.142L55.0333%20194.733%2052.2817%20191.135Z'%2F%3E%3Cpath%20d%3D'M67.7333%20205.952%2060.96%20214.418%2063.5%20202.565%2059.4783%20199.178%2047.8367%20213.36%2051.435%20216.323%2058.2083%20207.857%2055.6683%20219.71%2059.69%20223.097%2071.3317%20208.915Z'%2F%3E%3Cpath%20d%3D'M81.28%20214.63%2076.6233%20212.302%2068.3683%20228.6%2073.025%20230.928C75.3533%20231.987%2077.2583%20232.622%2079.1633%20232.622%2082.3383%20232.622%2084.8783%20230.928%2086.5717%20227.542%2089.3233%20222.038%2087.4183%20217.805%2081.28%20214.63ZM82.1267%20225.425C81.28%20227.33%2079.5867%20228.388%2077.6817%20228.388%2076.835%20228.388%2076.2%20228.177%2075.3533%20227.753L74.295%20227.118%2078.9517%20217.805%2080.01%20218.44C81.28%20219.075%2082.1267%20220.133%2082.55%20221.192%2082.9733%20222.673%2082.7617%20223.943%2082.1267%20225.425Z'%2F%3E%3Cpath%20d%3D'M91.44%20238.76%20102.235%20241.723%20103.293%20237.913%2096.9433%20236.22%2097.79%20232.833%20103.717%20234.315%20104.775%20230.505%2098.8483%20229.023%2099.4833%20226.06%20106.045%20227.753%20106.892%20223.943%2096.0967%20221.192Z'%2F%3E%3Cpath%20d%3D'M118.322%20225.425%20113.03%20225.213%20111.972%20243.417%20117.263%20243.628C117.687%20243.628%20118.11%20243.628%20118.533%20243.628%20124.672%20243.628%20127.847%20240.665%20128.27%20234.95%20128.482%20232.198%20127.847%20229.87%20126.365%20228.177%20124.672%20226.695%20122.132%20225.637%20118.322%20225.425ZM118.11%20239.818%20116.84%20239.818%20117.475%20229.447%20118.745%20229.447C121.285%20229.658%20123.613%20231.563%20123.402%20234.95%20123.19%20238.337%20120.65%20239.818%20118.11%20239.818Z'%2F%3E%3Cpath%20d%3D'M144.357%20223.943%20141.182%20243.205%20146.05%20242.147%20146.685%20238.125%20152.612%20236.855%20154.94%20240.453%20160.02%20239.395%20149.225%20223.097%20144.357%20223.943ZM147.32%20234.103%20147.955%20229.235%20150.495%20233.257%20147.32%20234.103Z'%2F%3E%3Cpath%20d%3D'M161.713%20233.468%20163.407%20237.913%20167.64%20236.22%20166.158%20231.987Z'%2F%3E%3Cpath%20d%3D'M170.603%20215.053%20165.947%20217.593%20174.625%20233.68%20179.282%20231.14C185.42%20227.753%20186.902%20223.52%20184.15%20218.228%20181.398%20212.725%20176.742%20211.667%20170.603%20215.053ZM178.012%20227.33%20176.953%20227.965%20172.085%20218.863%20173.143%20218.228C173.778%20217.805%20174.625%20217.593%20175.472%20217.593%20177.377%20217.593%20178.858%20218.652%20179.917%20220.345%20181.61%20223.308%20180.128%20226.06%20178.012%20227.33Z'%2F%3E%3Cpath%20d%3D'M187.748%20220.768%20190.288%20224.578%20194.098%20221.827%20191.558%20218.017Z'%2F%3E%3Cpath%20d%3D'M194.945%20197.273%20194.098%20204.47%20198.12%20205.105%20198.543%20202.142%20207.222%20210.82%20210.608%20207.645%20197.697%20194.522Z'%2F%3E%3Cpath%20d%3D'M219.71%20187.748C218.228%20186.69%20216.535%20186.478%20214.63%20187.113%20214.63%20185.42%20213.783%20183.727%20212.513%20182.88%20210.185%20181.187%20207.222%20182.245%20204.893%20185.208%20202.777%20188.172%20202.988%20191.135%20205.528%20193.04%20206.798%20193.887%20208.492%20194.098%20209.973%20193.675%20209.762%20195.58%20210.397%20197.062%20211.878%20198.12%20212.937%20198.967%20213.995%20199.178%20215.053%20199.178%20216.958%20199.178%20218.652%20198.12%20220.345%20196.003%20221.615%20194.31%20222.25%20192.617%20222.038%20190.923%20221.827%20189.865%20220.98%20188.807%20219.71%20187.748ZM211.032%20189.018C210.397%20189.442%20209.762%20189.865%20209.127%20189.865%20208.915%20189.865%20208.492%20189.865%20208.28%20189.653%20207.433%20189.018%20207.857%20187.96%20208.28%20187.325%20208.492%20186.902%20208.915%20186.69%20209.338%20186.69%20209.55%20186.69%20209.973%20186.902%20210.397%20187.113%20211.032%20187.537%20211.243%20188.383%20211.032%20189.018ZM217.382%20194.098C216.747%20194.945%20215.688%20195.157%20214.842%20194.522%20214.207%20193.887%20213.783%20193.252%20213.995%20191.982%20215.265%20191.135%20216.323%20190.923%20217.17%20191.558%20217.593%20191.77%20217.805%20192.193%20217.805%20192.617%20217.805%20193.04%20217.593%20193.675%20217.382%20194.098Z'%2F%3E%3Cpath%20d%3D'M227.965%20169.968C224.79%20168.487%20221.827%20169.333%20220.345%20172.297%20219.922%20173.143%20219.71%20173.99%20219.922%20174.837%20218.863%20173.99%20217.805%20172.508%20218.652%20170.603%20219.075%20169.757%20219.71%20169.122%20220.345%20168.487L220.98%20168.063%20217.593%20165.735%20217.17%20166.158C216.323%20167.005%20215.477%20168.063%20214.842%20169.333%20213.995%20171.238%20213.783%20172.932%20214.418%20174.625%20215.477%20177.588%20218.44%20179.705%20220.768%20180.763%20222.885%20181.822%20224.578%20182.245%20226.06%20182.245%20228.388%20182.245%20230.082%20181.187%20231.352%20178.858%20233.045%20175.048%20231.775%20171.873%20227.965%20169.968ZM227.965%20176.742C227.753%20177.377%20227.118%20177.588%20226.483%20177.588%20226.06%20177.588%20225.425%20177.377%20225.002%20177.165%20224.155%20176.742%20223.52%20176.107%20223.308%20175.683%20223.097%20175.26%20223.308%20175.048%20223.308%20174.625%20223.52%20173.99%20223.943%20173.778%20224.79%20173.778%20225.213%20173.778%20225.848%20173.99%20226.483%20174.202%20227.33%20174.625%20227.753%20175.048%20227.965%20175.683%20228.177%20176.107%20227.965%20176.53%20227.965%20176.742Z'%2F%3E%3Cpath%20d%3D'M234.527%20151.342C230.928%20150.283%20227.965%20151.977%20226.907%20155.363%20226.907%20155.787%20226.695%20155.998%20226.695%20156.21L224.578%20155.575%20226.483%20149.225%20222.885%20148.167%20219.71%20158.75%20229.87%20161.925%20229.87%20161.078C229.87%20160.02%20230.082%20159.173%20230.293%20158.115%20230.505%20157.268%20231.563%20155.152%20233.468%20155.575%20235.585%20156.21%20235.162%20158.538%20234.95%20159.173%20234.527%20160.443%20233.892%20161.29%20233.257%20162.137L232.622%20162.772%20236.855%20164.253%20237.067%20163.83C237.702%20162.56%20238.337%20161.078%20238.76%20160.02%20239.395%20157.903%20239.395%20155.998%20238.548%20154.305%20237.702%20153.035%20236.22%20151.977%20234.527%20151.342Z'%2F%3E%3Cpath%20d%3D'M34.5017%20127C34.5017%20177.8%2075.7767%20219.287%20126.577%20219.287%20177.377%20219.287%20218.652%20178.012%20218.652%20127%20218.652%2076.2001%20177.377%2034.9251%20126.577%2034.9251%2075.9883%2034.7134%2034.5017%2076.2001%2034.5017%20127ZM126.788%2037.8884C175.895%2037.8884%20215.688%2077.8934%20215.688%20126.788%20215.688%20175.895%20175.683%20215.688%20126.788%20215.688%2077.6817%20215.688%2037.8884%20175.683%2037.8884%20126.788%2037.6767%2077.8934%2077.6817%2037.8884%20126.788%2037.8884Z'%2F%3E%3Cpath%20d%3D'M126.788%200.846777C57.15%200.846777%200.635031%2057.3618%200.635031%20127%200.635031%20196.427%2057.15%20253.153%20126.788%20253.153%20196.215%20253.153%20252.942%20196.638%20252.942%20127%20252.73%2057.3618%20196.215%200.846777%20126.788%200.846777ZM126.788%20249.767C59.055%20249.767%204.0217%20194.733%204.0217%20127%204.0217%2059.2668%2059.055%204.23344%20126.788%204.23344%20194.522%204.23344%20249.555%2059.2668%20249.555%20127%20249.555%20194.733%20194.522%20249.767%20126.788%20249.767Z'%2F%3E%3C%2Fg%3E%3C%2Fsvg%3E"/>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192507" y="5213939"/>
            <a:ext cx="11806988" cy="1436812"/>
            <a:chOff x="192507" y="5213939"/>
            <a:chExt cx="11806988" cy="1436812"/>
          </a:xfrm>
        </p:grpSpPr>
        <p:pic>
          <p:nvPicPr>
            <p:cNvPr id="14" name="Picture 13"/>
            <p:cNvPicPr>
              <a:picLocks noChangeAspect="1"/>
            </p:cNvPicPr>
            <p:nvPr/>
          </p:nvPicPr>
          <p:blipFill>
            <a:blip r:embed="rId3"/>
            <a:stretch>
              <a:fillRect/>
            </a:stretch>
          </p:blipFill>
          <p:spPr>
            <a:xfrm>
              <a:off x="192507" y="5213939"/>
              <a:ext cx="1973178" cy="1436812"/>
            </a:xfrm>
            <a:prstGeom prst="rect">
              <a:avLst/>
            </a:prstGeom>
          </p:spPr>
        </p:pic>
        <p:pic>
          <p:nvPicPr>
            <p:cNvPr id="15" name="Picture 14"/>
            <p:cNvPicPr>
              <a:picLocks noChangeAspect="1"/>
            </p:cNvPicPr>
            <p:nvPr/>
          </p:nvPicPr>
          <p:blipFill>
            <a:blip r:embed="rId4"/>
            <a:stretch>
              <a:fillRect/>
            </a:stretch>
          </p:blipFill>
          <p:spPr>
            <a:xfrm>
              <a:off x="10488329" y="5218366"/>
              <a:ext cx="1511166" cy="1432385"/>
            </a:xfrm>
            <a:prstGeom prst="rect">
              <a:avLst/>
            </a:prstGeom>
          </p:spPr>
        </p:pic>
      </p:grpSp>
    </p:spTree>
    <p:custDataLst>
      <p:tags r:id="rId1"/>
    </p:custDataLst>
    <p:extLst>
      <p:ext uri="{BB962C8B-B14F-4D97-AF65-F5344CB8AC3E}">
        <p14:creationId xmlns:p14="http://schemas.microsoft.com/office/powerpoint/2010/main" val="6193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200" y="4262689"/>
            <a:ext cx="11150474" cy="2673786"/>
          </a:xfrm>
        </p:spPr>
        <p:txBody>
          <a:bodyPr/>
          <a:lstStyle/>
          <a:p>
            <a:pPr marL="274320" indent="-274320">
              <a:lnSpc>
                <a:spcPct val="110000"/>
              </a:lnSpc>
              <a:spcBef>
                <a:spcPts val="0"/>
              </a:spcBef>
              <a:buFont typeface="Arial" panose="020B0604020202020204" pitchFamily="34" charset="0"/>
              <a:buChar char="•"/>
            </a:pPr>
            <a:r>
              <a:rPr lang="en-US" sz="2200" dirty="0"/>
              <a:t>“Literature has consistently found expert performance to be closely tied to rich, well organized content knowledge of a subject”</a:t>
            </a:r>
          </a:p>
          <a:p>
            <a:pPr marL="274320" indent="-274320">
              <a:lnSpc>
                <a:spcPct val="110000"/>
              </a:lnSpc>
              <a:spcBef>
                <a:spcPts val="0"/>
              </a:spcBef>
              <a:buFont typeface="Arial" panose="020B0604020202020204" pitchFamily="34" charset="0"/>
              <a:buChar char="•"/>
            </a:pPr>
            <a:r>
              <a:rPr lang="en-US" sz="2200" dirty="0"/>
              <a:t>“In many situations, a physicians ability to look up unknown information is restricted by time constraints and internet access…”</a:t>
            </a:r>
          </a:p>
          <a:p>
            <a:pPr marL="274320" indent="-274320">
              <a:lnSpc>
                <a:spcPct val="110000"/>
              </a:lnSpc>
              <a:spcBef>
                <a:spcPts val="0"/>
              </a:spcBef>
              <a:buFont typeface="Arial" panose="020B0604020202020204" pitchFamily="34" charset="0"/>
              <a:buChar char="•"/>
            </a:pPr>
            <a:r>
              <a:rPr lang="en-US" sz="2200" dirty="0"/>
              <a:t>“reliance on information technology could detrimentally increase cognitive load… and ultimately harm patient care.”</a:t>
            </a:r>
          </a:p>
        </p:txBody>
      </p:sp>
      <p:grpSp>
        <p:nvGrpSpPr>
          <p:cNvPr id="8" name="Group 7"/>
          <p:cNvGrpSpPr/>
          <p:nvPr/>
        </p:nvGrpSpPr>
        <p:grpSpPr>
          <a:xfrm>
            <a:off x="1602811" y="340275"/>
            <a:ext cx="9163251" cy="3470755"/>
            <a:chOff x="2506874" y="1802286"/>
            <a:chExt cx="5943600" cy="2285185"/>
          </a:xfrm>
        </p:grpSpPr>
        <p:pic>
          <p:nvPicPr>
            <p:cNvPr id="9" name="Picture 8"/>
            <p:cNvPicPr/>
            <p:nvPr/>
          </p:nvPicPr>
          <p:blipFill rotWithShape="1">
            <a:blip r:embed="rId3"/>
            <a:srcRect b="38787"/>
            <a:stretch/>
          </p:blipFill>
          <p:spPr>
            <a:xfrm>
              <a:off x="2506874" y="1802286"/>
              <a:ext cx="5943600" cy="2285185"/>
            </a:xfrm>
            <a:prstGeom prst="rect">
              <a:avLst/>
            </a:prstGeom>
          </p:spPr>
        </p:pic>
        <p:pic>
          <p:nvPicPr>
            <p:cNvPr id="10" name="Picture 9"/>
            <p:cNvPicPr>
              <a:picLocks noChangeAspect="1"/>
            </p:cNvPicPr>
            <p:nvPr/>
          </p:nvPicPr>
          <p:blipFill>
            <a:blip r:embed="rId4"/>
            <a:stretch>
              <a:fillRect/>
            </a:stretch>
          </p:blipFill>
          <p:spPr>
            <a:xfrm>
              <a:off x="5044440" y="2743642"/>
              <a:ext cx="3295650" cy="216148"/>
            </a:xfrm>
            <a:prstGeom prst="rect">
              <a:avLst/>
            </a:prstGeom>
          </p:spPr>
        </p:pic>
      </p:grpSp>
    </p:spTree>
    <p:custDataLst>
      <p:tags r:id="rId1"/>
    </p:custDataLst>
    <p:extLst>
      <p:ext uri="{BB962C8B-B14F-4D97-AF65-F5344CB8AC3E}">
        <p14:creationId xmlns:p14="http://schemas.microsoft.com/office/powerpoint/2010/main" val="3662924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109" y="4030742"/>
            <a:ext cx="11310094" cy="2420051"/>
          </a:xfrm>
        </p:spPr>
        <p:txBody>
          <a:bodyPr vert="horz" lIns="91440" tIns="45720" rIns="91440" bIns="45720" rtlCol="0" anchor="t">
            <a:noAutofit/>
          </a:bodyPr>
          <a:lstStyle/>
          <a:p>
            <a:pPr marL="274320" indent="-274320">
              <a:lnSpc>
                <a:spcPct val="130000"/>
              </a:lnSpc>
              <a:spcBef>
                <a:spcPts val="0"/>
              </a:spcBef>
              <a:buFont typeface="Arial" panose="020B0604020202020204" pitchFamily="34" charset="0"/>
              <a:buChar char="•"/>
            </a:pPr>
            <a:r>
              <a:rPr lang="en-US" sz="2000" b="1" dirty="0"/>
              <a:t>Exam preparation by students </a:t>
            </a:r>
            <a:endParaRPr lang="en-US" sz="2000">
              <a:cs typeface="Calibri Light"/>
            </a:endParaRPr>
          </a:p>
          <a:p>
            <a:pPr marL="274320" indent="-274320">
              <a:lnSpc>
                <a:spcPct val="130000"/>
              </a:lnSpc>
              <a:spcBef>
                <a:spcPts val="0"/>
              </a:spcBef>
              <a:buFont typeface="Arial" panose="020B0604020202020204" pitchFamily="34" charset="0"/>
              <a:buChar char="•"/>
            </a:pPr>
            <a:r>
              <a:rPr lang="en-US" sz="2000" b="1" dirty="0"/>
              <a:t>Test Anxiety </a:t>
            </a:r>
            <a:endParaRPr lang="en-US" sz="2000">
              <a:cs typeface="Calibri Light"/>
            </a:endParaRPr>
          </a:p>
          <a:p>
            <a:pPr marL="274320" indent="-274320">
              <a:lnSpc>
                <a:spcPct val="130000"/>
              </a:lnSpc>
              <a:spcBef>
                <a:spcPts val="0"/>
              </a:spcBef>
              <a:buFont typeface="Arial" panose="020B0604020202020204" pitchFamily="34" charset="0"/>
              <a:buChar char="•"/>
            </a:pPr>
            <a:r>
              <a:rPr lang="en-US" sz="2000" b="1" dirty="0"/>
              <a:t>Exam Performance </a:t>
            </a:r>
            <a:endParaRPr lang="en-US" sz="2000">
              <a:cs typeface="Calibri Light"/>
            </a:endParaRPr>
          </a:p>
          <a:p>
            <a:pPr marL="274320" indent="-274320">
              <a:lnSpc>
                <a:spcPct val="130000"/>
              </a:lnSpc>
              <a:spcBef>
                <a:spcPts val="0"/>
              </a:spcBef>
              <a:buFont typeface="Arial" panose="020B0604020202020204" pitchFamily="34" charset="0"/>
              <a:buChar char="•"/>
            </a:pPr>
            <a:r>
              <a:rPr lang="en-US" sz="2000" b="1" dirty="0"/>
              <a:t>Psychometrics and Logistics </a:t>
            </a:r>
            <a:endParaRPr lang="en-US" sz="2000">
              <a:cs typeface="Calibri Light"/>
            </a:endParaRPr>
          </a:p>
          <a:p>
            <a:pPr marL="274320" indent="-274320">
              <a:lnSpc>
                <a:spcPct val="130000"/>
              </a:lnSpc>
              <a:spcBef>
                <a:spcPts val="0"/>
              </a:spcBef>
              <a:buFont typeface="Arial" panose="020B0604020202020204" pitchFamily="34" charset="0"/>
              <a:buChar char="•"/>
            </a:pPr>
            <a:r>
              <a:rPr lang="en-US" sz="2000" b="1" dirty="0"/>
              <a:t>Testing Effect </a:t>
            </a:r>
            <a:endParaRPr lang="en-US" sz="2000">
              <a:cs typeface="Calibri Light"/>
            </a:endParaRPr>
          </a:p>
          <a:p>
            <a:pPr marL="274320" indent="-274320">
              <a:lnSpc>
                <a:spcPct val="130000"/>
              </a:lnSpc>
              <a:spcBef>
                <a:spcPts val="0"/>
              </a:spcBef>
              <a:buFont typeface="Arial" panose="020B0604020202020204" pitchFamily="34" charset="0"/>
              <a:buChar char="•"/>
            </a:pPr>
            <a:r>
              <a:rPr lang="en-US" sz="2000" b="1" dirty="0"/>
              <a:t>Teacher and Learner Perceptions </a:t>
            </a:r>
            <a:endParaRPr lang="en-US" sz="2000" dirty="0">
              <a:cs typeface="Calibri Light"/>
            </a:endParaRPr>
          </a:p>
        </p:txBody>
      </p:sp>
      <p:grpSp>
        <p:nvGrpSpPr>
          <p:cNvPr id="8" name="Group 7"/>
          <p:cNvGrpSpPr/>
          <p:nvPr/>
        </p:nvGrpSpPr>
        <p:grpSpPr>
          <a:xfrm>
            <a:off x="1602811" y="340275"/>
            <a:ext cx="9163251" cy="3470755"/>
            <a:chOff x="2506874" y="1802286"/>
            <a:chExt cx="5943600" cy="2285185"/>
          </a:xfrm>
        </p:grpSpPr>
        <p:pic>
          <p:nvPicPr>
            <p:cNvPr id="9" name="Picture 8"/>
            <p:cNvPicPr/>
            <p:nvPr/>
          </p:nvPicPr>
          <p:blipFill rotWithShape="1">
            <a:blip r:embed="rId4"/>
            <a:srcRect b="38787"/>
            <a:stretch/>
          </p:blipFill>
          <p:spPr>
            <a:xfrm>
              <a:off x="2506874" y="1802286"/>
              <a:ext cx="5943600" cy="2285185"/>
            </a:xfrm>
            <a:prstGeom prst="rect">
              <a:avLst/>
            </a:prstGeom>
          </p:spPr>
        </p:pic>
        <p:pic>
          <p:nvPicPr>
            <p:cNvPr id="10" name="Picture 9"/>
            <p:cNvPicPr>
              <a:picLocks noChangeAspect="1"/>
            </p:cNvPicPr>
            <p:nvPr/>
          </p:nvPicPr>
          <p:blipFill>
            <a:blip r:embed="rId5"/>
            <a:stretch>
              <a:fillRect/>
            </a:stretch>
          </p:blipFill>
          <p:spPr>
            <a:xfrm>
              <a:off x="5044440" y="2743642"/>
              <a:ext cx="3295650" cy="216148"/>
            </a:xfrm>
            <a:prstGeom prst="rect">
              <a:avLst/>
            </a:prstGeom>
          </p:spPr>
        </p:pic>
      </p:grpSp>
    </p:spTree>
    <p:custDataLst>
      <p:tags r:id="rId1"/>
    </p:custDataLst>
    <p:extLst>
      <p:ext uri="{BB962C8B-B14F-4D97-AF65-F5344CB8AC3E}">
        <p14:creationId xmlns:p14="http://schemas.microsoft.com/office/powerpoint/2010/main" val="1382676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109" y="4030742"/>
            <a:ext cx="11310094" cy="2420051"/>
          </a:xfrm>
        </p:spPr>
        <p:txBody>
          <a:bodyPr>
            <a:noAutofit/>
          </a:bodyPr>
          <a:lstStyle/>
          <a:p>
            <a:pPr marL="274320" indent="-274320">
              <a:lnSpc>
                <a:spcPct val="130000"/>
              </a:lnSpc>
              <a:spcBef>
                <a:spcPts val="0"/>
              </a:spcBef>
              <a:buFont typeface="Arial" panose="020B0604020202020204" pitchFamily="34" charset="0"/>
              <a:buChar char="•"/>
            </a:pPr>
            <a:r>
              <a:rPr lang="en-US" sz="2000" b="1" dirty="0"/>
              <a:t>Exam preparation by students </a:t>
            </a:r>
            <a:r>
              <a:rPr lang="en-US" sz="2000" dirty="0"/>
              <a:t>– some studies indicate better for CBEs, some indicate no difference</a:t>
            </a:r>
          </a:p>
          <a:p>
            <a:pPr marL="274320" indent="-274320">
              <a:lnSpc>
                <a:spcPct val="130000"/>
              </a:lnSpc>
              <a:spcBef>
                <a:spcPts val="0"/>
              </a:spcBef>
              <a:buFont typeface="Arial" panose="020B0604020202020204" pitchFamily="34" charset="0"/>
              <a:buChar char="•"/>
            </a:pPr>
            <a:r>
              <a:rPr lang="en-US" sz="2000" b="1" dirty="0"/>
              <a:t>Test Anxiety </a:t>
            </a:r>
            <a:r>
              <a:rPr lang="en-US" sz="2000" dirty="0"/>
              <a:t>– poorly investigated, but some suggestion that OBEs do not reduce test anxiety</a:t>
            </a:r>
          </a:p>
          <a:p>
            <a:pPr marL="274320" indent="-274320">
              <a:lnSpc>
                <a:spcPct val="130000"/>
              </a:lnSpc>
              <a:spcBef>
                <a:spcPts val="0"/>
              </a:spcBef>
              <a:buFont typeface="Arial" panose="020B0604020202020204" pitchFamily="34" charset="0"/>
              <a:buChar char="•"/>
            </a:pPr>
            <a:r>
              <a:rPr lang="en-US" sz="2000" b="1" dirty="0"/>
              <a:t>Exam Performance </a:t>
            </a:r>
            <a:r>
              <a:rPr lang="en-US" sz="2000" dirty="0"/>
              <a:t>–trend toward better performance on CBEs, but limitations on interpretation</a:t>
            </a:r>
          </a:p>
          <a:p>
            <a:pPr marL="274320" indent="-274320">
              <a:lnSpc>
                <a:spcPct val="130000"/>
              </a:lnSpc>
              <a:spcBef>
                <a:spcPts val="0"/>
              </a:spcBef>
              <a:buFont typeface="Arial" panose="020B0604020202020204" pitchFamily="34" charset="0"/>
              <a:buChar char="•"/>
            </a:pPr>
            <a:r>
              <a:rPr lang="en-US" sz="2000" b="1" dirty="0"/>
              <a:t>Psychometrics and Logistics </a:t>
            </a:r>
            <a:r>
              <a:rPr lang="en-US" sz="2000" dirty="0"/>
              <a:t>–OBEs may take longer, may result in fewer questions, thus reducing reliability</a:t>
            </a:r>
          </a:p>
          <a:p>
            <a:pPr marL="274320" indent="-274320">
              <a:lnSpc>
                <a:spcPct val="130000"/>
              </a:lnSpc>
              <a:spcBef>
                <a:spcPts val="0"/>
              </a:spcBef>
              <a:buFont typeface="Arial" panose="020B0604020202020204" pitchFamily="34" charset="0"/>
              <a:buChar char="•"/>
            </a:pPr>
            <a:r>
              <a:rPr lang="en-US" sz="2000" b="1" dirty="0"/>
              <a:t>Testing Effect </a:t>
            </a:r>
            <a:r>
              <a:rPr lang="en-US" sz="2000" dirty="0"/>
              <a:t>– both improve learning relative to studying, CBEs had greater impact in one study (now 2)</a:t>
            </a:r>
          </a:p>
          <a:p>
            <a:pPr marL="274320" indent="-274320">
              <a:lnSpc>
                <a:spcPct val="130000"/>
              </a:lnSpc>
              <a:spcBef>
                <a:spcPts val="0"/>
              </a:spcBef>
              <a:buFont typeface="Arial" panose="020B0604020202020204" pitchFamily="34" charset="0"/>
              <a:buChar char="•"/>
            </a:pPr>
            <a:r>
              <a:rPr lang="en-US" sz="2000" b="1" dirty="0"/>
              <a:t>Teacher and Learner Perceptions </a:t>
            </a:r>
            <a:r>
              <a:rPr lang="en-US" sz="2000" dirty="0"/>
              <a:t>– students have more positive perception of OBEs but find them harder</a:t>
            </a:r>
          </a:p>
        </p:txBody>
      </p:sp>
      <p:grpSp>
        <p:nvGrpSpPr>
          <p:cNvPr id="8" name="Group 7"/>
          <p:cNvGrpSpPr/>
          <p:nvPr/>
        </p:nvGrpSpPr>
        <p:grpSpPr>
          <a:xfrm>
            <a:off x="1602811" y="340275"/>
            <a:ext cx="9163251" cy="3470755"/>
            <a:chOff x="2506874" y="1802286"/>
            <a:chExt cx="5943600" cy="2285185"/>
          </a:xfrm>
        </p:grpSpPr>
        <p:pic>
          <p:nvPicPr>
            <p:cNvPr id="9" name="Picture 8"/>
            <p:cNvPicPr/>
            <p:nvPr/>
          </p:nvPicPr>
          <p:blipFill rotWithShape="1">
            <a:blip r:embed="rId4"/>
            <a:srcRect b="38787"/>
            <a:stretch/>
          </p:blipFill>
          <p:spPr>
            <a:xfrm>
              <a:off x="2506874" y="1802286"/>
              <a:ext cx="5943600" cy="2285185"/>
            </a:xfrm>
            <a:prstGeom prst="rect">
              <a:avLst/>
            </a:prstGeom>
          </p:spPr>
        </p:pic>
        <p:pic>
          <p:nvPicPr>
            <p:cNvPr id="10" name="Picture 9"/>
            <p:cNvPicPr>
              <a:picLocks noChangeAspect="1"/>
            </p:cNvPicPr>
            <p:nvPr/>
          </p:nvPicPr>
          <p:blipFill>
            <a:blip r:embed="rId5"/>
            <a:stretch>
              <a:fillRect/>
            </a:stretch>
          </p:blipFill>
          <p:spPr>
            <a:xfrm>
              <a:off x="5044440" y="2743642"/>
              <a:ext cx="3295650" cy="216148"/>
            </a:xfrm>
            <a:prstGeom prst="rect">
              <a:avLst/>
            </a:prstGeom>
          </p:spPr>
        </p:pic>
      </p:grpSp>
    </p:spTree>
    <p:custDataLst>
      <p:tags r:id="rId1"/>
    </p:custDataLst>
    <p:extLst>
      <p:ext uri="{BB962C8B-B14F-4D97-AF65-F5344CB8AC3E}">
        <p14:creationId xmlns:p14="http://schemas.microsoft.com/office/powerpoint/2010/main" val="305777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776" y="1682343"/>
            <a:ext cx="4192007" cy="4136456"/>
          </a:xfrm>
        </p:spPr>
        <p:txBody>
          <a:bodyPr>
            <a:noAutofit/>
          </a:bodyPr>
          <a:lstStyle/>
          <a:p>
            <a:pPr marL="0" indent="0">
              <a:lnSpc>
                <a:spcPct val="130000"/>
              </a:lnSpc>
              <a:spcBef>
                <a:spcPts val="0"/>
              </a:spcBef>
              <a:spcAft>
                <a:spcPts val="600"/>
              </a:spcAft>
              <a:buNone/>
            </a:pPr>
            <a:r>
              <a:rPr lang="en-US" sz="2200" dirty="0"/>
              <a:t>All exams identical</a:t>
            </a:r>
          </a:p>
          <a:p>
            <a:pPr marL="0" indent="0">
              <a:lnSpc>
                <a:spcPct val="130000"/>
              </a:lnSpc>
              <a:spcBef>
                <a:spcPts val="0"/>
              </a:spcBef>
              <a:spcAft>
                <a:spcPts val="600"/>
              </a:spcAft>
              <a:buNone/>
            </a:pPr>
            <a:r>
              <a:rPr lang="en-US" sz="2200" dirty="0"/>
              <a:t>Exam 1 – closed book</a:t>
            </a:r>
          </a:p>
          <a:p>
            <a:pPr marL="0" indent="0">
              <a:lnSpc>
                <a:spcPct val="130000"/>
              </a:lnSpc>
              <a:spcBef>
                <a:spcPts val="0"/>
              </a:spcBef>
              <a:buNone/>
            </a:pPr>
            <a:r>
              <a:rPr lang="en-US" sz="2200" dirty="0"/>
              <a:t>Exams 2 and 3</a:t>
            </a:r>
          </a:p>
          <a:p>
            <a:pPr marL="468630" indent="-182880">
              <a:lnSpc>
                <a:spcPct val="130000"/>
              </a:lnSpc>
              <a:spcBef>
                <a:spcPts val="0"/>
              </a:spcBef>
              <a:buFont typeface="Arial" panose="020B0604020202020204" pitchFamily="34" charset="0"/>
              <a:buChar char="­"/>
            </a:pPr>
            <a:r>
              <a:rPr lang="en-US" sz="1800" dirty="0" smtClean="0"/>
              <a:t>Control - closed </a:t>
            </a:r>
            <a:r>
              <a:rPr lang="en-US" sz="1800" dirty="0"/>
              <a:t>book</a:t>
            </a:r>
          </a:p>
          <a:p>
            <a:pPr marL="468630" indent="-182880">
              <a:lnSpc>
                <a:spcPct val="130000"/>
              </a:lnSpc>
              <a:spcBef>
                <a:spcPts val="0"/>
              </a:spcBef>
              <a:spcAft>
                <a:spcPts val="600"/>
              </a:spcAft>
              <a:buFont typeface="Arial" panose="020B0604020202020204" pitchFamily="34" charset="0"/>
              <a:buChar char="­"/>
            </a:pPr>
            <a:r>
              <a:rPr lang="en-US" sz="1800" dirty="0" smtClean="0"/>
              <a:t>Experimental - open </a:t>
            </a:r>
            <a:r>
              <a:rPr lang="en-US" sz="1800" dirty="0"/>
              <a:t>book</a:t>
            </a:r>
          </a:p>
          <a:p>
            <a:pPr marL="0" indent="0">
              <a:lnSpc>
                <a:spcPct val="130000"/>
              </a:lnSpc>
              <a:spcBef>
                <a:spcPts val="0"/>
              </a:spcBef>
              <a:buNone/>
            </a:pPr>
            <a:r>
              <a:rPr lang="en-US" sz="2200" dirty="0"/>
              <a:t>Final – closed book</a:t>
            </a:r>
          </a:p>
          <a:p>
            <a:pPr marL="182880" indent="0">
              <a:lnSpc>
                <a:spcPct val="130000"/>
              </a:lnSpc>
              <a:spcBef>
                <a:spcPts val="0"/>
              </a:spcBef>
              <a:buNone/>
            </a:pPr>
            <a:endParaRPr lang="en-US" sz="2000" dirty="0"/>
          </a:p>
        </p:txBody>
      </p:sp>
      <p:pic>
        <p:nvPicPr>
          <p:cNvPr id="5" name="Picture 4"/>
          <p:cNvPicPr>
            <a:picLocks noChangeAspect="1"/>
          </p:cNvPicPr>
          <p:nvPr/>
        </p:nvPicPr>
        <p:blipFill>
          <a:blip r:embed="rId4"/>
          <a:stretch>
            <a:fillRect/>
          </a:stretch>
        </p:blipFill>
        <p:spPr>
          <a:xfrm>
            <a:off x="1456427" y="208505"/>
            <a:ext cx="9296400" cy="1228725"/>
          </a:xfrm>
          <a:prstGeom prst="rect">
            <a:avLst/>
          </a:prstGeom>
        </p:spPr>
      </p:pic>
      <p:grpSp>
        <p:nvGrpSpPr>
          <p:cNvPr id="11" name="Group 10"/>
          <p:cNvGrpSpPr/>
          <p:nvPr/>
        </p:nvGrpSpPr>
        <p:grpSpPr>
          <a:xfrm>
            <a:off x="5673589" y="1707899"/>
            <a:ext cx="6102876" cy="4995029"/>
            <a:chOff x="5659941" y="1769314"/>
            <a:chExt cx="6102876" cy="4995029"/>
          </a:xfrm>
        </p:grpSpPr>
        <p:pic>
          <p:nvPicPr>
            <p:cNvPr id="2" name="Picture 1"/>
            <p:cNvPicPr>
              <a:picLocks noChangeAspect="1"/>
            </p:cNvPicPr>
            <p:nvPr/>
          </p:nvPicPr>
          <p:blipFill>
            <a:blip r:embed="rId5"/>
            <a:stretch>
              <a:fillRect/>
            </a:stretch>
          </p:blipFill>
          <p:spPr>
            <a:xfrm>
              <a:off x="5659941" y="1769314"/>
              <a:ext cx="6102876" cy="4995029"/>
            </a:xfrm>
            <a:prstGeom prst="rect">
              <a:avLst/>
            </a:prstGeom>
          </p:spPr>
        </p:pic>
        <p:pic>
          <p:nvPicPr>
            <p:cNvPr id="8" name="Picture 7"/>
            <p:cNvPicPr>
              <a:picLocks noChangeAspect="1"/>
            </p:cNvPicPr>
            <p:nvPr/>
          </p:nvPicPr>
          <p:blipFill>
            <a:blip r:embed="rId6"/>
            <a:stretch>
              <a:fillRect/>
            </a:stretch>
          </p:blipFill>
          <p:spPr>
            <a:xfrm>
              <a:off x="9831644" y="5818799"/>
              <a:ext cx="514350" cy="200025"/>
            </a:xfrm>
            <a:prstGeom prst="rect">
              <a:avLst/>
            </a:prstGeom>
          </p:spPr>
        </p:pic>
        <p:pic>
          <p:nvPicPr>
            <p:cNvPr id="9" name="Picture 8"/>
            <p:cNvPicPr>
              <a:picLocks noChangeAspect="1"/>
            </p:cNvPicPr>
            <p:nvPr/>
          </p:nvPicPr>
          <p:blipFill>
            <a:blip r:embed="rId7"/>
            <a:stretch>
              <a:fillRect/>
            </a:stretch>
          </p:blipFill>
          <p:spPr>
            <a:xfrm>
              <a:off x="10986456" y="5804511"/>
              <a:ext cx="571500" cy="228600"/>
            </a:xfrm>
            <a:prstGeom prst="rect">
              <a:avLst/>
            </a:prstGeom>
          </p:spPr>
        </p:pic>
      </p:grpSp>
      <p:pic>
        <p:nvPicPr>
          <p:cNvPr id="10" name="Picture 9"/>
          <p:cNvPicPr>
            <a:picLocks noChangeAspect="1"/>
          </p:cNvPicPr>
          <p:nvPr/>
        </p:nvPicPr>
        <p:blipFill>
          <a:blip r:embed="rId8"/>
          <a:stretch>
            <a:fillRect/>
          </a:stretch>
        </p:blipFill>
        <p:spPr>
          <a:xfrm>
            <a:off x="266131" y="4094762"/>
            <a:ext cx="5188949" cy="2608166"/>
          </a:xfrm>
          <a:prstGeom prst="rect">
            <a:avLst/>
          </a:prstGeom>
        </p:spPr>
      </p:pic>
    </p:spTree>
    <p:custDataLst>
      <p:tags r:id="rId1"/>
    </p:custDataLst>
    <p:extLst>
      <p:ext uri="{BB962C8B-B14F-4D97-AF65-F5344CB8AC3E}">
        <p14:creationId xmlns:p14="http://schemas.microsoft.com/office/powerpoint/2010/main" val="194501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776" y="1682343"/>
            <a:ext cx="4192007" cy="4136456"/>
          </a:xfrm>
        </p:spPr>
        <p:txBody>
          <a:bodyPr>
            <a:noAutofit/>
          </a:bodyPr>
          <a:lstStyle/>
          <a:p>
            <a:pPr marL="0" indent="0">
              <a:lnSpc>
                <a:spcPct val="130000"/>
              </a:lnSpc>
              <a:spcBef>
                <a:spcPts val="0"/>
              </a:spcBef>
              <a:spcAft>
                <a:spcPts val="600"/>
              </a:spcAft>
              <a:buNone/>
            </a:pPr>
            <a:r>
              <a:rPr lang="en-US" sz="2200" dirty="0"/>
              <a:t>All exams identical</a:t>
            </a:r>
          </a:p>
          <a:p>
            <a:pPr marL="0" indent="0">
              <a:lnSpc>
                <a:spcPct val="130000"/>
              </a:lnSpc>
              <a:spcBef>
                <a:spcPts val="0"/>
              </a:spcBef>
              <a:spcAft>
                <a:spcPts val="600"/>
              </a:spcAft>
              <a:buNone/>
            </a:pPr>
            <a:r>
              <a:rPr lang="en-US" sz="2200" dirty="0"/>
              <a:t>Exam 1 – closed book</a:t>
            </a:r>
          </a:p>
          <a:p>
            <a:pPr marL="0" indent="0">
              <a:lnSpc>
                <a:spcPct val="130000"/>
              </a:lnSpc>
              <a:spcBef>
                <a:spcPts val="0"/>
              </a:spcBef>
              <a:buNone/>
            </a:pPr>
            <a:r>
              <a:rPr lang="en-US" sz="2200" dirty="0"/>
              <a:t>Exams 2 and 3</a:t>
            </a:r>
          </a:p>
          <a:p>
            <a:pPr marL="468630" indent="-182880">
              <a:lnSpc>
                <a:spcPct val="130000"/>
              </a:lnSpc>
              <a:spcBef>
                <a:spcPts val="0"/>
              </a:spcBef>
              <a:buFont typeface="Arial" panose="020B0604020202020204" pitchFamily="34" charset="0"/>
              <a:buChar char="­"/>
            </a:pPr>
            <a:r>
              <a:rPr lang="en-US" sz="1800" dirty="0" smtClean="0"/>
              <a:t>Control - closed </a:t>
            </a:r>
            <a:r>
              <a:rPr lang="en-US" sz="1800" dirty="0"/>
              <a:t>book</a:t>
            </a:r>
          </a:p>
          <a:p>
            <a:pPr marL="468630" indent="-182880">
              <a:lnSpc>
                <a:spcPct val="130000"/>
              </a:lnSpc>
              <a:spcBef>
                <a:spcPts val="0"/>
              </a:spcBef>
              <a:spcAft>
                <a:spcPts val="600"/>
              </a:spcAft>
              <a:buFont typeface="Arial" panose="020B0604020202020204" pitchFamily="34" charset="0"/>
              <a:buChar char="­"/>
            </a:pPr>
            <a:r>
              <a:rPr lang="en-US" sz="1800" dirty="0" smtClean="0"/>
              <a:t>Experimental - open </a:t>
            </a:r>
            <a:r>
              <a:rPr lang="en-US" sz="1800" dirty="0"/>
              <a:t>book</a:t>
            </a:r>
          </a:p>
          <a:p>
            <a:pPr marL="0" indent="0">
              <a:lnSpc>
                <a:spcPct val="130000"/>
              </a:lnSpc>
              <a:spcBef>
                <a:spcPts val="0"/>
              </a:spcBef>
              <a:buNone/>
            </a:pPr>
            <a:r>
              <a:rPr lang="en-US" sz="2200" dirty="0"/>
              <a:t>Final – closed book</a:t>
            </a:r>
          </a:p>
          <a:p>
            <a:pPr marL="182880" indent="0">
              <a:lnSpc>
                <a:spcPct val="130000"/>
              </a:lnSpc>
              <a:spcBef>
                <a:spcPts val="0"/>
              </a:spcBef>
              <a:buNone/>
            </a:pPr>
            <a:endParaRPr lang="en-US" sz="2000" dirty="0"/>
          </a:p>
        </p:txBody>
      </p:sp>
      <p:pic>
        <p:nvPicPr>
          <p:cNvPr id="5" name="Picture 4"/>
          <p:cNvPicPr>
            <a:picLocks noChangeAspect="1"/>
          </p:cNvPicPr>
          <p:nvPr/>
        </p:nvPicPr>
        <p:blipFill>
          <a:blip r:embed="rId4"/>
          <a:stretch>
            <a:fillRect/>
          </a:stretch>
        </p:blipFill>
        <p:spPr>
          <a:xfrm>
            <a:off x="1456427" y="208505"/>
            <a:ext cx="9296400" cy="1228725"/>
          </a:xfrm>
          <a:prstGeom prst="rect">
            <a:avLst/>
          </a:prstGeom>
        </p:spPr>
      </p:pic>
      <p:grpSp>
        <p:nvGrpSpPr>
          <p:cNvPr id="11" name="Group 10"/>
          <p:cNvGrpSpPr/>
          <p:nvPr/>
        </p:nvGrpSpPr>
        <p:grpSpPr>
          <a:xfrm>
            <a:off x="5673589" y="1707899"/>
            <a:ext cx="6102876" cy="4995029"/>
            <a:chOff x="5659941" y="1769314"/>
            <a:chExt cx="6102876" cy="4995029"/>
          </a:xfrm>
        </p:grpSpPr>
        <p:pic>
          <p:nvPicPr>
            <p:cNvPr id="2" name="Picture 1"/>
            <p:cNvPicPr>
              <a:picLocks noChangeAspect="1"/>
            </p:cNvPicPr>
            <p:nvPr/>
          </p:nvPicPr>
          <p:blipFill>
            <a:blip r:embed="rId5"/>
            <a:stretch>
              <a:fillRect/>
            </a:stretch>
          </p:blipFill>
          <p:spPr>
            <a:xfrm>
              <a:off x="5659941" y="1769314"/>
              <a:ext cx="6102876" cy="4995029"/>
            </a:xfrm>
            <a:prstGeom prst="rect">
              <a:avLst/>
            </a:prstGeom>
          </p:spPr>
        </p:pic>
        <p:pic>
          <p:nvPicPr>
            <p:cNvPr id="8" name="Picture 7"/>
            <p:cNvPicPr>
              <a:picLocks noChangeAspect="1"/>
            </p:cNvPicPr>
            <p:nvPr/>
          </p:nvPicPr>
          <p:blipFill>
            <a:blip r:embed="rId6"/>
            <a:stretch>
              <a:fillRect/>
            </a:stretch>
          </p:blipFill>
          <p:spPr>
            <a:xfrm>
              <a:off x="9831644" y="5818799"/>
              <a:ext cx="514350" cy="200025"/>
            </a:xfrm>
            <a:prstGeom prst="rect">
              <a:avLst/>
            </a:prstGeom>
          </p:spPr>
        </p:pic>
        <p:pic>
          <p:nvPicPr>
            <p:cNvPr id="9" name="Picture 8"/>
            <p:cNvPicPr>
              <a:picLocks noChangeAspect="1"/>
            </p:cNvPicPr>
            <p:nvPr/>
          </p:nvPicPr>
          <p:blipFill>
            <a:blip r:embed="rId7"/>
            <a:stretch>
              <a:fillRect/>
            </a:stretch>
          </p:blipFill>
          <p:spPr>
            <a:xfrm>
              <a:off x="10986456" y="5804511"/>
              <a:ext cx="571500" cy="228600"/>
            </a:xfrm>
            <a:prstGeom prst="rect">
              <a:avLst/>
            </a:prstGeom>
          </p:spPr>
        </p:pic>
      </p:grpSp>
      <p:pic>
        <p:nvPicPr>
          <p:cNvPr id="10" name="Picture 9"/>
          <p:cNvPicPr>
            <a:picLocks noChangeAspect="1"/>
          </p:cNvPicPr>
          <p:nvPr/>
        </p:nvPicPr>
        <p:blipFill>
          <a:blip r:embed="rId8"/>
          <a:stretch>
            <a:fillRect/>
          </a:stretch>
        </p:blipFill>
        <p:spPr>
          <a:xfrm>
            <a:off x="266131" y="4094762"/>
            <a:ext cx="5188949" cy="2608166"/>
          </a:xfrm>
          <a:prstGeom prst="rect">
            <a:avLst/>
          </a:prstGeom>
        </p:spPr>
      </p:pic>
      <p:sp>
        <p:nvSpPr>
          <p:cNvPr id="12" name="TextBox 11"/>
          <p:cNvSpPr txBox="1"/>
          <p:nvPr/>
        </p:nvSpPr>
        <p:spPr>
          <a:xfrm>
            <a:off x="1215681" y="1171373"/>
            <a:ext cx="9759722" cy="4647426"/>
          </a:xfrm>
          <a:prstGeom prst="rect">
            <a:avLst/>
          </a:prstGeom>
          <a:solidFill>
            <a:srgbClr val="E2F3F6"/>
          </a:solidFill>
          <a:ln w="69850">
            <a:solidFill>
              <a:schemeClr val="tx1"/>
            </a:solidFill>
          </a:ln>
        </p:spPr>
        <p:txBody>
          <a:bodyPr wrap="square" lIns="457200" tIns="457200" rIns="274320" bIns="457200" rtlCol="0" anchor="t">
            <a:spAutoFit/>
          </a:bodyPr>
          <a:lstStyle/>
          <a:p>
            <a:r>
              <a:rPr lang="en-US" sz="2200" dirty="0"/>
              <a:t>Students who took interim CBEs performed better on the final exam than students who took the same interim exams as OBEs.</a:t>
            </a:r>
          </a:p>
          <a:p>
            <a:endParaRPr lang="en-US" sz="2200" dirty="0"/>
          </a:p>
          <a:p>
            <a:r>
              <a:rPr lang="en-US" sz="2200" dirty="0"/>
              <a:t>Open-book exams promote behaviors that are associated with diminished learning in an introductory biology course.</a:t>
            </a:r>
          </a:p>
          <a:p>
            <a:endParaRPr lang="en-US" sz="2200" dirty="0"/>
          </a:p>
          <a:p>
            <a:r>
              <a:rPr lang="en-US" sz="2200" dirty="0"/>
              <a:t>Both testing effect and motivation likely contributed to performance differential.</a:t>
            </a:r>
            <a:endParaRPr lang="en-US" sz="2200" dirty="0">
              <a:cs typeface="Calibri Light"/>
            </a:endParaRPr>
          </a:p>
          <a:p>
            <a:endParaRPr lang="en-US" sz="2200" dirty="0"/>
          </a:p>
          <a:p>
            <a:r>
              <a:rPr lang="en-US" sz="2200" dirty="0"/>
              <a:t>Not all students demonstrated this – some prepared for OBEs in the same manner as for CBEs (including regular attendance, submission of extra credit, etc.) – how can we foster this?</a:t>
            </a:r>
          </a:p>
        </p:txBody>
      </p:sp>
    </p:spTree>
    <p:custDataLst>
      <p:tags r:id="rId1"/>
    </p:custDataLst>
    <p:extLst>
      <p:ext uri="{BB962C8B-B14F-4D97-AF65-F5344CB8AC3E}">
        <p14:creationId xmlns:p14="http://schemas.microsoft.com/office/powerpoint/2010/main" val="32201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107" y="272602"/>
            <a:ext cx="10772775" cy="1658198"/>
          </a:xfrm>
        </p:spPr>
        <p:txBody>
          <a:bodyPr>
            <a:normAutofit/>
          </a:bodyPr>
          <a:lstStyle/>
          <a:p>
            <a:r>
              <a:rPr lang="en-US" sz="4000" dirty="0">
                <a:solidFill>
                  <a:schemeClr val="tx1"/>
                </a:solidFill>
              </a:rPr>
              <a:t>Student Stress – finding the right balance</a:t>
            </a:r>
          </a:p>
        </p:txBody>
      </p:sp>
      <p:sp>
        <p:nvSpPr>
          <p:cNvPr id="3" name="Content Placeholder 2"/>
          <p:cNvSpPr>
            <a:spLocks noGrp="1"/>
          </p:cNvSpPr>
          <p:nvPr>
            <p:ph idx="1"/>
          </p:nvPr>
        </p:nvSpPr>
        <p:spPr>
          <a:xfrm>
            <a:off x="683331" y="1818121"/>
            <a:ext cx="11150474" cy="4575855"/>
          </a:xfrm>
        </p:spPr>
        <p:txBody>
          <a:bodyPr>
            <a:noAutofit/>
          </a:bodyPr>
          <a:lstStyle/>
          <a:p>
            <a:pPr marL="0" indent="0">
              <a:lnSpc>
                <a:spcPct val="120000"/>
              </a:lnSpc>
              <a:spcBef>
                <a:spcPts val="0"/>
              </a:spcBef>
              <a:spcAft>
                <a:spcPts val="300"/>
              </a:spcAft>
              <a:buNone/>
            </a:pPr>
            <a:r>
              <a:rPr lang="en-US" sz="2200" dirty="0">
                <a:solidFill>
                  <a:schemeClr val="tx1"/>
                </a:solidFill>
              </a:rPr>
              <a:t>OBEs are not necessarily the solution to reduce student stress</a:t>
            </a:r>
          </a:p>
          <a:p>
            <a:pPr marL="0" indent="0">
              <a:lnSpc>
                <a:spcPct val="120000"/>
              </a:lnSpc>
              <a:spcBef>
                <a:spcPts val="0"/>
              </a:spcBef>
              <a:spcAft>
                <a:spcPts val="300"/>
              </a:spcAft>
              <a:buNone/>
            </a:pPr>
            <a:endParaRPr lang="en-US" sz="2000" dirty="0">
              <a:solidFill>
                <a:schemeClr val="tx1"/>
              </a:solidFill>
            </a:endParaRPr>
          </a:p>
          <a:p>
            <a:pPr marL="0" indent="0">
              <a:lnSpc>
                <a:spcPct val="120000"/>
              </a:lnSpc>
              <a:spcBef>
                <a:spcPts val="0"/>
              </a:spcBef>
              <a:spcAft>
                <a:spcPts val="300"/>
              </a:spcAft>
              <a:buNone/>
            </a:pPr>
            <a:r>
              <a:rPr lang="en-US" sz="2200" dirty="0">
                <a:solidFill>
                  <a:schemeClr val="tx1"/>
                </a:solidFill>
              </a:rPr>
              <a:t>Not all stress is bad</a:t>
            </a:r>
          </a:p>
          <a:p>
            <a:pPr marL="822960" lvl="1" indent="-274320">
              <a:lnSpc>
                <a:spcPct val="120000"/>
              </a:lnSpc>
              <a:spcBef>
                <a:spcPts val="0"/>
              </a:spcBef>
              <a:spcAft>
                <a:spcPts val="300"/>
              </a:spcAft>
              <a:buFont typeface="Arial" panose="020B0604020202020204" pitchFamily="34" charset="0"/>
              <a:buChar char="­"/>
            </a:pPr>
            <a:r>
              <a:rPr lang="en-US" sz="1900" dirty="0">
                <a:solidFill>
                  <a:schemeClr val="tx1"/>
                </a:solidFill>
              </a:rPr>
              <a:t>important to message that to students</a:t>
            </a:r>
          </a:p>
          <a:p>
            <a:pPr marL="822960" lvl="1" indent="-274320">
              <a:lnSpc>
                <a:spcPct val="120000"/>
              </a:lnSpc>
              <a:spcBef>
                <a:spcPts val="0"/>
              </a:spcBef>
              <a:spcAft>
                <a:spcPts val="300"/>
              </a:spcAft>
              <a:buFont typeface="Arial" panose="020B0604020202020204" pitchFamily="34" charset="0"/>
              <a:buChar char="­"/>
            </a:pPr>
            <a:r>
              <a:rPr lang="en-US" sz="1900" dirty="0">
                <a:solidFill>
                  <a:schemeClr val="tx1"/>
                </a:solidFill>
              </a:rPr>
              <a:t>important to provide opportunities for students to manage and overcome stress</a:t>
            </a:r>
          </a:p>
          <a:p>
            <a:pPr marL="822960" lvl="1" indent="-274320">
              <a:lnSpc>
                <a:spcPct val="120000"/>
              </a:lnSpc>
              <a:spcBef>
                <a:spcPts val="0"/>
              </a:spcBef>
              <a:spcAft>
                <a:spcPts val="300"/>
              </a:spcAft>
              <a:buFont typeface="Arial" panose="020B0604020202020204" pitchFamily="34" charset="0"/>
              <a:buChar char="­"/>
            </a:pPr>
            <a:r>
              <a:rPr lang="en-US" sz="1900" dirty="0">
                <a:solidFill>
                  <a:schemeClr val="tx1"/>
                </a:solidFill>
              </a:rPr>
              <a:t>important to leverage the motivational value of mild-moderate stress</a:t>
            </a:r>
          </a:p>
          <a:p>
            <a:pPr marL="274320" indent="-274320">
              <a:lnSpc>
                <a:spcPct val="120000"/>
              </a:lnSpc>
              <a:spcBef>
                <a:spcPts val="0"/>
              </a:spcBef>
              <a:spcAft>
                <a:spcPts val="300"/>
              </a:spcAft>
              <a:buFont typeface="Arial" panose="020B0604020202020204" pitchFamily="34" charset="0"/>
              <a:buChar char="•"/>
            </a:pPr>
            <a:endParaRPr lang="en-US" sz="2000" dirty="0">
              <a:solidFill>
                <a:schemeClr val="tx1"/>
              </a:solidFill>
            </a:endParaRPr>
          </a:p>
          <a:p>
            <a:pPr marL="0" indent="0">
              <a:lnSpc>
                <a:spcPct val="120000"/>
              </a:lnSpc>
              <a:spcBef>
                <a:spcPts val="0"/>
              </a:spcBef>
              <a:spcAft>
                <a:spcPts val="300"/>
              </a:spcAft>
              <a:buNone/>
            </a:pPr>
            <a:r>
              <a:rPr lang="en-US" sz="2200" dirty="0">
                <a:solidFill>
                  <a:schemeClr val="tx1"/>
                </a:solidFill>
              </a:rPr>
              <a:t>Evidence-based methods to reduce stress while promoting learning</a:t>
            </a:r>
          </a:p>
          <a:p>
            <a:pPr marL="822960" lvl="1" indent="-274320">
              <a:lnSpc>
                <a:spcPct val="120000"/>
              </a:lnSpc>
              <a:spcBef>
                <a:spcPts val="0"/>
              </a:spcBef>
              <a:spcAft>
                <a:spcPts val="300"/>
              </a:spcAft>
              <a:buFont typeface="Arial" panose="020B0604020202020204" pitchFamily="34" charset="0"/>
              <a:buChar char="­"/>
            </a:pPr>
            <a:r>
              <a:rPr lang="en-US" sz="1900" dirty="0" smtClean="0">
                <a:solidFill>
                  <a:schemeClr val="tx1"/>
                </a:solidFill>
              </a:rPr>
              <a:t>formative </a:t>
            </a:r>
            <a:r>
              <a:rPr lang="en-US" sz="1900" dirty="0">
                <a:solidFill>
                  <a:schemeClr val="tx1"/>
                </a:solidFill>
              </a:rPr>
              <a:t>assessment – positive role of feedback</a:t>
            </a:r>
          </a:p>
          <a:p>
            <a:pPr marL="822960" lvl="1" indent="-274320">
              <a:lnSpc>
                <a:spcPct val="120000"/>
              </a:lnSpc>
              <a:spcBef>
                <a:spcPts val="0"/>
              </a:spcBef>
              <a:spcAft>
                <a:spcPts val="300"/>
              </a:spcAft>
              <a:buFont typeface="Arial" panose="020B0604020202020204" pitchFamily="34" charset="0"/>
              <a:buChar char="­"/>
            </a:pPr>
            <a:r>
              <a:rPr lang="en-US" sz="1900" dirty="0" smtClean="0">
                <a:solidFill>
                  <a:schemeClr val="tx1"/>
                </a:solidFill>
              </a:rPr>
              <a:t>retrieval/testing </a:t>
            </a:r>
            <a:r>
              <a:rPr lang="en-US" sz="1900" dirty="0">
                <a:solidFill>
                  <a:schemeClr val="tx1"/>
                </a:solidFill>
              </a:rPr>
              <a:t>effect</a:t>
            </a:r>
          </a:p>
          <a:p>
            <a:pPr marL="822960" lvl="1" indent="-274320">
              <a:lnSpc>
                <a:spcPct val="120000"/>
              </a:lnSpc>
              <a:spcBef>
                <a:spcPts val="0"/>
              </a:spcBef>
              <a:spcAft>
                <a:spcPts val="300"/>
              </a:spcAft>
              <a:buFont typeface="Arial" panose="020B0604020202020204" pitchFamily="34" charset="0"/>
              <a:buChar char="­"/>
            </a:pPr>
            <a:r>
              <a:rPr lang="en-US" sz="1900" dirty="0">
                <a:solidFill>
                  <a:schemeClr val="tx1"/>
                </a:solidFill>
              </a:rPr>
              <a:t>c</a:t>
            </a:r>
            <a:r>
              <a:rPr lang="en-US" sz="1900" dirty="0" smtClean="0">
                <a:solidFill>
                  <a:schemeClr val="tx1"/>
                </a:solidFill>
              </a:rPr>
              <a:t>oaching </a:t>
            </a:r>
            <a:r>
              <a:rPr lang="en-US" sz="1900" dirty="0">
                <a:solidFill>
                  <a:schemeClr val="tx1"/>
                </a:solidFill>
              </a:rPr>
              <a:t>for OBEs</a:t>
            </a:r>
          </a:p>
          <a:p>
            <a:pPr marL="274320" indent="-274320">
              <a:lnSpc>
                <a:spcPct val="120000"/>
              </a:lnSpc>
              <a:spcBef>
                <a:spcPts val="0"/>
              </a:spcBef>
              <a:buFont typeface="Arial" panose="020B0604020202020204" pitchFamily="34" charset="0"/>
              <a:buChar char="•"/>
            </a:pPr>
            <a:endParaRPr lang="en-US" sz="2000" b="1" dirty="0">
              <a:solidFill>
                <a:srgbClr val="C00000"/>
              </a:solidFill>
            </a:endParaRPr>
          </a:p>
        </p:txBody>
      </p:sp>
    </p:spTree>
    <p:custDataLst>
      <p:tags r:id="rId1"/>
    </p:custDataLst>
    <p:extLst>
      <p:ext uri="{BB962C8B-B14F-4D97-AF65-F5344CB8AC3E}">
        <p14:creationId xmlns:p14="http://schemas.microsoft.com/office/powerpoint/2010/main" val="1657497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107" y="272602"/>
            <a:ext cx="11159332" cy="1164124"/>
          </a:xfrm>
        </p:spPr>
        <p:txBody>
          <a:bodyPr>
            <a:normAutofit/>
          </a:bodyPr>
          <a:lstStyle/>
          <a:p>
            <a:r>
              <a:rPr lang="en-US" sz="3600" dirty="0">
                <a:solidFill>
                  <a:schemeClr val="tx1"/>
                </a:solidFill>
              </a:rPr>
              <a:t>Faculty time to create and grade assessments </a:t>
            </a:r>
          </a:p>
        </p:txBody>
      </p:sp>
      <p:grpSp>
        <p:nvGrpSpPr>
          <p:cNvPr id="6" name="Group 5"/>
          <p:cNvGrpSpPr/>
          <p:nvPr/>
        </p:nvGrpSpPr>
        <p:grpSpPr>
          <a:xfrm>
            <a:off x="7417431" y="1276736"/>
            <a:ext cx="4661868" cy="4887212"/>
            <a:chOff x="7298161" y="1719737"/>
            <a:chExt cx="4661868" cy="4887212"/>
          </a:xfrm>
        </p:grpSpPr>
        <p:pic>
          <p:nvPicPr>
            <p:cNvPr id="4" name="Picture 3"/>
            <p:cNvPicPr>
              <a:picLocks noChangeAspect="1"/>
            </p:cNvPicPr>
            <p:nvPr/>
          </p:nvPicPr>
          <p:blipFill>
            <a:blip r:embed="rId4"/>
            <a:stretch>
              <a:fillRect/>
            </a:stretch>
          </p:blipFill>
          <p:spPr>
            <a:xfrm>
              <a:off x="7298161" y="3157891"/>
              <a:ext cx="4661868" cy="3449058"/>
            </a:xfrm>
            <a:prstGeom prst="rect">
              <a:avLst/>
            </a:prstGeom>
          </p:spPr>
        </p:pic>
        <p:pic>
          <p:nvPicPr>
            <p:cNvPr id="5" name="Picture 4"/>
            <p:cNvPicPr>
              <a:picLocks noChangeAspect="1"/>
            </p:cNvPicPr>
            <p:nvPr/>
          </p:nvPicPr>
          <p:blipFill>
            <a:blip r:embed="rId5"/>
            <a:stretch>
              <a:fillRect/>
            </a:stretch>
          </p:blipFill>
          <p:spPr>
            <a:xfrm>
              <a:off x="7298161" y="1719737"/>
              <a:ext cx="4661868" cy="1322023"/>
            </a:xfrm>
            <a:prstGeom prst="rect">
              <a:avLst/>
            </a:prstGeom>
          </p:spPr>
        </p:pic>
      </p:grpSp>
      <p:sp>
        <p:nvSpPr>
          <p:cNvPr id="3" name="Content Placeholder 2"/>
          <p:cNvSpPr>
            <a:spLocks noGrp="1"/>
          </p:cNvSpPr>
          <p:nvPr>
            <p:ph idx="1"/>
          </p:nvPr>
        </p:nvSpPr>
        <p:spPr>
          <a:xfrm>
            <a:off x="511155" y="1937747"/>
            <a:ext cx="11196426" cy="4594036"/>
          </a:xfrm>
        </p:spPr>
        <p:txBody>
          <a:bodyPr vert="horz" lIns="91440" tIns="45720" rIns="91440" bIns="45720" rtlCol="0" anchor="t">
            <a:normAutofit fontScale="92500" lnSpcReduction="20000"/>
          </a:bodyPr>
          <a:lstStyle/>
          <a:p>
            <a:pPr marL="0" indent="0">
              <a:lnSpc>
                <a:spcPct val="110000"/>
              </a:lnSpc>
              <a:spcBef>
                <a:spcPts val="0"/>
              </a:spcBef>
              <a:spcAft>
                <a:spcPts val="600"/>
              </a:spcAft>
              <a:buNone/>
            </a:pPr>
            <a:r>
              <a:rPr lang="en-US" dirty="0"/>
              <a:t>Are essay questions the best option for OBEs?</a:t>
            </a:r>
          </a:p>
          <a:p>
            <a:pPr marL="0" indent="0">
              <a:lnSpc>
                <a:spcPct val="110000"/>
              </a:lnSpc>
              <a:spcBef>
                <a:spcPts val="0"/>
              </a:spcBef>
              <a:spcAft>
                <a:spcPts val="600"/>
              </a:spcAft>
              <a:buNone/>
            </a:pPr>
            <a:endParaRPr lang="en-US" dirty="0"/>
          </a:p>
          <a:p>
            <a:pPr marL="0" indent="0">
              <a:lnSpc>
                <a:spcPct val="110000"/>
              </a:lnSpc>
              <a:spcBef>
                <a:spcPts val="0"/>
              </a:spcBef>
              <a:spcAft>
                <a:spcPts val="600"/>
              </a:spcAft>
              <a:buNone/>
            </a:pPr>
            <a:r>
              <a:rPr lang="en-US" dirty="0"/>
              <a:t>Essay questions</a:t>
            </a:r>
          </a:p>
          <a:p>
            <a:pPr marL="457200" indent="-182880">
              <a:lnSpc>
                <a:spcPct val="110000"/>
              </a:lnSpc>
              <a:spcBef>
                <a:spcPts val="0"/>
              </a:spcBef>
              <a:spcAft>
                <a:spcPts val="600"/>
              </a:spcAft>
              <a:buFont typeface="Arial" panose="020B0604020202020204" pitchFamily="34" charset="0"/>
              <a:buChar char="­"/>
            </a:pPr>
            <a:r>
              <a:rPr lang="en-US" sz="2000" dirty="0"/>
              <a:t>Laborious and subjective to score (low inter-rater reliability)</a:t>
            </a:r>
          </a:p>
          <a:p>
            <a:pPr marL="457200" indent="-182880">
              <a:lnSpc>
                <a:spcPct val="110000"/>
              </a:lnSpc>
              <a:spcBef>
                <a:spcPts val="0"/>
              </a:spcBef>
              <a:spcAft>
                <a:spcPts val="600"/>
              </a:spcAft>
              <a:buFont typeface="Arial" panose="020B0604020202020204" pitchFamily="34" charset="0"/>
              <a:buChar char="­"/>
            </a:pPr>
            <a:r>
              <a:rPr lang="en-US" sz="2000" dirty="0"/>
              <a:t>Take longer to answer </a:t>
            </a:r>
            <a:r>
              <a:rPr lang="en-US" sz="2000" dirty="0">
                <a:sym typeface="Wingdings" panose="05000000000000000000" pitchFamily="2" charset="2"/>
              </a:rPr>
              <a:t> fewer questions  reduced reliability</a:t>
            </a:r>
          </a:p>
          <a:p>
            <a:pPr marL="457200" indent="-182880">
              <a:lnSpc>
                <a:spcPct val="110000"/>
              </a:lnSpc>
              <a:spcBef>
                <a:spcPts val="0"/>
              </a:spcBef>
              <a:spcAft>
                <a:spcPts val="600"/>
              </a:spcAft>
              <a:buFont typeface="Arial" panose="020B0604020202020204" pitchFamily="34" charset="0"/>
              <a:buChar char="­"/>
            </a:pPr>
            <a:r>
              <a:rPr lang="en-US" sz="2000" dirty="0">
                <a:sym typeface="Wingdings" panose="05000000000000000000" pitchFamily="2" charset="2"/>
              </a:rPr>
              <a:t>Are as subject to construction flaws as MCQs </a:t>
            </a:r>
          </a:p>
          <a:p>
            <a:pPr marL="457200" indent="-182880">
              <a:lnSpc>
                <a:spcPct val="110000"/>
              </a:lnSpc>
              <a:spcBef>
                <a:spcPts val="0"/>
              </a:spcBef>
              <a:spcAft>
                <a:spcPts val="600"/>
              </a:spcAft>
              <a:buFont typeface="Arial" panose="020B0604020202020204" pitchFamily="34" charset="0"/>
              <a:buChar char="­"/>
            </a:pPr>
            <a:r>
              <a:rPr lang="en-US" sz="2000" dirty="0">
                <a:sym typeface="Wingdings" panose="05000000000000000000" pitchFamily="2" charset="2"/>
              </a:rPr>
              <a:t>Have a role in testing specific abilities</a:t>
            </a:r>
          </a:p>
          <a:p>
            <a:pPr indent="0">
              <a:lnSpc>
                <a:spcPct val="110000"/>
              </a:lnSpc>
              <a:spcBef>
                <a:spcPts val="0"/>
              </a:spcBef>
              <a:spcAft>
                <a:spcPts val="600"/>
              </a:spcAft>
              <a:buNone/>
            </a:pPr>
            <a:endParaRPr lang="en-US" sz="2000" dirty="0">
              <a:sym typeface="Wingdings" panose="05000000000000000000" pitchFamily="2" charset="2"/>
            </a:endParaRPr>
          </a:p>
          <a:p>
            <a:pPr marL="0" indent="0">
              <a:lnSpc>
                <a:spcPct val="110000"/>
              </a:lnSpc>
              <a:spcBef>
                <a:spcPts val="0"/>
              </a:spcBef>
              <a:spcAft>
                <a:spcPts val="600"/>
              </a:spcAft>
              <a:buNone/>
            </a:pPr>
            <a:r>
              <a:rPr lang="en-US" dirty="0">
                <a:sym typeface="Wingdings" panose="05000000000000000000" pitchFamily="2" charset="2"/>
              </a:rPr>
              <a:t>MCQs can be more difficult to write (or maybe not?)</a:t>
            </a:r>
          </a:p>
          <a:p>
            <a:pPr marL="0" indent="0">
              <a:lnSpc>
                <a:spcPct val="110000"/>
              </a:lnSpc>
              <a:spcBef>
                <a:spcPts val="2400"/>
              </a:spcBef>
              <a:buNone/>
            </a:pPr>
            <a:r>
              <a:rPr lang="en-US" b="1" dirty="0">
                <a:sym typeface="Wingdings" panose="05000000000000000000" pitchFamily="2" charset="2"/>
              </a:rPr>
              <a:t>Take Home Point</a:t>
            </a:r>
            <a:r>
              <a:rPr lang="en-US" dirty="0">
                <a:sym typeface="Wingdings" panose="05000000000000000000" pitchFamily="2" charset="2"/>
              </a:rPr>
              <a:t>: quality construction of questions is </a:t>
            </a:r>
            <a:endParaRPr lang="en-US" dirty="0">
              <a:cs typeface="Calibri Light" panose="020F0302020204030204"/>
            </a:endParaRPr>
          </a:p>
          <a:p>
            <a:pPr marL="0" indent="0">
              <a:lnSpc>
                <a:spcPct val="110000"/>
              </a:lnSpc>
              <a:spcBef>
                <a:spcPts val="600"/>
              </a:spcBef>
              <a:spcAft>
                <a:spcPts val="600"/>
              </a:spcAft>
              <a:buNone/>
            </a:pPr>
            <a:r>
              <a:rPr lang="en-US" dirty="0">
                <a:sym typeface="Wingdings" panose="05000000000000000000" pitchFamily="2" charset="2"/>
              </a:rPr>
              <a:t>more important than question format</a:t>
            </a:r>
            <a:endParaRPr lang="en-US" dirty="0">
              <a:cs typeface="Calibri Light"/>
            </a:endParaRPr>
          </a:p>
          <a:p>
            <a:pPr indent="0">
              <a:lnSpc>
                <a:spcPct val="110000"/>
              </a:lnSpc>
              <a:spcBef>
                <a:spcPts val="0"/>
              </a:spcBef>
              <a:spcAft>
                <a:spcPts val="600"/>
              </a:spcAft>
              <a:buNone/>
            </a:pPr>
            <a:endParaRPr lang="en-US" dirty="0">
              <a:sym typeface="Wingdings" panose="05000000000000000000" pitchFamily="2" charset="2"/>
            </a:endParaRPr>
          </a:p>
        </p:txBody>
      </p:sp>
    </p:spTree>
    <p:custDataLst>
      <p:tags r:id="rId1"/>
    </p:custDataLst>
    <p:extLst>
      <p:ext uri="{BB962C8B-B14F-4D97-AF65-F5344CB8AC3E}">
        <p14:creationId xmlns:p14="http://schemas.microsoft.com/office/powerpoint/2010/main" val="393680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107" y="272602"/>
            <a:ext cx="11159332" cy="1658198"/>
          </a:xfrm>
        </p:spPr>
        <p:txBody>
          <a:bodyPr>
            <a:normAutofit/>
          </a:bodyPr>
          <a:lstStyle/>
          <a:p>
            <a:r>
              <a:rPr lang="en-US" sz="3000" dirty="0">
                <a:solidFill>
                  <a:schemeClr val="tx1"/>
                </a:solidFill>
              </a:rPr>
              <a:t>How can we leverage advantages and mitigate problems associated with OBEs? </a:t>
            </a:r>
          </a:p>
        </p:txBody>
      </p:sp>
      <p:sp>
        <p:nvSpPr>
          <p:cNvPr id="3" name="Content Placeholder 2"/>
          <p:cNvSpPr>
            <a:spLocks noGrp="1"/>
          </p:cNvSpPr>
          <p:nvPr>
            <p:ph idx="1"/>
          </p:nvPr>
        </p:nvSpPr>
        <p:spPr>
          <a:xfrm>
            <a:off x="683331" y="1818121"/>
            <a:ext cx="11150474" cy="3766185"/>
          </a:xfrm>
        </p:spPr>
        <p:txBody>
          <a:bodyPr>
            <a:normAutofit/>
          </a:bodyPr>
          <a:lstStyle/>
          <a:p>
            <a:pPr marL="274320" indent="-274320">
              <a:lnSpc>
                <a:spcPct val="110000"/>
              </a:lnSpc>
              <a:spcBef>
                <a:spcPts val="0"/>
              </a:spcBef>
              <a:spcAft>
                <a:spcPts val="1200"/>
              </a:spcAft>
              <a:buFont typeface="Arial" panose="020B0604020202020204" pitchFamily="34" charset="0"/>
              <a:buChar char="•"/>
            </a:pPr>
            <a:r>
              <a:rPr lang="en-US" dirty="0"/>
              <a:t>Coaching for OBEs - set clear expectations and uphold rigorous standards for OBEs</a:t>
            </a:r>
          </a:p>
          <a:p>
            <a:pPr marL="274320" indent="-274320">
              <a:lnSpc>
                <a:spcPct val="110000"/>
              </a:lnSpc>
              <a:spcBef>
                <a:spcPts val="0"/>
              </a:spcBef>
              <a:spcAft>
                <a:spcPts val="1200"/>
              </a:spcAft>
              <a:buFont typeface="Arial" panose="020B0604020202020204" pitchFamily="34" charset="0"/>
              <a:buChar char="•"/>
            </a:pPr>
            <a:r>
              <a:rPr lang="en-US" dirty="0"/>
              <a:t>Limit time to take exams (within reason) such that students must work efficiently</a:t>
            </a:r>
          </a:p>
          <a:p>
            <a:pPr marL="274320" indent="-274320">
              <a:lnSpc>
                <a:spcPct val="110000"/>
              </a:lnSpc>
              <a:spcBef>
                <a:spcPts val="0"/>
              </a:spcBef>
              <a:spcAft>
                <a:spcPts val="1200"/>
              </a:spcAft>
              <a:buFont typeface="Arial" panose="020B0604020202020204" pitchFamily="34" charset="0"/>
              <a:buChar char="•"/>
            </a:pPr>
            <a:r>
              <a:rPr lang="en-US" dirty="0"/>
              <a:t>Construct </a:t>
            </a:r>
            <a:r>
              <a:rPr lang="en-US" dirty="0" smtClean="0"/>
              <a:t>quality exam </a:t>
            </a:r>
            <a:r>
              <a:rPr lang="en-US" dirty="0" smtClean="0"/>
              <a:t>questions</a:t>
            </a:r>
            <a:endParaRPr lang="en-US" sz="2800" dirty="0"/>
          </a:p>
        </p:txBody>
      </p:sp>
    </p:spTree>
    <p:custDataLst>
      <p:tags r:id="rId1"/>
    </p:custDataLst>
    <p:extLst>
      <p:ext uri="{BB962C8B-B14F-4D97-AF65-F5344CB8AC3E}">
        <p14:creationId xmlns:p14="http://schemas.microsoft.com/office/powerpoint/2010/main" val="474616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107" y="272602"/>
            <a:ext cx="11159332" cy="1658198"/>
          </a:xfrm>
        </p:spPr>
        <p:txBody>
          <a:bodyPr>
            <a:normAutofit/>
          </a:bodyPr>
          <a:lstStyle/>
          <a:p>
            <a:r>
              <a:rPr lang="en-US" sz="4000" dirty="0" smtClean="0">
                <a:solidFill>
                  <a:schemeClr val="tx1"/>
                </a:solidFill>
              </a:rPr>
              <a:t>High Quality Exam Questions</a:t>
            </a:r>
            <a:endParaRPr lang="en-US" sz="4000" dirty="0">
              <a:solidFill>
                <a:schemeClr val="tx1"/>
              </a:solidFill>
            </a:endParaRPr>
          </a:p>
        </p:txBody>
      </p:sp>
      <p:sp>
        <p:nvSpPr>
          <p:cNvPr id="3" name="Content Placeholder 2"/>
          <p:cNvSpPr>
            <a:spLocks noGrp="1"/>
          </p:cNvSpPr>
          <p:nvPr>
            <p:ph idx="1"/>
          </p:nvPr>
        </p:nvSpPr>
        <p:spPr>
          <a:xfrm>
            <a:off x="683331" y="1818121"/>
            <a:ext cx="11150474" cy="3766185"/>
          </a:xfrm>
        </p:spPr>
        <p:txBody>
          <a:bodyPr>
            <a:normAutofit/>
          </a:bodyPr>
          <a:lstStyle/>
          <a:p>
            <a:pPr marL="274320" indent="-274320">
              <a:lnSpc>
                <a:spcPct val="110000"/>
              </a:lnSpc>
              <a:spcBef>
                <a:spcPts val="0"/>
              </a:spcBef>
              <a:spcAft>
                <a:spcPts val="600"/>
              </a:spcAft>
              <a:buFont typeface="Arial" panose="020B0604020202020204" pitchFamily="34" charset="0"/>
              <a:buChar char="•"/>
            </a:pPr>
            <a:r>
              <a:rPr lang="en-US" i="0" dirty="0" smtClean="0"/>
              <a:t>require </a:t>
            </a:r>
            <a:r>
              <a:rPr lang="en-US" i="0" dirty="0"/>
              <a:t>command of knowledge as well as ability to apply knowledge</a:t>
            </a:r>
          </a:p>
          <a:p>
            <a:pPr marL="274320" indent="-274320">
              <a:lnSpc>
                <a:spcPct val="110000"/>
              </a:lnSpc>
              <a:spcBef>
                <a:spcPts val="0"/>
              </a:spcBef>
              <a:spcAft>
                <a:spcPts val="600"/>
              </a:spcAft>
              <a:buFont typeface="Arial" panose="020B0604020202020204" pitchFamily="34" charset="0"/>
              <a:buChar char="•"/>
            </a:pPr>
            <a:r>
              <a:rPr lang="en-US" i="0" dirty="0"/>
              <a:t>are applied and relevant</a:t>
            </a:r>
          </a:p>
          <a:p>
            <a:pPr marL="274320" indent="-274320">
              <a:lnSpc>
                <a:spcPct val="110000"/>
              </a:lnSpc>
              <a:spcBef>
                <a:spcPts val="0"/>
              </a:spcBef>
              <a:spcAft>
                <a:spcPts val="600"/>
              </a:spcAft>
              <a:buFont typeface="Arial" panose="020B0604020202020204" pitchFamily="34" charset="0"/>
              <a:buChar char="•"/>
            </a:pPr>
            <a:r>
              <a:rPr lang="en-US" i="0" dirty="0"/>
              <a:t>are auto-gradable or easily graded</a:t>
            </a:r>
          </a:p>
          <a:p>
            <a:pPr marL="274320" indent="-274320">
              <a:lnSpc>
                <a:spcPct val="110000"/>
              </a:lnSpc>
              <a:spcBef>
                <a:spcPts val="0"/>
              </a:spcBef>
              <a:spcAft>
                <a:spcPts val="600"/>
              </a:spcAft>
              <a:buFont typeface="Arial" panose="020B0604020202020204" pitchFamily="34" charset="0"/>
              <a:buChar char="•"/>
            </a:pPr>
            <a:r>
              <a:rPr lang="en-US" i="0" dirty="0"/>
              <a:t>are relatively short response so reliability isn’t compromised by limited number of questions</a:t>
            </a:r>
          </a:p>
          <a:p>
            <a:endParaRPr lang="en-US" sz="2800" dirty="0"/>
          </a:p>
        </p:txBody>
      </p:sp>
    </p:spTree>
    <p:custDataLst>
      <p:tags r:id="rId1"/>
    </p:custDataLst>
    <p:extLst>
      <p:ext uri="{BB962C8B-B14F-4D97-AF65-F5344CB8AC3E}">
        <p14:creationId xmlns:p14="http://schemas.microsoft.com/office/powerpoint/2010/main" val="1039231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107" y="272602"/>
            <a:ext cx="10772775" cy="1658198"/>
          </a:xfrm>
        </p:spPr>
        <p:txBody>
          <a:bodyPr>
            <a:normAutofit/>
          </a:bodyPr>
          <a:lstStyle/>
          <a:p>
            <a:pPr>
              <a:lnSpc>
                <a:spcPct val="110000"/>
              </a:lnSpc>
              <a:spcBef>
                <a:spcPts val="0"/>
              </a:spcBef>
            </a:pPr>
            <a:r>
              <a:rPr lang="en-US" sz="4000" dirty="0">
                <a:solidFill>
                  <a:schemeClr val="tx1"/>
                </a:solidFill>
              </a:rPr>
              <a:t>General </a:t>
            </a:r>
            <a:r>
              <a:rPr lang="en-US" sz="4000" dirty="0" smtClean="0">
                <a:solidFill>
                  <a:schemeClr val="tx1"/>
                </a:solidFill>
              </a:rPr>
              <a:t>strategies </a:t>
            </a:r>
            <a:r>
              <a:rPr lang="en-US" sz="4000" dirty="0">
                <a:solidFill>
                  <a:schemeClr val="tx1"/>
                </a:solidFill>
              </a:rPr>
              <a:t>for exam questions </a:t>
            </a:r>
          </a:p>
        </p:txBody>
      </p:sp>
      <p:sp>
        <p:nvSpPr>
          <p:cNvPr id="3" name="Content Placeholder 2"/>
          <p:cNvSpPr>
            <a:spLocks noGrp="1"/>
          </p:cNvSpPr>
          <p:nvPr>
            <p:ph idx="1"/>
          </p:nvPr>
        </p:nvSpPr>
        <p:spPr>
          <a:xfrm>
            <a:off x="683331" y="1818121"/>
            <a:ext cx="11009905" cy="3766185"/>
          </a:xfrm>
        </p:spPr>
        <p:txBody>
          <a:bodyPr>
            <a:normAutofit fontScale="92500" lnSpcReduction="10000"/>
          </a:bodyPr>
          <a:lstStyle/>
          <a:p>
            <a:pPr marL="274320" lvl="1" indent="-274320">
              <a:lnSpc>
                <a:spcPct val="110000"/>
              </a:lnSpc>
              <a:spcBef>
                <a:spcPts val="0"/>
              </a:spcBef>
              <a:spcAft>
                <a:spcPts val="900"/>
              </a:spcAft>
              <a:buFont typeface="Arial" panose="020B0604020202020204" pitchFamily="34" charset="0"/>
              <a:buChar char="•"/>
            </a:pPr>
            <a:r>
              <a:rPr lang="en-US" dirty="0" smtClean="0"/>
              <a:t>Are </a:t>
            </a:r>
            <a:r>
              <a:rPr lang="en-US" dirty="0"/>
              <a:t>you assessing interpretation and application of knowledge, comprehension skills, or critical thinking skills rather than basic knowledge recall?</a:t>
            </a:r>
          </a:p>
          <a:p>
            <a:pPr marL="274320" lvl="1" indent="-274320">
              <a:lnSpc>
                <a:spcPct val="110000"/>
              </a:lnSpc>
              <a:spcBef>
                <a:spcPts val="0"/>
              </a:spcBef>
              <a:spcAft>
                <a:spcPts val="900"/>
              </a:spcAft>
              <a:buFont typeface="Arial" panose="020B0604020202020204" pitchFamily="34" charset="0"/>
              <a:buChar char="•"/>
            </a:pPr>
            <a:r>
              <a:rPr lang="en-US" dirty="0"/>
              <a:t>Do questions require students to apply and make use of the information? (avoid scavenger hunts)</a:t>
            </a:r>
          </a:p>
          <a:p>
            <a:pPr marL="274320" lvl="1" indent="-274320">
              <a:lnSpc>
                <a:spcPct val="110000"/>
              </a:lnSpc>
              <a:spcBef>
                <a:spcPts val="0"/>
              </a:spcBef>
              <a:spcAft>
                <a:spcPts val="900"/>
              </a:spcAft>
              <a:buFont typeface="Arial" panose="020B0604020202020204" pitchFamily="34" charset="0"/>
              <a:buChar char="•"/>
            </a:pPr>
            <a:r>
              <a:rPr lang="en-US" dirty="0"/>
              <a:t>Consider using problem-based scenarios or real-world cases.</a:t>
            </a:r>
          </a:p>
          <a:p>
            <a:pPr marL="274320" lvl="1" indent="-274320">
              <a:lnSpc>
                <a:spcPct val="110000"/>
              </a:lnSpc>
              <a:spcBef>
                <a:spcPts val="0"/>
              </a:spcBef>
              <a:spcAft>
                <a:spcPts val="900"/>
              </a:spcAft>
              <a:buFont typeface="Arial" panose="020B0604020202020204" pitchFamily="34" charset="0"/>
              <a:buChar char="•"/>
            </a:pPr>
            <a:r>
              <a:rPr lang="en-US" dirty="0"/>
              <a:t>Refer specifically to course content, lectures, and materials</a:t>
            </a:r>
          </a:p>
          <a:p>
            <a:pPr marL="274320" lvl="1" indent="-274320">
              <a:lnSpc>
                <a:spcPct val="110000"/>
              </a:lnSpc>
              <a:spcBef>
                <a:spcPts val="0"/>
              </a:spcBef>
              <a:spcAft>
                <a:spcPts val="900"/>
              </a:spcAft>
              <a:buFont typeface="Arial" panose="020B0604020202020204" pitchFamily="34" charset="0"/>
              <a:buChar char="•"/>
            </a:pPr>
            <a:r>
              <a:rPr lang="en-US" dirty="0"/>
              <a:t>There must be a correct “best possible” answer</a:t>
            </a:r>
          </a:p>
          <a:p>
            <a:pPr marL="274320" lvl="1" indent="-274320">
              <a:lnSpc>
                <a:spcPct val="110000"/>
              </a:lnSpc>
              <a:spcBef>
                <a:spcPts val="0"/>
              </a:spcBef>
              <a:spcAft>
                <a:spcPts val="900"/>
              </a:spcAft>
              <a:buFont typeface="Arial" panose="020B0604020202020204" pitchFamily="34" charset="0"/>
              <a:buChar char="•"/>
            </a:pPr>
            <a:r>
              <a:rPr lang="en-US" dirty="0"/>
              <a:t>All options should be plausible (avoid funny/non-topical distractors)</a:t>
            </a:r>
          </a:p>
          <a:p>
            <a:pPr marL="274320" lvl="1" indent="-274320">
              <a:lnSpc>
                <a:spcPct val="110000"/>
              </a:lnSpc>
              <a:spcBef>
                <a:spcPts val="0"/>
              </a:spcBef>
              <a:spcAft>
                <a:spcPts val="900"/>
              </a:spcAft>
              <a:buFont typeface="Arial" panose="020B0604020202020204" pitchFamily="34" charset="0"/>
              <a:buChar char="•"/>
            </a:pPr>
            <a:r>
              <a:rPr lang="en-US" dirty="0"/>
              <a:t>Avoid negatively worded questions, “always,” “never,” and tricks</a:t>
            </a:r>
          </a:p>
          <a:p>
            <a:pPr marL="274320" lvl="1" indent="-274320">
              <a:lnSpc>
                <a:spcPct val="110000"/>
              </a:lnSpc>
              <a:spcBef>
                <a:spcPts val="0"/>
              </a:spcBef>
              <a:spcAft>
                <a:spcPts val="600"/>
              </a:spcAft>
              <a:buFont typeface="Arial" panose="020B0604020202020204" pitchFamily="34" charset="0"/>
              <a:buChar char="•"/>
            </a:pPr>
            <a:endParaRPr lang="en-US" dirty="0"/>
          </a:p>
          <a:p>
            <a:pPr marL="274320" lvl="1" indent="-274320">
              <a:lnSpc>
                <a:spcPct val="110000"/>
              </a:lnSpc>
              <a:spcBef>
                <a:spcPts val="0"/>
              </a:spcBef>
              <a:buNone/>
            </a:pPr>
            <a:endParaRPr lang="en-US" b="1" dirty="0">
              <a:solidFill>
                <a:srgbClr val="FF0000"/>
              </a:solidFill>
            </a:endParaRPr>
          </a:p>
          <a:p>
            <a:pPr marL="274320" indent="-274320">
              <a:lnSpc>
                <a:spcPct val="110000"/>
              </a:lnSpc>
              <a:spcBef>
                <a:spcPts val="0"/>
              </a:spcBef>
              <a:buFont typeface="Arial" panose="020B0604020202020204" pitchFamily="34" charset="0"/>
              <a:buChar char="•"/>
            </a:pPr>
            <a:endParaRPr lang="en-US" sz="2200" b="1" dirty="0">
              <a:solidFill>
                <a:srgbClr val="FF0000"/>
              </a:solidFill>
            </a:endParaRPr>
          </a:p>
          <a:p>
            <a:pPr marL="0" indent="0">
              <a:lnSpc>
                <a:spcPct val="110000"/>
              </a:lnSpc>
              <a:spcBef>
                <a:spcPts val="0"/>
              </a:spcBef>
              <a:buNone/>
            </a:pPr>
            <a:endParaRPr lang="en-US" sz="2200" b="1" dirty="0">
              <a:solidFill>
                <a:srgbClr val="FF0000"/>
              </a:solidFill>
            </a:endParaRPr>
          </a:p>
        </p:txBody>
      </p:sp>
    </p:spTree>
    <p:custDataLst>
      <p:tags r:id="rId1"/>
    </p:custDataLst>
    <p:extLst>
      <p:ext uri="{BB962C8B-B14F-4D97-AF65-F5344CB8AC3E}">
        <p14:creationId xmlns:p14="http://schemas.microsoft.com/office/powerpoint/2010/main" val="756172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107" y="272602"/>
            <a:ext cx="10772775" cy="1658198"/>
          </a:xfrm>
        </p:spPr>
        <p:txBody>
          <a:bodyPr>
            <a:normAutofit/>
          </a:bodyPr>
          <a:lstStyle/>
          <a:p>
            <a:r>
              <a:rPr lang="en-US" sz="4000" dirty="0">
                <a:solidFill>
                  <a:schemeClr val="tx1"/>
                </a:solidFill>
              </a:rPr>
              <a:t>COVID Remote Assessment Considerations</a:t>
            </a:r>
          </a:p>
        </p:txBody>
      </p:sp>
      <p:sp>
        <p:nvSpPr>
          <p:cNvPr id="3" name="Content Placeholder 2"/>
          <p:cNvSpPr>
            <a:spLocks noGrp="1"/>
          </p:cNvSpPr>
          <p:nvPr>
            <p:ph idx="1"/>
          </p:nvPr>
        </p:nvSpPr>
        <p:spPr/>
        <p:txBody>
          <a:bodyPr>
            <a:normAutofit/>
          </a:bodyPr>
          <a:lstStyle/>
          <a:p>
            <a:r>
              <a:rPr lang="en-US" dirty="0"/>
              <a:t>Assessment as a driver of student learning</a:t>
            </a:r>
          </a:p>
          <a:p>
            <a:r>
              <a:rPr lang="en-US" dirty="0"/>
              <a:t>Proctoring</a:t>
            </a:r>
          </a:p>
          <a:p>
            <a:r>
              <a:rPr lang="en-US" dirty="0"/>
              <a:t>Academic integrity</a:t>
            </a:r>
          </a:p>
          <a:p>
            <a:r>
              <a:rPr lang="en-US" dirty="0"/>
              <a:t>Open vs. closed book</a:t>
            </a:r>
          </a:p>
          <a:p>
            <a:r>
              <a:rPr lang="en-US" dirty="0"/>
              <a:t>Faculty time to create and grade assessment</a:t>
            </a:r>
          </a:p>
          <a:p>
            <a:r>
              <a:rPr lang="en-US" dirty="0"/>
              <a:t>Student stress</a:t>
            </a:r>
          </a:p>
          <a:p>
            <a:r>
              <a:rPr lang="en-US" dirty="0"/>
              <a:t>Effective Question Writing</a:t>
            </a:r>
          </a:p>
        </p:txBody>
      </p:sp>
    </p:spTree>
    <p:custDataLst>
      <p:tags r:id="rId1"/>
    </p:custDataLst>
    <p:extLst>
      <p:ext uri="{BB962C8B-B14F-4D97-AF65-F5344CB8AC3E}">
        <p14:creationId xmlns:p14="http://schemas.microsoft.com/office/powerpoint/2010/main" val="788559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107" y="272602"/>
            <a:ext cx="10772775" cy="1658198"/>
          </a:xfrm>
        </p:spPr>
        <p:txBody>
          <a:bodyPr>
            <a:normAutofit/>
          </a:bodyPr>
          <a:lstStyle/>
          <a:p>
            <a:pPr>
              <a:lnSpc>
                <a:spcPct val="110000"/>
              </a:lnSpc>
              <a:spcBef>
                <a:spcPts val="0"/>
              </a:spcBef>
            </a:pPr>
            <a:r>
              <a:rPr lang="en-US" sz="4000" dirty="0" smtClean="0">
                <a:solidFill>
                  <a:schemeClr val="tx1"/>
                </a:solidFill>
              </a:rPr>
              <a:t>Example Question</a:t>
            </a:r>
            <a:endParaRPr lang="en-US" sz="4000" dirty="0">
              <a:solidFill>
                <a:schemeClr val="tx1"/>
              </a:solidFill>
            </a:endParaRPr>
          </a:p>
        </p:txBody>
      </p:sp>
      <p:sp>
        <p:nvSpPr>
          <p:cNvPr id="3" name="Content Placeholder 2"/>
          <p:cNvSpPr>
            <a:spLocks noGrp="1"/>
          </p:cNvSpPr>
          <p:nvPr>
            <p:ph idx="1"/>
          </p:nvPr>
        </p:nvSpPr>
        <p:spPr>
          <a:xfrm>
            <a:off x="683331" y="1818121"/>
            <a:ext cx="11009905" cy="3766185"/>
          </a:xfrm>
        </p:spPr>
        <p:txBody>
          <a:bodyPr>
            <a:normAutofit/>
          </a:bodyPr>
          <a:lstStyle/>
          <a:p>
            <a:r>
              <a:rPr lang="en-US" altLang="en-US" dirty="0"/>
              <a:t>ATP is crucial for </a:t>
            </a:r>
            <a:r>
              <a:rPr lang="en-US" altLang="en-US" dirty="0" err="1"/>
              <a:t>crossbridge</a:t>
            </a:r>
            <a:r>
              <a:rPr lang="en-US" altLang="en-US" dirty="0"/>
              <a:t> cycling because:</a:t>
            </a:r>
          </a:p>
          <a:p>
            <a:pPr marL="937260" lvl="3" indent="-457200">
              <a:buFont typeface="+mj-lt"/>
              <a:buAutoNum type="alphaUcPeriod"/>
            </a:pPr>
            <a:r>
              <a:rPr lang="en-US" altLang="en-US" dirty="0"/>
              <a:t>It is required for the release of the myosin head from the actin filament</a:t>
            </a:r>
          </a:p>
          <a:p>
            <a:pPr marL="937260" lvl="3" indent="-457200">
              <a:buFont typeface="+mj-lt"/>
              <a:buAutoNum type="alphaUcPeriod"/>
            </a:pPr>
            <a:r>
              <a:rPr lang="en-US" altLang="en-US" dirty="0"/>
              <a:t>It is utilized to initiate the </a:t>
            </a:r>
            <a:r>
              <a:rPr lang="en-US" altLang="en-US" dirty="0" err="1"/>
              <a:t>powerstroke</a:t>
            </a:r>
            <a:endParaRPr lang="en-US" altLang="en-US" dirty="0"/>
          </a:p>
          <a:p>
            <a:pPr marL="937260" lvl="3" indent="-457200">
              <a:buFont typeface="+mj-lt"/>
              <a:buAutoNum type="alphaUcPeriod"/>
            </a:pPr>
            <a:r>
              <a:rPr lang="en-US" altLang="en-US" dirty="0"/>
              <a:t>It enhances calcium binding to troponin</a:t>
            </a:r>
          </a:p>
          <a:p>
            <a:pPr marL="937260" lvl="3" indent="-457200">
              <a:buFont typeface="+mj-lt"/>
              <a:buAutoNum type="alphaUcPeriod"/>
            </a:pPr>
            <a:r>
              <a:rPr lang="en-US" altLang="en-US" dirty="0"/>
              <a:t>It is not actually critical for </a:t>
            </a:r>
            <a:r>
              <a:rPr lang="en-US" altLang="en-US" dirty="0" err="1"/>
              <a:t>crossbridging</a:t>
            </a:r>
            <a:r>
              <a:rPr lang="en-US" altLang="en-US" dirty="0"/>
              <a:t>, but it does speed up the rate of </a:t>
            </a:r>
            <a:r>
              <a:rPr lang="en-US" altLang="en-US" dirty="0" err="1"/>
              <a:t>crossbridging</a:t>
            </a:r>
            <a:endParaRPr lang="en-US" altLang="en-US" dirty="0"/>
          </a:p>
          <a:p>
            <a:pPr marL="274320" lvl="1" indent="-274320">
              <a:lnSpc>
                <a:spcPct val="110000"/>
              </a:lnSpc>
              <a:spcBef>
                <a:spcPts val="0"/>
              </a:spcBef>
              <a:spcAft>
                <a:spcPts val="600"/>
              </a:spcAft>
              <a:buFont typeface="Arial" panose="020B0604020202020204" pitchFamily="34" charset="0"/>
              <a:buChar char="•"/>
            </a:pPr>
            <a:endParaRPr lang="en-US" dirty="0"/>
          </a:p>
          <a:p>
            <a:pPr marL="274320" lvl="1" indent="-274320">
              <a:lnSpc>
                <a:spcPct val="110000"/>
              </a:lnSpc>
              <a:spcBef>
                <a:spcPts val="0"/>
              </a:spcBef>
              <a:buNone/>
            </a:pPr>
            <a:endParaRPr lang="en-US" b="1" dirty="0">
              <a:solidFill>
                <a:srgbClr val="FF0000"/>
              </a:solidFill>
            </a:endParaRPr>
          </a:p>
          <a:p>
            <a:pPr marL="274320" indent="-274320">
              <a:lnSpc>
                <a:spcPct val="110000"/>
              </a:lnSpc>
              <a:spcBef>
                <a:spcPts val="0"/>
              </a:spcBef>
              <a:buFont typeface="Arial" panose="020B0604020202020204" pitchFamily="34" charset="0"/>
              <a:buChar char="•"/>
            </a:pPr>
            <a:endParaRPr lang="en-US" sz="2200" b="1" dirty="0">
              <a:solidFill>
                <a:srgbClr val="FF0000"/>
              </a:solidFill>
            </a:endParaRPr>
          </a:p>
          <a:p>
            <a:pPr marL="0" indent="0">
              <a:lnSpc>
                <a:spcPct val="110000"/>
              </a:lnSpc>
              <a:spcBef>
                <a:spcPts val="0"/>
              </a:spcBef>
              <a:buNone/>
            </a:pPr>
            <a:endParaRPr lang="en-US" sz="2200" b="1" dirty="0">
              <a:solidFill>
                <a:srgbClr val="FF0000"/>
              </a:solidFill>
            </a:endParaRPr>
          </a:p>
        </p:txBody>
      </p:sp>
    </p:spTree>
    <p:custDataLst>
      <p:tags r:id="rId1"/>
    </p:custDataLst>
    <p:extLst>
      <p:ext uri="{BB962C8B-B14F-4D97-AF65-F5344CB8AC3E}">
        <p14:creationId xmlns:p14="http://schemas.microsoft.com/office/powerpoint/2010/main" val="3270640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107" y="272602"/>
            <a:ext cx="10772775" cy="1005859"/>
          </a:xfrm>
        </p:spPr>
        <p:txBody>
          <a:bodyPr>
            <a:normAutofit/>
          </a:bodyPr>
          <a:lstStyle/>
          <a:p>
            <a:r>
              <a:rPr lang="en-US" sz="4000" dirty="0">
                <a:solidFill>
                  <a:schemeClr val="tx1"/>
                </a:solidFill>
              </a:rPr>
              <a:t>Key Features Questions</a:t>
            </a:r>
          </a:p>
        </p:txBody>
      </p:sp>
      <p:pic>
        <p:nvPicPr>
          <p:cNvPr id="4" name="Picture 3"/>
          <p:cNvPicPr>
            <a:picLocks noChangeAspect="1"/>
          </p:cNvPicPr>
          <p:nvPr/>
        </p:nvPicPr>
        <p:blipFill>
          <a:blip r:embed="rId3"/>
          <a:stretch>
            <a:fillRect/>
          </a:stretch>
        </p:blipFill>
        <p:spPr>
          <a:xfrm>
            <a:off x="5322770" y="121493"/>
            <a:ext cx="6774647" cy="6635442"/>
          </a:xfrm>
          <a:prstGeom prst="rect">
            <a:avLst/>
          </a:prstGeom>
        </p:spPr>
      </p:pic>
      <p:pic>
        <p:nvPicPr>
          <p:cNvPr id="6" name="Picture 5"/>
          <p:cNvPicPr>
            <a:picLocks noChangeAspect="1"/>
          </p:cNvPicPr>
          <p:nvPr/>
        </p:nvPicPr>
        <p:blipFill>
          <a:blip r:embed="rId4"/>
          <a:stretch>
            <a:fillRect/>
          </a:stretch>
        </p:blipFill>
        <p:spPr>
          <a:xfrm>
            <a:off x="826518" y="4819499"/>
            <a:ext cx="3724275" cy="1762125"/>
          </a:xfrm>
          <a:prstGeom prst="rect">
            <a:avLst/>
          </a:prstGeom>
        </p:spPr>
      </p:pic>
    </p:spTree>
    <p:custDataLst>
      <p:tags r:id="rId1"/>
    </p:custDataLst>
    <p:extLst>
      <p:ext uri="{BB962C8B-B14F-4D97-AF65-F5344CB8AC3E}">
        <p14:creationId xmlns:p14="http://schemas.microsoft.com/office/powerpoint/2010/main" val="3125760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107" y="272602"/>
            <a:ext cx="10772775" cy="1005859"/>
          </a:xfrm>
        </p:spPr>
        <p:txBody>
          <a:bodyPr>
            <a:normAutofit/>
          </a:bodyPr>
          <a:lstStyle/>
          <a:p>
            <a:r>
              <a:rPr lang="en-US" sz="4000" dirty="0">
                <a:solidFill>
                  <a:schemeClr val="tx1"/>
                </a:solidFill>
              </a:rPr>
              <a:t>Applying key features principles to pre-clinical course</a:t>
            </a:r>
          </a:p>
        </p:txBody>
      </p:sp>
      <p:sp>
        <p:nvSpPr>
          <p:cNvPr id="5" name="TextBox 4"/>
          <p:cNvSpPr txBox="1"/>
          <p:nvPr/>
        </p:nvSpPr>
        <p:spPr>
          <a:xfrm>
            <a:off x="557107" y="1551281"/>
            <a:ext cx="11176089" cy="5042919"/>
          </a:xfrm>
          <a:prstGeom prst="rect">
            <a:avLst/>
          </a:prstGeom>
          <a:noFill/>
        </p:spPr>
        <p:txBody>
          <a:bodyPr wrap="square" rtlCol="0">
            <a:spAutoFit/>
          </a:bodyPr>
          <a:lstStyle/>
          <a:p>
            <a:pPr>
              <a:lnSpc>
                <a:spcPct val="110000"/>
              </a:lnSpc>
              <a:spcAft>
                <a:spcPts val="600"/>
              </a:spcAft>
            </a:pPr>
            <a:r>
              <a:rPr lang="en-US" sz="2200" dirty="0">
                <a:latin typeface="+mj-lt"/>
              </a:rPr>
              <a:t>Orient questions around realistic application (must also teach that way if you test that way)</a:t>
            </a:r>
          </a:p>
          <a:p>
            <a:pPr>
              <a:lnSpc>
                <a:spcPct val="110000"/>
              </a:lnSpc>
              <a:spcAft>
                <a:spcPts val="600"/>
              </a:spcAft>
            </a:pPr>
            <a:endParaRPr lang="en-US" sz="2200" dirty="0">
              <a:latin typeface="+mj-lt"/>
            </a:endParaRPr>
          </a:p>
          <a:p>
            <a:pPr>
              <a:lnSpc>
                <a:spcPct val="110000"/>
              </a:lnSpc>
              <a:spcAft>
                <a:spcPts val="600"/>
              </a:spcAft>
            </a:pPr>
            <a:r>
              <a:rPr lang="en-US" sz="2200" dirty="0">
                <a:latin typeface="+mj-lt"/>
              </a:rPr>
              <a:t>Assess knowledge and reasoning indirectly through the end product (decisions and actions) rather than by rote knowledge questioning or exhaustive explanations of </a:t>
            </a:r>
            <a:r>
              <a:rPr lang="en-US" sz="2200" dirty="0" smtClean="0">
                <a:latin typeface="+mj-lt"/>
              </a:rPr>
              <a:t>reasoning</a:t>
            </a:r>
          </a:p>
          <a:p>
            <a:pPr marL="800100" indent="-182880" fontAlgn="base">
              <a:spcAft>
                <a:spcPts val="900"/>
              </a:spcAft>
              <a:buFont typeface="Arial" panose="020B0604020202020204" pitchFamily="34" charset="0"/>
              <a:buChar char="­"/>
            </a:pPr>
            <a:r>
              <a:rPr lang="en-US" sz="2000" dirty="0" smtClean="0"/>
              <a:t>Do </a:t>
            </a:r>
            <a:r>
              <a:rPr lang="en-US" sz="2000" b="1" u="sng" dirty="0"/>
              <a:t>not</a:t>
            </a:r>
            <a:r>
              <a:rPr lang="en-US" sz="2000" dirty="0"/>
              <a:t> assess factual knowledge (i.e. describe the features of Horner’s Syndrome)​</a:t>
            </a:r>
          </a:p>
          <a:p>
            <a:pPr marL="800100" indent="-182880" fontAlgn="base">
              <a:spcAft>
                <a:spcPts val="900"/>
              </a:spcAft>
              <a:buFont typeface="Arial" panose="020B0604020202020204" pitchFamily="34" charset="0"/>
              <a:buChar char="­"/>
            </a:pPr>
            <a:r>
              <a:rPr lang="en-US" sz="2000" dirty="0"/>
              <a:t>Do </a:t>
            </a:r>
            <a:r>
              <a:rPr lang="en-US" sz="2000" b="1" u="sng" dirty="0"/>
              <a:t>not</a:t>
            </a:r>
            <a:r>
              <a:rPr lang="en-US" sz="2000" dirty="0"/>
              <a:t> assess the reasoning process (i.e. why do you think this is Horner’s Syndrome?)​</a:t>
            </a:r>
          </a:p>
          <a:p>
            <a:pPr marL="800100" indent="-182880" fontAlgn="base">
              <a:spcAft>
                <a:spcPts val="900"/>
              </a:spcAft>
              <a:buFont typeface="Arial" panose="020B0604020202020204" pitchFamily="34" charset="0"/>
              <a:buChar char="­"/>
            </a:pPr>
            <a:r>
              <a:rPr lang="en-US" sz="2000" b="1" u="sng" dirty="0"/>
              <a:t>Do</a:t>
            </a:r>
            <a:r>
              <a:rPr lang="en-US" sz="2000" dirty="0"/>
              <a:t> assess the “application of knowledge to the resolution of a problem” (i.e. </a:t>
            </a:r>
            <a:r>
              <a:rPr lang="en-US" sz="2000" i="1" dirty="0"/>
              <a:t>recognize</a:t>
            </a:r>
            <a:r>
              <a:rPr lang="en-US" sz="2000" dirty="0"/>
              <a:t> Horner’s Syndrome in a patient, </a:t>
            </a:r>
            <a:r>
              <a:rPr lang="en-US" sz="2000" i="1" dirty="0"/>
              <a:t>localize</a:t>
            </a:r>
            <a:r>
              <a:rPr lang="en-US" sz="2000" dirty="0"/>
              <a:t> the lesion, or </a:t>
            </a:r>
            <a:r>
              <a:rPr lang="en-US" sz="2000" i="1" dirty="0"/>
              <a:t>manage</a:t>
            </a:r>
            <a:r>
              <a:rPr lang="en-US" sz="2000" dirty="0"/>
              <a:t> patient appropriately)​</a:t>
            </a:r>
          </a:p>
          <a:p>
            <a:pPr>
              <a:lnSpc>
                <a:spcPct val="110000"/>
              </a:lnSpc>
              <a:spcAft>
                <a:spcPts val="600"/>
              </a:spcAft>
            </a:pPr>
            <a:endParaRPr lang="en-US" sz="2200" dirty="0">
              <a:latin typeface="+mj-lt"/>
            </a:endParaRPr>
          </a:p>
          <a:p>
            <a:pPr>
              <a:lnSpc>
                <a:spcPct val="110000"/>
              </a:lnSpc>
              <a:spcAft>
                <a:spcPts val="600"/>
              </a:spcAft>
            </a:pPr>
            <a:r>
              <a:rPr lang="en-US" sz="2200" dirty="0"/>
              <a:t>Present information in its most basic form to encourage students to do the interpretation</a:t>
            </a:r>
          </a:p>
          <a:p>
            <a:pPr marL="800100" lvl="1" indent="-182880">
              <a:lnSpc>
                <a:spcPct val="110000"/>
              </a:lnSpc>
              <a:spcAft>
                <a:spcPts val="600"/>
              </a:spcAft>
              <a:buFont typeface="Arial" panose="020B0604020202020204" pitchFamily="34" charset="0"/>
              <a:buChar char="­"/>
            </a:pPr>
            <a:r>
              <a:rPr lang="en-US" sz="2000" dirty="0"/>
              <a:t>Reduces cuing and improves test discrimination</a:t>
            </a:r>
          </a:p>
          <a:p>
            <a:pPr marL="800100" lvl="1" indent="-182880">
              <a:lnSpc>
                <a:spcPct val="110000"/>
              </a:lnSpc>
              <a:spcAft>
                <a:spcPts val="600"/>
              </a:spcAft>
              <a:buFont typeface="Arial" panose="020B0604020202020204" pitchFamily="34" charset="0"/>
              <a:buChar char="­"/>
            </a:pPr>
            <a:r>
              <a:rPr lang="en-US" sz="2000" dirty="0"/>
              <a:t>Avoid medical-ese </a:t>
            </a:r>
            <a:r>
              <a:rPr lang="en-US" sz="2000" dirty="0" smtClean="0"/>
              <a:t>(</a:t>
            </a:r>
            <a:r>
              <a:rPr lang="en-US" sz="1600" dirty="0" smtClean="0"/>
              <a:t>ascites​ vs distended abdomen)</a:t>
            </a:r>
            <a:endParaRPr lang="en-US" sz="2000" dirty="0">
              <a:latin typeface="+mj-lt"/>
            </a:endParaRPr>
          </a:p>
        </p:txBody>
      </p:sp>
    </p:spTree>
    <p:custDataLst>
      <p:tags r:id="rId1"/>
    </p:custDataLst>
    <p:extLst>
      <p:ext uri="{BB962C8B-B14F-4D97-AF65-F5344CB8AC3E}">
        <p14:creationId xmlns:p14="http://schemas.microsoft.com/office/powerpoint/2010/main" val="3545569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107" y="272602"/>
            <a:ext cx="10772775" cy="1005859"/>
          </a:xfrm>
        </p:spPr>
        <p:txBody>
          <a:bodyPr>
            <a:normAutofit/>
          </a:bodyPr>
          <a:lstStyle/>
          <a:p>
            <a:r>
              <a:rPr lang="en-US" sz="4000" dirty="0">
                <a:solidFill>
                  <a:schemeClr val="tx1"/>
                </a:solidFill>
              </a:rPr>
              <a:t>Alternative Question Formats for OBEs</a:t>
            </a:r>
          </a:p>
        </p:txBody>
      </p:sp>
      <p:grpSp>
        <p:nvGrpSpPr>
          <p:cNvPr id="9" name="Group 8"/>
          <p:cNvGrpSpPr/>
          <p:nvPr/>
        </p:nvGrpSpPr>
        <p:grpSpPr>
          <a:xfrm>
            <a:off x="7264213" y="1025787"/>
            <a:ext cx="4642237" cy="5735960"/>
            <a:chOff x="7148710" y="1122040"/>
            <a:chExt cx="4642237" cy="5735960"/>
          </a:xfrm>
        </p:grpSpPr>
        <p:pic>
          <p:nvPicPr>
            <p:cNvPr id="4" name="Picture 3"/>
            <p:cNvPicPr>
              <a:picLocks noChangeAspect="1"/>
            </p:cNvPicPr>
            <p:nvPr/>
          </p:nvPicPr>
          <p:blipFill>
            <a:blip r:embed="rId3"/>
            <a:stretch>
              <a:fillRect/>
            </a:stretch>
          </p:blipFill>
          <p:spPr>
            <a:xfrm>
              <a:off x="7161701" y="1122040"/>
              <a:ext cx="4626038" cy="4576116"/>
            </a:xfrm>
            <a:prstGeom prst="rect">
              <a:avLst/>
            </a:prstGeom>
          </p:spPr>
        </p:pic>
        <p:pic>
          <p:nvPicPr>
            <p:cNvPr id="5" name="Picture 4"/>
            <p:cNvPicPr>
              <a:picLocks noChangeAspect="1"/>
            </p:cNvPicPr>
            <p:nvPr/>
          </p:nvPicPr>
          <p:blipFill rotWithShape="1">
            <a:blip r:embed="rId4"/>
            <a:srcRect t="79522" r="7952"/>
            <a:stretch/>
          </p:blipFill>
          <p:spPr>
            <a:xfrm>
              <a:off x="7148710" y="5645932"/>
              <a:ext cx="4642237" cy="1212068"/>
            </a:xfrm>
            <a:prstGeom prst="rect">
              <a:avLst/>
            </a:prstGeom>
          </p:spPr>
        </p:pic>
      </p:grpSp>
      <p:pic>
        <p:nvPicPr>
          <p:cNvPr id="6" name="Picture 5"/>
          <p:cNvPicPr>
            <a:picLocks noChangeAspect="1"/>
          </p:cNvPicPr>
          <p:nvPr/>
        </p:nvPicPr>
        <p:blipFill rotWithShape="1">
          <a:blip r:embed="rId5"/>
          <a:srcRect t="36338"/>
          <a:stretch/>
        </p:blipFill>
        <p:spPr>
          <a:xfrm>
            <a:off x="523499" y="1442645"/>
            <a:ext cx="6426194" cy="1463591"/>
          </a:xfrm>
          <a:prstGeom prst="rect">
            <a:avLst/>
          </a:prstGeom>
        </p:spPr>
      </p:pic>
      <p:pic>
        <p:nvPicPr>
          <p:cNvPr id="8" name="Content Placeholder 7"/>
          <p:cNvPicPr>
            <a:picLocks noGrp="1" noChangeAspect="1"/>
          </p:cNvPicPr>
          <p:nvPr>
            <p:ph idx="1"/>
          </p:nvPr>
        </p:nvPicPr>
        <p:blipFill>
          <a:blip r:embed="rId6"/>
          <a:stretch>
            <a:fillRect/>
          </a:stretch>
        </p:blipFill>
        <p:spPr>
          <a:xfrm>
            <a:off x="4282987" y="2636135"/>
            <a:ext cx="2550951" cy="270101"/>
          </a:xfrm>
          <a:prstGeom prst="rect">
            <a:avLst/>
          </a:prstGeom>
        </p:spPr>
      </p:pic>
      <p:sp>
        <p:nvSpPr>
          <p:cNvPr id="10" name="TextBox 9"/>
          <p:cNvSpPr txBox="1"/>
          <p:nvPr/>
        </p:nvSpPr>
        <p:spPr>
          <a:xfrm>
            <a:off x="608223" y="3188896"/>
            <a:ext cx="5968821" cy="3477875"/>
          </a:xfrm>
          <a:prstGeom prst="rect">
            <a:avLst/>
          </a:prstGeom>
          <a:noFill/>
        </p:spPr>
        <p:txBody>
          <a:bodyPr wrap="square" rtlCol="0">
            <a:spAutoFit/>
          </a:bodyPr>
          <a:lstStyle/>
          <a:p>
            <a:r>
              <a:rPr lang="en-US" sz="2000" dirty="0"/>
              <a:t>Students told to locate a specific research paper to read in advance of exam, and to find the </a:t>
            </a:r>
            <a:r>
              <a:rPr lang="en-US" sz="2000" dirty="0" err="1"/>
              <a:t>GenBank</a:t>
            </a:r>
            <a:r>
              <a:rPr lang="en-US" sz="2000" dirty="0"/>
              <a:t> sequence for </a:t>
            </a:r>
            <a:r>
              <a:rPr lang="en-US" sz="2000" dirty="0" err="1"/>
              <a:t>Zika</a:t>
            </a:r>
            <a:r>
              <a:rPr lang="en-US" sz="2000" dirty="0"/>
              <a:t> virus genome to bring to the exam along with the paper</a:t>
            </a:r>
          </a:p>
          <a:p>
            <a:endParaRPr lang="en-US" sz="2000" dirty="0"/>
          </a:p>
          <a:p>
            <a:r>
              <a:rPr lang="en-US" sz="2000" dirty="0"/>
              <a:t>“To answer in that context requires a full understanding of the manuscript, rather than a simple search to find an obvious answer hidden in the body of the paper”</a:t>
            </a:r>
          </a:p>
          <a:p>
            <a:endParaRPr lang="en-US" sz="2000" dirty="0"/>
          </a:p>
          <a:p>
            <a:r>
              <a:rPr lang="en-US" sz="2000" dirty="0"/>
              <a:t>Average performance was the same as for the traditional exam.</a:t>
            </a:r>
          </a:p>
        </p:txBody>
      </p:sp>
    </p:spTree>
    <p:custDataLst>
      <p:tags r:id="rId1"/>
    </p:custDataLst>
    <p:extLst>
      <p:ext uri="{BB962C8B-B14F-4D97-AF65-F5344CB8AC3E}">
        <p14:creationId xmlns:p14="http://schemas.microsoft.com/office/powerpoint/2010/main" val="292164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107" y="272602"/>
            <a:ext cx="10772775" cy="1658198"/>
          </a:xfrm>
        </p:spPr>
        <p:txBody>
          <a:bodyPr>
            <a:normAutofit/>
          </a:bodyPr>
          <a:lstStyle/>
          <a:p>
            <a:r>
              <a:rPr lang="en-US" sz="4000" dirty="0">
                <a:solidFill>
                  <a:schemeClr val="tx1"/>
                </a:solidFill>
              </a:rPr>
              <a:t>What Platform?</a:t>
            </a:r>
          </a:p>
        </p:txBody>
      </p:sp>
      <p:sp>
        <p:nvSpPr>
          <p:cNvPr id="3" name="Content Placeholder 2"/>
          <p:cNvSpPr>
            <a:spLocks noGrp="1"/>
          </p:cNvSpPr>
          <p:nvPr>
            <p:ph idx="1"/>
          </p:nvPr>
        </p:nvSpPr>
        <p:spPr>
          <a:xfrm>
            <a:off x="683331" y="1818121"/>
            <a:ext cx="11150474" cy="3766185"/>
          </a:xfrm>
        </p:spPr>
        <p:txBody>
          <a:bodyPr>
            <a:normAutofit/>
          </a:bodyPr>
          <a:lstStyle/>
          <a:p>
            <a:pPr>
              <a:lnSpc>
                <a:spcPct val="100000"/>
              </a:lnSpc>
              <a:spcAft>
                <a:spcPts val="600"/>
              </a:spcAft>
            </a:pPr>
            <a:r>
              <a:rPr lang="en-US" dirty="0"/>
              <a:t>Don’t reinvent your wheel</a:t>
            </a:r>
          </a:p>
          <a:p>
            <a:pPr>
              <a:lnSpc>
                <a:spcPct val="100000"/>
              </a:lnSpc>
              <a:spcAft>
                <a:spcPts val="600"/>
              </a:spcAft>
            </a:pPr>
            <a:r>
              <a:rPr lang="en-US" dirty="0" err="1"/>
              <a:t>Etest</a:t>
            </a:r>
            <a:r>
              <a:rPr lang="en-US" dirty="0"/>
              <a:t> or Canvas – wherever you are comfortable and have experience is fine</a:t>
            </a:r>
          </a:p>
          <a:p>
            <a:pPr>
              <a:lnSpc>
                <a:spcPct val="100000"/>
              </a:lnSpc>
              <a:spcAft>
                <a:spcPts val="600"/>
              </a:spcAft>
            </a:pPr>
            <a:r>
              <a:rPr lang="en-US" dirty="0"/>
              <a:t>Canvas – Quizzes and New Quizzes now available</a:t>
            </a:r>
          </a:p>
          <a:p>
            <a:pPr lvl="2">
              <a:lnSpc>
                <a:spcPct val="100000"/>
              </a:lnSpc>
              <a:spcAft>
                <a:spcPts val="600"/>
              </a:spcAft>
            </a:pPr>
            <a:r>
              <a:rPr lang="en-US" i="0" dirty="0"/>
              <a:t>New Quizzes added question types: categorization, ordering, hot spot</a:t>
            </a:r>
          </a:p>
          <a:p>
            <a:pPr lvl="2">
              <a:lnSpc>
                <a:spcPct val="100000"/>
              </a:lnSpc>
              <a:spcAft>
                <a:spcPts val="600"/>
              </a:spcAft>
            </a:pPr>
            <a:r>
              <a:rPr lang="en-US" i="0" dirty="0"/>
              <a:t>But caution – editing has a learning curve</a:t>
            </a:r>
          </a:p>
          <a:p>
            <a:pPr lvl="2">
              <a:lnSpc>
                <a:spcPct val="100000"/>
              </a:lnSpc>
              <a:spcAft>
                <a:spcPts val="600"/>
              </a:spcAft>
            </a:pPr>
            <a:r>
              <a:rPr lang="en-US" i="0" dirty="0">
                <a:hlinkClick r:id="rId3"/>
              </a:rPr>
              <a:t>Comparison </a:t>
            </a:r>
            <a:r>
              <a:rPr lang="en-US" dirty="0">
                <a:hlinkClick r:id="rId3"/>
              </a:rPr>
              <a:t>on Canvas Docs</a:t>
            </a:r>
            <a:endParaRPr lang="en-US" dirty="0"/>
          </a:p>
          <a:p>
            <a:pPr marL="530352" lvl="1" indent="-274320">
              <a:lnSpc>
                <a:spcPct val="110000"/>
              </a:lnSpc>
              <a:spcBef>
                <a:spcPts val="0"/>
              </a:spcBef>
              <a:buFont typeface="Arial" panose="020B0604020202020204" pitchFamily="34" charset="0"/>
              <a:buChar char="•"/>
            </a:pPr>
            <a:endParaRPr lang="en-US" sz="2200" dirty="0"/>
          </a:p>
          <a:p>
            <a:pPr marL="256032" lvl="1" indent="0">
              <a:lnSpc>
                <a:spcPct val="110000"/>
              </a:lnSpc>
              <a:spcBef>
                <a:spcPts val="0"/>
              </a:spcBef>
              <a:buNone/>
            </a:pPr>
            <a:endParaRPr lang="en-US" sz="2200" b="1" dirty="0">
              <a:solidFill>
                <a:srgbClr val="FF0000"/>
              </a:solidFill>
            </a:endParaRPr>
          </a:p>
          <a:p>
            <a:pPr marL="274320" indent="-274320">
              <a:lnSpc>
                <a:spcPct val="110000"/>
              </a:lnSpc>
              <a:spcBef>
                <a:spcPts val="0"/>
              </a:spcBef>
              <a:buFont typeface="Arial" panose="020B0604020202020204" pitchFamily="34" charset="0"/>
              <a:buChar char="•"/>
            </a:pPr>
            <a:endParaRPr lang="en-US" sz="2200" b="1" dirty="0">
              <a:solidFill>
                <a:srgbClr val="FF0000"/>
              </a:solidFill>
            </a:endParaRPr>
          </a:p>
          <a:p>
            <a:pPr marL="0" indent="0">
              <a:lnSpc>
                <a:spcPct val="110000"/>
              </a:lnSpc>
              <a:spcBef>
                <a:spcPts val="0"/>
              </a:spcBef>
              <a:buNone/>
            </a:pPr>
            <a:endParaRPr lang="en-US" sz="2200" b="1" dirty="0">
              <a:solidFill>
                <a:srgbClr val="FF0000"/>
              </a:solidFill>
            </a:endParaRPr>
          </a:p>
        </p:txBody>
      </p:sp>
    </p:spTree>
    <p:custDataLst>
      <p:tags r:id="rId1"/>
    </p:custDataLst>
    <p:extLst>
      <p:ext uri="{BB962C8B-B14F-4D97-AF65-F5344CB8AC3E}">
        <p14:creationId xmlns:p14="http://schemas.microsoft.com/office/powerpoint/2010/main" val="1685260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107" y="272602"/>
            <a:ext cx="10772775" cy="1658198"/>
          </a:xfrm>
        </p:spPr>
        <p:txBody>
          <a:bodyPr>
            <a:normAutofit/>
          </a:bodyPr>
          <a:lstStyle/>
          <a:p>
            <a:r>
              <a:rPr lang="en-US" sz="4000" dirty="0">
                <a:solidFill>
                  <a:schemeClr val="tx1"/>
                </a:solidFill>
              </a:rPr>
              <a:t>Making it Harder to Cheat</a:t>
            </a:r>
          </a:p>
        </p:txBody>
      </p:sp>
      <p:sp>
        <p:nvSpPr>
          <p:cNvPr id="3" name="Content Placeholder 2"/>
          <p:cNvSpPr>
            <a:spLocks noGrp="1"/>
          </p:cNvSpPr>
          <p:nvPr>
            <p:ph idx="1"/>
          </p:nvPr>
        </p:nvSpPr>
        <p:spPr>
          <a:xfrm>
            <a:off x="683331" y="1818121"/>
            <a:ext cx="11150474" cy="3766185"/>
          </a:xfrm>
        </p:spPr>
        <p:txBody>
          <a:bodyPr>
            <a:normAutofit/>
          </a:bodyPr>
          <a:lstStyle/>
          <a:p>
            <a:pPr marL="274320" indent="-274320">
              <a:lnSpc>
                <a:spcPct val="150000"/>
              </a:lnSpc>
              <a:spcBef>
                <a:spcPts val="0"/>
              </a:spcBef>
              <a:buFont typeface="Arial" panose="020B0604020202020204" pitchFamily="34" charset="0"/>
              <a:buChar char="•"/>
            </a:pPr>
            <a:r>
              <a:rPr lang="en-US" dirty="0"/>
              <a:t>Question banks</a:t>
            </a:r>
          </a:p>
          <a:p>
            <a:pPr marL="274320" indent="-274320">
              <a:lnSpc>
                <a:spcPct val="150000"/>
              </a:lnSpc>
              <a:spcBef>
                <a:spcPts val="0"/>
              </a:spcBef>
              <a:buFont typeface="Arial" panose="020B0604020202020204" pitchFamily="34" charset="0"/>
              <a:buChar char="•"/>
            </a:pPr>
            <a:r>
              <a:rPr lang="en-US" dirty="0"/>
              <a:t>Shuffle answers (don’t number or letter answer options)</a:t>
            </a:r>
          </a:p>
          <a:p>
            <a:pPr marL="274320" indent="-274320">
              <a:lnSpc>
                <a:spcPct val="150000"/>
              </a:lnSpc>
              <a:spcBef>
                <a:spcPts val="0"/>
              </a:spcBef>
              <a:buFont typeface="Arial" panose="020B0604020202020204" pitchFamily="34" charset="0"/>
              <a:buChar char="•"/>
            </a:pPr>
            <a:r>
              <a:rPr lang="en-US" dirty="0"/>
              <a:t>Display one question at a time</a:t>
            </a:r>
          </a:p>
          <a:p>
            <a:pPr marL="274320" indent="-274320">
              <a:lnSpc>
                <a:spcPct val="150000"/>
              </a:lnSpc>
              <a:spcBef>
                <a:spcPts val="0"/>
              </a:spcBef>
              <a:buFont typeface="Arial" panose="020B0604020202020204" pitchFamily="34" charset="0"/>
              <a:buChar char="•"/>
            </a:pPr>
            <a:r>
              <a:rPr lang="en-US" dirty="0"/>
              <a:t>Controlled availability windows</a:t>
            </a:r>
          </a:p>
          <a:p>
            <a:pPr marL="530352" lvl="1" indent="-274320">
              <a:lnSpc>
                <a:spcPct val="110000"/>
              </a:lnSpc>
              <a:spcBef>
                <a:spcPts val="0"/>
              </a:spcBef>
              <a:buFont typeface="Arial" panose="020B0604020202020204" pitchFamily="34" charset="0"/>
              <a:buChar char="•"/>
            </a:pPr>
            <a:endParaRPr lang="en-US" sz="2200" dirty="0"/>
          </a:p>
          <a:p>
            <a:pPr marL="256032" lvl="1" indent="0">
              <a:lnSpc>
                <a:spcPct val="110000"/>
              </a:lnSpc>
              <a:spcBef>
                <a:spcPts val="0"/>
              </a:spcBef>
              <a:buNone/>
            </a:pPr>
            <a:endParaRPr lang="en-US" sz="2200" b="1" dirty="0">
              <a:solidFill>
                <a:srgbClr val="FF0000"/>
              </a:solidFill>
            </a:endParaRPr>
          </a:p>
          <a:p>
            <a:pPr marL="274320" indent="-274320">
              <a:lnSpc>
                <a:spcPct val="110000"/>
              </a:lnSpc>
              <a:spcBef>
                <a:spcPts val="0"/>
              </a:spcBef>
              <a:buFont typeface="Arial" panose="020B0604020202020204" pitchFamily="34" charset="0"/>
              <a:buChar char="•"/>
            </a:pPr>
            <a:endParaRPr lang="en-US" sz="2200" b="1" dirty="0">
              <a:solidFill>
                <a:srgbClr val="FF0000"/>
              </a:solidFill>
            </a:endParaRPr>
          </a:p>
          <a:p>
            <a:pPr marL="0" indent="0">
              <a:lnSpc>
                <a:spcPct val="110000"/>
              </a:lnSpc>
              <a:spcBef>
                <a:spcPts val="0"/>
              </a:spcBef>
              <a:buNone/>
            </a:pPr>
            <a:endParaRPr lang="en-US" sz="2200" b="1" dirty="0">
              <a:solidFill>
                <a:srgbClr val="FF0000"/>
              </a:solidFill>
            </a:endParaRPr>
          </a:p>
        </p:txBody>
      </p:sp>
    </p:spTree>
    <p:custDataLst>
      <p:tags r:id="rId1"/>
    </p:custDataLst>
    <p:extLst>
      <p:ext uri="{BB962C8B-B14F-4D97-AF65-F5344CB8AC3E}">
        <p14:creationId xmlns:p14="http://schemas.microsoft.com/office/powerpoint/2010/main" val="1535774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107" y="272602"/>
            <a:ext cx="10772775" cy="1005859"/>
          </a:xfrm>
        </p:spPr>
        <p:txBody>
          <a:bodyPr>
            <a:normAutofit/>
          </a:bodyPr>
          <a:lstStyle/>
          <a:p>
            <a:r>
              <a:rPr lang="en-US" sz="4000" dirty="0">
                <a:solidFill>
                  <a:schemeClr val="tx1"/>
                </a:solidFill>
              </a:rPr>
              <a:t>Considerations for Remote Assessment Summary</a:t>
            </a:r>
          </a:p>
        </p:txBody>
      </p:sp>
      <p:sp>
        <p:nvSpPr>
          <p:cNvPr id="3" name="Content Placeholder 2"/>
          <p:cNvSpPr>
            <a:spLocks noGrp="1"/>
          </p:cNvSpPr>
          <p:nvPr>
            <p:ph idx="1"/>
          </p:nvPr>
        </p:nvSpPr>
        <p:spPr/>
        <p:txBody>
          <a:bodyPr/>
          <a:lstStyle/>
          <a:p>
            <a:pPr marL="182880" indent="-182880">
              <a:lnSpc>
                <a:spcPct val="100000"/>
              </a:lnSpc>
              <a:spcBef>
                <a:spcPts val="0"/>
              </a:spcBef>
              <a:spcAft>
                <a:spcPts val="1800"/>
              </a:spcAft>
              <a:buFont typeface="Arial" panose="020B0604020202020204" pitchFamily="34" charset="0"/>
              <a:buChar char="•"/>
            </a:pPr>
            <a:r>
              <a:rPr lang="en-US" dirty="0"/>
              <a:t>Assessment drives learning and is worth the time investment faculty make</a:t>
            </a:r>
          </a:p>
          <a:p>
            <a:pPr marL="182880" indent="-182880">
              <a:lnSpc>
                <a:spcPct val="100000"/>
              </a:lnSpc>
              <a:spcBef>
                <a:spcPts val="0"/>
              </a:spcBef>
              <a:spcAft>
                <a:spcPts val="600"/>
              </a:spcAft>
              <a:buFont typeface="Arial" panose="020B0604020202020204" pitchFamily="34" charset="0"/>
              <a:buChar char="•"/>
            </a:pPr>
            <a:r>
              <a:rPr lang="en-US" dirty="0"/>
              <a:t>Un-proctored, open-book exams are your best bet</a:t>
            </a:r>
          </a:p>
          <a:p>
            <a:pPr marL="731520" lvl="1" indent="-182880">
              <a:lnSpc>
                <a:spcPct val="100000"/>
              </a:lnSpc>
              <a:spcBef>
                <a:spcPts val="0"/>
              </a:spcBef>
              <a:spcAft>
                <a:spcPts val="600"/>
              </a:spcAft>
              <a:buFont typeface="Arial" panose="020B0604020202020204" pitchFamily="34" charset="0"/>
              <a:buChar char="­"/>
            </a:pPr>
            <a:r>
              <a:rPr lang="en-US" sz="2000" dirty="0"/>
              <a:t>can effectively assess knowledge and reasoning though higher level questions</a:t>
            </a:r>
          </a:p>
          <a:p>
            <a:pPr marL="731520" lvl="1" indent="-182880">
              <a:lnSpc>
                <a:spcPct val="100000"/>
              </a:lnSpc>
              <a:spcBef>
                <a:spcPts val="0"/>
              </a:spcBef>
              <a:spcAft>
                <a:spcPts val="1200"/>
              </a:spcAft>
              <a:buFont typeface="Arial" panose="020B0604020202020204" pitchFamily="34" charset="0"/>
              <a:buChar char="­"/>
            </a:pPr>
            <a:r>
              <a:rPr lang="en-US" sz="2000" dirty="0"/>
              <a:t>can do thin with auto-graded and short answer questions that are reasonably efficient to grade</a:t>
            </a:r>
          </a:p>
          <a:p>
            <a:pPr marL="182880" indent="-182880">
              <a:lnSpc>
                <a:spcPct val="100000"/>
              </a:lnSpc>
              <a:spcBef>
                <a:spcPts val="0"/>
              </a:spcBef>
              <a:spcAft>
                <a:spcPts val="1800"/>
              </a:spcAft>
              <a:buFont typeface="Arial" panose="020B0604020202020204" pitchFamily="34" charset="0"/>
              <a:buChar char="•"/>
            </a:pPr>
            <a:r>
              <a:rPr lang="en-US" dirty="0"/>
              <a:t>Open-book exam formats vary and do not necessarily require essay type questions</a:t>
            </a:r>
          </a:p>
          <a:p>
            <a:pPr marL="182880" indent="-182880">
              <a:lnSpc>
                <a:spcPct val="100000"/>
              </a:lnSpc>
              <a:spcBef>
                <a:spcPts val="0"/>
              </a:spcBef>
              <a:spcAft>
                <a:spcPts val="1200"/>
              </a:spcAft>
              <a:buFont typeface="Arial" panose="020B0604020202020204" pitchFamily="34" charset="0"/>
              <a:buChar char="•"/>
            </a:pPr>
            <a:r>
              <a:rPr lang="en-US" dirty="0"/>
              <a:t>Use formative assessment to improve learning and retention, and to ensure students are comfortable with the exam format</a:t>
            </a:r>
          </a:p>
          <a:p>
            <a:pPr marL="182880" indent="-18288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1238331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157" y="272603"/>
            <a:ext cx="10753725" cy="673882"/>
          </a:xfrm>
        </p:spPr>
        <p:txBody>
          <a:bodyPr>
            <a:normAutofit/>
          </a:bodyPr>
          <a:lstStyle/>
          <a:p>
            <a:r>
              <a:rPr lang="en-US" sz="4000" dirty="0" smtClean="0">
                <a:solidFill>
                  <a:schemeClr val="tx1"/>
                </a:solidFill>
              </a:rPr>
              <a:t>References</a:t>
            </a:r>
            <a:endParaRPr lang="en-US" sz="4000" dirty="0">
              <a:solidFill>
                <a:schemeClr val="tx1"/>
              </a:solidFill>
            </a:endParaRPr>
          </a:p>
        </p:txBody>
      </p:sp>
      <p:sp>
        <p:nvSpPr>
          <p:cNvPr id="3" name="Content Placeholder 2"/>
          <p:cNvSpPr>
            <a:spLocks noGrp="1"/>
          </p:cNvSpPr>
          <p:nvPr>
            <p:ph idx="1"/>
          </p:nvPr>
        </p:nvSpPr>
        <p:spPr>
          <a:xfrm>
            <a:off x="576157" y="946486"/>
            <a:ext cx="10753725" cy="4021254"/>
          </a:xfrm>
        </p:spPr>
        <p:txBody>
          <a:bodyPr/>
          <a:lstStyle/>
          <a:p>
            <a:r>
              <a:rPr lang="en-US" sz="2200" dirty="0" err="1"/>
              <a:t>Durning</a:t>
            </a:r>
            <a:r>
              <a:rPr lang="en-US" sz="2200" dirty="0"/>
              <a:t> SJ, Dong T, </a:t>
            </a:r>
            <a:r>
              <a:rPr lang="en-US" sz="2200" dirty="0" err="1"/>
              <a:t>Ratcliffe</a:t>
            </a:r>
            <a:r>
              <a:rPr lang="en-US" sz="2200" dirty="0"/>
              <a:t> T, </a:t>
            </a:r>
            <a:r>
              <a:rPr lang="en-US" sz="2200" dirty="0" err="1"/>
              <a:t>Schuwirth</a:t>
            </a:r>
            <a:r>
              <a:rPr lang="en-US" sz="2200" dirty="0"/>
              <a:t> L, </a:t>
            </a:r>
            <a:r>
              <a:rPr lang="en-US" sz="2200" dirty="0" err="1"/>
              <a:t>Artino</a:t>
            </a:r>
            <a:r>
              <a:rPr lang="en-US" sz="2200" dirty="0"/>
              <a:t> Jr AR, </a:t>
            </a:r>
            <a:r>
              <a:rPr lang="en-US" sz="2200" dirty="0" err="1"/>
              <a:t>Boulet</a:t>
            </a:r>
            <a:r>
              <a:rPr lang="en-US" sz="2200" dirty="0"/>
              <a:t> JR, Eva K. Comparing Open-Book and Closed-Book Examinations: A Systematic Review. Academic Medicine, Vol. 91, No. 4. April 2016, 583-599.</a:t>
            </a:r>
          </a:p>
          <a:p>
            <a:r>
              <a:rPr lang="en-US" sz="2200" dirty="0"/>
              <a:t>Larsen DP, Butler AC, and </a:t>
            </a:r>
            <a:r>
              <a:rPr lang="en-US" sz="2200" dirty="0" err="1"/>
              <a:t>Roediger</a:t>
            </a:r>
            <a:r>
              <a:rPr lang="en-US" sz="2200" dirty="0"/>
              <a:t> II HL. Comparative effects of test-enhanced learning and self-explanation on long-term retention. Medical Education, 2013, 47,7, 674-82. </a:t>
            </a:r>
            <a:r>
              <a:rPr lang="en-US" sz="2200" dirty="0" err="1"/>
              <a:t>doi</a:t>
            </a:r>
            <a:r>
              <a:rPr lang="en-US" sz="2200" dirty="0"/>
              <a:t>: 10.1111/medu.12141.</a:t>
            </a:r>
          </a:p>
          <a:p>
            <a:r>
              <a:rPr lang="en-US" sz="2200" dirty="0"/>
              <a:t>Moore R and Jensen PA. Do Open-Book Exams Impede Long-Term Learning in Introductory Biology Courses? Journal of College Science Teaching, July/August 2007, Vol. 36, No. 7, July/August 2007, 46-49.</a:t>
            </a:r>
          </a:p>
          <a:p>
            <a:r>
              <a:rPr lang="en-US" sz="2200" dirty="0"/>
              <a:t>Palmer EJ and Devitt PG. Assessment of higher order cognitive skills in undergraduate education: modified essay or multiple choice questions? Research paper. BMC Medical Education 2007, 7:49doi:10.1186/1472-6920-7-49.</a:t>
            </a:r>
          </a:p>
          <a:p>
            <a:r>
              <a:rPr lang="en-US" sz="2200" dirty="0" err="1"/>
              <a:t>Rummer</a:t>
            </a:r>
            <a:r>
              <a:rPr lang="en-US" sz="2200" dirty="0"/>
              <a:t> R, </a:t>
            </a:r>
            <a:r>
              <a:rPr lang="en-US" sz="2200" dirty="0" err="1"/>
              <a:t>Schweppe</a:t>
            </a:r>
            <a:r>
              <a:rPr lang="en-US" sz="2200" dirty="0"/>
              <a:t> J, and </a:t>
            </a:r>
            <a:r>
              <a:rPr lang="en-US" sz="2200" dirty="0" err="1"/>
              <a:t>Schwede</a:t>
            </a:r>
            <a:r>
              <a:rPr lang="en-US" sz="2200" dirty="0"/>
              <a:t> A. Open-Book Versus Closed-Book Tests in University Classes: A Field Experiment. Frontiers in Psychology. 15 March 2019. </a:t>
            </a:r>
            <a:r>
              <a:rPr lang="en-US" sz="2200" u="sng" dirty="0">
                <a:hlinkClick r:id="rId3"/>
              </a:rPr>
              <a:t>https://doi.org/10.3389/fpsyg.2019.00463</a:t>
            </a:r>
            <a:endParaRPr lang="en-US" sz="2200" dirty="0"/>
          </a:p>
          <a:p>
            <a:r>
              <a:rPr lang="en-US" sz="2200" dirty="0" err="1"/>
              <a:t>Sulzinski</a:t>
            </a:r>
            <a:r>
              <a:rPr lang="en-US" sz="2200" dirty="0"/>
              <a:t> MA. Novel primary literature-based alternative to comprehensive final examination for undergraduate virology course. Biochemistry and Molecular Biology Education, 2020, 1–9.</a:t>
            </a:r>
          </a:p>
          <a:p>
            <a:pPr marL="182880" indent="-18288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1643930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107" y="272602"/>
            <a:ext cx="10772775" cy="1658198"/>
          </a:xfrm>
        </p:spPr>
        <p:txBody>
          <a:bodyPr>
            <a:normAutofit/>
          </a:bodyPr>
          <a:lstStyle/>
          <a:p>
            <a:r>
              <a:rPr lang="en-US" sz="4000" dirty="0">
                <a:solidFill>
                  <a:schemeClr val="tx1"/>
                </a:solidFill>
              </a:rPr>
              <a:t>Assessment Drives Learning</a:t>
            </a:r>
          </a:p>
        </p:txBody>
      </p:sp>
      <p:sp>
        <p:nvSpPr>
          <p:cNvPr id="3" name="Content Placeholder 2"/>
          <p:cNvSpPr>
            <a:spLocks noGrp="1"/>
          </p:cNvSpPr>
          <p:nvPr>
            <p:ph idx="1"/>
          </p:nvPr>
        </p:nvSpPr>
        <p:spPr>
          <a:xfrm>
            <a:off x="663686" y="2167322"/>
            <a:ext cx="10753725" cy="3766185"/>
          </a:xfrm>
        </p:spPr>
        <p:txBody>
          <a:bodyPr>
            <a:normAutofit/>
          </a:bodyPr>
          <a:lstStyle/>
          <a:p>
            <a:pPr marL="274320" indent="-274320">
              <a:lnSpc>
                <a:spcPct val="100000"/>
              </a:lnSpc>
              <a:spcBef>
                <a:spcPts val="600"/>
              </a:spcBef>
              <a:buFont typeface="Arial" panose="020B0604020202020204" pitchFamily="34" charset="0"/>
              <a:buChar char="•"/>
            </a:pPr>
            <a:r>
              <a:rPr lang="en-US" dirty="0"/>
              <a:t>It’s not the only driver, but plays a big role</a:t>
            </a:r>
          </a:p>
          <a:p>
            <a:pPr marL="274320" indent="-274320">
              <a:lnSpc>
                <a:spcPct val="100000"/>
              </a:lnSpc>
              <a:spcBef>
                <a:spcPts val="1800"/>
              </a:spcBef>
              <a:buFont typeface="Arial" panose="020B0604020202020204" pitchFamily="34" charset="0"/>
              <a:buChar char="•"/>
            </a:pPr>
            <a:r>
              <a:rPr lang="en-US" dirty="0">
                <a:solidFill>
                  <a:schemeClr val="tx1"/>
                </a:solidFill>
              </a:rPr>
              <a:t>Why?</a:t>
            </a:r>
          </a:p>
          <a:p>
            <a:pPr marL="731520" lvl="1" indent="-274320">
              <a:lnSpc>
                <a:spcPct val="100000"/>
              </a:lnSpc>
              <a:buFont typeface="Arial" panose="020B0604020202020204" pitchFamily="34" charset="0"/>
              <a:buChar char="­"/>
            </a:pPr>
            <a:r>
              <a:rPr lang="en-US" sz="2000" dirty="0">
                <a:solidFill>
                  <a:schemeClr val="tx1"/>
                </a:solidFill>
              </a:rPr>
              <a:t>Practical - students want to pass the test</a:t>
            </a:r>
          </a:p>
          <a:p>
            <a:pPr marL="731520" lvl="1" indent="-274320">
              <a:lnSpc>
                <a:spcPct val="100000"/>
              </a:lnSpc>
              <a:buFont typeface="Arial" panose="020B0604020202020204" pitchFamily="34" charset="0"/>
              <a:buChar char="­"/>
            </a:pPr>
            <a:r>
              <a:rPr lang="en-US" sz="2000" dirty="0">
                <a:solidFill>
                  <a:schemeClr val="tx1"/>
                </a:solidFill>
              </a:rPr>
              <a:t>Ego - students want to get good grades</a:t>
            </a:r>
          </a:p>
          <a:p>
            <a:pPr marL="731520" lvl="1" indent="-274320">
              <a:lnSpc>
                <a:spcPct val="100000"/>
              </a:lnSpc>
              <a:buFont typeface="Arial" panose="020B0604020202020204" pitchFamily="34" charset="0"/>
              <a:buChar char="­"/>
            </a:pPr>
            <a:r>
              <a:rPr lang="en-US" sz="2000" dirty="0">
                <a:solidFill>
                  <a:schemeClr val="tx1"/>
                </a:solidFill>
              </a:rPr>
              <a:t>Assessment establishes expectations - this is what faculty think is important</a:t>
            </a:r>
          </a:p>
          <a:p>
            <a:pPr marL="731520" lvl="1" indent="-274320">
              <a:lnSpc>
                <a:spcPct val="100000"/>
              </a:lnSpc>
              <a:buFont typeface="Arial" panose="020B0604020202020204" pitchFamily="34" charset="0"/>
              <a:buChar char="­"/>
            </a:pPr>
            <a:r>
              <a:rPr lang="en-US" sz="2000" dirty="0">
                <a:solidFill>
                  <a:schemeClr val="tx1"/>
                </a:solidFill>
              </a:rPr>
              <a:t>Assessment provides feedback</a:t>
            </a:r>
          </a:p>
          <a:p>
            <a:pPr marL="731520" lvl="1" indent="-274320">
              <a:lnSpc>
                <a:spcPct val="100000"/>
              </a:lnSpc>
              <a:buFont typeface="Arial" panose="020B0604020202020204" pitchFamily="34" charset="0"/>
              <a:buChar char="­"/>
            </a:pPr>
            <a:r>
              <a:rPr lang="en-US" sz="2000" dirty="0">
                <a:solidFill>
                  <a:schemeClr val="tx1"/>
                </a:solidFill>
              </a:rPr>
              <a:t>Testing/Retrieval Effect</a:t>
            </a:r>
          </a:p>
          <a:p>
            <a:endParaRPr lang="en-US" dirty="0"/>
          </a:p>
          <a:p>
            <a:endParaRPr lang="en-US" dirty="0"/>
          </a:p>
        </p:txBody>
      </p:sp>
    </p:spTree>
    <p:custDataLst>
      <p:tags r:id="rId1"/>
    </p:custDataLst>
    <p:extLst>
      <p:ext uri="{BB962C8B-B14F-4D97-AF65-F5344CB8AC3E}">
        <p14:creationId xmlns:p14="http://schemas.microsoft.com/office/powerpoint/2010/main" val="3035216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711" y="457791"/>
            <a:ext cx="11310094" cy="2420051"/>
          </a:xfrm>
        </p:spPr>
        <p:txBody>
          <a:bodyPr>
            <a:noAutofit/>
          </a:bodyPr>
          <a:lstStyle/>
          <a:p>
            <a:pPr marL="0" indent="0">
              <a:lnSpc>
                <a:spcPct val="130000"/>
              </a:lnSpc>
              <a:spcBef>
                <a:spcPts val="0"/>
              </a:spcBef>
              <a:buNone/>
            </a:pPr>
            <a:r>
              <a:rPr lang="en-US" sz="4000" dirty="0"/>
              <a:t>Testing Effect (Retrieval Effect)</a:t>
            </a:r>
          </a:p>
          <a:p>
            <a:pPr marL="0" indent="0" algn="ctr">
              <a:lnSpc>
                <a:spcPct val="130000"/>
              </a:lnSpc>
              <a:spcBef>
                <a:spcPts val="0"/>
              </a:spcBef>
              <a:buNone/>
            </a:pPr>
            <a:endParaRPr lang="en-US" sz="1600" dirty="0"/>
          </a:p>
          <a:p>
            <a:pPr marL="0" indent="0" algn="ctr">
              <a:lnSpc>
                <a:spcPct val="130000"/>
              </a:lnSpc>
              <a:spcBef>
                <a:spcPts val="0"/>
              </a:spcBef>
              <a:buNone/>
            </a:pPr>
            <a:r>
              <a:rPr lang="en-US" sz="2000" dirty="0"/>
              <a:t>Active and moderately effortful retrieval of information enhances learning and retention of that information.</a:t>
            </a:r>
          </a:p>
          <a:p>
            <a:pPr marL="0" indent="0" algn="ctr">
              <a:lnSpc>
                <a:spcPct val="130000"/>
              </a:lnSpc>
              <a:spcBef>
                <a:spcPts val="0"/>
              </a:spcBef>
              <a:buNone/>
            </a:pPr>
            <a:endParaRPr lang="en-US" sz="2000" dirty="0"/>
          </a:p>
          <a:p>
            <a:pPr marL="0" indent="0" algn="ctr">
              <a:lnSpc>
                <a:spcPct val="130000"/>
              </a:lnSpc>
              <a:spcBef>
                <a:spcPts val="0"/>
              </a:spcBef>
              <a:buNone/>
            </a:pPr>
            <a:endParaRPr lang="en-US" sz="2000" dirty="0"/>
          </a:p>
        </p:txBody>
      </p:sp>
      <p:pic>
        <p:nvPicPr>
          <p:cNvPr id="2" name="Picture 1"/>
          <p:cNvPicPr>
            <a:picLocks noChangeAspect="1"/>
          </p:cNvPicPr>
          <p:nvPr/>
        </p:nvPicPr>
        <p:blipFill>
          <a:blip r:embed="rId4"/>
          <a:stretch>
            <a:fillRect/>
          </a:stretch>
        </p:blipFill>
        <p:spPr>
          <a:xfrm>
            <a:off x="3875735" y="3721373"/>
            <a:ext cx="4645071" cy="2613325"/>
          </a:xfrm>
          <a:prstGeom prst="rect">
            <a:avLst/>
          </a:prstGeom>
        </p:spPr>
      </p:pic>
      <p:grpSp>
        <p:nvGrpSpPr>
          <p:cNvPr id="11" name="Group 10">
            <a:extLst>
              <a:ext uri="{FF2B5EF4-FFF2-40B4-BE49-F238E27FC236}">
                <a16:creationId xmlns:a16="http://schemas.microsoft.com/office/drawing/2014/main" id="{11AF0D69-70E4-4BE4-8C82-F6D92D3CCBD2}"/>
              </a:ext>
            </a:extLst>
          </p:cNvPr>
          <p:cNvGrpSpPr/>
          <p:nvPr/>
        </p:nvGrpSpPr>
        <p:grpSpPr>
          <a:xfrm>
            <a:off x="809208" y="2210667"/>
            <a:ext cx="10016836" cy="4158220"/>
            <a:chOff x="809208" y="2210667"/>
            <a:chExt cx="10016836" cy="4158220"/>
          </a:xfrm>
        </p:grpSpPr>
        <p:pic>
          <p:nvPicPr>
            <p:cNvPr id="6" name="Picture 6" descr="A picture containing bird&#10;&#10;Description automatically generated">
              <a:extLst>
                <a:ext uri="{FF2B5EF4-FFF2-40B4-BE49-F238E27FC236}">
                  <a16:creationId xmlns:a16="http://schemas.microsoft.com/office/drawing/2014/main" id="{BAEBC7C4-2930-43FF-B5EE-B6205668DAB3}"/>
                </a:ext>
              </a:extLst>
            </p:cNvPr>
            <p:cNvPicPr>
              <a:picLocks noChangeAspect="1"/>
            </p:cNvPicPr>
            <p:nvPr/>
          </p:nvPicPr>
          <p:blipFill>
            <a:blip r:embed="rId5"/>
            <a:stretch>
              <a:fillRect/>
            </a:stretch>
          </p:blipFill>
          <p:spPr>
            <a:xfrm>
              <a:off x="809208" y="2343522"/>
              <a:ext cx="5499569" cy="1068639"/>
            </a:xfrm>
            <a:prstGeom prst="rect">
              <a:avLst/>
            </a:prstGeom>
          </p:spPr>
        </p:pic>
        <p:pic>
          <p:nvPicPr>
            <p:cNvPr id="8" name="Picture 8" descr="A screenshot of a cell phone&#10;&#10;Description automatically generated">
              <a:extLst>
                <a:ext uri="{FF2B5EF4-FFF2-40B4-BE49-F238E27FC236}">
                  <a16:creationId xmlns:a16="http://schemas.microsoft.com/office/drawing/2014/main" id="{4D4DE1BE-BB53-4B32-9172-51B78F076048}"/>
                </a:ext>
              </a:extLst>
            </p:cNvPr>
            <p:cNvPicPr>
              <a:picLocks noChangeAspect="1"/>
            </p:cNvPicPr>
            <p:nvPr/>
          </p:nvPicPr>
          <p:blipFill>
            <a:blip r:embed="rId6"/>
            <a:stretch>
              <a:fillRect/>
            </a:stretch>
          </p:blipFill>
          <p:spPr>
            <a:xfrm>
              <a:off x="6511808" y="2210667"/>
              <a:ext cx="4314236" cy="4158220"/>
            </a:xfrm>
            <a:prstGeom prst="rect">
              <a:avLst/>
            </a:prstGeom>
          </p:spPr>
        </p:pic>
        <p:sp>
          <p:nvSpPr>
            <p:cNvPr id="9" name="TextBox 8">
              <a:extLst>
                <a:ext uri="{FF2B5EF4-FFF2-40B4-BE49-F238E27FC236}">
                  <a16:creationId xmlns:a16="http://schemas.microsoft.com/office/drawing/2014/main" id="{61D2F86C-1D76-4328-B6DC-E1B39F65364F}"/>
                </a:ext>
              </a:extLst>
            </p:cNvPr>
            <p:cNvSpPr txBox="1"/>
            <p:nvPr/>
          </p:nvSpPr>
          <p:spPr>
            <a:xfrm>
              <a:off x="1182853" y="3633654"/>
              <a:ext cx="390971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Light"/>
                </a:rPr>
                <a:t>1st year medical students</a:t>
              </a:r>
              <a:endParaRPr lang="en-US" dirty="0"/>
            </a:p>
            <a:p>
              <a:endParaRPr lang="en-US" dirty="0"/>
            </a:p>
            <a:p>
              <a:r>
                <a:rPr lang="en-US" dirty="0"/>
                <a:t>Study content</a:t>
              </a:r>
            </a:p>
            <a:p>
              <a:r>
                <a:rPr lang="en-US" dirty="0">
                  <a:cs typeface="Calibri Light"/>
                </a:rPr>
                <a:t>Study content and write explanation</a:t>
              </a:r>
            </a:p>
            <a:p>
              <a:r>
                <a:rPr lang="en-US" dirty="0">
                  <a:cs typeface="Calibri Light"/>
                </a:rPr>
                <a:t>Test on content</a:t>
              </a:r>
            </a:p>
            <a:p>
              <a:r>
                <a:rPr lang="en-US" dirty="0">
                  <a:cs typeface="Calibri Light"/>
                </a:rPr>
                <a:t>Test and write </a:t>
              </a:r>
              <a:r>
                <a:rPr lang="en-US" dirty="0" smtClean="0">
                  <a:cs typeface="Calibri Light"/>
                </a:rPr>
                <a:t>explanation </a:t>
              </a:r>
              <a:r>
                <a:rPr lang="en-US" dirty="0">
                  <a:cs typeface="Calibri Light"/>
                </a:rPr>
                <a:t>of answer</a:t>
              </a:r>
            </a:p>
            <a:p>
              <a:endParaRPr lang="en-US" dirty="0">
                <a:cs typeface="Calibri Light"/>
              </a:endParaRPr>
            </a:p>
            <a:p>
              <a:r>
                <a:rPr lang="en-US" dirty="0">
                  <a:cs typeface="Calibri Light"/>
                </a:rPr>
                <a:t>6 month delay – clinical application test</a:t>
              </a:r>
            </a:p>
            <a:p>
              <a:endParaRPr lang="en-US" dirty="0">
                <a:cs typeface="Calibri Light"/>
              </a:endParaRPr>
            </a:p>
          </p:txBody>
        </p:sp>
      </p:grpSp>
    </p:spTree>
    <p:custDataLst>
      <p:tags r:id="rId1"/>
    </p:custDataLst>
    <p:extLst>
      <p:ext uri="{BB962C8B-B14F-4D97-AF65-F5344CB8AC3E}">
        <p14:creationId xmlns:p14="http://schemas.microsoft.com/office/powerpoint/2010/main" val="416063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107" y="272602"/>
            <a:ext cx="10772775" cy="1658198"/>
          </a:xfrm>
        </p:spPr>
        <p:txBody>
          <a:bodyPr>
            <a:normAutofit/>
          </a:bodyPr>
          <a:lstStyle/>
          <a:p>
            <a:r>
              <a:rPr lang="en-US" sz="4000" dirty="0">
                <a:solidFill>
                  <a:schemeClr val="tx1"/>
                </a:solidFill>
              </a:rPr>
              <a:t>Remote Proctoring Options</a:t>
            </a:r>
          </a:p>
        </p:txBody>
      </p:sp>
      <p:sp>
        <p:nvSpPr>
          <p:cNvPr id="3" name="Content Placeholder 2"/>
          <p:cNvSpPr>
            <a:spLocks noGrp="1"/>
          </p:cNvSpPr>
          <p:nvPr>
            <p:ph idx="1"/>
          </p:nvPr>
        </p:nvSpPr>
        <p:spPr/>
        <p:txBody>
          <a:bodyPr>
            <a:noAutofit/>
          </a:bodyPr>
          <a:lstStyle/>
          <a:p>
            <a:pPr marL="274320" indent="-274320">
              <a:lnSpc>
                <a:spcPct val="100000"/>
              </a:lnSpc>
              <a:buFont typeface="Arial" panose="020B0604020202020204" pitchFamily="34" charset="0"/>
              <a:buChar char="•"/>
            </a:pPr>
            <a:r>
              <a:rPr lang="en-US" dirty="0"/>
              <a:t>Neither supported by nor endorsed by CTI</a:t>
            </a:r>
          </a:p>
          <a:p>
            <a:pPr marL="274320" indent="-274320">
              <a:lnSpc>
                <a:spcPct val="100000"/>
              </a:lnSpc>
              <a:buFont typeface="Arial" panose="020B0604020202020204" pitchFamily="34" charset="0"/>
              <a:buChar char="•"/>
            </a:pPr>
            <a:r>
              <a:rPr lang="en-US" dirty="0" smtClean="0"/>
              <a:t>Overall</a:t>
            </a:r>
            <a:r>
              <a:rPr lang="en-US" dirty="0"/>
              <a:t>, likely to be problematic WRT logistics and ethics </a:t>
            </a:r>
          </a:p>
          <a:p>
            <a:pPr marL="274320" indent="-274320">
              <a:lnSpc>
                <a:spcPct val="100000"/>
              </a:lnSpc>
              <a:buFont typeface="Arial" panose="020B0604020202020204" pitchFamily="34" charset="0"/>
              <a:buChar char="•"/>
            </a:pPr>
            <a:r>
              <a:rPr lang="en-US" dirty="0">
                <a:solidFill>
                  <a:schemeClr val="tx1"/>
                </a:solidFill>
              </a:rPr>
              <a:t>Turn-it-in as an option to check for unauthorized collaboration (“collusion” via similarity report)</a:t>
            </a:r>
          </a:p>
          <a:p>
            <a:pPr marL="274320" indent="-274320">
              <a:lnSpc>
                <a:spcPct val="100000"/>
              </a:lnSpc>
              <a:buFont typeface="Arial" panose="020B0604020202020204" pitchFamily="34" charset="0"/>
              <a:buChar char="•"/>
            </a:pPr>
            <a:endParaRPr lang="en-US" dirty="0">
              <a:solidFill>
                <a:srgbClr val="C00000"/>
              </a:solidFill>
            </a:endParaRPr>
          </a:p>
          <a:p>
            <a:pPr marL="274320" indent="-274320">
              <a:lnSpc>
                <a:spcPct val="100000"/>
              </a:lnSpc>
              <a:buFont typeface="Arial" panose="020B0604020202020204" pitchFamily="34" charset="0"/>
              <a:buChar char="•"/>
            </a:pPr>
            <a:endParaRPr lang="en-US" dirty="0">
              <a:solidFill>
                <a:srgbClr val="C00000"/>
              </a:solidFill>
            </a:endParaRPr>
          </a:p>
          <a:p>
            <a:pPr marL="0" indent="0">
              <a:buNone/>
            </a:pPr>
            <a:endParaRPr lang="en-US" dirty="0"/>
          </a:p>
          <a:p>
            <a:endParaRPr lang="en-US" dirty="0"/>
          </a:p>
        </p:txBody>
      </p:sp>
    </p:spTree>
    <p:custDataLst>
      <p:tags r:id="rId1"/>
    </p:custDataLst>
    <p:extLst>
      <p:ext uri="{BB962C8B-B14F-4D97-AF65-F5344CB8AC3E}">
        <p14:creationId xmlns:p14="http://schemas.microsoft.com/office/powerpoint/2010/main" val="31502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107" y="272602"/>
            <a:ext cx="10772775" cy="1658198"/>
          </a:xfrm>
        </p:spPr>
        <p:txBody>
          <a:bodyPr>
            <a:normAutofit/>
          </a:bodyPr>
          <a:lstStyle/>
          <a:p>
            <a:r>
              <a:rPr lang="en-US" sz="4000" dirty="0">
                <a:solidFill>
                  <a:schemeClr val="tx1"/>
                </a:solidFill>
              </a:rPr>
              <a:t>Academic Integrity</a:t>
            </a:r>
          </a:p>
        </p:txBody>
      </p:sp>
      <p:sp>
        <p:nvSpPr>
          <p:cNvPr id="3" name="Content Placeholder 2"/>
          <p:cNvSpPr>
            <a:spLocks noGrp="1"/>
          </p:cNvSpPr>
          <p:nvPr>
            <p:ph idx="1"/>
          </p:nvPr>
        </p:nvSpPr>
        <p:spPr>
          <a:xfrm>
            <a:off x="676656" y="2011680"/>
            <a:ext cx="10653226" cy="3766185"/>
          </a:xfrm>
        </p:spPr>
        <p:txBody>
          <a:bodyPr>
            <a:normAutofit/>
          </a:bodyPr>
          <a:lstStyle/>
          <a:p>
            <a:pPr marL="274320" indent="-274320">
              <a:lnSpc>
                <a:spcPct val="100000"/>
              </a:lnSpc>
              <a:spcBef>
                <a:spcPts val="0"/>
              </a:spcBef>
              <a:spcAft>
                <a:spcPts val="1200"/>
              </a:spcAft>
              <a:buFont typeface="Arial" panose="020B0604020202020204" pitchFamily="34" charset="0"/>
              <a:buChar char="•"/>
            </a:pPr>
            <a:r>
              <a:rPr lang="en-US" sz="2500" dirty="0"/>
              <a:t>Students have expressed high levels of concern about cheating if tests are closed-book</a:t>
            </a:r>
          </a:p>
          <a:p>
            <a:pPr marL="274320" indent="-274320">
              <a:lnSpc>
                <a:spcPct val="100000"/>
              </a:lnSpc>
              <a:spcBef>
                <a:spcPts val="0"/>
              </a:spcBef>
              <a:spcAft>
                <a:spcPts val="1200"/>
              </a:spcAft>
              <a:buFont typeface="Arial" panose="020B0604020202020204" pitchFamily="34" charset="0"/>
              <a:buChar char="•"/>
            </a:pPr>
            <a:r>
              <a:rPr lang="en-US" sz="2500" dirty="0"/>
              <a:t>Recent college discussions about academic integrity</a:t>
            </a:r>
          </a:p>
          <a:p>
            <a:pPr marL="274320" indent="-274320">
              <a:lnSpc>
                <a:spcPct val="100000"/>
              </a:lnSpc>
              <a:spcBef>
                <a:spcPts val="0"/>
              </a:spcBef>
              <a:spcAft>
                <a:spcPts val="1200"/>
              </a:spcAft>
              <a:buFont typeface="Arial" panose="020B0604020202020204" pitchFamily="34" charset="0"/>
              <a:buChar char="•"/>
            </a:pPr>
            <a:r>
              <a:rPr lang="en-US" sz="2500" dirty="0">
                <a:solidFill>
                  <a:schemeClr val="tx1"/>
                </a:solidFill>
              </a:rPr>
              <a:t>CTI / University Policy still in the works but previous statements discouraged high-stakes closed-book exams</a:t>
            </a:r>
          </a:p>
          <a:p>
            <a:endParaRPr lang="en-US" sz="2800" dirty="0"/>
          </a:p>
          <a:p>
            <a:endParaRPr lang="en-US" sz="2800" dirty="0"/>
          </a:p>
        </p:txBody>
      </p:sp>
    </p:spTree>
    <p:custDataLst>
      <p:tags r:id="rId1"/>
    </p:custDataLst>
    <p:extLst>
      <p:ext uri="{BB962C8B-B14F-4D97-AF65-F5344CB8AC3E}">
        <p14:creationId xmlns:p14="http://schemas.microsoft.com/office/powerpoint/2010/main" val="784330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107" y="272602"/>
            <a:ext cx="10772775" cy="1658198"/>
          </a:xfrm>
        </p:spPr>
        <p:txBody>
          <a:bodyPr>
            <a:normAutofit/>
          </a:bodyPr>
          <a:lstStyle/>
          <a:p>
            <a:r>
              <a:rPr lang="en-US" sz="4000" dirty="0">
                <a:solidFill>
                  <a:schemeClr val="tx1"/>
                </a:solidFill>
              </a:rPr>
              <a:t>Proctoring and Academic Integrity Summary</a:t>
            </a:r>
          </a:p>
        </p:txBody>
      </p:sp>
      <p:sp>
        <p:nvSpPr>
          <p:cNvPr id="3" name="Content Placeholder 2"/>
          <p:cNvSpPr>
            <a:spLocks noGrp="1"/>
          </p:cNvSpPr>
          <p:nvPr>
            <p:ph idx="1"/>
          </p:nvPr>
        </p:nvSpPr>
        <p:spPr>
          <a:xfrm>
            <a:off x="460040" y="2011680"/>
            <a:ext cx="10819835" cy="3766185"/>
          </a:xfrm>
        </p:spPr>
        <p:txBody>
          <a:bodyPr>
            <a:normAutofit/>
          </a:bodyPr>
          <a:lstStyle/>
          <a:p>
            <a:pPr marL="274320" indent="-274320">
              <a:lnSpc>
                <a:spcPct val="100000"/>
              </a:lnSpc>
              <a:spcBef>
                <a:spcPts val="0"/>
              </a:spcBef>
              <a:spcAft>
                <a:spcPts val="1200"/>
              </a:spcAft>
              <a:buFont typeface="Arial" panose="020B0604020202020204" pitchFamily="34" charset="0"/>
              <a:buChar char="•"/>
            </a:pPr>
            <a:r>
              <a:rPr lang="en-US" dirty="0"/>
              <a:t>Remote proctoring is challenging, </a:t>
            </a:r>
            <a:r>
              <a:rPr lang="en-US" dirty="0" smtClean="0"/>
              <a:t>costly, </a:t>
            </a:r>
            <a:r>
              <a:rPr lang="en-US" dirty="0"/>
              <a:t>unsupported, unreliable, and raises privacy concerns</a:t>
            </a:r>
          </a:p>
          <a:p>
            <a:pPr marL="274320" indent="-274320">
              <a:lnSpc>
                <a:spcPct val="100000"/>
              </a:lnSpc>
              <a:spcBef>
                <a:spcPts val="0"/>
              </a:spcBef>
              <a:spcAft>
                <a:spcPts val="1200"/>
              </a:spcAft>
              <a:buFont typeface="Arial" panose="020B0604020202020204" pitchFamily="34" charset="0"/>
              <a:buChar char="•"/>
            </a:pPr>
            <a:r>
              <a:rPr lang="en-US" dirty="0"/>
              <a:t>Reliance on the Honor Code to administer closed-book, un-proctored tests is problematic</a:t>
            </a:r>
            <a:endParaRPr lang="en-US" dirty="0">
              <a:solidFill>
                <a:srgbClr val="C00000"/>
              </a:solidFill>
            </a:endParaRPr>
          </a:p>
          <a:p>
            <a:pPr>
              <a:lnSpc>
                <a:spcPct val="100000"/>
              </a:lnSpc>
              <a:spcBef>
                <a:spcPts val="0"/>
              </a:spcBef>
              <a:spcAft>
                <a:spcPts val="1200"/>
              </a:spcAft>
            </a:pPr>
            <a:endParaRPr lang="en-US" sz="2800" dirty="0"/>
          </a:p>
          <a:p>
            <a:endParaRPr lang="en-US" sz="2800" dirty="0"/>
          </a:p>
        </p:txBody>
      </p:sp>
    </p:spTree>
    <p:custDataLst>
      <p:tags r:id="rId1"/>
    </p:custDataLst>
    <p:extLst>
      <p:ext uri="{BB962C8B-B14F-4D97-AF65-F5344CB8AC3E}">
        <p14:creationId xmlns:p14="http://schemas.microsoft.com/office/powerpoint/2010/main" val="1161701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7060" y="263586"/>
            <a:ext cx="10772775" cy="1658198"/>
          </a:xfrm>
        </p:spPr>
        <p:txBody>
          <a:bodyPr>
            <a:normAutofit/>
          </a:bodyPr>
          <a:lstStyle/>
          <a:p>
            <a:r>
              <a:rPr lang="en-US" sz="4000" dirty="0">
                <a:solidFill>
                  <a:schemeClr val="tx1"/>
                </a:solidFill>
              </a:rPr>
              <a:t>Open-Book vs. Closed-Book Debate</a:t>
            </a:r>
          </a:p>
        </p:txBody>
      </p:sp>
      <p:sp>
        <p:nvSpPr>
          <p:cNvPr id="3" name="Content Placeholder 2"/>
          <p:cNvSpPr>
            <a:spLocks noGrp="1"/>
          </p:cNvSpPr>
          <p:nvPr>
            <p:ph idx="1"/>
          </p:nvPr>
        </p:nvSpPr>
        <p:spPr>
          <a:xfrm>
            <a:off x="517060" y="2095147"/>
            <a:ext cx="11150474" cy="3766185"/>
          </a:xfrm>
        </p:spPr>
        <p:txBody>
          <a:bodyPr vert="horz" lIns="91440" tIns="45720" rIns="91440" bIns="45720" rtlCol="0" anchor="t">
            <a:normAutofit/>
          </a:bodyPr>
          <a:lstStyle/>
          <a:p>
            <a:pPr marL="0" indent="0">
              <a:buNone/>
            </a:pPr>
            <a:r>
              <a:rPr lang="en-US" dirty="0"/>
              <a:t>What are the advantages </a:t>
            </a:r>
            <a:r>
              <a:rPr lang="en-US" dirty="0" smtClean="0"/>
              <a:t>and disadvantages of </a:t>
            </a:r>
            <a:r>
              <a:rPr lang="en-US" b="1" u="sng" dirty="0"/>
              <a:t>Open</a:t>
            </a:r>
            <a:r>
              <a:rPr lang="en-US" dirty="0"/>
              <a:t>-Book Exams (OBEs)?</a:t>
            </a:r>
          </a:p>
          <a:p>
            <a:pPr marL="0" indent="0">
              <a:buNone/>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3520788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200" y="4262689"/>
            <a:ext cx="11150474" cy="2511491"/>
          </a:xfrm>
        </p:spPr>
        <p:txBody>
          <a:bodyPr/>
          <a:lstStyle/>
          <a:p>
            <a:pPr marL="274320" indent="-274320">
              <a:lnSpc>
                <a:spcPct val="110000"/>
              </a:lnSpc>
              <a:spcBef>
                <a:spcPts val="0"/>
              </a:spcBef>
              <a:buFont typeface="Arial" panose="020B0604020202020204" pitchFamily="34" charset="0"/>
              <a:buChar char="•"/>
            </a:pPr>
            <a:r>
              <a:rPr lang="en-US" sz="2200" dirty="0"/>
              <a:t>“Any exam of relevance must assess the examinee’s ability to find, understand, evaluate, and use external resources”</a:t>
            </a:r>
          </a:p>
          <a:p>
            <a:pPr marL="274320" indent="-274320">
              <a:lnSpc>
                <a:spcPct val="110000"/>
              </a:lnSpc>
              <a:spcBef>
                <a:spcPts val="0"/>
              </a:spcBef>
              <a:buFont typeface="Arial" panose="020B0604020202020204" pitchFamily="34" charset="0"/>
              <a:buChar char="•"/>
            </a:pPr>
            <a:r>
              <a:rPr lang="en-US" sz="2200" dirty="0"/>
              <a:t>“Open book exams are more authentic to real-world practice”</a:t>
            </a:r>
          </a:p>
          <a:p>
            <a:pPr marL="274320" indent="-274320">
              <a:lnSpc>
                <a:spcPct val="110000"/>
              </a:lnSpc>
              <a:spcBef>
                <a:spcPts val="0"/>
              </a:spcBef>
              <a:buFont typeface="Arial" panose="020B0604020202020204" pitchFamily="34" charset="0"/>
              <a:buChar char="•"/>
            </a:pPr>
            <a:r>
              <a:rPr lang="en-US" sz="2200" dirty="0"/>
              <a:t>“Because professionals of the future will not be able to ‘know’ all the information needed for competent performance, meaningful assessment of medical practice…should allow individuals to look up information when taking an exam”</a:t>
            </a:r>
          </a:p>
        </p:txBody>
      </p:sp>
      <p:grpSp>
        <p:nvGrpSpPr>
          <p:cNvPr id="7" name="Group 6"/>
          <p:cNvGrpSpPr/>
          <p:nvPr/>
        </p:nvGrpSpPr>
        <p:grpSpPr>
          <a:xfrm>
            <a:off x="1602811" y="340275"/>
            <a:ext cx="9163251" cy="3470755"/>
            <a:chOff x="2506874" y="1802286"/>
            <a:chExt cx="5943600" cy="2285185"/>
          </a:xfrm>
        </p:grpSpPr>
        <p:pic>
          <p:nvPicPr>
            <p:cNvPr id="4" name="Picture 3"/>
            <p:cNvPicPr/>
            <p:nvPr/>
          </p:nvPicPr>
          <p:blipFill rotWithShape="1">
            <a:blip r:embed="rId3"/>
            <a:srcRect b="38787"/>
            <a:stretch/>
          </p:blipFill>
          <p:spPr>
            <a:xfrm>
              <a:off x="2506874" y="1802286"/>
              <a:ext cx="5943600" cy="2285185"/>
            </a:xfrm>
            <a:prstGeom prst="rect">
              <a:avLst/>
            </a:prstGeom>
          </p:spPr>
        </p:pic>
        <p:pic>
          <p:nvPicPr>
            <p:cNvPr id="6" name="Picture 5"/>
            <p:cNvPicPr>
              <a:picLocks noChangeAspect="1"/>
            </p:cNvPicPr>
            <p:nvPr/>
          </p:nvPicPr>
          <p:blipFill>
            <a:blip r:embed="rId4"/>
            <a:stretch>
              <a:fillRect/>
            </a:stretch>
          </p:blipFill>
          <p:spPr>
            <a:xfrm>
              <a:off x="5044440" y="2743642"/>
              <a:ext cx="3295650" cy="216148"/>
            </a:xfrm>
            <a:prstGeom prst="rect">
              <a:avLst/>
            </a:prstGeom>
          </p:spPr>
        </p:pic>
      </p:grpSp>
    </p:spTree>
    <p:custDataLst>
      <p:tags r:id="rId1"/>
    </p:custDataLst>
    <p:extLst>
      <p:ext uri="{BB962C8B-B14F-4D97-AF65-F5344CB8AC3E}">
        <p14:creationId xmlns:p14="http://schemas.microsoft.com/office/powerpoint/2010/main" val="20281837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1300</TotalTime>
  <Words>1763</Words>
  <Application>Microsoft Office PowerPoint</Application>
  <PresentationFormat>Widescreen</PresentationFormat>
  <Paragraphs>202</Paragraphs>
  <Slides>27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Metropolitan</vt:lpstr>
      <vt:lpstr> ESS Summer Teaching  and Learning Series     Considerations for Remote Assessment</vt:lpstr>
      <vt:lpstr>COVID Remote Assessment Considerations</vt:lpstr>
      <vt:lpstr>Assessment Drives Learning</vt:lpstr>
      <vt:lpstr>PowerPoint Presentation</vt:lpstr>
      <vt:lpstr>Remote Proctoring Options</vt:lpstr>
      <vt:lpstr>Academic Integrity</vt:lpstr>
      <vt:lpstr>Proctoring and Academic Integrity Summary</vt:lpstr>
      <vt:lpstr>Open-Book vs. Closed-Book Debate</vt:lpstr>
      <vt:lpstr>PowerPoint Presentation</vt:lpstr>
      <vt:lpstr>PowerPoint Presentation</vt:lpstr>
      <vt:lpstr>PowerPoint Presentation</vt:lpstr>
      <vt:lpstr>PowerPoint Presentation</vt:lpstr>
      <vt:lpstr>PowerPoint Presentation</vt:lpstr>
      <vt:lpstr>PowerPoint Presentation</vt:lpstr>
      <vt:lpstr>Student Stress – finding the right balance</vt:lpstr>
      <vt:lpstr>Faculty time to create and grade assessments </vt:lpstr>
      <vt:lpstr>How can we leverage advantages and mitigate problems associated with OBEs? </vt:lpstr>
      <vt:lpstr>High Quality Exam Questions</vt:lpstr>
      <vt:lpstr>General strategies for exam questions </vt:lpstr>
      <vt:lpstr>Example Question</vt:lpstr>
      <vt:lpstr>Key Features Questions</vt:lpstr>
      <vt:lpstr>Applying key features principles to pre-clinical course</vt:lpstr>
      <vt:lpstr>Alternative Question Formats for OBEs</vt:lpstr>
      <vt:lpstr>What Platform?</vt:lpstr>
      <vt:lpstr>Making it Harder to Cheat</vt:lpstr>
      <vt:lpstr>Considerations for Remote Assessment Summary</vt:lpstr>
      <vt:lpstr>References</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Marnie FitzMaurice</dc:creator>
  <cp:lastModifiedBy>Marnie FitzMaurice</cp:lastModifiedBy>
  <cp:revision>174</cp:revision>
  <dcterms:created xsi:type="dcterms:W3CDTF">2020-07-13T23:31:05Z</dcterms:created>
  <dcterms:modified xsi:type="dcterms:W3CDTF">2020-07-15T21:07:35Z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F96095A6-A04A-4DC8-85D9-DBF4C13D36E9</vt:lpwstr>
  </property>
  <property fmtid="{D5CDD505-2E9C-101B-9397-08002B2CF9AE}" pid="3" name="ArticulatePath">
    <vt:lpwstr>Considerations for Remote Assessment ESS Summer Teaching and Learning</vt:lpwstr>
  </property>
</Properties>
</file>