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sldIdLst>
    <p:sldId id="256" r:id="rId2"/>
    <p:sldId id="304" r:id="rId3"/>
    <p:sldId id="386" r:id="rId4"/>
    <p:sldId id="330" r:id="rId5"/>
    <p:sldId id="405" r:id="rId6"/>
    <p:sldId id="418" r:id="rId7"/>
    <p:sldId id="387" r:id="rId8"/>
    <p:sldId id="416" r:id="rId9"/>
    <p:sldId id="422" r:id="rId10"/>
    <p:sldId id="414" r:id="rId11"/>
    <p:sldId id="419" r:id="rId12"/>
    <p:sldId id="391" r:id="rId13"/>
    <p:sldId id="415" r:id="rId14"/>
    <p:sldId id="408" r:id="rId15"/>
    <p:sldId id="421" r:id="rId16"/>
    <p:sldId id="424" r:id="rId17"/>
    <p:sldId id="420" r:id="rId18"/>
    <p:sldId id="423" r:id="rId19"/>
    <p:sldId id="384" r:id="rId20"/>
    <p:sldId id="425" r:id="rId21"/>
    <p:sldId id="383" r:id="rId22"/>
    <p:sldId id="403" r:id="rId23"/>
    <p:sldId id="276" r:id="rId24"/>
  </p:sldIdLst>
  <p:sldSz cx="12192000" cy="6858000"/>
  <p:notesSz cx="6858000" cy="9144000"/>
  <p:embeddedFontLst>
    <p:embeddedFont>
      <p:font typeface="Avenir Next" panose="020B050302020202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1B1B"/>
    <a:srgbClr val="CDBCE1"/>
    <a:srgbClr val="223F5E"/>
    <a:srgbClr val="A2998B"/>
    <a:srgbClr val="EF4305"/>
    <a:srgbClr val="DFD7F9"/>
    <a:srgbClr val="FBCB5D"/>
    <a:srgbClr val="9979AA"/>
    <a:srgbClr val="7E5A8F"/>
    <a:srgbClr val="DA9E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50" autoAdjust="0"/>
    <p:restoredTop sz="82623" autoAdjust="0"/>
  </p:normalViewPr>
  <p:slideViewPr>
    <p:cSldViewPr snapToGrid="0">
      <p:cViewPr>
        <p:scale>
          <a:sx n="96" d="100"/>
          <a:sy n="96" d="100"/>
        </p:scale>
        <p:origin x="4112" y="95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3" d="100"/>
          <a:sy n="73" d="100"/>
        </p:scale>
        <p:origin x="-348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BE52B-AD3E-418E-9A56-5AAC8642BF05}" type="datetimeFigureOut">
              <a:rPr lang="en-US" smtClean="0"/>
              <a:t>7/16/20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41871-3F80-40E1-9BAB-D41A925EC450}" type="slidenum">
              <a:rPr lang="en-US" smtClean="0"/>
              <a:t>‹#›</a:t>
            </a:fld>
            <a:endParaRPr lang="en-US"/>
          </a:p>
        </p:txBody>
      </p:sp>
    </p:spTree>
    <p:extLst>
      <p:ext uri="{BB962C8B-B14F-4D97-AF65-F5344CB8AC3E}">
        <p14:creationId xmlns:p14="http://schemas.microsoft.com/office/powerpoint/2010/main" val="1195665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41871-3F80-40E1-9BAB-D41A925EC450}" type="slidenum">
              <a:rPr lang="en-US" smtClean="0"/>
              <a:t>1</a:t>
            </a:fld>
            <a:endParaRPr lang="en-US"/>
          </a:p>
        </p:txBody>
      </p:sp>
    </p:spTree>
    <p:extLst>
      <p:ext uri="{BB962C8B-B14F-4D97-AF65-F5344CB8AC3E}">
        <p14:creationId xmlns:p14="http://schemas.microsoft.com/office/powerpoint/2010/main" val="3638342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41871-3F80-40E1-9BAB-D41A925EC450}" type="slidenum">
              <a:rPr lang="en-US" smtClean="0"/>
              <a:t>17</a:t>
            </a:fld>
            <a:endParaRPr lang="en-US"/>
          </a:p>
        </p:txBody>
      </p:sp>
    </p:spTree>
    <p:extLst>
      <p:ext uri="{BB962C8B-B14F-4D97-AF65-F5344CB8AC3E}">
        <p14:creationId xmlns:p14="http://schemas.microsoft.com/office/powerpoint/2010/main" val="220260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41871-3F80-40E1-9BAB-D41A925EC450}" type="slidenum">
              <a:rPr lang="en-US" smtClean="0"/>
              <a:t>20</a:t>
            </a:fld>
            <a:endParaRPr lang="en-US"/>
          </a:p>
        </p:txBody>
      </p:sp>
    </p:spTree>
    <p:extLst>
      <p:ext uri="{BB962C8B-B14F-4D97-AF65-F5344CB8AC3E}">
        <p14:creationId xmlns:p14="http://schemas.microsoft.com/office/powerpoint/2010/main" val="33783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20000"/>
              </a:lnSpc>
              <a:spcAft>
                <a:spcPts val="1200"/>
              </a:spcAft>
              <a:buClr>
                <a:srgbClr val="A2998B"/>
              </a:buCl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9141871-3F80-40E1-9BAB-D41A925EC450}" type="slidenum">
              <a:rPr lang="en-US" smtClean="0"/>
              <a:t>2</a:t>
            </a:fld>
            <a:endParaRPr lang="en-US"/>
          </a:p>
        </p:txBody>
      </p:sp>
    </p:spTree>
    <p:extLst>
      <p:ext uri="{BB962C8B-B14F-4D97-AF65-F5344CB8AC3E}">
        <p14:creationId xmlns:p14="http://schemas.microsoft.com/office/powerpoint/2010/main" val="3947141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41871-3F80-40E1-9BAB-D41A925EC450}" type="slidenum">
              <a:rPr lang="en-US" smtClean="0"/>
              <a:t>4</a:t>
            </a:fld>
            <a:endParaRPr lang="en-US"/>
          </a:p>
        </p:txBody>
      </p:sp>
    </p:spTree>
    <p:extLst>
      <p:ext uri="{BB962C8B-B14F-4D97-AF65-F5344CB8AC3E}">
        <p14:creationId xmlns:p14="http://schemas.microsoft.com/office/powerpoint/2010/main" val="1859324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chemeClr val="tx1"/>
                </a:solidFill>
              </a:rPr>
              <a:t>Low Vision (contrast, font size, color, screen reader, alt text, transcripts), </a:t>
            </a:r>
          </a:p>
          <a:p>
            <a:pPr marL="0" indent="0">
              <a:buNone/>
            </a:pPr>
            <a:r>
              <a:rPr lang="en-US" sz="1200" dirty="0">
                <a:solidFill>
                  <a:schemeClr val="tx1"/>
                </a:solidFill>
              </a:rPr>
              <a:t>Colorblind (contrast, color, alt text), </a:t>
            </a:r>
          </a:p>
          <a:p>
            <a:pPr marL="0" indent="0">
              <a:buNone/>
            </a:pPr>
            <a:r>
              <a:rPr lang="en-US" sz="1200" dirty="0">
                <a:solidFill>
                  <a:schemeClr val="tx1"/>
                </a:solidFill>
              </a:rPr>
              <a:t>Hard of hearing (transcripts, lip reading)</a:t>
            </a:r>
          </a:p>
          <a:p>
            <a:endParaRPr lang="en-US" dirty="0"/>
          </a:p>
        </p:txBody>
      </p:sp>
      <p:sp>
        <p:nvSpPr>
          <p:cNvPr id="4" name="Slide Number Placeholder 3"/>
          <p:cNvSpPr>
            <a:spLocks noGrp="1"/>
          </p:cNvSpPr>
          <p:nvPr>
            <p:ph type="sldNum" sz="quarter" idx="5"/>
          </p:nvPr>
        </p:nvSpPr>
        <p:spPr/>
        <p:txBody>
          <a:bodyPr/>
          <a:lstStyle/>
          <a:p>
            <a:fld id="{99141871-3F80-40E1-9BAB-D41A925EC450}" type="slidenum">
              <a:rPr lang="en-US" smtClean="0"/>
              <a:t>5</a:t>
            </a:fld>
            <a:endParaRPr lang="en-US"/>
          </a:p>
        </p:txBody>
      </p:sp>
    </p:spTree>
    <p:extLst>
      <p:ext uri="{BB962C8B-B14F-4D97-AF65-F5344CB8AC3E}">
        <p14:creationId xmlns:p14="http://schemas.microsoft.com/office/powerpoint/2010/main" val="1368184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41871-3F80-40E1-9BAB-D41A925EC450}" type="slidenum">
              <a:rPr lang="en-US" smtClean="0"/>
              <a:t>6</a:t>
            </a:fld>
            <a:endParaRPr lang="en-US"/>
          </a:p>
        </p:txBody>
      </p:sp>
    </p:spTree>
    <p:extLst>
      <p:ext uri="{BB962C8B-B14F-4D97-AF65-F5344CB8AC3E}">
        <p14:creationId xmlns:p14="http://schemas.microsoft.com/office/powerpoint/2010/main" val="1752523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141871-3F80-40E1-9BAB-D41A925EC450}" type="slidenum">
              <a:rPr lang="en-US" smtClean="0"/>
              <a:t>8</a:t>
            </a:fld>
            <a:endParaRPr lang="en-US"/>
          </a:p>
        </p:txBody>
      </p:sp>
    </p:spTree>
    <p:extLst>
      <p:ext uri="{BB962C8B-B14F-4D97-AF65-F5344CB8AC3E}">
        <p14:creationId xmlns:p14="http://schemas.microsoft.com/office/powerpoint/2010/main" val="416017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141871-3F80-40E1-9BAB-D41A925EC450}" type="slidenum">
              <a:rPr lang="en-US" smtClean="0"/>
              <a:t>10</a:t>
            </a:fld>
            <a:endParaRPr lang="en-US"/>
          </a:p>
        </p:txBody>
      </p:sp>
    </p:spTree>
    <p:extLst>
      <p:ext uri="{BB962C8B-B14F-4D97-AF65-F5344CB8AC3E}">
        <p14:creationId xmlns:p14="http://schemas.microsoft.com/office/powerpoint/2010/main" val="2837923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141871-3F80-40E1-9BAB-D41A925EC450}" type="slidenum">
              <a:rPr lang="en-US" smtClean="0"/>
              <a:t>11</a:t>
            </a:fld>
            <a:endParaRPr lang="en-US"/>
          </a:p>
        </p:txBody>
      </p:sp>
    </p:spTree>
    <p:extLst>
      <p:ext uri="{BB962C8B-B14F-4D97-AF65-F5344CB8AC3E}">
        <p14:creationId xmlns:p14="http://schemas.microsoft.com/office/powerpoint/2010/main" val="983604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41871-3F80-40E1-9BAB-D41A925EC450}" type="slidenum">
              <a:rPr lang="en-US" smtClean="0"/>
              <a:t>14</a:t>
            </a:fld>
            <a:endParaRPr lang="en-US"/>
          </a:p>
        </p:txBody>
      </p:sp>
    </p:spTree>
    <p:extLst>
      <p:ext uri="{BB962C8B-B14F-4D97-AF65-F5344CB8AC3E}">
        <p14:creationId xmlns:p14="http://schemas.microsoft.com/office/powerpoint/2010/main" val="1388644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284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B00F652-B9A1-4F6C-B673-14E513A18DEC}" type="datetimeFigureOut">
              <a:rPr lang="en-US" smtClean="0"/>
              <a:t>7/16/20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C64DBA2-DF2C-447B-9D8F-69583BB9F624}" type="slidenum">
              <a:rPr lang="en-US" smtClean="0"/>
              <a:t>‹#›</a:t>
            </a:fld>
            <a:endParaRPr lang="en-US"/>
          </a:p>
        </p:txBody>
      </p:sp>
    </p:spTree>
    <p:extLst>
      <p:ext uri="{BB962C8B-B14F-4D97-AF65-F5344CB8AC3E}">
        <p14:creationId xmlns:p14="http://schemas.microsoft.com/office/powerpoint/2010/main" val="2137373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B00F652-B9A1-4F6C-B673-14E513A18DEC}" type="datetimeFigureOut">
              <a:rPr lang="en-US" smtClean="0"/>
              <a:t>7/16/20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C64DBA2-DF2C-447B-9D8F-69583BB9F624}" type="slidenum">
              <a:rPr lang="en-US" smtClean="0"/>
              <a:t>‹#›</a:t>
            </a:fld>
            <a:endParaRPr lang="en-US"/>
          </a:p>
        </p:txBody>
      </p:sp>
    </p:spTree>
    <p:extLst>
      <p:ext uri="{BB962C8B-B14F-4D97-AF65-F5344CB8AC3E}">
        <p14:creationId xmlns:p14="http://schemas.microsoft.com/office/powerpoint/2010/main" val="246429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rgbClr val="B31B1B"/>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B00F652-B9A1-4F6C-B673-14E513A18DEC}" type="datetimeFigureOut">
              <a:rPr lang="en-US" smtClean="0"/>
              <a:t>7/16/20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C64DBA2-DF2C-447B-9D8F-69583BB9F624}" type="slidenum">
              <a:rPr lang="en-US" smtClean="0"/>
              <a:t>‹#›</a:t>
            </a:fld>
            <a:endParaRPr lang="en-US"/>
          </a:p>
        </p:txBody>
      </p:sp>
    </p:spTree>
    <p:extLst>
      <p:ext uri="{BB962C8B-B14F-4D97-AF65-F5344CB8AC3E}">
        <p14:creationId xmlns:p14="http://schemas.microsoft.com/office/powerpoint/2010/main" val="71200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solidFill>
                  <a:srgbClr val="B31B1B"/>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B00F652-B9A1-4F6C-B673-14E513A18DEC}" type="datetimeFigureOut">
              <a:rPr lang="en-US" smtClean="0"/>
              <a:t>7/16/20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C64DBA2-DF2C-447B-9D8F-69583BB9F624}" type="slidenum">
              <a:rPr lang="en-US" smtClean="0"/>
              <a:t>‹#›</a:t>
            </a:fld>
            <a:endParaRPr lang="en-US"/>
          </a:p>
        </p:txBody>
      </p:sp>
    </p:spTree>
    <p:extLst>
      <p:ext uri="{BB962C8B-B14F-4D97-AF65-F5344CB8AC3E}">
        <p14:creationId xmlns:p14="http://schemas.microsoft.com/office/powerpoint/2010/main" val="78713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rgbClr val="B31B1B"/>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B00F652-B9A1-4F6C-B673-14E513A18DEC}" type="datetimeFigureOut">
              <a:rPr lang="en-US" smtClean="0"/>
              <a:t>7/16/20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C64DBA2-DF2C-447B-9D8F-69583BB9F624}" type="slidenum">
              <a:rPr lang="en-US" smtClean="0"/>
              <a:t>‹#›</a:t>
            </a:fld>
            <a:endParaRPr lang="en-US"/>
          </a:p>
        </p:txBody>
      </p:sp>
    </p:spTree>
    <p:extLst>
      <p:ext uri="{BB962C8B-B14F-4D97-AF65-F5344CB8AC3E}">
        <p14:creationId xmlns:p14="http://schemas.microsoft.com/office/powerpoint/2010/main" val="4231378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lvl1pPr>
              <a:defRPr>
                <a:solidFill>
                  <a:srgbClr val="B31B1B"/>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B00F652-B9A1-4F6C-B673-14E513A18DEC}" type="datetimeFigureOut">
              <a:rPr lang="en-US" smtClean="0"/>
              <a:t>7/16/20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C64DBA2-DF2C-447B-9D8F-69583BB9F624}" type="slidenum">
              <a:rPr lang="en-US" smtClean="0"/>
              <a:t>‹#›</a:t>
            </a:fld>
            <a:endParaRPr lang="en-US"/>
          </a:p>
        </p:txBody>
      </p:sp>
    </p:spTree>
    <p:extLst>
      <p:ext uri="{BB962C8B-B14F-4D97-AF65-F5344CB8AC3E}">
        <p14:creationId xmlns:p14="http://schemas.microsoft.com/office/powerpoint/2010/main" val="89114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rgbClr val="B31B1B"/>
                </a:solidFill>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B00F652-B9A1-4F6C-B673-14E513A18DEC}" type="datetimeFigureOut">
              <a:rPr lang="en-US" smtClean="0"/>
              <a:t>7/16/20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C64DBA2-DF2C-447B-9D8F-69583BB9F624}" type="slidenum">
              <a:rPr lang="en-US" smtClean="0"/>
              <a:t>‹#›</a:t>
            </a:fld>
            <a:endParaRPr lang="en-US"/>
          </a:p>
        </p:txBody>
      </p:sp>
    </p:spTree>
    <p:extLst>
      <p:ext uri="{BB962C8B-B14F-4D97-AF65-F5344CB8AC3E}">
        <p14:creationId xmlns:p14="http://schemas.microsoft.com/office/powerpoint/2010/main" val="2425895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B00F652-B9A1-4F6C-B673-14E513A18DEC}" type="datetimeFigureOut">
              <a:rPr lang="en-US" smtClean="0"/>
              <a:t>7/16/20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C64DBA2-DF2C-447B-9D8F-69583BB9F624}" type="slidenum">
              <a:rPr lang="en-US" smtClean="0"/>
              <a:t>‹#›</a:t>
            </a:fld>
            <a:endParaRPr lang="en-US"/>
          </a:p>
        </p:txBody>
      </p:sp>
    </p:spTree>
    <p:extLst>
      <p:ext uri="{BB962C8B-B14F-4D97-AF65-F5344CB8AC3E}">
        <p14:creationId xmlns:p14="http://schemas.microsoft.com/office/powerpoint/2010/main" val="131639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B00F652-B9A1-4F6C-B673-14E513A18DEC}" type="datetimeFigureOut">
              <a:rPr lang="en-US" smtClean="0"/>
              <a:t>7/16/20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C64DBA2-DF2C-447B-9D8F-69583BB9F624}" type="slidenum">
              <a:rPr lang="en-US" smtClean="0"/>
              <a:t>‹#›</a:t>
            </a:fld>
            <a:endParaRPr lang="en-US"/>
          </a:p>
        </p:txBody>
      </p:sp>
    </p:spTree>
    <p:extLst>
      <p:ext uri="{BB962C8B-B14F-4D97-AF65-F5344CB8AC3E}">
        <p14:creationId xmlns:p14="http://schemas.microsoft.com/office/powerpoint/2010/main" val="3625573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B00F652-B9A1-4F6C-B673-14E513A18DEC}" type="datetimeFigureOut">
              <a:rPr lang="en-US" smtClean="0"/>
              <a:t>7/16/20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C64DBA2-DF2C-447B-9D8F-69583BB9F624}" type="slidenum">
              <a:rPr lang="en-US" smtClean="0"/>
              <a:t>‹#›</a:t>
            </a:fld>
            <a:endParaRPr lang="en-US"/>
          </a:p>
        </p:txBody>
      </p:sp>
    </p:spTree>
    <p:extLst>
      <p:ext uri="{BB962C8B-B14F-4D97-AF65-F5344CB8AC3E}">
        <p14:creationId xmlns:p14="http://schemas.microsoft.com/office/powerpoint/2010/main" val="385245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491B8BC-4606-F44C-BD1B-BBABC252694A}"/>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176101" y="5870142"/>
            <a:ext cx="912876" cy="912876"/>
          </a:xfrm>
          <a:prstGeom prst="rect">
            <a:avLst/>
          </a:prstGeom>
        </p:spPr>
      </p:pic>
      <p:pic>
        <p:nvPicPr>
          <p:cNvPr id="4" name="Picture 3" descr="A close up of a sign&#10;&#10;Description automatically generated">
            <a:extLst>
              <a:ext uri="{FF2B5EF4-FFF2-40B4-BE49-F238E27FC236}">
                <a16:creationId xmlns:a16="http://schemas.microsoft.com/office/drawing/2014/main" id="{BD5AB128-8C35-CD4E-A4B2-CAA4061B6D3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9225" y="5837484"/>
            <a:ext cx="1228233" cy="912876"/>
          </a:xfrm>
          <a:prstGeom prst="rect">
            <a:avLst/>
          </a:prstGeom>
        </p:spPr>
      </p:pic>
    </p:spTree>
    <p:extLst>
      <p:ext uri="{BB962C8B-B14F-4D97-AF65-F5344CB8AC3E}">
        <p14:creationId xmlns:p14="http://schemas.microsoft.com/office/powerpoint/2010/main" val="1056524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color-blindness.com/coblis-color-blindness-simulato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ebaim.org/" TargetMode="External"/><Relationship Id="rId3" Type="http://schemas.openxmlformats.org/officeDocument/2006/relationships/hyperlink" Target="https://teaching.cornell.edu/sites/default/files/2020-06/Accessibility%20Checklist.pdf" TargetMode="External"/><Relationship Id="rId7" Type="http://schemas.openxmlformats.org/officeDocument/2006/relationships/hyperlink" Target="https://sds.cornell.edu/"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canvas.cornell.edu/enroll/BCDGP6" TargetMode="External"/><Relationship Id="rId5" Type="http://schemas.openxmlformats.org/officeDocument/2006/relationships/hyperlink" Target="https://blogs.cornell.edu/vetess/" TargetMode="External"/><Relationship Id="rId10" Type="http://schemas.openxmlformats.org/officeDocument/2006/relationships/hyperlink" Target="https://photofeathers.wordpress.com/tag/zebra-dove/" TargetMode="External"/><Relationship Id="rId4" Type="http://schemas.openxmlformats.org/officeDocument/2006/relationships/hyperlink" Target="https://teaching.cornell.edu/learning-technologies/hybrid-online-learning/accessibility-accommodation-inclusion/accessibility" TargetMode="External"/><Relationship Id="rId9"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w3.org/TR/low-vision-need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22794" y="4649118"/>
            <a:ext cx="11009745" cy="2133899"/>
          </a:xfrm>
          <a:prstGeom prst="rect">
            <a:avLst/>
          </a:prstGeom>
        </p:spPr>
        <p:txBody>
          <a:bodyPr>
            <a:normAutofit/>
          </a:bodyPr>
          <a:lstStyle/>
          <a:p>
            <a:pPr marL="0" indent="0" algn="ctr">
              <a:buNone/>
            </a:pPr>
            <a:r>
              <a:rPr lang="en-US" sz="2200" dirty="0">
                <a:latin typeface="Avenir Next" panose="020B0503020202020204" pitchFamily="34" charset="0"/>
              </a:rPr>
              <a:t>Nicky Beaudoin, M.Ed.</a:t>
            </a:r>
            <a:endParaRPr lang="en-US" sz="2200" dirty="0"/>
          </a:p>
          <a:p>
            <a:pPr marL="0" indent="0" algn="ctr">
              <a:buNone/>
            </a:pPr>
            <a:endParaRPr lang="en-US" sz="2200" dirty="0">
              <a:latin typeface="Avenir Next" panose="020B0503020202020204" pitchFamily="34" charset="0"/>
            </a:endParaRPr>
          </a:p>
          <a:p>
            <a:pPr marL="0" indent="0" algn="ctr">
              <a:buNone/>
            </a:pPr>
            <a:r>
              <a:rPr lang="en-US" sz="2200" i="1" dirty="0">
                <a:latin typeface="Avenir Next" panose="020B0503020202020204" pitchFamily="34" charset="0"/>
              </a:rPr>
              <a:t>July 17, 2020</a:t>
            </a:r>
            <a:endParaRPr lang="en-US" sz="2200" dirty="0">
              <a:latin typeface="Avenir Next" panose="020B0503020202020204" pitchFamily="34" charset="0"/>
            </a:endParaRPr>
          </a:p>
        </p:txBody>
      </p:sp>
      <p:pic>
        <p:nvPicPr>
          <p:cNvPr id="11" name="Graphic 10">
            <a:extLst>
              <a:ext uri="{FF2B5EF4-FFF2-40B4-BE49-F238E27FC236}">
                <a16:creationId xmlns:a16="http://schemas.microsoft.com/office/drawing/2014/main" id="{A0AECACF-CF8E-3141-A7A0-BF2C446903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76101" y="5870142"/>
            <a:ext cx="912876" cy="912876"/>
          </a:xfrm>
          <a:prstGeom prst="rect">
            <a:avLst/>
          </a:prstGeom>
        </p:spPr>
      </p:pic>
      <p:sp>
        <p:nvSpPr>
          <p:cNvPr id="8" name="Rectangle 7">
            <a:extLst>
              <a:ext uri="{FF2B5EF4-FFF2-40B4-BE49-F238E27FC236}">
                <a16:creationId xmlns:a16="http://schemas.microsoft.com/office/drawing/2014/main" id="{36C29384-DEC5-EA42-A8AC-2DC920D952E5}"/>
              </a:ext>
            </a:extLst>
          </p:cNvPr>
          <p:cNvSpPr/>
          <p:nvPr/>
        </p:nvSpPr>
        <p:spPr>
          <a:xfrm>
            <a:off x="-154379" y="510639"/>
            <a:ext cx="12564093" cy="3542661"/>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E5A8F"/>
              </a:solidFill>
            </a:endParaRPr>
          </a:p>
        </p:txBody>
      </p:sp>
      <p:sp>
        <p:nvSpPr>
          <p:cNvPr id="9" name="Title 1">
            <a:extLst>
              <a:ext uri="{FF2B5EF4-FFF2-40B4-BE49-F238E27FC236}">
                <a16:creationId xmlns:a16="http://schemas.microsoft.com/office/drawing/2014/main" id="{BAB336C2-84B4-B84C-ACCC-332FB1563031}"/>
              </a:ext>
            </a:extLst>
          </p:cNvPr>
          <p:cNvSpPr txBox="1">
            <a:spLocks/>
          </p:cNvSpPr>
          <p:nvPr/>
        </p:nvSpPr>
        <p:spPr>
          <a:xfrm>
            <a:off x="6740281" y="1274306"/>
            <a:ext cx="5451719" cy="2015326"/>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1"/>
                </a:solidFill>
              </a:rPr>
              <a:t>The Basics of Accessibility</a:t>
            </a:r>
          </a:p>
        </p:txBody>
      </p:sp>
      <p:sp>
        <p:nvSpPr>
          <p:cNvPr id="10" name="TextBox 9">
            <a:extLst>
              <a:ext uri="{FF2B5EF4-FFF2-40B4-BE49-F238E27FC236}">
                <a16:creationId xmlns:a16="http://schemas.microsoft.com/office/drawing/2014/main" id="{D5E33003-D629-5541-BCD0-2B09FAC4F8E3}"/>
              </a:ext>
            </a:extLst>
          </p:cNvPr>
          <p:cNvSpPr txBox="1"/>
          <p:nvPr/>
        </p:nvSpPr>
        <p:spPr>
          <a:xfrm>
            <a:off x="313195" y="1380373"/>
            <a:ext cx="5925469" cy="1754326"/>
          </a:xfrm>
          <a:prstGeom prst="rect">
            <a:avLst/>
          </a:prstGeom>
          <a:noFill/>
        </p:spPr>
        <p:txBody>
          <a:bodyPr wrap="square" rtlCol="0" anchor="ctr" anchorCtr="0">
            <a:spAutoFit/>
          </a:bodyPr>
          <a:lstStyle/>
          <a:p>
            <a:pPr algn="r"/>
            <a:r>
              <a:rPr lang="en-US" sz="5400" b="1" i="1" dirty="0">
                <a:solidFill>
                  <a:schemeClr val="bg1"/>
                </a:solidFill>
                <a:latin typeface="+mj-lt"/>
              </a:rPr>
              <a:t>Summer Teaching and Learning Series</a:t>
            </a:r>
          </a:p>
        </p:txBody>
      </p:sp>
      <p:cxnSp>
        <p:nvCxnSpPr>
          <p:cNvPr id="12" name="Straight Connector 11">
            <a:extLst>
              <a:ext uri="{FF2B5EF4-FFF2-40B4-BE49-F238E27FC236}">
                <a16:creationId xmlns:a16="http://schemas.microsoft.com/office/drawing/2014/main" id="{25B25758-325D-D546-A0DC-162EABC7D005}"/>
              </a:ext>
            </a:extLst>
          </p:cNvPr>
          <p:cNvCxnSpPr/>
          <p:nvPr/>
        </p:nvCxnSpPr>
        <p:spPr>
          <a:xfrm>
            <a:off x="6489472" y="910369"/>
            <a:ext cx="0" cy="27432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828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F72A30-C515-194B-88D5-D64328594E4F}"/>
              </a:ext>
            </a:extLst>
          </p:cNvPr>
          <p:cNvSpPr/>
          <p:nvPr/>
        </p:nvSpPr>
        <p:spPr>
          <a:xfrm>
            <a:off x="-174171" y="924128"/>
            <a:ext cx="12564093" cy="431908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E5A8F"/>
              </a:solidFill>
            </a:endParaRPr>
          </a:p>
        </p:txBody>
      </p:sp>
      <p:sp>
        <p:nvSpPr>
          <p:cNvPr id="3" name="Content Placeholder 2"/>
          <p:cNvSpPr>
            <a:spLocks noGrp="1"/>
          </p:cNvSpPr>
          <p:nvPr>
            <p:ph idx="1"/>
          </p:nvPr>
        </p:nvSpPr>
        <p:spPr>
          <a:xfrm>
            <a:off x="5149438" y="2583639"/>
            <a:ext cx="6366164" cy="2055140"/>
          </a:xfrm>
        </p:spPr>
        <p:txBody>
          <a:bodyPr anchor="ctr">
            <a:normAutofit/>
          </a:bodyPr>
          <a:lstStyle/>
          <a:p>
            <a:pPr>
              <a:buFontTx/>
              <a:buChar char="-"/>
            </a:pPr>
            <a:r>
              <a:rPr lang="en-US" sz="2000" i="1" dirty="0">
                <a:solidFill>
                  <a:schemeClr val="accent6">
                    <a:lumMod val="20000"/>
                    <a:lumOff val="80000"/>
                  </a:schemeClr>
                </a:solidFill>
                <a:latin typeface="+mj-lt"/>
              </a:rPr>
              <a:t>Bad</a:t>
            </a:r>
          </a:p>
          <a:p>
            <a:pPr marL="0" indent="0">
              <a:buNone/>
            </a:pPr>
            <a:r>
              <a:rPr lang="en-US" sz="2000" i="1" dirty="0">
                <a:solidFill>
                  <a:schemeClr val="accent4">
                    <a:lumMod val="40000"/>
                    <a:lumOff val="60000"/>
                  </a:schemeClr>
                </a:solidFill>
                <a:latin typeface="+mj-lt"/>
              </a:rPr>
              <a:t>2. </a:t>
            </a:r>
            <a:r>
              <a:rPr lang="en-US" sz="2000" b="1" i="1" u="sng" dirty="0">
                <a:solidFill>
                  <a:schemeClr val="accent4">
                    <a:lumMod val="40000"/>
                    <a:lumOff val="60000"/>
                  </a:schemeClr>
                </a:solidFill>
                <a:latin typeface="+mj-lt"/>
              </a:rPr>
              <a:t>BETTER</a:t>
            </a:r>
            <a:endParaRPr lang="en-US" sz="2000" i="1" u="sng" dirty="0">
              <a:solidFill>
                <a:schemeClr val="accent4">
                  <a:lumMod val="40000"/>
                  <a:lumOff val="60000"/>
                </a:schemeClr>
              </a:solidFill>
              <a:latin typeface="+mj-lt"/>
            </a:endParaRPr>
          </a:p>
          <a:p>
            <a:pPr marL="0" indent="0">
              <a:buNone/>
            </a:pPr>
            <a:r>
              <a:rPr lang="en-US" sz="2000" i="1" dirty="0">
                <a:solidFill>
                  <a:schemeClr val="accent1">
                    <a:lumMod val="20000"/>
                    <a:lumOff val="80000"/>
                  </a:schemeClr>
                </a:solidFill>
                <a:latin typeface="+mj-lt"/>
              </a:rPr>
              <a:t>C best </a:t>
            </a:r>
            <a:r>
              <a:rPr lang="en-US" sz="2000" dirty="0">
                <a:solidFill>
                  <a:schemeClr val="accent1">
                    <a:lumMod val="20000"/>
                    <a:lumOff val="80000"/>
                  </a:schemeClr>
                </a:solidFill>
                <a:latin typeface="+mj-lt"/>
              </a:rPr>
              <a:t>practice</a:t>
            </a:r>
          </a:p>
        </p:txBody>
      </p:sp>
      <p:cxnSp>
        <p:nvCxnSpPr>
          <p:cNvPr id="6" name="Straight Connector 5">
            <a:extLst>
              <a:ext uri="{FF2B5EF4-FFF2-40B4-BE49-F238E27FC236}">
                <a16:creationId xmlns:a16="http://schemas.microsoft.com/office/drawing/2014/main" id="{E4B2BD0A-4197-2746-823D-C7AA27D05E3D}"/>
              </a:ext>
            </a:extLst>
          </p:cNvPr>
          <p:cNvCxnSpPr>
            <a:cxnSpLocks/>
          </p:cNvCxnSpPr>
          <p:nvPr/>
        </p:nvCxnSpPr>
        <p:spPr>
          <a:xfrm>
            <a:off x="4275118" y="1381328"/>
            <a:ext cx="0" cy="3434114"/>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2B0BBB3-75B7-2948-99BB-BE3C2952E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61" y="2018727"/>
            <a:ext cx="2153373" cy="2153373"/>
          </a:xfrm>
          <a:prstGeom prst="rect">
            <a:avLst/>
          </a:prstGeom>
        </p:spPr>
      </p:pic>
      <p:sp>
        <p:nvSpPr>
          <p:cNvPr id="11" name="Title 1">
            <a:extLst>
              <a:ext uri="{FF2B5EF4-FFF2-40B4-BE49-F238E27FC236}">
                <a16:creationId xmlns:a16="http://schemas.microsoft.com/office/drawing/2014/main" id="{2877FB2A-CC27-6A46-B033-D7A9FE418554}"/>
              </a:ext>
            </a:extLst>
          </p:cNvPr>
          <p:cNvSpPr txBox="1">
            <a:spLocks/>
          </p:cNvSpPr>
          <p:nvPr/>
        </p:nvSpPr>
        <p:spPr>
          <a:xfrm>
            <a:off x="5149437" y="1636142"/>
            <a:ext cx="6366159" cy="107396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Bradley Hand" pitchFamily="2" charset="77"/>
              </a:rPr>
              <a:t>Examining the Strategies</a:t>
            </a:r>
          </a:p>
        </p:txBody>
      </p:sp>
    </p:spTree>
    <p:extLst>
      <p:ext uri="{BB962C8B-B14F-4D97-AF65-F5344CB8AC3E}">
        <p14:creationId xmlns:p14="http://schemas.microsoft.com/office/powerpoint/2010/main" val="2401614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F72A30-C515-194B-88D5-D64328594E4F}"/>
              </a:ext>
            </a:extLst>
          </p:cNvPr>
          <p:cNvSpPr/>
          <p:nvPr/>
        </p:nvSpPr>
        <p:spPr>
          <a:xfrm>
            <a:off x="-174171" y="924128"/>
            <a:ext cx="12564093" cy="4319081"/>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E5A8F"/>
              </a:solidFill>
            </a:endParaRPr>
          </a:p>
        </p:txBody>
      </p:sp>
      <p:sp>
        <p:nvSpPr>
          <p:cNvPr id="3" name="Content Placeholder 2"/>
          <p:cNvSpPr>
            <a:spLocks noGrp="1"/>
          </p:cNvSpPr>
          <p:nvPr>
            <p:ph idx="1"/>
          </p:nvPr>
        </p:nvSpPr>
        <p:spPr>
          <a:xfrm>
            <a:off x="5149438" y="2583639"/>
            <a:ext cx="6366164" cy="2055140"/>
          </a:xfrm>
        </p:spPr>
        <p:txBody>
          <a:bodyPr anchor="ctr">
            <a:normAutofit/>
          </a:bodyPr>
          <a:lstStyle/>
          <a:p>
            <a:pPr marL="0" indent="0">
              <a:buNone/>
            </a:pPr>
            <a:r>
              <a:rPr lang="en-US" sz="3600" i="1" dirty="0">
                <a:solidFill>
                  <a:schemeClr val="bg1"/>
                </a:solidFill>
                <a:latin typeface="+mj-lt"/>
              </a:rPr>
              <a:t>Bad, better, and best examples</a:t>
            </a:r>
          </a:p>
        </p:txBody>
      </p:sp>
      <p:cxnSp>
        <p:nvCxnSpPr>
          <p:cNvPr id="6" name="Straight Connector 5">
            <a:extLst>
              <a:ext uri="{FF2B5EF4-FFF2-40B4-BE49-F238E27FC236}">
                <a16:creationId xmlns:a16="http://schemas.microsoft.com/office/drawing/2014/main" id="{E4B2BD0A-4197-2746-823D-C7AA27D05E3D}"/>
              </a:ext>
            </a:extLst>
          </p:cNvPr>
          <p:cNvCxnSpPr>
            <a:cxnSpLocks/>
          </p:cNvCxnSpPr>
          <p:nvPr/>
        </p:nvCxnSpPr>
        <p:spPr>
          <a:xfrm>
            <a:off x="4275118" y="1381328"/>
            <a:ext cx="0" cy="3434114"/>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2B0BBB3-75B7-2948-99BB-BE3C2952E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61" y="2018727"/>
            <a:ext cx="2153373" cy="2153373"/>
          </a:xfrm>
          <a:prstGeom prst="rect">
            <a:avLst/>
          </a:prstGeom>
        </p:spPr>
      </p:pic>
      <p:sp>
        <p:nvSpPr>
          <p:cNvPr id="11" name="Title 1">
            <a:extLst>
              <a:ext uri="{FF2B5EF4-FFF2-40B4-BE49-F238E27FC236}">
                <a16:creationId xmlns:a16="http://schemas.microsoft.com/office/drawing/2014/main" id="{2877FB2A-CC27-6A46-B033-D7A9FE418554}"/>
              </a:ext>
            </a:extLst>
          </p:cNvPr>
          <p:cNvSpPr txBox="1">
            <a:spLocks/>
          </p:cNvSpPr>
          <p:nvPr/>
        </p:nvSpPr>
        <p:spPr>
          <a:xfrm>
            <a:off x="5149437" y="1636142"/>
            <a:ext cx="6366159" cy="107396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mn-lt"/>
              </a:rPr>
              <a:t>Examining the Strategies</a:t>
            </a:r>
          </a:p>
        </p:txBody>
      </p:sp>
    </p:spTree>
    <p:extLst>
      <p:ext uri="{BB962C8B-B14F-4D97-AF65-F5344CB8AC3E}">
        <p14:creationId xmlns:p14="http://schemas.microsoft.com/office/powerpoint/2010/main" val="1435406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E250F-B1AA-A74D-914F-76EC0A7E6A05}"/>
              </a:ext>
            </a:extLst>
          </p:cNvPr>
          <p:cNvSpPr>
            <a:spLocks noGrp="1"/>
          </p:cNvSpPr>
          <p:nvPr>
            <p:ph type="title"/>
          </p:nvPr>
        </p:nvSpPr>
        <p:spPr/>
        <p:txBody>
          <a:bodyPr/>
          <a:lstStyle/>
          <a:p>
            <a:r>
              <a:rPr lang="en-US" b="1" dirty="0">
                <a:solidFill>
                  <a:srgbClr val="B31B1B"/>
                </a:solidFill>
              </a:rPr>
              <a:t>Strategy: Hyperlinks</a:t>
            </a:r>
          </a:p>
        </p:txBody>
      </p:sp>
      <p:sp>
        <p:nvSpPr>
          <p:cNvPr id="3" name="Content Placeholder 2">
            <a:extLst>
              <a:ext uri="{FF2B5EF4-FFF2-40B4-BE49-F238E27FC236}">
                <a16:creationId xmlns:a16="http://schemas.microsoft.com/office/drawing/2014/main" id="{E54F6ACD-6FED-3141-B231-61984DB70EB0}"/>
              </a:ext>
            </a:extLst>
          </p:cNvPr>
          <p:cNvSpPr>
            <a:spLocks noGrp="1"/>
          </p:cNvSpPr>
          <p:nvPr>
            <p:ph type="body" idx="1"/>
          </p:nvPr>
        </p:nvSpPr>
        <p:spPr/>
        <p:txBody>
          <a:bodyPr/>
          <a:lstStyle/>
          <a:p>
            <a:r>
              <a:rPr lang="en-US" dirty="0">
                <a:solidFill>
                  <a:schemeClr val="tx1"/>
                </a:solidFill>
              </a:rPr>
              <a:t>What you need to do: Ensure all hyperlinks have descriptive text.</a:t>
            </a:r>
          </a:p>
          <a:p>
            <a:endParaRPr lang="en-US" dirty="0"/>
          </a:p>
        </p:txBody>
      </p:sp>
    </p:spTree>
    <p:extLst>
      <p:ext uri="{BB962C8B-B14F-4D97-AF65-F5344CB8AC3E}">
        <p14:creationId xmlns:p14="http://schemas.microsoft.com/office/powerpoint/2010/main" val="1146961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E250F-B1AA-A74D-914F-76EC0A7E6A05}"/>
              </a:ext>
            </a:extLst>
          </p:cNvPr>
          <p:cNvSpPr>
            <a:spLocks noGrp="1"/>
          </p:cNvSpPr>
          <p:nvPr>
            <p:ph type="title"/>
          </p:nvPr>
        </p:nvSpPr>
        <p:spPr/>
        <p:txBody>
          <a:bodyPr/>
          <a:lstStyle/>
          <a:p>
            <a:pPr lvl="0"/>
            <a:r>
              <a:rPr lang="en-US" b="1" dirty="0">
                <a:solidFill>
                  <a:srgbClr val="B31B1B"/>
                </a:solidFill>
              </a:rPr>
              <a:t>Ensure all hyperlinks have descriptive text.</a:t>
            </a:r>
            <a:br>
              <a:rPr lang="en-US" b="1" dirty="0">
                <a:solidFill>
                  <a:srgbClr val="B31B1B"/>
                </a:solidFill>
              </a:rPr>
            </a:br>
            <a:endParaRPr lang="en-US" b="1" dirty="0">
              <a:solidFill>
                <a:srgbClr val="B31B1B"/>
              </a:solidFill>
            </a:endParaRPr>
          </a:p>
        </p:txBody>
      </p:sp>
      <p:sp>
        <p:nvSpPr>
          <p:cNvPr id="3" name="Content Placeholder 2">
            <a:extLst>
              <a:ext uri="{FF2B5EF4-FFF2-40B4-BE49-F238E27FC236}">
                <a16:creationId xmlns:a16="http://schemas.microsoft.com/office/drawing/2014/main" id="{E54F6ACD-6FED-3141-B231-61984DB70EB0}"/>
              </a:ext>
            </a:extLst>
          </p:cNvPr>
          <p:cNvSpPr>
            <a:spLocks noGrp="1"/>
          </p:cNvSpPr>
          <p:nvPr>
            <p:ph idx="1"/>
          </p:nvPr>
        </p:nvSpPr>
        <p:spPr>
          <a:xfrm>
            <a:off x="838200" y="1451113"/>
            <a:ext cx="10515600" cy="4725850"/>
          </a:xfrm>
        </p:spPr>
        <p:txBody>
          <a:bodyPr/>
          <a:lstStyle/>
          <a:p>
            <a:r>
              <a:rPr lang="en-US" dirty="0"/>
              <a:t>What does this look like:</a:t>
            </a:r>
          </a:p>
          <a:p>
            <a:pPr lvl="1"/>
            <a:r>
              <a:rPr lang="en-US" dirty="0"/>
              <a:t>Bad Example: </a:t>
            </a:r>
            <a:r>
              <a:rPr lang="en-US" dirty="0">
                <a:hlinkClick r:id="rId2"/>
              </a:rPr>
              <a:t>Click here</a:t>
            </a:r>
            <a:endParaRPr lang="en-US" dirty="0"/>
          </a:p>
          <a:p>
            <a:pPr lvl="1"/>
            <a:r>
              <a:rPr lang="en-US" dirty="0"/>
              <a:t>Better Example: </a:t>
            </a:r>
            <a:r>
              <a:rPr lang="en-US" dirty="0">
                <a:hlinkClick r:id="rId2"/>
              </a:rPr>
              <a:t>Click here for an example</a:t>
            </a:r>
            <a:endParaRPr lang="en-US" dirty="0"/>
          </a:p>
          <a:p>
            <a:pPr lvl="1"/>
            <a:r>
              <a:rPr lang="en-US" dirty="0"/>
              <a:t>Best Practice: To see an example, visit the </a:t>
            </a:r>
            <a:r>
              <a:rPr lang="en-US" dirty="0">
                <a:hlinkClick r:id="rId2"/>
              </a:rPr>
              <a:t>Color Blindness Simulator Website</a:t>
            </a:r>
            <a:endParaRPr lang="en-US" dirty="0"/>
          </a:p>
          <a:p>
            <a:r>
              <a:rPr lang="en-US" dirty="0"/>
              <a:t>How do you do this in PowerPoint, Word, and Canvas?</a:t>
            </a:r>
          </a:p>
          <a:p>
            <a:pPr marL="457200" lvl="1" indent="0">
              <a:buNone/>
            </a:pPr>
            <a:r>
              <a:rPr lang="en-US" dirty="0"/>
              <a:t>Same for all: </a:t>
            </a:r>
          </a:p>
          <a:p>
            <a:pPr marL="914400" lvl="1" indent="-457200">
              <a:buFont typeface="+mj-lt"/>
              <a:buAutoNum type="arabicPeriod"/>
            </a:pPr>
            <a:r>
              <a:rPr lang="en-US" dirty="0"/>
              <a:t>Write out your text. </a:t>
            </a:r>
          </a:p>
          <a:p>
            <a:pPr marL="914400" lvl="1" indent="-457200">
              <a:buFont typeface="+mj-lt"/>
              <a:buAutoNum type="arabicPeriod"/>
            </a:pPr>
            <a:r>
              <a:rPr lang="en-US" dirty="0"/>
              <a:t>Select the text. </a:t>
            </a:r>
          </a:p>
          <a:p>
            <a:pPr marL="914400" lvl="1" indent="-457200">
              <a:buFont typeface="+mj-lt"/>
              <a:buAutoNum type="arabicPeriod"/>
            </a:pPr>
            <a:r>
              <a:rPr lang="en-US" dirty="0"/>
              <a:t>Click Insert Hyperlink. </a:t>
            </a:r>
          </a:p>
        </p:txBody>
      </p:sp>
    </p:spTree>
    <p:extLst>
      <p:ext uri="{BB962C8B-B14F-4D97-AF65-F5344CB8AC3E}">
        <p14:creationId xmlns:p14="http://schemas.microsoft.com/office/powerpoint/2010/main" val="3586976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FBA8-E944-7B4A-9A94-480400F180F1}"/>
              </a:ext>
            </a:extLst>
          </p:cNvPr>
          <p:cNvSpPr>
            <a:spLocks noGrp="1"/>
          </p:cNvSpPr>
          <p:nvPr>
            <p:ph type="title"/>
          </p:nvPr>
        </p:nvSpPr>
        <p:spPr>
          <a:xfrm>
            <a:off x="1110145" y="742122"/>
            <a:ext cx="10515600" cy="2852737"/>
          </a:xfrm>
        </p:spPr>
        <p:txBody>
          <a:bodyPr/>
          <a:lstStyle/>
          <a:p>
            <a:r>
              <a:rPr lang="en-US" b="1" dirty="0">
                <a:solidFill>
                  <a:srgbClr val="B31B1B"/>
                </a:solidFill>
              </a:rPr>
              <a:t>Strategy: Text Design</a:t>
            </a:r>
          </a:p>
        </p:txBody>
      </p:sp>
      <p:sp>
        <p:nvSpPr>
          <p:cNvPr id="3" name="Content Placeholder 2">
            <a:extLst>
              <a:ext uri="{FF2B5EF4-FFF2-40B4-BE49-F238E27FC236}">
                <a16:creationId xmlns:a16="http://schemas.microsoft.com/office/drawing/2014/main" id="{9A6726E6-7CB3-DE4A-A8CC-A6B735D5323D}"/>
              </a:ext>
            </a:extLst>
          </p:cNvPr>
          <p:cNvSpPr>
            <a:spLocks noGrp="1"/>
          </p:cNvSpPr>
          <p:nvPr>
            <p:ph type="body" idx="1"/>
          </p:nvPr>
        </p:nvSpPr>
        <p:spPr>
          <a:xfrm>
            <a:off x="1110145" y="3621847"/>
            <a:ext cx="10515600" cy="1500187"/>
          </a:xfrm>
        </p:spPr>
        <p:txBody>
          <a:bodyPr/>
          <a:lstStyle/>
          <a:p>
            <a:r>
              <a:rPr lang="en-US" dirty="0">
                <a:solidFill>
                  <a:schemeClr val="tx1"/>
                </a:solidFill>
              </a:rPr>
              <a:t>What you need to do: All text should be readable by screen readers. Use simple fonts that are easiest to read. Use high contrast; it is best to have a dark-colored font on a light-colored background; avoid red-green or yellow-blue combinations as contrasting colors because individuals with colorblindness are unable to differentiate the text from the background. Text formatting should be simple. The only text that should be underlined is text that is hyperlinked. </a:t>
            </a:r>
          </a:p>
          <a:p>
            <a:endParaRPr lang="en-US" dirty="0"/>
          </a:p>
        </p:txBody>
      </p:sp>
    </p:spTree>
    <p:extLst>
      <p:ext uri="{BB962C8B-B14F-4D97-AF65-F5344CB8AC3E}">
        <p14:creationId xmlns:p14="http://schemas.microsoft.com/office/powerpoint/2010/main" val="3988768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E250F-B1AA-A74D-914F-76EC0A7E6A05}"/>
              </a:ext>
            </a:extLst>
          </p:cNvPr>
          <p:cNvSpPr>
            <a:spLocks noGrp="1"/>
          </p:cNvSpPr>
          <p:nvPr>
            <p:ph type="title"/>
          </p:nvPr>
        </p:nvSpPr>
        <p:spPr/>
        <p:txBody>
          <a:bodyPr/>
          <a:lstStyle/>
          <a:p>
            <a:pPr lvl="0"/>
            <a:r>
              <a:rPr lang="en-US" b="1" dirty="0"/>
              <a:t>All text should be readable by screen readers</a:t>
            </a:r>
            <a:endParaRPr lang="en-US" b="1" dirty="0">
              <a:solidFill>
                <a:srgbClr val="B31B1B"/>
              </a:solidFill>
            </a:endParaRPr>
          </a:p>
        </p:txBody>
      </p:sp>
      <p:sp>
        <p:nvSpPr>
          <p:cNvPr id="3" name="Content Placeholder 2">
            <a:extLst>
              <a:ext uri="{FF2B5EF4-FFF2-40B4-BE49-F238E27FC236}">
                <a16:creationId xmlns:a16="http://schemas.microsoft.com/office/drawing/2014/main" id="{E54F6ACD-6FED-3141-B231-61984DB70EB0}"/>
              </a:ext>
            </a:extLst>
          </p:cNvPr>
          <p:cNvSpPr>
            <a:spLocks noGrp="1"/>
          </p:cNvSpPr>
          <p:nvPr>
            <p:ph idx="1"/>
          </p:nvPr>
        </p:nvSpPr>
        <p:spPr>
          <a:xfrm>
            <a:off x="838200" y="1451113"/>
            <a:ext cx="10515600" cy="4725850"/>
          </a:xfrm>
        </p:spPr>
        <p:txBody>
          <a:bodyPr/>
          <a:lstStyle/>
          <a:p>
            <a:r>
              <a:rPr lang="en-US" dirty="0"/>
              <a:t>What does this look like:</a:t>
            </a:r>
          </a:p>
          <a:p>
            <a:pPr lvl="1"/>
            <a:r>
              <a:rPr lang="en-US" dirty="0"/>
              <a:t>Styles Pane used for Title, Headings, Heading Tag</a:t>
            </a:r>
          </a:p>
          <a:p>
            <a:pPr lvl="1"/>
            <a:r>
              <a:rPr lang="en-US" dirty="0"/>
              <a:t>Font is easy to read</a:t>
            </a:r>
          </a:p>
          <a:p>
            <a:pPr lvl="1"/>
            <a:r>
              <a:rPr lang="en-US" dirty="0"/>
              <a:t>Colors are high-contrast</a:t>
            </a:r>
          </a:p>
          <a:p>
            <a:pPr lvl="1"/>
            <a:r>
              <a:rPr lang="en-US" dirty="0"/>
              <a:t>Lists used appropriately</a:t>
            </a:r>
          </a:p>
          <a:p>
            <a:pPr lvl="1"/>
            <a:r>
              <a:rPr lang="en-US" dirty="0"/>
              <a:t>Underline hyperlinks</a:t>
            </a:r>
          </a:p>
          <a:p>
            <a:pPr lvl="1"/>
            <a:r>
              <a:rPr lang="en-US" dirty="0"/>
              <a:t>Tables and Charts have headers and labels</a:t>
            </a:r>
          </a:p>
          <a:p>
            <a:pPr lvl="1"/>
            <a:endParaRPr lang="en-US" dirty="0"/>
          </a:p>
          <a:p>
            <a:r>
              <a:rPr lang="en-US" dirty="0"/>
              <a:t>How do you do this in PowerPoint, Word, and Canvas?</a:t>
            </a:r>
          </a:p>
        </p:txBody>
      </p:sp>
    </p:spTree>
    <p:extLst>
      <p:ext uri="{BB962C8B-B14F-4D97-AF65-F5344CB8AC3E}">
        <p14:creationId xmlns:p14="http://schemas.microsoft.com/office/powerpoint/2010/main" val="1078830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9702A-32AF-D94A-8750-EFC4E0FB5D6E}"/>
              </a:ext>
            </a:extLst>
          </p:cNvPr>
          <p:cNvSpPr>
            <a:spLocks noGrp="1"/>
          </p:cNvSpPr>
          <p:nvPr>
            <p:ph type="title"/>
          </p:nvPr>
        </p:nvSpPr>
        <p:spPr/>
        <p:txBody>
          <a:bodyPr/>
          <a:lstStyle/>
          <a:p>
            <a:r>
              <a:rPr lang="en-US" dirty="0"/>
              <a:t>Smart Art and Chart Tools</a:t>
            </a:r>
          </a:p>
        </p:txBody>
      </p:sp>
      <p:sp>
        <p:nvSpPr>
          <p:cNvPr id="7" name="Content Placeholder 6">
            <a:extLst>
              <a:ext uri="{FF2B5EF4-FFF2-40B4-BE49-F238E27FC236}">
                <a16:creationId xmlns:a16="http://schemas.microsoft.com/office/drawing/2014/main" id="{8BE1B76F-AD82-BB46-920B-920BAD68B5F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810696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FBA8-E944-7B4A-9A94-480400F180F1}"/>
              </a:ext>
            </a:extLst>
          </p:cNvPr>
          <p:cNvSpPr>
            <a:spLocks noGrp="1"/>
          </p:cNvSpPr>
          <p:nvPr>
            <p:ph type="title"/>
          </p:nvPr>
        </p:nvSpPr>
        <p:spPr/>
        <p:txBody>
          <a:bodyPr/>
          <a:lstStyle/>
          <a:p>
            <a:r>
              <a:rPr lang="en-US" dirty="0">
                <a:solidFill>
                  <a:srgbClr val="B31B1B"/>
                </a:solidFill>
              </a:rPr>
              <a:t>Strategy: Images/Graphics</a:t>
            </a:r>
          </a:p>
        </p:txBody>
      </p:sp>
      <p:sp>
        <p:nvSpPr>
          <p:cNvPr id="3" name="Content Placeholder 2">
            <a:extLst>
              <a:ext uri="{FF2B5EF4-FFF2-40B4-BE49-F238E27FC236}">
                <a16:creationId xmlns:a16="http://schemas.microsoft.com/office/drawing/2014/main" id="{9A6726E6-7CB3-DE4A-A8CC-A6B735D5323D}"/>
              </a:ext>
            </a:extLst>
          </p:cNvPr>
          <p:cNvSpPr>
            <a:spLocks noGrp="1"/>
          </p:cNvSpPr>
          <p:nvPr>
            <p:ph type="body" idx="1"/>
          </p:nvPr>
        </p:nvSpPr>
        <p:spPr/>
        <p:txBody>
          <a:bodyPr/>
          <a:lstStyle/>
          <a:p>
            <a:r>
              <a:rPr lang="en-US" dirty="0">
                <a:solidFill>
                  <a:schemeClr val="tx1"/>
                </a:solidFill>
              </a:rPr>
              <a:t>What you need to do: Add Alternative Text to describe the image or graphic. </a:t>
            </a:r>
          </a:p>
        </p:txBody>
      </p:sp>
    </p:spTree>
    <p:extLst>
      <p:ext uri="{BB962C8B-B14F-4D97-AF65-F5344CB8AC3E}">
        <p14:creationId xmlns:p14="http://schemas.microsoft.com/office/powerpoint/2010/main" val="2843432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E250F-B1AA-A74D-914F-76EC0A7E6A05}"/>
              </a:ext>
            </a:extLst>
          </p:cNvPr>
          <p:cNvSpPr>
            <a:spLocks noGrp="1"/>
          </p:cNvSpPr>
          <p:nvPr>
            <p:ph type="title"/>
          </p:nvPr>
        </p:nvSpPr>
        <p:spPr/>
        <p:txBody>
          <a:bodyPr/>
          <a:lstStyle/>
          <a:p>
            <a:pPr lvl="0"/>
            <a:r>
              <a:rPr lang="en-US" b="1" dirty="0"/>
              <a:t>Add Alternative Text to describe the image or graphic</a:t>
            </a:r>
            <a:endParaRPr lang="en-US" b="1" dirty="0">
              <a:solidFill>
                <a:srgbClr val="B31B1B"/>
              </a:solidFill>
            </a:endParaRPr>
          </a:p>
        </p:txBody>
      </p:sp>
      <p:sp>
        <p:nvSpPr>
          <p:cNvPr id="3" name="Content Placeholder 2">
            <a:extLst>
              <a:ext uri="{FF2B5EF4-FFF2-40B4-BE49-F238E27FC236}">
                <a16:creationId xmlns:a16="http://schemas.microsoft.com/office/drawing/2014/main" id="{E54F6ACD-6FED-3141-B231-61984DB70EB0}"/>
              </a:ext>
            </a:extLst>
          </p:cNvPr>
          <p:cNvSpPr>
            <a:spLocks noGrp="1"/>
          </p:cNvSpPr>
          <p:nvPr>
            <p:ph idx="1"/>
          </p:nvPr>
        </p:nvSpPr>
        <p:spPr>
          <a:xfrm>
            <a:off x="838200" y="1987825"/>
            <a:ext cx="10515600" cy="4189137"/>
          </a:xfrm>
        </p:spPr>
        <p:txBody>
          <a:bodyPr/>
          <a:lstStyle/>
          <a:p>
            <a:r>
              <a:rPr lang="en-US" dirty="0"/>
              <a:t>What does this sound like?</a:t>
            </a:r>
          </a:p>
          <a:p>
            <a:pPr marL="457200" lvl="1" indent="0">
              <a:buNone/>
            </a:pPr>
            <a:endParaRPr lang="en-US" dirty="0"/>
          </a:p>
          <a:p>
            <a:r>
              <a:rPr lang="en-US" dirty="0"/>
              <a:t>How do you do this in PowerPoint, Word, and Canvas?</a:t>
            </a:r>
          </a:p>
        </p:txBody>
      </p:sp>
    </p:spTree>
    <p:extLst>
      <p:ext uri="{BB962C8B-B14F-4D97-AF65-F5344CB8AC3E}">
        <p14:creationId xmlns:p14="http://schemas.microsoft.com/office/powerpoint/2010/main" val="1368168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4AA3C-F428-6645-AF87-DC7A10B0772A}"/>
              </a:ext>
            </a:extLst>
          </p:cNvPr>
          <p:cNvSpPr>
            <a:spLocks noGrp="1"/>
          </p:cNvSpPr>
          <p:nvPr>
            <p:ph type="title"/>
          </p:nvPr>
        </p:nvSpPr>
        <p:spPr/>
        <p:txBody>
          <a:bodyPr/>
          <a:lstStyle/>
          <a:p>
            <a:r>
              <a:rPr lang="en-US" dirty="0"/>
              <a:t>Strategy: Documents</a:t>
            </a:r>
          </a:p>
        </p:txBody>
      </p:sp>
      <p:sp>
        <p:nvSpPr>
          <p:cNvPr id="3" name="Content Placeholder 2">
            <a:extLst>
              <a:ext uri="{FF2B5EF4-FFF2-40B4-BE49-F238E27FC236}">
                <a16:creationId xmlns:a16="http://schemas.microsoft.com/office/drawing/2014/main" id="{B04F1CC6-906E-F748-9CF1-081B79DB0BC2}"/>
              </a:ext>
            </a:extLst>
          </p:cNvPr>
          <p:cNvSpPr>
            <a:spLocks noGrp="1"/>
          </p:cNvSpPr>
          <p:nvPr>
            <p:ph idx="1"/>
          </p:nvPr>
        </p:nvSpPr>
        <p:spPr/>
        <p:txBody>
          <a:bodyPr/>
          <a:lstStyle/>
          <a:p>
            <a:r>
              <a:rPr lang="en-US" b="1" dirty="0"/>
              <a:t>What you need to do: </a:t>
            </a:r>
            <a:r>
              <a:rPr lang="en-US" dirty="0"/>
              <a:t>All text in a course should be searchable, which allows learners to search for words or phrases within a document. Tables and charts need to have identified headers and labels. </a:t>
            </a:r>
          </a:p>
          <a:p>
            <a:pPr lvl="1"/>
            <a:r>
              <a:rPr lang="en-US" b="1" dirty="0"/>
              <a:t>Course Syllabus: </a:t>
            </a:r>
            <a:r>
              <a:rPr lang="en-US" dirty="0"/>
              <a:t>Include an accessibility statement for students which outlines accommodation procedures. </a:t>
            </a:r>
          </a:p>
          <a:p>
            <a:pPr lvl="1"/>
            <a:r>
              <a:rPr lang="en-US" dirty="0"/>
              <a:t>Working with SDS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94782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a:solidFill>
                  <a:srgbClr val="B31B1B"/>
                </a:solidFill>
              </a:rPr>
              <a:t>What you can expect from this session:</a:t>
            </a:r>
          </a:p>
        </p:txBody>
      </p:sp>
      <p:sp>
        <p:nvSpPr>
          <p:cNvPr id="3" name="Content Placeholder 2"/>
          <p:cNvSpPr>
            <a:spLocks noGrp="1"/>
          </p:cNvSpPr>
          <p:nvPr>
            <p:ph idx="1"/>
          </p:nvPr>
        </p:nvSpPr>
        <p:spPr>
          <a:xfrm>
            <a:off x="2125682" y="1598031"/>
            <a:ext cx="9643755" cy="4652348"/>
          </a:xfrm>
        </p:spPr>
        <p:txBody>
          <a:bodyPr>
            <a:noAutofit/>
          </a:bodyPr>
          <a:lstStyle/>
          <a:p>
            <a:pPr marL="457200" indent="-457200" fontAlgn="base">
              <a:lnSpc>
                <a:spcPct val="120000"/>
              </a:lnSpc>
              <a:spcAft>
                <a:spcPts val="1200"/>
              </a:spcAft>
              <a:buClr>
                <a:srgbClr val="A2998B"/>
              </a:buClr>
              <a:buFont typeface="+mj-lt"/>
              <a:buAutoNum type="arabicPeriod"/>
            </a:pPr>
            <a:r>
              <a:rPr lang="en-US" sz="2000" dirty="0"/>
              <a:t>Provide links to University and Application specific accessibility resources</a:t>
            </a:r>
            <a:endParaRPr lang="en-US" sz="2000" dirty="0">
              <a:latin typeface="+mj-lt"/>
            </a:endParaRPr>
          </a:p>
          <a:p>
            <a:pPr marL="457200" indent="-457200" fontAlgn="base">
              <a:lnSpc>
                <a:spcPct val="120000"/>
              </a:lnSpc>
              <a:spcAft>
                <a:spcPts val="1200"/>
              </a:spcAft>
              <a:buClr>
                <a:srgbClr val="A2998B"/>
              </a:buClr>
              <a:buFont typeface="+mj-lt"/>
              <a:buAutoNum type="arabicPeriod"/>
            </a:pPr>
            <a:r>
              <a:rPr lang="en-US" sz="2000" dirty="0"/>
              <a:t>Review ADA compliance priorities as outlined by the Office of University Counsel</a:t>
            </a:r>
          </a:p>
          <a:p>
            <a:pPr marL="457200" indent="-457200" fontAlgn="base">
              <a:lnSpc>
                <a:spcPct val="120000"/>
              </a:lnSpc>
              <a:spcAft>
                <a:spcPts val="1200"/>
              </a:spcAft>
              <a:buClr>
                <a:srgbClr val="A2998B"/>
              </a:buClr>
              <a:buFont typeface="+mj-lt"/>
              <a:buAutoNum type="arabicPeriod"/>
            </a:pPr>
            <a:r>
              <a:rPr lang="en-US" sz="2000" dirty="0"/>
              <a:t>Review the 5 strategies for creating accessible courses</a:t>
            </a:r>
          </a:p>
          <a:p>
            <a:pPr marL="457200" indent="-457200" fontAlgn="base">
              <a:lnSpc>
                <a:spcPct val="120000"/>
              </a:lnSpc>
              <a:spcAft>
                <a:spcPts val="1200"/>
              </a:spcAft>
              <a:buClr>
                <a:srgbClr val="A2998B"/>
              </a:buClr>
              <a:buFont typeface="+mj-lt"/>
              <a:buAutoNum type="arabicPeriod"/>
            </a:pPr>
            <a:r>
              <a:rPr lang="en-US" sz="2000" dirty="0"/>
              <a:t>Demonstrate using the accessibility checklist in the following applications: Microsoft Word, Microsoft PowerPoint, Kaltura, and Canvas</a:t>
            </a:r>
          </a:p>
          <a:p>
            <a:pPr lvl="1" fontAlgn="base">
              <a:lnSpc>
                <a:spcPct val="120000"/>
              </a:lnSpc>
              <a:spcAft>
                <a:spcPts val="1200"/>
              </a:spcAft>
              <a:buClr>
                <a:srgbClr val="A2998B"/>
              </a:buClr>
            </a:pPr>
            <a:r>
              <a:rPr lang="en-US" sz="2000" i="1" dirty="0"/>
              <a:t>This session will not have time to cover Adobe PDFs, Zoom, Webpages, Google Docs, Panopto, and Qualtrics. </a:t>
            </a:r>
          </a:p>
          <a:p>
            <a:pPr>
              <a:spcAft>
                <a:spcPts val="1200"/>
              </a:spcAft>
            </a:pPr>
            <a:endParaRPr lang="en-US" sz="2000" dirty="0">
              <a:latin typeface="+mj-lt"/>
            </a:endParaRPr>
          </a:p>
        </p:txBody>
      </p:sp>
    </p:spTree>
    <p:extLst>
      <p:ext uri="{BB962C8B-B14F-4D97-AF65-F5344CB8AC3E}">
        <p14:creationId xmlns:p14="http://schemas.microsoft.com/office/powerpoint/2010/main" val="2071438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FBA8-E944-7B4A-9A94-480400F180F1}"/>
              </a:ext>
            </a:extLst>
          </p:cNvPr>
          <p:cNvSpPr>
            <a:spLocks noGrp="1"/>
          </p:cNvSpPr>
          <p:nvPr>
            <p:ph type="title"/>
          </p:nvPr>
        </p:nvSpPr>
        <p:spPr/>
        <p:txBody>
          <a:bodyPr/>
          <a:lstStyle/>
          <a:p>
            <a:r>
              <a:rPr lang="en-US" dirty="0">
                <a:solidFill>
                  <a:srgbClr val="B31B1B"/>
                </a:solidFill>
              </a:rPr>
              <a:t>Strategy: Audio/Video</a:t>
            </a:r>
          </a:p>
        </p:txBody>
      </p:sp>
      <p:sp>
        <p:nvSpPr>
          <p:cNvPr id="3" name="Content Placeholder 2">
            <a:extLst>
              <a:ext uri="{FF2B5EF4-FFF2-40B4-BE49-F238E27FC236}">
                <a16:creationId xmlns:a16="http://schemas.microsoft.com/office/drawing/2014/main" id="{9A6726E6-7CB3-DE4A-A8CC-A6B735D5323D}"/>
              </a:ext>
            </a:extLst>
          </p:cNvPr>
          <p:cNvSpPr>
            <a:spLocks noGrp="1"/>
          </p:cNvSpPr>
          <p:nvPr>
            <p:ph type="body" idx="1"/>
          </p:nvPr>
        </p:nvSpPr>
        <p:spPr/>
        <p:txBody>
          <a:bodyPr/>
          <a:lstStyle/>
          <a:p>
            <a:r>
              <a:rPr lang="en-US" dirty="0">
                <a:solidFill>
                  <a:schemeClr val="tx1"/>
                </a:solidFill>
              </a:rPr>
              <a:t>What you need to do: </a:t>
            </a:r>
            <a:r>
              <a:rPr lang="en-US" dirty="0"/>
              <a:t>Audio files require written transcription and video files require closed-captioning. It is best practice to have audio or video clips that are 3 to 10 minutes in length. If the content that takes longer to cover, it is best to create short, segmented videos, each ranging from 3 to 10 minutes in length. </a:t>
            </a:r>
            <a:endParaRPr lang="en-US" dirty="0">
              <a:solidFill>
                <a:schemeClr val="tx1"/>
              </a:solidFill>
            </a:endParaRPr>
          </a:p>
        </p:txBody>
      </p:sp>
    </p:spTree>
    <p:extLst>
      <p:ext uri="{BB962C8B-B14F-4D97-AF65-F5344CB8AC3E}">
        <p14:creationId xmlns:p14="http://schemas.microsoft.com/office/powerpoint/2010/main" val="3778657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524E0-4E55-954E-8206-2A29064C8B67}"/>
              </a:ext>
            </a:extLst>
          </p:cNvPr>
          <p:cNvSpPr>
            <a:spLocks noGrp="1"/>
          </p:cNvSpPr>
          <p:nvPr>
            <p:ph type="title"/>
          </p:nvPr>
        </p:nvSpPr>
        <p:spPr/>
        <p:txBody>
          <a:bodyPr/>
          <a:lstStyle/>
          <a:p>
            <a:r>
              <a:rPr lang="en-US" dirty="0"/>
              <a:t>Transcribing</a:t>
            </a:r>
          </a:p>
        </p:txBody>
      </p:sp>
      <p:sp>
        <p:nvSpPr>
          <p:cNvPr id="3" name="Content Placeholder 2">
            <a:extLst>
              <a:ext uri="{FF2B5EF4-FFF2-40B4-BE49-F238E27FC236}">
                <a16:creationId xmlns:a16="http://schemas.microsoft.com/office/drawing/2014/main" id="{9DC12A5E-7E7D-E04B-A1F7-8FBCC1F4B112}"/>
              </a:ext>
            </a:extLst>
          </p:cNvPr>
          <p:cNvSpPr>
            <a:spLocks noGrp="1"/>
          </p:cNvSpPr>
          <p:nvPr>
            <p:ph idx="1"/>
          </p:nvPr>
        </p:nvSpPr>
        <p:spPr>
          <a:xfrm>
            <a:off x="838200" y="1253331"/>
            <a:ext cx="10515600" cy="4351338"/>
          </a:xfrm>
        </p:spPr>
        <p:txBody>
          <a:bodyPr/>
          <a:lstStyle/>
          <a:p>
            <a:r>
              <a:rPr lang="en-US" dirty="0"/>
              <a:t>What does this look like?</a:t>
            </a:r>
          </a:p>
          <a:p>
            <a:pPr lvl="1"/>
            <a:r>
              <a:rPr lang="en-US" dirty="0"/>
              <a:t>Bad Example: Providing notes</a:t>
            </a:r>
          </a:p>
          <a:p>
            <a:pPr lvl="1"/>
            <a:r>
              <a:rPr lang="en-US" dirty="0"/>
              <a:t>Better Example: Generate transcript without review</a:t>
            </a:r>
          </a:p>
          <a:p>
            <a:pPr lvl="1"/>
            <a:r>
              <a:rPr lang="en-US" dirty="0"/>
              <a:t>Best Practice: Write a script and/or generate and review transcript</a:t>
            </a:r>
          </a:p>
          <a:p>
            <a:pPr lvl="1"/>
            <a:endParaRPr lang="en-US" dirty="0"/>
          </a:p>
          <a:p>
            <a:r>
              <a:rPr lang="en-US" dirty="0"/>
              <a:t>How do you do this in Kaltura? Panopto and Zoom will be covered in a future session.</a:t>
            </a:r>
          </a:p>
          <a:p>
            <a:endParaRPr lang="en-US" dirty="0"/>
          </a:p>
        </p:txBody>
      </p:sp>
    </p:spTree>
    <p:extLst>
      <p:ext uri="{BB962C8B-B14F-4D97-AF65-F5344CB8AC3E}">
        <p14:creationId xmlns:p14="http://schemas.microsoft.com/office/powerpoint/2010/main" val="1268745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a:solidFill>
                  <a:srgbClr val="B31B1B"/>
                </a:solidFill>
              </a:rPr>
              <a:t>Check In</a:t>
            </a:r>
          </a:p>
        </p:txBody>
      </p:sp>
      <p:sp>
        <p:nvSpPr>
          <p:cNvPr id="3" name="Content Placeholder 2"/>
          <p:cNvSpPr>
            <a:spLocks noGrp="1"/>
          </p:cNvSpPr>
          <p:nvPr>
            <p:ph idx="1"/>
          </p:nvPr>
        </p:nvSpPr>
        <p:spPr>
          <a:xfrm>
            <a:off x="2125682" y="1598031"/>
            <a:ext cx="9643755" cy="4652348"/>
          </a:xfrm>
        </p:spPr>
        <p:txBody>
          <a:bodyPr>
            <a:noAutofit/>
          </a:bodyPr>
          <a:lstStyle/>
          <a:p>
            <a:pPr marL="0" indent="0" fontAlgn="base">
              <a:lnSpc>
                <a:spcPct val="120000"/>
              </a:lnSpc>
              <a:spcAft>
                <a:spcPts val="1200"/>
              </a:spcAft>
              <a:buClr>
                <a:srgbClr val="A2998B"/>
              </a:buClr>
              <a:buNone/>
            </a:pPr>
            <a:r>
              <a:rPr lang="en-US" sz="2000" dirty="0"/>
              <a:t>Thumbs up or thumbs down to the following:</a:t>
            </a:r>
          </a:p>
          <a:p>
            <a:pPr fontAlgn="base">
              <a:lnSpc>
                <a:spcPct val="120000"/>
              </a:lnSpc>
              <a:spcAft>
                <a:spcPts val="1200"/>
              </a:spcAft>
              <a:buClr>
                <a:srgbClr val="A2998B"/>
              </a:buClr>
            </a:pPr>
            <a:r>
              <a:rPr lang="en-US" sz="2000" dirty="0"/>
              <a:t>Knowledge: Increased level of comfort knowing what is expected of you for Fall courses from the University.</a:t>
            </a:r>
          </a:p>
          <a:p>
            <a:pPr fontAlgn="base">
              <a:lnSpc>
                <a:spcPct val="120000"/>
              </a:lnSpc>
              <a:spcAft>
                <a:spcPts val="1200"/>
              </a:spcAft>
              <a:buClr>
                <a:srgbClr val="A2998B"/>
              </a:buClr>
            </a:pPr>
            <a:r>
              <a:rPr lang="en-US" sz="2000" dirty="0"/>
              <a:t>Skill: Awareness of how to use built in layouts, styles, and accessibility checkers within Microsoft Word, PowerPoint, Kaltura, and Canvas.</a:t>
            </a:r>
          </a:p>
          <a:p>
            <a:pPr fontAlgn="base">
              <a:lnSpc>
                <a:spcPct val="120000"/>
              </a:lnSpc>
              <a:spcAft>
                <a:spcPts val="1200"/>
              </a:spcAft>
              <a:buClr>
                <a:srgbClr val="A2998B"/>
              </a:buClr>
            </a:pPr>
            <a:r>
              <a:rPr lang="en-US" sz="2000" dirty="0"/>
              <a:t>Attitude: Appreciation that learners experience your course differently. </a:t>
            </a:r>
          </a:p>
          <a:p>
            <a:pPr fontAlgn="base">
              <a:lnSpc>
                <a:spcPct val="120000"/>
              </a:lnSpc>
              <a:spcAft>
                <a:spcPts val="1200"/>
              </a:spcAft>
              <a:buClr>
                <a:srgbClr val="A2998B"/>
              </a:buClr>
            </a:pPr>
            <a:endParaRPr lang="en-US" sz="2000" dirty="0">
              <a:latin typeface="+mj-lt"/>
            </a:endParaRPr>
          </a:p>
          <a:p>
            <a:pPr>
              <a:spcAft>
                <a:spcPts val="1200"/>
              </a:spcAft>
            </a:pPr>
            <a:endParaRPr lang="en-US" sz="2000" dirty="0">
              <a:latin typeface="+mj-lt"/>
            </a:endParaRPr>
          </a:p>
        </p:txBody>
      </p:sp>
    </p:spTree>
    <p:extLst>
      <p:ext uri="{BB962C8B-B14F-4D97-AF65-F5344CB8AC3E}">
        <p14:creationId xmlns:p14="http://schemas.microsoft.com/office/powerpoint/2010/main" val="28431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392026-B7C9-2F4B-B249-8BAE6A6E7409}"/>
              </a:ext>
            </a:extLst>
          </p:cNvPr>
          <p:cNvSpPr/>
          <p:nvPr/>
        </p:nvSpPr>
        <p:spPr>
          <a:xfrm>
            <a:off x="-186047" y="1482759"/>
            <a:ext cx="12564093" cy="3713018"/>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E5A8F"/>
              </a:solidFill>
            </a:endParaRPr>
          </a:p>
        </p:txBody>
      </p:sp>
      <p:pic>
        <p:nvPicPr>
          <p:cNvPr id="4" name="Picture 3">
            <a:extLst>
              <a:ext uri="{FF2B5EF4-FFF2-40B4-BE49-F238E27FC236}">
                <a16:creationId xmlns:a16="http://schemas.microsoft.com/office/drawing/2014/main" id="{179FD5DA-4566-4F4A-8144-D5DC1A89F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894" y="2218401"/>
            <a:ext cx="2372832" cy="2372832"/>
          </a:xfrm>
          <a:prstGeom prst="rect">
            <a:avLst/>
          </a:prstGeom>
        </p:spPr>
      </p:pic>
      <p:sp>
        <p:nvSpPr>
          <p:cNvPr id="7" name="Title 6">
            <a:extLst>
              <a:ext uri="{FF2B5EF4-FFF2-40B4-BE49-F238E27FC236}">
                <a16:creationId xmlns:a16="http://schemas.microsoft.com/office/drawing/2014/main" id="{508B0AA4-04C4-7843-9BB1-1276F88D81DF}"/>
              </a:ext>
            </a:extLst>
          </p:cNvPr>
          <p:cNvSpPr>
            <a:spLocks noGrp="1"/>
          </p:cNvSpPr>
          <p:nvPr>
            <p:ph type="title"/>
          </p:nvPr>
        </p:nvSpPr>
        <p:spPr>
          <a:xfrm>
            <a:off x="5422601" y="2348981"/>
            <a:ext cx="5541335" cy="1980574"/>
          </a:xfrm>
        </p:spPr>
        <p:txBody>
          <a:bodyPr/>
          <a:lstStyle/>
          <a:p>
            <a:r>
              <a:rPr lang="en-US" sz="7200" i="1" dirty="0">
                <a:solidFill>
                  <a:schemeClr val="bg1"/>
                </a:solidFill>
              </a:rPr>
              <a:t>Questions </a:t>
            </a:r>
            <a:br>
              <a:rPr lang="en-US" sz="7200" i="1" dirty="0">
                <a:solidFill>
                  <a:schemeClr val="bg1"/>
                </a:solidFill>
              </a:rPr>
            </a:br>
            <a:r>
              <a:rPr lang="en-US" sz="7200" b="1" i="1" dirty="0">
                <a:solidFill>
                  <a:schemeClr val="bg1"/>
                </a:solidFill>
              </a:rPr>
              <a:t>&amp;</a:t>
            </a:r>
            <a:r>
              <a:rPr lang="en-US" sz="7200" i="1" dirty="0">
                <a:solidFill>
                  <a:schemeClr val="bg1"/>
                </a:solidFill>
              </a:rPr>
              <a:t> </a:t>
            </a:r>
            <a:r>
              <a:rPr lang="en-US" sz="7200" b="1" i="1" dirty="0">
                <a:solidFill>
                  <a:schemeClr val="bg1"/>
                </a:solidFill>
              </a:rPr>
              <a:t>Answers</a:t>
            </a:r>
          </a:p>
        </p:txBody>
      </p:sp>
      <p:cxnSp>
        <p:nvCxnSpPr>
          <p:cNvPr id="9" name="Straight Connector 8">
            <a:extLst>
              <a:ext uri="{FF2B5EF4-FFF2-40B4-BE49-F238E27FC236}">
                <a16:creationId xmlns:a16="http://schemas.microsoft.com/office/drawing/2014/main" id="{D17058A0-5CC1-A74C-A141-F957AD173438}"/>
              </a:ext>
            </a:extLst>
          </p:cNvPr>
          <p:cNvCxnSpPr/>
          <p:nvPr/>
        </p:nvCxnSpPr>
        <p:spPr>
          <a:xfrm>
            <a:off x="4412511" y="1877291"/>
            <a:ext cx="0" cy="29239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340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a:solidFill>
                  <a:srgbClr val="B31B1B"/>
                </a:solidFill>
              </a:rPr>
              <a:t>What we want you to takeaway</a:t>
            </a:r>
          </a:p>
        </p:txBody>
      </p:sp>
      <p:sp>
        <p:nvSpPr>
          <p:cNvPr id="3" name="Content Placeholder 2"/>
          <p:cNvSpPr>
            <a:spLocks noGrp="1"/>
          </p:cNvSpPr>
          <p:nvPr>
            <p:ph idx="1"/>
          </p:nvPr>
        </p:nvSpPr>
        <p:spPr>
          <a:xfrm>
            <a:off x="2125682" y="1598031"/>
            <a:ext cx="9643755" cy="4652348"/>
          </a:xfrm>
        </p:spPr>
        <p:txBody>
          <a:bodyPr>
            <a:noAutofit/>
          </a:bodyPr>
          <a:lstStyle/>
          <a:p>
            <a:pPr fontAlgn="base">
              <a:lnSpc>
                <a:spcPct val="120000"/>
              </a:lnSpc>
              <a:spcAft>
                <a:spcPts val="1200"/>
              </a:spcAft>
              <a:buClr>
                <a:srgbClr val="A2998B"/>
              </a:buClr>
            </a:pPr>
            <a:r>
              <a:rPr lang="en-US" sz="2400" dirty="0"/>
              <a:t>Knowledge: Increased level of comfort knowing what is expected of you for Fall courses from the University. </a:t>
            </a:r>
          </a:p>
          <a:p>
            <a:pPr fontAlgn="base">
              <a:lnSpc>
                <a:spcPct val="120000"/>
              </a:lnSpc>
              <a:spcAft>
                <a:spcPts val="1200"/>
              </a:spcAft>
              <a:buClr>
                <a:srgbClr val="A2998B"/>
              </a:buClr>
            </a:pPr>
            <a:r>
              <a:rPr lang="en-US" sz="2400" dirty="0"/>
              <a:t>Skill: Awareness of how to use built in layouts, styles, and accessibility checkers within popular applications.</a:t>
            </a:r>
          </a:p>
          <a:p>
            <a:pPr fontAlgn="base">
              <a:lnSpc>
                <a:spcPct val="120000"/>
              </a:lnSpc>
              <a:spcAft>
                <a:spcPts val="1200"/>
              </a:spcAft>
              <a:buClr>
                <a:srgbClr val="A2998B"/>
              </a:buClr>
            </a:pPr>
            <a:r>
              <a:rPr lang="en-US" sz="2400" dirty="0"/>
              <a:t>Attitude: Appreciation that learners experience your course differently. </a:t>
            </a:r>
          </a:p>
          <a:p>
            <a:pPr fontAlgn="base">
              <a:lnSpc>
                <a:spcPct val="120000"/>
              </a:lnSpc>
              <a:spcAft>
                <a:spcPts val="1200"/>
              </a:spcAft>
              <a:buClr>
                <a:srgbClr val="A2998B"/>
              </a:buClr>
            </a:pPr>
            <a:endParaRPr lang="en-US" sz="2000" dirty="0">
              <a:latin typeface="+mj-lt"/>
            </a:endParaRPr>
          </a:p>
          <a:p>
            <a:pPr>
              <a:spcAft>
                <a:spcPts val="1200"/>
              </a:spcAft>
            </a:pPr>
            <a:endParaRPr lang="en-US" sz="2000" dirty="0">
              <a:latin typeface="+mj-lt"/>
            </a:endParaRPr>
          </a:p>
        </p:txBody>
      </p:sp>
    </p:spTree>
    <p:extLst>
      <p:ext uri="{BB962C8B-B14F-4D97-AF65-F5344CB8AC3E}">
        <p14:creationId xmlns:p14="http://schemas.microsoft.com/office/powerpoint/2010/main" val="3603946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31285" y="3106070"/>
            <a:ext cx="5095109" cy="1218883"/>
          </a:xfrm>
        </p:spPr>
        <p:txBody>
          <a:bodyPr anchor="ctr" anchorCtr="0"/>
          <a:lstStyle/>
          <a:p>
            <a:pPr algn="r"/>
            <a:r>
              <a:rPr lang="en-US" sz="3200" dirty="0">
                <a:hlinkClick r:id="rId3"/>
              </a:rPr>
              <a:t>Accessibility Quick Guide</a:t>
            </a:r>
            <a:endParaRPr lang="en-US" sz="3200" dirty="0"/>
          </a:p>
          <a:p>
            <a:pPr algn="r"/>
            <a:r>
              <a:rPr lang="en-US" sz="3200" dirty="0">
                <a:hlinkClick r:id="rId4"/>
              </a:rPr>
              <a:t>CTI website</a:t>
            </a:r>
            <a:endParaRPr lang="en-US" sz="3200" dirty="0">
              <a:latin typeface="+mj-lt"/>
            </a:endParaRPr>
          </a:p>
          <a:p>
            <a:pPr algn="r"/>
            <a:r>
              <a:rPr lang="en-US" sz="3200" dirty="0">
                <a:hlinkClick r:id="rId5"/>
              </a:rPr>
              <a:t>ESS Knowledgebase </a:t>
            </a:r>
            <a:endParaRPr lang="en-US" sz="3200" dirty="0"/>
          </a:p>
          <a:p>
            <a:pPr algn="r"/>
            <a:r>
              <a:rPr lang="en-US" sz="3200" dirty="0">
                <a:hlinkClick r:id="rId6"/>
              </a:rPr>
              <a:t>ESS Canvas Course</a:t>
            </a:r>
            <a:endParaRPr lang="en-US" sz="3200" dirty="0"/>
          </a:p>
          <a:p>
            <a:pPr algn="r"/>
            <a:r>
              <a:rPr lang="en-US" sz="3200" dirty="0">
                <a:hlinkClick r:id="rId7"/>
              </a:rPr>
              <a:t>Student Disability Services</a:t>
            </a:r>
            <a:endParaRPr lang="en-US" sz="3200" dirty="0"/>
          </a:p>
          <a:p>
            <a:pPr algn="r"/>
            <a:r>
              <a:rPr lang="en-US" sz="3200" dirty="0">
                <a:hlinkClick r:id="rId8"/>
              </a:rPr>
              <a:t>Web Accessibility in Mind</a:t>
            </a:r>
            <a:endParaRPr lang="en-US" sz="3200" dirty="0"/>
          </a:p>
        </p:txBody>
      </p:sp>
      <p:pic>
        <p:nvPicPr>
          <p:cNvPr id="6" name="Picture 5" descr="This is a picture of a bird looking left.">
            <a:extLst>
              <a:ext uri="{C183D7F6-B498-43B3-948B-1728B52AA6E4}">
                <adec:decorative xmlns:adec="http://schemas.microsoft.com/office/drawing/2017/decorative" val="0"/>
              </a:ext>
            </a:extLst>
          </p:cNvPr>
          <p:cNvPicPr>
            <a:picLocks noChangeAspect="1"/>
          </p:cNvPicPr>
          <p:nvPr/>
        </p:nvPicPr>
        <p:blipFill rotWithShape="1">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t="9591"/>
          <a:stretch/>
        </p:blipFill>
        <p:spPr>
          <a:xfrm flipH="1">
            <a:off x="5757678" y="1600767"/>
            <a:ext cx="5932616" cy="4126970"/>
          </a:xfrm>
          <a:prstGeom prst="rect">
            <a:avLst/>
          </a:prstGeom>
        </p:spPr>
      </p:pic>
      <p:sp>
        <p:nvSpPr>
          <p:cNvPr id="8" name="Title 4">
            <a:extLst>
              <a:ext uri="{FF2B5EF4-FFF2-40B4-BE49-F238E27FC236}">
                <a16:creationId xmlns:a16="http://schemas.microsoft.com/office/drawing/2014/main" id="{0E2F9200-2702-FC47-86E0-FFF46D1F52AC}"/>
              </a:ext>
            </a:extLst>
          </p:cNvPr>
          <p:cNvSpPr>
            <a:spLocks noGrp="1"/>
          </p:cNvSpPr>
          <p:nvPr>
            <p:ph type="title"/>
          </p:nvPr>
        </p:nvSpPr>
        <p:spPr>
          <a:xfrm>
            <a:off x="838200" y="365125"/>
            <a:ext cx="10515600" cy="1325563"/>
          </a:xfrm>
        </p:spPr>
        <p:txBody>
          <a:bodyPr anchor="ctr"/>
          <a:lstStyle/>
          <a:p>
            <a:r>
              <a:rPr lang="en-US" b="1" dirty="0">
                <a:solidFill>
                  <a:srgbClr val="B31B1B"/>
                </a:solidFill>
              </a:rPr>
              <a:t>Links at your fingertips</a:t>
            </a:r>
            <a:endParaRPr lang="en-US" sz="4400" b="1" dirty="0">
              <a:solidFill>
                <a:srgbClr val="B31B1B"/>
              </a:solidFill>
            </a:endParaRPr>
          </a:p>
        </p:txBody>
      </p:sp>
    </p:spTree>
    <p:extLst>
      <p:ext uri="{BB962C8B-B14F-4D97-AF65-F5344CB8AC3E}">
        <p14:creationId xmlns:p14="http://schemas.microsoft.com/office/powerpoint/2010/main" val="242029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a:solidFill>
                  <a:srgbClr val="B31B1B"/>
                </a:solidFill>
              </a:rPr>
              <a:t>Experiencing Content from a Different Perspective</a:t>
            </a:r>
          </a:p>
        </p:txBody>
      </p:sp>
      <p:sp>
        <p:nvSpPr>
          <p:cNvPr id="3" name="Content Placeholder 2"/>
          <p:cNvSpPr>
            <a:spLocks noGrp="1"/>
          </p:cNvSpPr>
          <p:nvPr>
            <p:ph type="body" idx="1"/>
          </p:nvPr>
        </p:nvSpPr>
        <p:spPr/>
        <p:txBody>
          <a:bodyPr>
            <a:noAutofit/>
          </a:bodyPr>
          <a:lstStyle/>
          <a:p>
            <a:pPr marL="0" indent="0">
              <a:buNone/>
            </a:pPr>
            <a:endParaRPr lang="en-US" sz="2000" dirty="0"/>
          </a:p>
        </p:txBody>
      </p:sp>
    </p:spTree>
    <p:extLst>
      <p:ext uri="{BB962C8B-B14F-4D97-AF65-F5344CB8AC3E}">
        <p14:creationId xmlns:p14="http://schemas.microsoft.com/office/powerpoint/2010/main" val="1797379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659D6-5BBC-F446-B513-14D8601059C1}"/>
              </a:ext>
            </a:extLst>
          </p:cNvPr>
          <p:cNvSpPr>
            <a:spLocks noGrp="1"/>
          </p:cNvSpPr>
          <p:nvPr>
            <p:ph type="title"/>
          </p:nvPr>
        </p:nvSpPr>
        <p:spPr/>
        <p:txBody>
          <a:bodyPr/>
          <a:lstStyle/>
          <a:p>
            <a:r>
              <a:rPr lang="en-US" dirty="0">
                <a:solidFill>
                  <a:srgbClr val="B31B1B"/>
                </a:solidFill>
              </a:rPr>
              <a:t>Simulated Examples of Color Blindness</a:t>
            </a:r>
          </a:p>
        </p:txBody>
      </p:sp>
      <p:pic>
        <p:nvPicPr>
          <p:cNvPr id="5" name="Content Placeholder 4" descr="Simulation of color blindness">
            <a:extLst>
              <a:ext uri="{FF2B5EF4-FFF2-40B4-BE49-F238E27FC236}">
                <a16:creationId xmlns:a16="http://schemas.microsoft.com/office/drawing/2014/main" id="{E69052D4-B889-6C48-9ED2-A44BE723E39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7064"/>
          <a:stretch/>
        </p:blipFill>
        <p:spPr>
          <a:xfrm>
            <a:off x="6188768" y="1786075"/>
            <a:ext cx="5691612" cy="3143734"/>
          </a:xfrm>
        </p:spPr>
      </p:pic>
      <p:sp>
        <p:nvSpPr>
          <p:cNvPr id="6" name="Rectangle 5">
            <a:extLst>
              <a:ext uri="{FF2B5EF4-FFF2-40B4-BE49-F238E27FC236}">
                <a16:creationId xmlns:a16="http://schemas.microsoft.com/office/drawing/2014/main" id="{53C68C53-165B-344A-A5F4-19E629613870}"/>
              </a:ext>
            </a:extLst>
          </p:cNvPr>
          <p:cNvSpPr/>
          <p:nvPr/>
        </p:nvSpPr>
        <p:spPr>
          <a:xfrm>
            <a:off x="2096153" y="5964517"/>
            <a:ext cx="7707495" cy="369332"/>
          </a:xfrm>
          <a:prstGeom prst="rect">
            <a:avLst/>
          </a:prstGeom>
        </p:spPr>
        <p:txBody>
          <a:bodyPr wrap="none">
            <a:spAutoFit/>
          </a:bodyPr>
          <a:lstStyle/>
          <a:p>
            <a:r>
              <a:rPr lang="en-US" dirty="0"/>
              <a:t>To learn more, visit </a:t>
            </a:r>
            <a:r>
              <a:rPr lang="en-US" dirty="0">
                <a:hlinkClick r:id="rId4"/>
              </a:rPr>
              <a:t>Low Vision Needs </a:t>
            </a:r>
            <a:r>
              <a:rPr lang="en-US" dirty="0"/>
              <a:t>from Web Content Accessibility Guidelines</a:t>
            </a:r>
          </a:p>
        </p:txBody>
      </p:sp>
      <p:pic>
        <p:nvPicPr>
          <p:cNvPr id="7" name="Content Placeholder 4" descr="Simulation of color blindness">
            <a:extLst>
              <a:ext uri="{FF2B5EF4-FFF2-40B4-BE49-F238E27FC236}">
                <a16:creationId xmlns:a16="http://schemas.microsoft.com/office/drawing/2014/main" id="{57A9149D-9AFB-C540-96EE-37FBEFE237D0}"/>
              </a:ext>
            </a:extLst>
          </p:cNvPr>
          <p:cNvPicPr>
            <a:picLocks noChangeAspect="1"/>
          </p:cNvPicPr>
          <p:nvPr/>
        </p:nvPicPr>
        <p:blipFill rotWithShape="1">
          <a:blip r:embed="rId3">
            <a:extLst>
              <a:ext uri="{28A0092B-C50C-407E-A947-70E740481C1C}">
                <a14:useLocalDpi xmlns:a14="http://schemas.microsoft.com/office/drawing/2010/main" val="0"/>
              </a:ext>
            </a:extLst>
          </a:blip>
          <a:srcRect t="4762" b="52302"/>
          <a:stretch/>
        </p:blipFill>
        <p:spPr>
          <a:xfrm>
            <a:off x="497156" y="1786075"/>
            <a:ext cx="5691612" cy="3143734"/>
          </a:xfrm>
          <a:prstGeom prst="rect">
            <a:avLst/>
          </a:prstGeom>
        </p:spPr>
      </p:pic>
    </p:spTree>
    <p:extLst>
      <p:ext uri="{BB962C8B-B14F-4D97-AF65-F5344CB8AC3E}">
        <p14:creationId xmlns:p14="http://schemas.microsoft.com/office/powerpoint/2010/main" val="1305223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a:solidFill>
                  <a:srgbClr val="B31B1B"/>
                </a:solidFill>
              </a:rPr>
              <a:t>Cornell University’s Accessibility Quick Guide</a:t>
            </a:r>
          </a:p>
        </p:txBody>
      </p:sp>
      <p:sp>
        <p:nvSpPr>
          <p:cNvPr id="3" name="Content Placeholder 2"/>
          <p:cNvSpPr>
            <a:spLocks noGrp="1"/>
          </p:cNvSpPr>
          <p:nvPr>
            <p:ph type="body" idx="1"/>
          </p:nvPr>
        </p:nvSpPr>
        <p:spPr/>
        <p:txBody>
          <a:bodyPr>
            <a:noAutofit/>
          </a:bodyPr>
          <a:lstStyle/>
          <a:p>
            <a:pPr marL="0" indent="0">
              <a:buNone/>
            </a:pPr>
            <a:r>
              <a:rPr lang="en-US" sz="2000" dirty="0">
                <a:solidFill>
                  <a:schemeClr val="tx1"/>
                </a:solidFill>
              </a:rPr>
              <a:t>Definition, Strategies, Applications, Accessibility Checker</a:t>
            </a:r>
          </a:p>
          <a:p>
            <a:pPr marL="0" indent="0">
              <a:buNone/>
            </a:pPr>
            <a:endParaRPr lang="en-US" sz="2000" dirty="0"/>
          </a:p>
        </p:txBody>
      </p:sp>
    </p:spTree>
    <p:extLst>
      <p:ext uri="{BB962C8B-B14F-4D97-AF65-F5344CB8AC3E}">
        <p14:creationId xmlns:p14="http://schemas.microsoft.com/office/powerpoint/2010/main" val="128477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F72A30-C515-194B-88D5-D64328594E4F}"/>
              </a:ext>
            </a:extLst>
          </p:cNvPr>
          <p:cNvSpPr/>
          <p:nvPr/>
        </p:nvSpPr>
        <p:spPr>
          <a:xfrm>
            <a:off x="-174171" y="924128"/>
            <a:ext cx="12564093" cy="4319081"/>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E5A8F"/>
              </a:solidFill>
            </a:endParaRPr>
          </a:p>
        </p:txBody>
      </p:sp>
      <p:sp>
        <p:nvSpPr>
          <p:cNvPr id="3" name="Content Placeholder 2"/>
          <p:cNvSpPr>
            <a:spLocks noGrp="1"/>
          </p:cNvSpPr>
          <p:nvPr>
            <p:ph idx="1"/>
          </p:nvPr>
        </p:nvSpPr>
        <p:spPr>
          <a:xfrm>
            <a:off x="5149438" y="2583639"/>
            <a:ext cx="6366164" cy="2055140"/>
          </a:xfrm>
        </p:spPr>
        <p:txBody>
          <a:bodyPr anchor="ctr">
            <a:normAutofit/>
          </a:bodyPr>
          <a:lstStyle/>
          <a:p>
            <a:pPr marL="0" indent="0">
              <a:buNone/>
            </a:pPr>
            <a:r>
              <a:rPr lang="en-US" sz="3600" i="1" dirty="0">
                <a:solidFill>
                  <a:schemeClr val="bg1"/>
                </a:solidFill>
                <a:latin typeface="+mj-lt"/>
              </a:rPr>
              <a:t>Where are they and what do they do?</a:t>
            </a:r>
          </a:p>
        </p:txBody>
      </p:sp>
      <p:cxnSp>
        <p:nvCxnSpPr>
          <p:cNvPr id="6" name="Straight Connector 5">
            <a:extLst>
              <a:ext uri="{FF2B5EF4-FFF2-40B4-BE49-F238E27FC236}">
                <a16:creationId xmlns:a16="http://schemas.microsoft.com/office/drawing/2014/main" id="{E4B2BD0A-4197-2746-823D-C7AA27D05E3D}"/>
              </a:ext>
            </a:extLst>
          </p:cNvPr>
          <p:cNvCxnSpPr>
            <a:cxnSpLocks/>
          </p:cNvCxnSpPr>
          <p:nvPr/>
        </p:nvCxnSpPr>
        <p:spPr>
          <a:xfrm>
            <a:off x="4275118" y="1381328"/>
            <a:ext cx="0" cy="3434114"/>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2B0BBB3-75B7-2948-99BB-BE3C2952E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61" y="2018727"/>
            <a:ext cx="2153373" cy="2153373"/>
          </a:xfrm>
          <a:prstGeom prst="rect">
            <a:avLst/>
          </a:prstGeom>
        </p:spPr>
      </p:pic>
      <p:sp>
        <p:nvSpPr>
          <p:cNvPr id="11" name="Title 1">
            <a:extLst>
              <a:ext uri="{FF2B5EF4-FFF2-40B4-BE49-F238E27FC236}">
                <a16:creationId xmlns:a16="http://schemas.microsoft.com/office/drawing/2014/main" id="{2877FB2A-CC27-6A46-B033-D7A9FE418554}"/>
              </a:ext>
            </a:extLst>
          </p:cNvPr>
          <p:cNvSpPr txBox="1">
            <a:spLocks/>
          </p:cNvSpPr>
          <p:nvPr/>
        </p:nvSpPr>
        <p:spPr>
          <a:xfrm>
            <a:off x="5149437" y="1636142"/>
            <a:ext cx="6366159" cy="107396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mn-lt"/>
              </a:rPr>
              <a:t>Get to know your tools</a:t>
            </a:r>
          </a:p>
        </p:txBody>
      </p:sp>
    </p:spTree>
    <p:extLst>
      <p:ext uri="{BB962C8B-B14F-4D97-AF65-F5344CB8AC3E}">
        <p14:creationId xmlns:p14="http://schemas.microsoft.com/office/powerpoint/2010/main" val="1718228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744D0-6863-A441-B87D-0BF6D81E96BE}"/>
              </a:ext>
            </a:extLst>
          </p:cNvPr>
          <p:cNvSpPr>
            <a:spLocks noGrp="1"/>
          </p:cNvSpPr>
          <p:nvPr>
            <p:ph type="title"/>
          </p:nvPr>
        </p:nvSpPr>
        <p:spPr/>
        <p:txBody>
          <a:bodyPr/>
          <a:lstStyle/>
          <a:p>
            <a:r>
              <a:rPr lang="en-US" dirty="0"/>
              <a:t>Locating the Accessibility Checker</a:t>
            </a:r>
          </a:p>
        </p:txBody>
      </p:sp>
      <p:sp>
        <p:nvSpPr>
          <p:cNvPr id="3" name="Content Placeholder 2">
            <a:extLst>
              <a:ext uri="{FF2B5EF4-FFF2-40B4-BE49-F238E27FC236}">
                <a16:creationId xmlns:a16="http://schemas.microsoft.com/office/drawing/2014/main" id="{5D26971F-0207-C242-AFB5-27EEB02D708A}"/>
              </a:ext>
            </a:extLst>
          </p:cNvPr>
          <p:cNvSpPr>
            <a:spLocks noGrp="1"/>
          </p:cNvSpPr>
          <p:nvPr>
            <p:ph idx="1"/>
          </p:nvPr>
        </p:nvSpPr>
        <p:spPr/>
        <p:txBody>
          <a:bodyPr/>
          <a:lstStyle/>
          <a:p>
            <a:r>
              <a:rPr lang="en-US" dirty="0"/>
              <a:t>In PowerPoint</a:t>
            </a:r>
          </a:p>
          <a:p>
            <a:r>
              <a:rPr lang="en-US" dirty="0"/>
              <a:t>In Word</a:t>
            </a:r>
          </a:p>
          <a:p>
            <a:r>
              <a:rPr lang="en-US" dirty="0"/>
              <a:t>In Canvas</a:t>
            </a:r>
          </a:p>
        </p:txBody>
      </p:sp>
    </p:spTree>
    <p:extLst>
      <p:ext uri="{BB962C8B-B14F-4D97-AF65-F5344CB8AC3E}">
        <p14:creationId xmlns:p14="http://schemas.microsoft.com/office/powerpoint/2010/main" val="3313435964"/>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6B5391"/>
      </a:hlink>
      <a:folHlink>
        <a:srgbClr val="9778A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2381</TotalTime>
  <Words>839</Words>
  <Application>Microsoft Macintosh PowerPoint</Application>
  <PresentationFormat>Widescreen</PresentationFormat>
  <Paragraphs>103</Paragraphs>
  <Slides>23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Arial</vt:lpstr>
      <vt:lpstr>Bradley Hand</vt:lpstr>
      <vt:lpstr>Calibri Light</vt:lpstr>
      <vt:lpstr>Avenir Next</vt:lpstr>
      <vt:lpstr>Office Theme</vt:lpstr>
      <vt:lpstr>PowerPoint Presentation</vt:lpstr>
      <vt:lpstr>What you can expect from this session:</vt:lpstr>
      <vt:lpstr>What we want you to takeaway</vt:lpstr>
      <vt:lpstr>Links at your fingertips</vt:lpstr>
      <vt:lpstr>Experiencing Content from a Different Perspective</vt:lpstr>
      <vt:lpstr>Simulated Examples of Color Blindness</vt:lpstr>
      <vt:lpstr>Cornell University’s Accessibility Quick Guide</vt:lpstr>
      <vt:lpstr>PowerPoint Presentation</vt:lpstr>
      <vt:lpstr>Locating the Accessibility Checker</vt:lpstr>
      <vt:lpstr>PowerPoint Presentation</vt:lpstr>
      <vt:lpstr>PowerPoint Presentation</vt:lpstr>
      <vt:lpstr>Strategy: Hyperlinks</vt:lpstr>
      <vt:lpstr>Ensure all hyperlinks have descriptive text. </vt:lpstr>
      <vt:lpstr>Strategy: Text Design</vt:lpstr>
      <vt:lpstr>All text should be readable by screen readers</vt:lpstr>
      <vt:lpstr>Smart Art and Chart Tools</vt:lpstr>
      <vt:lpstr>Strategy: Images/Graphics</vt:lpstr>
      <vt:lpstr>Add Alternative Text to describe the image or graphic</vt:lpstr>
      <vt:lpstr>Strategy: Documents</vt:lpstr>
      <vt:lpstr>Strategy: Audio/Video</vt:lpstr>
      <vt:lpstr>Transcribing</vt:lpstr>
      <vt:lpstr>Check In</vt:lpstr>
      <vt:lpstr>Questions  &amp; Answers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Panel on the Pearls: Feline Diabetes Diagnosis, Treatment, Prevention &amp; Communication -</dc:title>
  <dc:subject/>
  <dc:creator>Katelyn R. Carney</dc:creator>
  <cp:keywords/>
  <dc:description/>
  <cp:lastModifiedBy>Nicky Beaudoin</cp:lastModifiedBy>
  <cp:revision>240</cp:revision>
  <dcterms:created xsi:type="dcterms:W3CDTF">2018-09-20T00:33:24Z</dcterms:created>
  <dcterms:modified xsi:type="dcterms:W3CDTF">2020-07-16T21:15:08Z</dcterms:modified>
  <cp:category/>
</cp:coreProperties>
</file>