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461" r:id="rId2"/>
    <p:sldId id="423" r:id="rId3"/>
    <p:sldId id="454" r:id="rId4"/>
    <p:sldId id="458" r:id="rId5"/>
    <p:sldId id="460" r:id="rId6"/>
    <p:sldId id="259" r:id="rId7"/>
    <p:sldId id="45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84"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9ABB9-7007-4E97-A426-45B76B7BA8BB}" type="doc">
      <dgm:prSet loTypeId="urn:microsoft.com/office/officeart/2005/8/layout/rings+Icon" loCatId="relationship" qsTypeId="urn:microsoft.com/office/officeart/2005/8/quickstyle/simple1" qsCatId="simple" csTypeId="urn:microsoft.com/office/officeart/2005/8/colors/colorful5" csCatId="colorful" phldr="1"/>
      <dgm:spPr/>
    </dgm:pt>
    <dgm:pt modelId="{3C6634F1-BA73-453F-A6D1-05CFF69C00BB}">
      <dgm:prSet phldrT="[Text]"/>
      <dgm:spPr/>
      <dgm:t>
        <a:bodyPr/>
        <a:lstStyle/>
        <a:p>
          <a:endParaRPr lang="en-US" dirty="0"/>
        </a:p>
      </dgm:t>
    </dgm:pt>
    <dgm:pt modelId="{0292970A-26A8-4EE6-A5C1-662B85C0D547}" type="parTrans" cxnId="{8233725E-373E-447E-93F5-712F05829D27}">
      <dgm:prSet/>
      <dgm:spPr/>
      <dgm:t>
        <a:bodyPr/>
        <a:lstStyle/>
        <a:p>
          <a:endParaRPr lang="en-US"/>
        </a:p>
      </dgm:t>
    </dgm:pt>
    <dgm:pt modelId="{219999DE-BBDD-4D33-8648-10C8DF203B16}" type="sibTrans" cxnId="{8233725E-373E-447E-93F5-712F05829D27}">
      <dgm:prSet/>
      <dgm:spPr/>
      <dgm:t>
        <a:bodyPr/>
        <a:lstStyle/>
        <a:p>
          <a:endParaRPr lang="en-US"/>
        </a:p>
      </dgm:t>
    </dgm:pt>
    <dgm:pt modelId="{9310C2FB-4E74-4FC3-A4D9-4116C100C00C}">
      <dgm:prSet phldrT="[Text]"/>
      <dgm:spPr/>
      <dgm:t>
        <a:bodyPr/>
        <a:lstStyle/>
        <a:p>
          <a:r>
            <a:rPr lang="en-US" dirty="0" err="1"/>
            <a:t>NatureRx</a:t>
          </a:r>
          <a:endParaRPr lang="en-US" dirty="0"/>
        </a:p>
      </dgm:t>
    </dgm:pt>
    <dgm:pt modelId="{CCC06AEC-44AA-4A75-9931-D1D58095EEF3}" type="parTrans" cxnId="{7C6BA307-FEBF-4D43-8A2A-CF98BECD6378}">
      <dgm:prSet/>
      <dgm:spPr/>
      <dgm:t>
        <a:bodyPr/>
        <a:lstStyle/>
        <a:p>
          <a:endParaRPr lang="en-US"/>
        </a:p>
      </dgm:t>
    </dgm:pt>
    <dgm:pt modelId="{2610C814-A6BF-40D4-8ADC-7995B3203B5B}" type="sibTrans" cxnId="{7C6BA307-FEBF-4D43-8A2A-CF98BECD6378}">
      <dgm:prSet/>
      <dgm:spPr/>
      <dgm:t>
        <a:bodyPr/>
        <a:lstStyle/>
        <a:p>
          <a:endParaRPr lang="en-US"/>
        </a:p>
      </dgm:t>
    </dgm:pt>
    <dgm:pt modelId="{F1D461BC-E264-4EFA-85CD-4E7FEDF845EB}">
      <dgm:prSet phldrT="[Text]"/>
      <dgm:spPr/>
      <dgm:t>
        <a:bodyPr/>
        <a:lstStyle/>
        <a:p>
          <a:endParaRPr lang="en-US" dirty="0"/>
        </a:p>
      </dgm:t>
    </dgm:pt>
    <dgm:pt modelId="{223CA2F5-CD5B-4F30-9756-EE4AB12D3FBE}" type="parTrans" cxnId="{FA1ACFC6-2116-49AC-A5F1-B967A9B108C5}">
      <dgm:prSet/>
      <dgm:spPr/>
      <dgm:t>
        <a:bodyPr/>
        <a:lstStyle/>
        <a:p>
          <a:endParaRPr lang="en-US"/>
        </a:p>
      </dgm:t>
    </dgm:pt>
    <dgm:pt modelId="{CEF34DDB-2B5A-48E0-9410-CA2AC9F4FC77}" type="sibTrans" cxnId="{FA1ACFC6-2116-49AC-A5F1-B967A9B108C5}">
      <dgm:prSet/>
      <dgm:spPr/>
      <dgm:t>
        <a:bodyPr/>
        <a:lstStyle/>
        <a:p>
          <a:endParaRPr lang="en-US"/>
        </a:p>
      </dgm:t>
    </dgm:pt>
    <dgm:pt modelId="{9C8F166F-4BAC-498B-8528-77DD4D521E47}" type="pres">
      <dgm:prSet presAssocID="{A219ABB9-7007-4E97-A426-45B76B7BA8BB}" presName="Name0" presStyleCnt="0">
        <dgm:presLayoutVars>
          <dgm:chMax val="7"/>
          <dgm:dir/>
          <dgm:resizeHandles val="exact"/>
        </dgm:presLayoutVars>
      </dgm:prSet>
      <dgm:spPr/>
    </dgm:pt>
    <dgm:pt modelId="{158204C5-56A5-45F8-9D55-1B2AEC5A084E}" type="pres">
      <dgm:prSet presAssocID="{A219ABB9-7007-4E97-A426-45B76B7BA8BB}" presName="ellipse1" presStyleLbl="vennNode1" presStyleIdx="0" presStyleCnt="3" custLinFactNeighborX="16439" custLinFactNeighborY="1827">
        <dgm:presLayoutVars>
          <dgm:bulletEnabled val="1"/>
        </dgm:presLayoutVars>
      </dgm:prSet>
      <dgm:spPr/>
    </dgm:pt>
    <dgm:pt modelId="{7A74FC25-1AB3-4E9C-B567-8E283DBEAD24}" type="pres">
      <dgm:prSet presAssocID="{A219ABB9-7007-4E97-A426-45B76B7BA8BB}" presName="ellipse2" presStyleLbl="vennNode1" presStyleIdx="1" presStyleCnt="3">
        <dgm:presLayoutVars>
          <dgm:bulletEnabled val="1"/>
        </dgm:presLayoutVars>
      </dgm:prSet>
      <dgm:spPr/>
    </dgm:pt>
    <dgm:pt modelId="{D5A3771A-2744-4002-B524-BA05A153222D}" type="pres">
      <dgm:prSet presAssocID="{A219ABB9-7007-4E97-A426-45B76B7BA8BB}" presName="ellipse3" presStyleLbl="vennNode1" presStyleIdx="2" presStyleCnt="3" custLinFactNeighborX="-10959" custLinFactNeighborY="2192">
        <dgm:presLayoutVars>
          <dgm:bulletEnabled val="1"/>
        </dgm:presLayoutVars>
      </dgm:prSet>
      <dgm:spPr/>
    </dgm:pt>
  </dgm:ptLst>
  <dgm:cxnLst>
    <dgm:cxn modelId="{7C6BA307-FEBF-4D43-8A2A-CF98BECD6378}" srcId="{A219ABB9-7007-4E97-A426-45B76B7BA8BB}" destId="{9310C2FB-4E74-4FC3-A4D9-4116C100C00C}" srcOrd="1" destOrd="0" parTransId="{CCC06AEC-44AA-4A75-9931-D1D58095EEF3}" sibTransId="{2610C814-A6BF-40D4-8ADC-7995B3203B5B}"/>
    <dgm:cxn modelId="{2E758F0C-1EB7-4A26-BB4C-A6CAF40F17BC}" type="presOf" srcId="{F1D461BC-E264-4EFA-85CD-4E7FEDF845EB}" destId="{D5A3771A-2744-4002-B524-BA05A153222D}" srcOrd="0" destOrd="0" presId="urn:microsoft.com/office/officeart/2005/8/layout/rings+Icon"/>
    <dgm:cxn modelId="{1D44AE13-D32F-4206-A420-E9C98F87E3E1}" type="presOf" srcId="{A219ABB9-7007-4E97-A426-45B76B7BA8BB}" destId="{9C8F166F-4BAC-498B-8528-77DD4D521E47}" srcOrd="0" destOrd="0" presId="urn:microsoft.com/office/officeart/2005/8/layout/rings+Icon"/>
    <dgm:cxn modelId="{E5517424-0DE0-4C1D-892A-428B109BCC90}" type="presOf" srcId="{3C6634F1-BA73-453F-A6D1-05CFF69C00BB}" destId="{158204C5-56A5-45F8-9D55-1B2AEC5A084E}" srcOrd="0" destOrd="0" presId="urn:microsoft.com/office/officeart/2005/8/layout/rings+Icon"/>
    <dgm:cxn modelId="{8233725E-373E-447E-93F5-712F05829D27}" srcId="{A219ABB9-7007-4E97-A426-45B76B7BA8BB}" destId="{3C6634F1-BA73-453F-A6D1-05CFF69C00BB}" srcOrd="0" destOrd="0" parTransId="{0292970A-26A8-4EE6-A5C1-662B85C0D547}" sibTransId="{219999DE-BBDD-4D33-8648-10C8DF203B16}"/>
    <dgm:cxn modelId="{8A6EF96F-FA66-406F-81C2-F480767BA264}" type="presOf" srcId="{9310C2FB-4E74-4FC3-A4D9-4116C100C00C}" destId="{7A74FC25-1AB3-4E9C-B567-8E283DBEAD24}" srcOrd="0" destOrd="0" presId="urn:microsoft.com/office/officeart/2005/8/layout/rings+Icon"/>
    <dgm:cxn modelId="{FA1ACFC6-2116-49AC-A5F1-B967A9B108C5}" srcId="{A219ABB9-7007-4E97-A426-45B76B7BA8BB}" destId="{F1D461BC-E264-4EFA-85CD-4E7FEDF845EB}" srcOrd="2" destOrd="0" parTransId="{223CA2F5-CD5B-4F30-9756-EE4AB12D3FBE}" sibTransId="{CEF34DDB-2B5A-48E0-9410-CA2AC9F4FC77}"/>
    <dgm:cxn modelId="{077DFA55-7BCD-462C-9DBE-2D1AB891D959}" type="presParOf" srcId="{9C8F166F-4BAC-498B-8528-77DD4D521E47}" destId="{158204C5-56A5-45F8-9D55-1B2AEC5A084E}" srcOrd="0" destOrd="0" presId="urn:microsoft.com/office/officeart/2005/8/layout/rings+Icon"/>
    <dgm:cxn modelId="{4B42EF14-65DF-4092-A249-F6532143AF08}" type="presParOf" srcId="{9C8F166F-4BAC-498B-8528-77DD4D521E47}" destId="{7A74FC25-1AB3-4E9C-B567-8E283DBEAD24}" srcOrd="1" destOrd="0" presId="urn:microsoft.com/office/officeart/2005/8/layout/rings+Icon"/>
    <dgm:cxn modelId="{FE11765D-892D-4402-AEB6-E3A053948308}" type="presParOf" srcId="{9C8F166F-4BAC-498B-8528-77DD4D521E47}" destId="{D5A3771A-2744-4002-B524-BA05A153222D}"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19ABB9-7007-4E97-A426-45B76B7BA8BB}" type="doc">
      <dgm:prSet loTypeId="urn:microsoft.com/office/officeart/2005/8/layout/rings+Icon" loCatId="relationship" qsTypeId="urn:microsoft.com/office/officeart/2005/8/quickstyle/simple1" qsCatId="simple" csTypeId="urn:microsoft.com/office/officeart/2005/8/colors/colorful5" csCatId="colorful" phldr="1"/>
      <dgm:spPr/>
    </dgm:pt>
    <dgm:pt modelId="{3C6634F1-BA73-453F-A6D1-05CFF69C00BB}">
      <dgm:prSet phldrT="[Text]"/>
      <dgm:spPr/>
      <dgm:t>
        <a:bodyPr/>
        <a:lstStyle/>
        <a:p>
          <a:r>
            <a:rPr lang="en-US" dirty="0" err="1"/>
            <a:t>OutdoorRx</a:t>
          </a:r>
          <a:endParaRPr lang="en-US" dirty="0"/>
        </a:p>
      </dgm:t>
    </dgm:pt>
    <dgm:pt modelId="{0292970A-26A8-4EE6-A5C1-662B85C0D547}" type="parTrans" cxnId="{8233725E-373E-447E-93F5-712F05829D27}">
      <dgm:prSet/>
      <dgm:spPr/>
      <dgm:t>
        <a:bodyPr/>
        <a:lstStyle/>
        <a:p>
          <a:endParaRPr lang="en-US"/>
        </a:p>
      </dgm:t>
    </dgm:pt>
    <dgm:pt modelId="{219999DE-BBDD-4D33-8648-10C8DF203B16}" type="sibTrans" cxnId="{8233725E-373E-447E-93F5-712F05829D27}">
      <dgm:prSet/>
      <dgm:spPr/>
      <dgm:t>
        <a:bodyPr/>
        <a:lstStyle/>
        <a:p>
          <a:endParaRPr lang="en-US"/>
        </a:p>
      </dgm:t>
    </dgm:pt>
    <dgm:pt modelId="{9310C2FB-4E74-4FC3-A4D9-4116C100C00C}">
      <dgm:prSet phldrT="[Text]"/>
      <dgm:spPr/>
      <dgm:t>
        <a:bodyPr/>
        <a:lstStyle/>
        <a:p>
          <a:r>
            <a:rPr lang="en-US" dirty="0" err="1"/>
            <a:t>NatureRx</a:t>
          </a:r>
          <a:endParaRPr lang="en-US" dirty="0"/>
        </a:p>
      </dgm:t>
    </dgm:pt>
    <dgm:pt modelId="{CCC06AEC-44AA-4A75-9931-D1D58095EEF3}" type="parTrans" cxnId="{7C6BA307-FEBF-4D43-8A2A-CF98BECD6378}">
      <dgm:prSet/>
      <dgm:spPr/>
      <dgm:t>
        <a:bodyPr/>
        <a:lstStyle/>
        <a:p>
          <a:endParaRPr lang="en-US"/>
        </a:p>
      </dgm:t>
    </dgm:pt>
    <dgm:pt modelId="{2610C814-A6BF-40D4-8ADC-7995B3203B5B}" type="sibTrans" cxnId="{7C6BA307-FEBF-4D43-8A2A-CF98BECD6378}">
      <dgm:prSet/>
      <dgm:spPr/>
      <dgm:t>
        <a:bodyPr/>
        <a:lstStyle/>
        <a:p>
          <a:endParaRPr lang="en-US"/>
        </a:p>
      </dgm:t>
    </dgm:pt>
    <dgm:pt modelId="{F1D461BC-E264-4EFA-85CD-4E7FEDF845EB}">
      <dgm:prSet phldrT="[Text]"/>
      <dgm:spPr/>
      <dgm:t>
        <a:bodyPr/>
        <a:lstStyle/>
        <a:p>
          <a:r>
            <a:rPr lang="en-US" dirty="0" err="1"/>
            <a:t>ParksRx</a:t>
          </a:r>
          <a:endParaRPr lang="en-US" dirty="0"/>
        </a:p>
      </dgm:t>
    </dgm:pt>
    <dgm:pt modelId="{223CA2F5-CD5B-4F30-9756-EE4AB12D3FBE}" type="parTrans" cxnId="{FA1ACFC6-2116-49AC-A5F1-B967A9B108C5}">
      <dgm:prSet/>
      <dgm:spPr/>
      <dgm:t>
        <a:bodyPr/>
        <a:lstStyle/>
        <a:p>
          <a:endParaRPr lang="en-US"/>
        </a:p>
      </dgm:t>
    </dgm:pt>
    <dgm:pt modelId="{CEF34DDB-2B5A-48E0-9410-CA2AC9F4FC77}" type="sibTrans" cxnId="{FA1ACFC6-2116-49AC-A5F1-B967A9B108C5}">
      <dgm:prSet/>
      <dgm:spPr/>
      <dgm:t>
        <a:bodyPr/>
        <a:lstStyle/>
        <a:p>
          <a:endParaRPr lang="en-US"/>
        </a:p>
      </dgm:t>
    </dgm:pt>
    <dgm:pt modelId="{9C8F166F-4BAC-498B-8528-77DD4D521E47}" type="pres">
      <dgm:prSet presAssocID="{A219ABB9-7007-4E97-A426-45B76B7BA8BB}" presName="Name0" presStyleCnt="0">
        <dgm:presLayoutVars>
          <dgm:chMax val="7"/>
          <dgm:dir/>
          <dgm:resizeHandles val="exact"/>
        </dgm:presLayoutVars>
      </dgm:prSet>
      <dgm:spPr/>
    </dgm:pt>
    <dgm:pt modelId="{158204C5-56A5-45F8-9D55-1B2AEC5A084E}" type="pres">
      <dgm:prSet presAssocID="{A219ABB9-7007-4E97-A426-45B76B7BA8BB}" presName="ellipse1" presStyleLbl="vennNode1" presStyleIdx="0" presStyleCnt="3" custLinFactNeighborX="16439" custLinFactNeighborY="1827">
        <dgm:presLayoutVars>
          <dgm:bulletEnabled val="1"/>
        </dgm:presLayoutVars>
      </dgm:prSet>
      <dgm:spPr/>
    </dgm:pt>
    <dgm:pt modelId="{7A74FC25-1AB3-4E9C-B567-8E283DBEAD24}" type="pres">
      <dgm:prSet presAssocID="{A219ABB9-7007-4E97-A426-45B76B7BA8BB}" presName="ellipse2" presStyleLbl="vennNode1" presStyleIdx="1" presStyleCnt="3">
        <dgm:presLayoutVars>
          <dgm:bulletEnabled val="1"/>
        </dgm:presLayoutVars>
      </dgm:prSet>
      <dgm:spPr/>
    </dgm:pt>
    <dgm:pt modelId="{D5A3771A-2744-4002-B524-BA05A153222D}" type="pres">
      <dgm:prSet presAssocID="{A219ABB9-7007-4E97-A426-45B76B7BA8BB}" presName="ellipse3" presStyleLbl="vennNode1" presStyleIdx="2" presStyleCnt="3" custLinFactNeighborX="-10959" custLinFactNeighborY="2192">
        <dgm:presLayoutVars>
          <dgm:bulletEnabled val="1"/>
        </dgm:presLayoutVars>
      </dgm:prSet>
      <dgm:spPr/>
    </dgm:pt>
  </dgm:ptLst>
  <dgm:cxnLst>
    <dgm:cxn modelId="{7C6BA307-FEBF-4D43-8A2A-CF98BECD6378}" srcId="{A219ABB9-7007-4E97-A426-45B76B7BA8BB}" destId="{9310C2FB-4E74-4FC3-A4D9-4116C100C00C}" srcOrd="1" destOrd="0" parTransId="{CCC06AEC-44AA-4A75-9931-D1D58095EEF3}" sibTransId="{2610C814-A6BF-40D4-8ADC-7995B3203B5B}"/>
    <dgm:cxn modelId="{2E758F0C-1EB7-4A26-BB4C-A6CAF40F17BC}" type="presOf" srcId="{F1D461BC-E264-4EFA-85CD-4E7FEDF845EB}" destId="{D5A3771A-2744-4002-B524-BA05A153222D}" srcOrd="0" destOrd="0" presId="urn:microsoft.com/office/officeart/2005/8/layout/rings+Icon"/>
    <dgm:cxn modelId="{1D44AE13-D32F-4206-A420-E9C98F87E3E1}" type="presOf" srcId="{A219ABB9-7007-4E97-A426-45B76B7BA8BB}" destId="{9C8F166F-4BAC-498B-8528-77DD4D521E47}" srcOrd="0" destOrd="0" presId="urn:microsoft.com/office/officeart/2005/8/layout/rings+Icon"/>
    <dgm:cxn modelId="{E5517424-0DE0-4C1D-892A-428B109BCC90}" type="presOf" srcId="{3C6634F1-BA73-453F-A6D1-05CFF69C00BB}" destId="{158204C5-56A5-45F8-9D55-1B2AEC5A084E}" srcOrd="0" destOrd="0" presId="urn:microsoft.com/office/officeart/2005/8/layout/rings+Icon"/>
    <dgm:cxn modelId="{8233725E-373E-447E-93F5-712F05829D27}" srcId="{A219ABB9-7007-4E97-A426-45B76B7BA8BB}" destId="{3C6634F1-BA73-453F-A6D1-05CFF69C00BB}" srcOrd="0" destOrd="0" parTransId="{0292970A-26A8-4EE6-A5C1-662B85C0D547}" sibTransId="{219999DE-BBDD-4D33-8648-10C8DF203B16}"/>
    <dgm:cxn modelId="{8A6EF96F-FA66-406F-81C2-F480767BA264}" type="presOf" srcId="{9310C2FB-4E74-4FC3-A4D9-4116C100C00C}" destId="{7A74FC25-1AB3-4E9C-B567-8E283DBEAD24}" srcOrd="0" destOrd="0" presId="urn:microsoft.com/office/officeart/2005/8/layout/rings+Icon"/>
    <dgm:cxn modelId="{FA1ACFC6-2116-49AC-A5F1-B967A9B108C5}" srcId="{A219ABB9-7007-4E97-A426-45B76B7BA8BB}" destId="{F1D461BC-E264-4EFA-85CD-4E7FEDF845EB}" srcOrd="2" destOrd="0" parTransId="{223CA2F5-CD5B-4F30-9756-EE4AB12D3FBE}" sibTransId="{CEF34DDB-2B5A-48E0-9410-CA2AC9F4FC77}"/>
    <dgm:cxn modelId="{077DFA55-7BCD-462C-9DBE-2D1AB891D959}" type="presParOf" srcId="{9C8F166F-4BAC-498B-8528-77DD4D521E47}" destId="{158204C5-56A5-45F8-9D55-1B2AEC5A084E}" srcOrd="0" destOrd="0" presId="urn:microsoft.com/office/officeart/2005/8/layout/rings+Icon"/>
    <dgm:cxn modelId="{4B42EF14-65DF-4092-A249-F6532143AF08}" type="presParOf" srcId="{9C8F166F-4BAC-498B-8528-77DD4D521E47}" destId="{7A74FC25-1AB3-4E9C-B567-8E283DBEAD24}" srcOrd="1" destOrd="0" presId="urn:microsoft.com/office/officeart/2005/8/layout/rings+Icon"/>
    <dgm:cxn modelId="{FE11765D-892D-4402-AEB6-E3A053948308}" type="presParOf" srcId="{9C8F166F-4BAC-498B-8528-77DD4D521E47}" destId="{D5A3771A-2744-4002-B524-BA05A153222D}"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19ABB9-7007-4E97-A426-45B76B7BA8BB}" type="doc">
      <dgm:prSet loTypeId="urn:microsoft.com/office/officeart/2005/8/layout/rings+Icon" loCatId="relationship" qsTypeId="urn:microsoft.com/office/officeart/2005/8/quickstyle/simple1" qsCatId="simple" csTypeId="urn:microsoft.com/office/officeart/2005/8/colors/colorful5" csCatId="colorful" phldr="1"/>
      <dgm:spPr/>
    </dgm:pt>
    <dgm:pt modelId="{3C6634F1-BA73-453F-A6D1-05CFF69C00BB}">
      <dgm:prSet phldrT="[Text]"/>
      <dgm:spPr/>
      <dgm:t>
        <a:bodyPr/>
        <a:lstStyle/>
        <a:p>
          <a:endParaRPr lang="en-US" dirty="0"/>
        </a:p>
      </dgm:t>
    </dgm:pt>
    <dgm:pt modelId="{0292970A-26A8-4EE6-A5C1-662B85C0D547}" type="parTrans" cxnId="{8233725E-373E-447E-93F5-712F05829D27}">
      <dgm:prSet/>
      <dgm:spPr/>
      <dgm:t>
        <a:bodyPr/>
        <a:lstStyle/>
        <a:p>
          <a:endParaRPr lang="en-US"/>
        </a:p>
      </dgm:t>
    </dgm:pt>
    <dgm:pt modelId="{219999DE-BBDD-4D33-8648-10C8DF203B16}" type="sibTrans" cxnId="{8233725E-373E-447E-93F5-712F05829D27}">
      <dgm:prSet/>
      <dgm:spPr/>
      <dgm:t>
        <a:bodyPr/>
        <a:lstStyle/>
        <a:p>
          <a:endParaRPr lang="en-US"/>
        </a:p>
      </dgm:t>
    </dgm:pt>
    <dgm:pt modelId="{9310C2FB-4E74-4FC3-A4D9-4116C100C00C}">
      <dgm:prSet phldrT="[Text]"/>
      <dgm:spPr/>
      <dgm:t>
        <a:bodyPr/>
        <a:lstStyle/>
        <a:p>
          <a:r>
            <a:rPr lang="en-US" dirty="0" err="1"/>
            <a:t>NatureRx</a:t>
          </a:r>
          <a:endParaRPr lang="en-US" dirty="0"/>
        </a:p>
      </dgm:t>
    </dgm:pt>
    <dgm:pt modelId="{CCC06AEC-44AA-4A75-9931-D1D58095EEF3}" type="parTrans" cxnId="{7C6BA307-FEBF-4D43-8A2A-CF98BECD6378}">
      <dgm:prSet/>
      <dgm:spPr/>
      <dgm:t>
        <a:bodyPr/>
        <a:lstStyle/>
        <a:p>
          <a:endParaRPr lang="en-US"/>
        </a:p>
      </dgm:t>
    </dgm:pt>
    <dgm:pt modelId="{2610C814-A6BF-40D4-8ADC-7995B3203B5B}" type="sibTrans" cxnId="{7C6BA307-FEBF-4D43-8A2A-CF98BECD6378}">
      <dgm:prSet/>
      <dgm:spPr/>
      <dgm:t>
        <a:bodyPr/>
        <a:lstStyle/>
        <a:p>
          <a:endParaRPr lang="en-US"/>
        </a:p>
      </dgm:t>
    </dgm:pt>
    <dgm:pt modelId="{F1D461BC-E264-4EFA-85CD-4E7FEDF845EB}">
      <dgm:prSet phldrT="[Text]"/>
      <dgm:spPr/>
      <dgm:t>
        <a:bodyPr/>
        <a:lstStyle/>
        <a:p>
          <a:endParaRPr lang="en-US" dirty="0"/>
        </a:p>
      </dgm:t>
    </dgm:pt>
    <dgm:pt modelId="{223CA2F5-CD5B-4F30-9756-EE4AB12D3FBE}" type="parTrans" cxnId="{FA1ACFC6-2116-49AC-A5F1-B967A9B108C5}">
      <dgm:prSet/>
      <dgm:spPr/>
      <dgm:t>
        <a:bodyPr/>
        <a:lstStyle/>
        <a:p>
          <a:endParaRPr lang="en-US"/>
        </a:p>
      </dgm:t>
    </dgm:pt>
    <dgm:pt modelId="{CEF34DDB-2B5A-48E0-9410-CA2AC9F4FC77}" type="sibTrans" cxnId="{FA1ACFC6-2116-49AC-A5F1-B967A9B108C5}">
      <dgm:prSet/>
      <dgm:spPr/>
      <dgm:t>
        <a:bodyPr/>
        <a:lstStyle/>
        <a:p>
          <a:endParaRPr lang="en-US"/>
        </a:p>
      </dgm:t>
    </dgm:pt>
    <dgm:pt modelId="{9C8F166F-4BAC-498B-8528-77DD4D521E47}" type="pres">
      <dgm:prSet presAssocID="{A219ABB9-7007-4E97-A426-45B76B7BA8BB}" presName="Name0" presStyleCnt="0">
        <dgm:presLayoutVars>
          <dgm:chMax val="7"/>
          <dgm:dir/>
          <dgm:resizeHandles val="exact"/>
        </dgm:presLayoutVars>
      </dgm:prSet>
      <dgm:spPr/>
    </dgm:pt>
    <dgm:pt modelId="{158204C5-56A5-45F8-9D55-1B2AEC5A084E}" type="pres">
      <dgm:prSet presAssocID="{A219ABB9-7007-4E97-A426-45B76B7BA8BB}" presName="ellipse1" presStyleLbl="vennNode1" presStyleIdx="0" presStyleCnt="3" custLinFactNeighborX="16439" custLinFactNeighborY="1827">
        <dgm:presLayoutVars>
          <dgm:bulletEnabled val="1"/>
        </dgm:presLayoutVars>
      </dgm:prSet>
      <dgm:spPr/>
    </dgm:pt>
    <dgm:pt modelId="{7A74FC25-1AB3-4E9C-B567-8E283DBEAD24}" type="pres">
      <dgm:prSet presAssocID="{A219ABB9-7007-4E97-A426-45B76B7BA8BB}" presName="ellipse2" presStyleLbl="vennNode1" presStyleIdx="1" presStyleCnt="3">
        <dgm:presLayoutVars>
          <dgm:bulletEnabled val="1"/>
        </dgm:presLayoutVars>
      </dgm:prSet>
      <dgm:spPr/>
    </dgm:pt>
    <dgm:pt modelId="{D5A3771A-2744-4002-B524-BA05A153222D}" type="pres">
      <dgm:prSet presAssocID="{A219ABB9-7007-4E97-A426-45B76B7BA8BB}" presName="ellipse3" presStyleLbl="vennNode1" presStyleIdx="2" presStyleCnt="3" custLinFactNeighborX="-10959" custLinFactNeighborY="2192">
        <dgm:presLayoutVars>
          <dgm:bulletEnabled val="1"/>
        </dgm:presLayoutVars>
      </dgm:prSet>
      <dgm:spPr/>
    </dgm:pt>
  </dgm:ptLst>
  <dgm:cxnLst>
    <dgm:cxn modelId="{7C6BA307-FEBF-4D43-8A2A-CF98BECD6378}" srcId="{A219ABB9-7007-4E97-A426-45B76B7BA8BB}" destId="{9310C2FB-4E74-4FC3-A4D9-4116C100C00C}" srcOrd="1" destOrd="0" parTransId="{CCC06AEC-44AA-4A75-9931-D1D58095EEF3}" sibTransId="{2610C814-A6BF-40D4-8ADC-7995B3203B5B}"/>
    <dgm:cxn modelId="{2E758F0C-1EB7-4A26-BB4C-A6CAF40F17BC}" type="presOf" srcId="{F1D461BC-E264-4EFA-85CD-4E7FEDF845EB}" destId="{D5A3771A-2744-4002-B524-BA05A153222D}" srcOrd="0" destOrd="0" presId="urn:microsoft.com/office/officeart/2005/8/layout/rings+Icon"/>
    <dgm:cxn modelId="{1D44AE13-D32F-4206-A420-E9C98F87E3E1}" type="presOf" srcId="{A219ABB9-7007-4E97-A426-45B76B7BA8BB}" destId="{9C8F166F-4BAC-498B-8528-77DD4D521E47}" srcOrd="0" destOrd="0" presId="urn:microsoft.com/office/officeart/2005/8/layout/rings+Icon"/>
    <dgm:cxn modelId="{E5517424-0DE0-4C1D-892A-428B109BCC90}" type="presOf" srcId="{3C6634F1-BA73-453F-A6D1-05CFF69C00BB}" destId="{158204C5-56A5-45F8-9D55-1B2AEC5A084E}" srcOrd="0" destOrd="0" presId="urn:microsoft.com/office/officeart/2005/8/layout/rings+Icon"/>
    <dgm:cxn modelId="{8233725E-373E-447E-93F5-712F05829D27}" srcId="{A219ABB9-7007-4E97-A426-45B76B7BA8BB}" destId="{3C6634F1-BA73-453F-A6D1-05CFF69C00BB}" srcOrd="0" destOrd="0" parTransId="{0292970A-26A8-4EE6-A5C1-662B85C0D547}" sibTransId="{219999DE-BBDD-4D33-8648-10C8DF203B16}"/>
    <dgm:cxn modelId="{8A6EF96F-FA66-406F-81C2-F480767BA264}" type="presOf" srcId="{9310C2FB-4E74-4FC3-A4D9-4116C100C00C}" destId="{7A74FC25-1AB3-4E9C-B567-8E283DBEAD24}" srcOrd="0" destOrd="0" presId="urn:microsoft.com/office/officeart/2005/8/layout/rings+Icon"/>
    <dgm:cxn modelId="{FA1ACFC6-2116-49AC-A5F1-B967A9B108C5}" srcId="{A219ABB9-7007-4E97-A426-45B76B7BA8BB}" destId="{F1D461BC-E264-4EFA-85CD-4E7FEDF845EB}" srcOrd="2" destOrd="0" parTransId="{223CA2F5-CD5B-4F30-9756-EE4AB12D3FBE}" sibTransId="{CEF34DDB-2B5A-48E0-9410-CA2AC9F4FC77}"/>
    <dgm:cxn modelId="{077DFA55-7BCD-462C-9DBE-2D1AB891D959}" type="presParOf" srcId="{9C8F166F-4BAC-498B-8528-77DD4D521E47}" destId="{158204C5-56A5-45F8-9D55-1B2AEC5A084E}" srcOrd="0" destOrd="0" presId="urn:microsoft.com/office/officeart/2005/8/layout/rings+Icon"/>
    <dgm:cxn modelId="{4B42EF14-65DF-4092-A249-F6532143AF08}" type="presParOf" srcId="{9C8F166F-4BAC-498B-8528-77DD4D521E47}" destId="{7A74FC25-1AB3-4E9C-B567-8E283DBEAD24}" srcOrd="1" destOrd="0" presId="urn:microsoft.com/office/officeart/2005/8/layout/rings+Icon"/>
    <dgm:cxn modelId="{FE11765D-892D-4402-AEB6-E3A053948308}" type="presParOf" srcId="{9C8F166F-4BAC-498B-8528-77DD4D521E47}" destId="{D5A3771A-2744-4002-B524-BA05A153222D}"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204C5-56A5-45F8-9D55-1B2AEC5A084E}">
      <dsp:nvSpPr>
        <dsp:cNvPr id="0" name=""/>
        <dsp:cNvSpPr/>
      </dsp:nvSpPr>
      <dsp:spPr>
        <a:xfrm>
          <a:off x="8134080" y="285626"/>
          <a:ext cx="15633856" cy="15633632"/>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0423605" y="2575118"/>
        <a:ext cx="11054806" cy="11054648"/>
      </dsp:txXfrm>
    </dsp:sp>
    <dsp:sp modelId="{7A74FC25-1AB3-4E9C-B567-8E283DBEAD24}">
      <dsp:nvSpPr>
        <dsp:cNvPr id="0" name=""/>
        <dsp:cNvSpPr/>
      </dsp:nvSpPr>
      <dsp:spPr>
        <a:xfrm>
          <a:off x="13610915" y="10426765"/>
          <a:ext cx="15633856" cy="15633632"/>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err="1"/>
            <a:t>NatureRx</a:t>
          </a:r>
          <a:endParaRPr lang="en-US" sz="6500" kern="1200" dirty="0"/>
        </a:p>
      </dsp:txBody>
      <dsp:txXfrm>
        <a:off x="15900440" y="12716257"/>
        <a:ext cx="11054806" cy="11054648"/>
      </dsp:txXfrm>
    </dsp:sp>
    <dsp:sp modelId="{D5A3771A-2744-4002-B524-BA05A153222D}">
      <dsp:nvSpPr>
        <dsp:cNvPr id="0" name=""/>
        <dsp:cNvSpPr/>
      </dsp:nvSpPr>
      <dsp:spPr>
        <a:xfrm>
          <a:off x="19934970" y="342689"/>
          <a:ext cx="15633856" cy="15633632"/>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2224495" y="2632181"/>
        <a:ext cx="11054806" cy="11054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204C5-56A5-45F8-9D55-1B2AEC5A084E}">
      <dsp:nvSpPr>
        <dsp:cNvPr id="0" name=""/>
        <dsp:cNvSpPr/>
      </dsp:nvSpPr>
      <dsp:spPr>
        <a:xfrm>
          <a:off x="1300853" y="59389"/>
          <a:ext cx="3250704" cy="325065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err="1"/>
            <a:t>OutdoorRx</a:t>
          </a:r>
          <a:endParaRPr lang="en-US" sz="3600" kern="1200" dirty="0"/>
        </a:p>
      </dsp:txBody>
      <dsp:txXfrm>
        <a:off x="1776908" y="535437"/>
        <a:ext cx="2298594" cy="2298562"/>
      </dsp:txXfrm>
    </dsp:sp>
    <dsp:sp modelId="{7A74FC25-1AB3-4E9C-B567-8E283DBEAD24}">
      <dsp:nvSpPr>
        <dsp:cNvPr id="0" name=""/>
        <dsp:cNvSpPr/>
      </dsp:nvSpPr>
      <dsp:spPr>
        <a:xfrm>
          <a:off x="2439636" y="2168008"/>
          <a:ext cx="3250704" cy="3250658"/>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err="1"/>
            <a:t>NatureRx</a:t>
          </a:r>
          <a:endParaRPr lang="en-US" sz="3600" kern="1200" dirty="0"/>
        </a:p>
      </dsp:txBody>
      <dsp:txXfrm>
        <a:off x="2915691" y="2644056"/>
        <a:ext cx="2298594" cy="2298562"/>
      </dsp:txXfrm>
    </dsp:sp>
    <dsp:sp modelId="{D5A3771A-2744-4002-B524-BA05A153222D}">
      <dsp:nvSpPr>
        <dsp:cNvPr id="0" name=""/>
        <dsp:cNvSpPr/>
      </dsp:nvSpPr>
      <dsp:spPr>
        <a:xfrm>
          <a:off x="3754580" y="71254"/>
          <a:ext cx="3250704" cy="3250658"/>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err="1"/>
            <a:t>ParksRx</a:t>
          </a:r>
          <a:endParaRPr lang="en-US" sz="3600" kern="1200" dirty="0"/>
        </a:p>
      </dsp:txBody>
      <dsp:txXfrm>
        <a:off x="4230635" y="547302"/>
        <a:ext cx="2298594" cy="2298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204C5-56A5-45F8-9D55-1B2AEC5A084E}">
      <dsp:nvSpPr>
        <dsp:cNvPr id="0" name=""/>
        <dsp:cNvSpPr/>
      </dsp:nvSpPr>
      <dsp:spPr>
        <a:xfrm>
          <a:off x="8134080" y="285626"/>
          <a:ext cx="15633856" cy="15633632"/>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0423605" y="2575118"/>
        <a:ext cx="11054806" cy="11054648"/>
      </dsp:txXfrm>
    </dsp:sp>
    <dsp:sp modelId="{7A74FC25-1AB3-4E9C-B567-8E283DBEAD24}">
      <dsp:nvSpPr>
        <dsp:cNvPr id="0" name=""/>
        <dsp:cNvSpPr/>
      </dsp:nvSpPr>
      <dsp:spPr>
        <a:xfrm>
          <a:off x="13610915" y="10426765"/>
          <a:ext cx="15633856" cy="15633632"/>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err="1"/>
            <a:t>NatureRx</a:t>
          </a:r>
          <a:endParaRPr lang="en-US" sz="6500" kern="1200" dirty="0"/>
        </a:p>
      </dsp:txBody>
      <dsp:txXfrm>
        <a:off x="15900440" y="12716257"/>
        <a:ext cx="11054806" cy="11054648"/>
      </dsp:txXfrm>
    </dsp:sp>
    <dsp:sp modelId="{D5A3771A-2744-4002-B524-BA05A153222D}">
      <dsp:nvSpPr>
        <dsp:cNvPr id="0" name=""/>
        <dsp:cNvSpPr/>
      </dsp:nvSpPr>
      <dsp:spPr>
        <a:xfrm>
          <a:off x="19934970" y="342689"/>
          <a:ext cx="15633856" cy="15633632"/>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22224495" y="2632181"/>
        <a:ext cx="11054806" cy="11054648"/>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9:57:12.989"/>
    </inkml:context>
    <inkml:brush xml:id="br0">
      <inkml:brushProperty name="width" value="0.1" units="cm"/>
      <inkml:brushProperty name="height" value="0.1" units="cm"/>
      <inkml:brushProperty name="color" value="#66CC00"/>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3T17:34:40.749"/>
    </inkml:context>
    <inkml:brush xml:id="br0">
      <inkml:brushProperty name="width" value="0.1" units="cm"/>
      <inkml:brushProperty name="height" value="0.1" units="cm"/>
      <inkml:brushProperty name="color" value="#004F8B"/>
    </inkml:brush>
  </inkml:definitions>
  <inkml:trace contextRef="#ctx0" brushRef="#br0">0 89 24575,'40'-15'0,"-19"5"0,50-18 0,-53 22 0,1 1 0,-1 0 0,1 2 0,31-2 0,-3 0 0,4 1 0,1 1 0,52 6 0,-9-1 0,-77 0 0,0 0 0,0 0 0,18 6 0,24 4 0,91 13 0,92-17 0,-52 9 0,5 9 0,-187-25 15,1 1-1,-1 1 1,0-1-1,0 2 1,0-1 0,0 1-1,12 8 1,30 12-1497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3T17:34:50.944"/>
    </inkml:context>
    <inkml:brush xml:id="br0">
      <inkml:brushProperty name="width" value="0.1" units="cm"/>
      <inkml:brushProperty name="height" value="0.1" units="cm"/>
      <inkml:brushProperty name="color" value="#004F8B"/>
    </inkml:brush>
  </inkml:definitions>
  <inkml:trace contextRef="#ctx0" brushRef="#br0">855 1 24575,'0'12'0,"1"-2"0,-1 0 0,1 0 0,-2 0 0,0 0 0,0 0 0,0 0 0,-1-1 0,-1 1 0,0 0 0,0-1 0,-1 0 0,0 0 0,0 0 0,-7 9 0,-52 64 0,25-16 0,31-50 0,-2 0 0,-16 23 0,-62 90 0,47-66 0,-28 48 0,-27 40 0,57-87 0,29-49 0,1 1 0,-2-1 0,-11 14 0,8-12 0,1 1 0,-17 32 0,-16 23 0,11-27 0,18-21 0,-40 42 0,47-59 0,1 1 0,0 0 0,0 1 0,1 0 0,0 0 0,-6 14 0,13-25-20,0 0 1,0 0-1,0 0 0,0 1 0,0-1 1,0 0-1,-1 0 0,1 1 0,0-1 0,0 0 1,-1 1-1,1-1 0,0 0 0,-1 0 0,1 1 1,-1-1-1,1 1 0,-1-1 0,1 0 1,-1 1-1,1-1 0,-1 1 0,0-1 0,1 1 1,-1 0-1,0-1 0,1 1 0,-1 0 0,0-1 1,1 1-1,-1 0 0,0 0 0,0-1 1,1 1-1,-1 0 0,0 0 0,0 0 0,1 0 1,-1 0-1,0 0 0,0 0 0,0 1 0,1-1 1,-1 0-1,0 0 0,1 0 0,-1 1 1,0-1-1,0 0 0,1 1 0,-1-1 0,1 1 1,-1-1-1,0 1 0,1-1 0,-1 1 0,1-1 1,-1 1-1,1 0 0,-1-1 0,1 1 0,0 0 1,-1-1-1,1 1 0,0 0 0,-1-1 1,1 1-1,0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3T17:35:17.404"/>
    </inkml:context>
    <inkml:brush xml:id="br0">
      <inkml:brushProperty name="width" value="0.1" units="cm"/>
      <inkml:brushProperty name="height" value="0.1" units="cm"/>
      <inkml:brushProperty name="color" value="#004F8B"/>
    </inkml:brush>
  </inkml:definitions>
  <inkml:trace contextRef="#ctx0" brushRef="#br0">0 1 24575,'2'13'0,"1"1"0,0 0 0,1-1 0,0 0 0,1 1 0,0-2 0,8 14 0,-1-1 0,71 166 0,-39-86 0,-26-59 0,-12-26 0,2 0 0,14 26 0,46 89 0,-37-70 0,-26-51 0,2 1 0,-1-1 0,2-1 0,8 14 0,50 72 0,-20-26 0,17 23 0,55 83 0,-40-74 0,-57-83-91,-7-5-333,1-2-1,26 22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E3557-D6D7-45FC-97DE-783F359875F3}"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2DC82-E69A-4DBC-B9CC-1069F1E77848}" type="slidenum">
              <a:rPr lang="en-US" smtClean="0"/>
              <a:t>‹#›</a:t>
            </a:fld>
            <a:endParaRPr lang="en-US"/>
          </a:p>
        </p:txBody>
      </p:sp>
    </p:spTree>
    <p:extLst>
      <p:ext uri="{BB962C8B-B14F-4D97-AF65-F5344CB8AC3E}">
        <p14:creationId xmlns:p14="http://schemas.microsoft.com/office/powerpoint/2010/main" val="4083704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D2DC82-E69A-4DBC-B9CC-1069F1E77848}" type="slidenum">
              <a:rPr lang="en-US" smtClean="0"/>
              <a:t>1</a:t>
            </a:fld>
            <a:endParaRPr lang="en-US"/>
          </a:p>
        </p:txBody>
      </p:sp>
    </p:spTree>
    <p:extLst>
      <p:ext uri="{BB962C8B-B14F-4D97-AF65-F5344CB8AC3E}">
        <p14:creationId xmlns:p14="http://schemas.microsoft.com/office/powerpoint/2010/main" val="276300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As nature-based approaches have gained popularity across a variety of disciplines, therapeutic recreation (TR) practitioners have used nature-based interventions and activities to address functional outcomes and provide recreation opportunities for military and veteran populations with Post-Traumatic Stress (Hawkins et al., 2016, Craig et al., 2020). Multiple types of nature-based approaches, such as outdoor adventure therapy, wilderness therapy, outdoor experiential therapy, and eco-therapy utilize the natural environment for specific therapeutic outcomes (Poulsen et al., 2015). Although this line of research is relatively new, preliminary evidence suggests that nature-based recreation approaches merit continued investigation to evaluate efficacy and implementation within the DoD, the VA, and community-based TR and recreation settings serving military personnel, military families, and veterans (Townsend et al., 2018).  Further, there are efforts to move the clinical community to consider </a:t>
            </a:r>
            <a:r>
              <a:rPr lang="en-US" b="0" i="1" dirty="0">
                <a:solidFill>
                  <a:srgbClr val="333333"/>
                </a:solidFill>
                <a:effectLst/>
                <a:latin typeface="Open Sans" panose="020B0606030504020204" pitchFamily="34" charset="0"/>
              </a:rPr>
              <a:t>prescribing</a:t>
            </a:r>
            <a:r>
              <a:rPr lang="en-US" b="0" i="0" dirty="0">
                <a:solidFill>
                  <a:srgbClr val="333333"/>
                </a:solidFill>
                <a:effectLst/>
                <a:latin typeface="Open Sans" panose="020B0606030504020204" pitchFamily="34" charset="0"/>
              </a:rPr>
              <a:t> times spent outdoors to address health and wellbeing concerns beyond PTS. Enter the term “Rx” into this conversation, such as seen in terms like </a:t>
            </a:r>
            <a:r>
              <a:rPr lang="en-US" b="0" i="0" dirty="0" err="1">
                <a:solidFill>
                  <a:srgbClr val="333333"/>
                </a:solidFill>
                <a:effectLst/>
                <a:latin typeface="Open Sans" panose="020B0606030504020204" pitchFamily="34" charset="0"/>
              </a:rPr>
              <a:t>OutdoorsRx</a:t>
            </a:r>
            <a:r>
              <a:rPr lang="en-US" b="0" i="0" dirty="0">
                <a:solidFill>
                  <a:srgbClr val="333333"/>
                </a:solidFill>
                <a:effectLst/>
                <a:latin typeface="Open Sans" panose="020B0606030504020204" pitchFamily="34" charset="0"/>
              </a:rPr>
              <a:t> or EcoRx, which we will return to in future blog posts.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F541D-0A03-4481-A2E5-0D0C092EC6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33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As nature-based approaches have gained popularity across a variety of disciplines, therapeutic recreation (TR) practitioners have used nature-based interventions and activities to address functional outcomes and provide recreation opportunities for military and veteran populations with Post-Traumatic Stress (Hawkins et al., 2016, Craig et al., 2020). Multiple types of nature-based approaches, such as outdoor adventure therapy, wilderness therapy, outdoor experiential therapy, and eco-therapy utilize the natural environment for specific therapeutic outcomes (Poulsen et al., 2015). Although this line of research is relatively new, preliminary evidence suggests that nature-based recreation approaches merit continued investigation to evaluate efficacy and implementation within the DoD, the VA, and community-based TR and recreation settings serving military personnel, military families, and veterans (Townsend et al., 2018).  Further, there are efforts to move the clinical community to consider </a:t>
            </a:r>
            <a:r>
              <a:rPr lang="en-US" b="0" i="1" dirty="0">
                <a:solidFill>
                  <a:srgbClr val="333333"/>
                </a:solidFill>
                <a:effectLst/>
                <a:latin typeface="Open Sans" panose="020B0606030504020204" pitchFamily="34" charset="0"/>
              </a:rPr>
              <a:t>prescribing</a:t>
            </a:r>
            <a:r>
              <a:rPr lang="en-US" b="0" i="0" dirty="0">
                <a:solidFill>
                  <a:srgbClr val="333333"/>
                </a:solidFill>
                <a:effectLst/>
                <a:latin typeface="Open Sans" panose="020B0606030504020204" pitchFamily="34" charset="0"/>
              </a:rPr>
              <a:t> times spent outdoors to address health and wellbeing concerns beyond PTS. Enter the term “Rx” into this conversation, such as seen in terms like </a:t>
            </a:r>
            <a:r>
              <a:rPr lang="en-US" b="0" i="0" dirty="0" err="1">
                <a:solidFill>
                  <a:srgbClr val="333333"/>
                </a:solidFill>
                <a:effectLst/>
                <a:latin typeface="Open Sans" panose="020B0606030504020204" pitchFamily="34" charset="0"/>
              </a:rPr>
              <a:t>OutdoorsRx</a:t>
            </a:r>
            <a:r>
              <a:rPr lang="en-US" b="0" i="0" dirty="0">
                <a:solidFill>
                  <a:srgbClr val="333333"/>
                </a:solidFill>
                <a:effectLst/>
                <a:latin typeface="Open Sans" panose="020B0606030504020204" pitchFamily="34" charset="0"/>
              </a:rPr>
              <a:t> or EcoRx, which we will return to in future blog posts.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EF541D-0A03-4481-A2E5-0D0C092EC6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21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3A87A-FBD2-48AA-089E-56673C0BA2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381D6D-4B84-12F4-424B-34EDAAEADA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D0F682-EE88-538B-0DB6-8A2937533C90}"/>
              </a:ext>
            </a:extLst>
          </p:cNvPr>
          <p:cNvSpPr>
            <a:spLocks noGrp="1"/>
          </p:cNvSpPr>
          <p:nvPr>
            <p:ph type="dt" sz="half" idx="10"/>
          </p:nvPr>
        </p:nvSpPr>
        <p:spPr/>
        <p:txBody>
          <a:bodyPr/>
          <a:lstStyle/>
          <a:p>
            <a:fld id="{041EEE45-1559-4620-8ED9-5230A09634E4}" type="datetimeFigureOut">
              <a:rPr lang="en-US" smtClean="0"/>
              <a:t>1/22/2024</a:t>
            </a:fld>
            <a:endParaRPr lang="en-US"/>
          </a:p>
        </p:txBody>
      </p:sp>
      <p:sp>
        <p:nvSpPr>
          <p:cNvPr id="5" name="Footer Placeholder 4">
            <a:extLst>
              <a:ext uri="{FF2B5EF4-FFF2-40B4-BE49-F238E27FC236}">
                <a16:creationId xmlns:a16="http://schemas.microsoft.com/office/drawing/2014/main" id="{8BBFB343-B2ED-8E97-6250-A9F1FA23F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7384D-8620-748D-3A0E-53E9D5895E48}"/>
              </a:ext>
            </a:extLst>
          </p:cNvPr>
          <p:cNvSpPr>
            <a:spLocks noGrp="1"/>
          </p:cNvSpPr>
          <p:nvPr>
            <p:ph type="sldNum" sz="quarter" idx="12"/>
          </p:nvPr>
        </p:nvSpPr>
        <p:spPr/>
        <p:txBody>
          <a:bodyPr/>
          <a:lstStyle/>
          <a:p>
            <a:fld id="{52F73755-B16E-4E19-9853-E20755033ED6}" type="slidenum">
              <a:rPr lang="en-US" smtClean="0"/>
              <a:t>‹#›</a:t>
            </a:fld>
            <a:endParaRPr lang="en-US"/>
          </a:p>
        </p:txBody>
      </p:sp>
    </p:spTree>
    <p:extLst>
      <p:ext uri="{BB962C8B-B14F-4D97-AF65-F5344CB8AC3E}">
        <p14:creationId xmlns:p14="http://schemas.microsoft.com/office/powerpoint/2010/main" val="375271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6D026-FA33-6670-FD3A-70FED7420A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6477F6-A1BF-274F-3A02-2D40D3D17E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05704-DB35-D1CE-54C7-3655CD6C6BDF}"/>
              </a:ext>
            </a:extLst>
          </p:cNvPr>
          <p:cNvSpPr>
            <a:spLocks noGrp="1"/>
          </p:cNvSpPr>
          <p:nvPr>
            <p:ph type="dt" sz="half" idx="10"/>
          </p:nvPr>
        </p:nvSpPr>
        <p:spPr/>
        <p:txBody>
          <a:bodyPr/>
          <a:lstStyle/>
          <a:p>
            <a:fld id="{041EEE45-1559-4620-8ED9-5230A09634E4}" type="datetimeFigureOut">
              <a:rPr lang="en-US" smtClean="0"/>
              <a:t>1/22/2024</a:t>
            </a:fld>
            <a:endParaRPr lang="en-US"/>
          </a:p>
        </p:txBody>
      </p:sp>
      <p:sp>
        <p:nvSpPr>
          <p:cNvPr id="5" name="Footer Placeholder 4">
            <a:extLst>
              <a:ext uri="{FF2B5EF4-FFF2-40B4-BE49-F238E27FC236}">
                <a16:creationId xmlns:a16="http://schemas.microsoft.com/office/drawing/2014/main" id="{D89122A0-E025-3B29-C302-E84D66952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5D40E-DC9D-8886-63DA-20ED3A7A6792}"/>
              </a:ext>
            </a:extLst>
          </p:cNvPr>
          <p:cNvSpPr>
            <a:spLocks noGrp="1"/>
          </p:cNvSpPr>
          <p:nvPr>
            <p:ph type="sldNum" sz="quarter" idx="12"/>
          </p:nvPr>
        </p:nvSpPr>
        <p:spPr/>
        <p:txBody>
          <a:bodyPr/>
          <a:lstStyle/>
          <a:p>
            <a:fld id="{52F73755-B16E-4E19-9853-E20755033ED6}" type="slidenum">
              <a:rPr lang="en-US" smtClean="0"/>
              <a:t>‹#›</a:t>
            </a:fld>
            <a:endParaRPr lang="en-US"/>
          </a:p>
        </p:txBody>
      </p:sp>
    </p:spTree>
    <p:extLst>
      <p:ext uri="{BB962C8B-B14F-4D97-AF65-F5344CB8AC3E}">
        <p14:creationId xmlns:p14="http://schemas.microsoft.com/office/powerpoint/2010/main" val="172747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001DE7-0216-FE48-7429-AC47C2F8B7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175127-E129-A564-2A2D-7AAE2D5D15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20F6A-EA12-36CC-FBC4-233884BF8744}"/>
              </a:ext>
            </a:extLst>
          </p:cNvPr>
          <p:cNvSpPr>
            <a:spLocks noGrp="1"/>
          </p:cNvSpPr>
          <p:nvPr>
            <p:ph type="dt" sz="half" idx="10"/>
          </p:nvPr>
        </p:nvSpPr>
        <p:spPr/>
        <p:txBody>
          <a:bodyPr/>
          <a:lstStyle/>
          <a:p>
            <a:fld id="{041EEE45-1559-4620-8ED9-5230A09634E4}" type="datetimeFigureOut">
              <a:rPr lang="en-US" smtClean="0"/>
              <a:t>1/22/2024</a:t>
            </a:fld>
            <a:endParaRPr lang="en-US"/>
          </a:p>
        </p:txBody>
      </p:sp>
      <p:sp>
        <p:nvSpPr>
          <p:cNvPr id="5" name="Footer Placeholder 4">
            <a:extLst>
              <a:ext uri="{FF2B5EF4-FFF2-40B4-BE49-F238E27FC236}">
                <a16:creationId xmlns:a16="http://schemas.microsoft.com/office/drawing/2014/main" id="{0B8EA058-6601-820A-B800-916888DB8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4483BF-7402-3835-B5C1-40A2939BCB0D}"/>
              </a:ext>
            </a:extLst>
          </p:cNvPr>
          <p:cNvSpPr>
            <a:spLocks noGrp="1"/>
          </p:cNvSpPr>
          <p:nvPr>
            <p:ph type="sldNum" sz="quarter" idx="12"/>
          </p:nvPr>
        </p:nvSpPr>
        <p:spPr/>
        <p:txBody>
          <a:bodyPr/>
          <a:lstStyle/>
          <a:p>
            <a:fld id="{52F73755-B16E-4E19-9853-E20755033ED6}" type="slidenum">
              <a:rPr lang="en-US" smtClean="0"/>
              <a:t>‹#›</a:t>
            </a:fld>
            <a:endParaRPr lang="en-US"/>
          </a:p>
        </p:txBody>
      </p:sp>
    </p:spTree>
    <p:extLst>
      <p:ext uri="{BB962C8B-B14F-4D97-AF65-F5344CB8AC3E}">
        <p14:creationId xmlns:p14="http://schemas.microsoft.com/office/powerpoint/2010/main" val="2601224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63BA9-8E08-C9FE-29D1-840B908F9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7D3989-D5B6-D0A6-C7B5-AE291F2383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061FF-24B6-DBE5-3634-B2ADFFE344F2}"/>
              </a:ext>
            </a:extLst>
          </p:cNvPr>
          <p:cNvSpPr>
            <a:spLocks noGrp="1"/>
          </p:cNvSpPr>
          <p:nvPr>
            <p:ph type="dt" sz="half" idx="10"/>
          </p:nvPr>
        </p:nvSpPr>
        <p:spPr/>
        <p:txBody>
          <a:bodyPr/>
          <a:lstStyle/>
          <a:p>
            <a:fld id="{041EEE45-1559-4620-8ED9-5230A09634E4}" type="datetimeFigureOut">
              <a:rPr lang="en-US" smtClean="0"/>
              <a:t>1/22/2024</a:t>
            </a:fld>
            <a:endParaRPr lang="en-US"/>
          </a:p>
        </p:txBody>
      </p:sp>
      <p:sp>
        <p:nvSpPr>
          <p:cNvPr id="5" name="Footer Placeholder 4">
            <a:extLst>
              <a:ext uri="{FF2B5EF4-FFF2-40B4-BE49-F238E27FC236}">
                <a16:creationId xmlns:a16="http://schemas.microsoft.com/office/drawing/2014/main" id="{1212C39C-9CC7-9735-C2EE-A1DBC93A0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4EFBC-BBD9-E5F7-56B5-31542A6F8510}"/>
              </a:ext>
            </a:extLst>
          </p:cNvPr>
          <p:cNvSpPr>
            <a:spLocks noGrp="1"/>
          </p:cNvSpPr>
          <p:nvPr>
            <p:ph type="sldNum" sz="quarter" idx="12"/>
          </p:nvPr>
        </p:nvSpPr>
        <p:spPr/>
        <p:txBody>
          <a:bodyPr/>
          <a:lstStyle/>
          <a:p>
            <a:fld id="{52F73755-B16E-4E19-9853-E20755033ED6}" type="slidenum">
              <a:rPr lang="en-US" smtClean="0"/>
              <a:t>‹#›</a:t>
            </a:fld>
            <a:endParaRPr lang="en-US"/>
          </a:p>
        </p:txBody>
      </p:sp>
    </p:spTree>
    <p:extLst>
      <p:ext uri="{BB962C8B-B14F-4D97-AF65-F5344CB8AC3E}">
        <p14:creationId xmlns:p14="http://schemas.microsoft.com/office/powerpoint/2010/main" val="276831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14A35-7D49-2290-B8AB-354F8688D5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33D8F6-9EA0-A972-1F0F-C04312EBC6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45CA77-921C-4E28-02A5-768B169C7DDD}"/>
              </a:ext>
            </a:extLst>
          </p:cNvPr>
          <p:cNvSpPr>
            <a:spLocks noGrp="1"/>
          </p:cNvSpPr>
          <p:nvPr>
            <p:ph type="dt" sz="half" idx="10"/>
          </p:nvPr>
        </p:nvSpPr>
        <p:spPr/>
        <p:txBody>
          <a:bodyPr/>
          <a:lstStyle/>
          <a:p>
            <a:fld id="{041EEE45-1559-4620-8ED9-5230A09634E4}" type="datetimeFigureOut">
              <a:rPr lang="en-US" smtClean="0"/>
              <a:t>1/22/2024</a:t>
            </a:fld>
            <a:endParaRPr lang="en-US"/>
          </a:p>
        </p:txBody>
      </p:sp>
      <p:sp>
        <p:nvSpPr>
          <p:cNvPr id="5" name="Footer Placeholder 4">
            <a:extLst>
              <a:ext uri="{FF2B5EF4-FFF2-40B4-BE49-F238E27FC236}">
                <a16:creationId xmlns:a16="http://schemas.microsoft.com/office/drawing/2014/main" id="{4E4C3D1E-0AB2-EAB6-434C-40A0F6193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56F79-DD5B-5541-56EE-2AA1E5C8171E}"/>
              </a:ext>
            </a:extLst>
          </p:cNvPr>
          <p:cNvSpPr>
            <a:spLocks noGrp="1"/>
          </p:cNvSpPr>
          <p:nvPr>
            <p:ph type="sldNum" sz="quarter" idx="12"/>
          </p:nvPr>
        </p:nvSpPr>
        <p:spPr/>
        <p:txBody>
          <a:bodyPr/>
          <a:lstStyle/>
          <a:p>
            <a:fld id="{52F73755-B16E-4E19-9853-E20755033ED6}" type="slidenum">
              <a:rPr lang="en-US" smtClean="0"/>
              <a:t>‹#›</a:t>
            </a:fld>
            <a:endParaRPr lang="en-US"/>
          </a:p>
        </p:txBody>
      </p:sp>
    </p:spTree>
    <p:extLst>
      <p:ext uri="{BB962C8B-B14F-4D97-AF65-F5344CB8AC3E}">
        <p14:creationId xmlns:p14="http://schemas.microsoft.com/office/powerpoint/2010/main" val="38684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769F-C57B-B027-7CAD-69CEB406EF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8131FB-1722-0511-F51A-B78E5BF4D6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F28414-D2E2-2286-2EED-B838016397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F4839B-99BE-DA95-AA15-C37DB0B6E1B1}"/>
              </a:ext>
            </a:extLst>
          </p:cNvPr>
          <p:cNvSpPr>
            <a:spLocks noGrp="1"/>
          </p:cNvSpPr>
          <p:nvPr>
            <p:ph type="dt" sz="half" idx="10"/>
          </p:nvPr>
        </p:nvSpPr>
        <p:spPr/>
        <p:txBody>
          <a:bodyPr/>
          <a:lstStyle/>
          <a:p>
            <a:fld id="{041EEE45-1559-4620-8ED9-5230A09634E4}" type="datetimeFigureOut">
              <a:rPr lang="en-US" smtClean="0"/>
              <a:t>1/22/2024</a:t>
            </a:fld>
            <a:endParaRPr lang="en-US"/>
          </a:p>
        </p:txBody>
      </p:sp>
      <p:sp>
        <p:nvSpPr>
          <p:cNvPr id="6" name="Footer Placeholder 5">
            <a:extLst>
              <a:ext uri="{FF2B5EF4-FFF2-40B4-BE49-F238E27FC236}">
                <a16:creationId xmlns:a16="http://schemas.microsoft.com/office/drawing/2014/main" id="{B4595FD4-94F7-B5F7-95A7-95C801992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999A1-7F7A-E1AA-ADE7-21B1232CCB9C}"/>
              </a:ext>
            </a:extLst>
          </p:cNvPr>
          <p:cNvSpPr>
            <a:spLocks noGrp="1"/>
          </p:cNvSpPr>
          <p:nvPr>
            <p:ph type="sldNum" sz="quarter" idx="12"/>
          </p:nvPr>
        </p:nvSpPr>
        <p:spPr/>
        <p:txBody>
          <a:bodyPr/>
          <a:lstStyle/>
          <a:p>
            <a:fld id="{52F73755-B16E-4E19-9853-E20755033ED6}" type="slidenum">
              <a:rPr lang="en-US" smtClean="0"/>
              <a:t>‹#›</a:t>
            </a:fld>
            <a:endParaRPr lang="en-US"/>
          </a:p>
        </p:txBody>
      </p:sp>
    </p:spTree>
    <p:extLst>
      <p:ext uri="{BB962C8B-B14F-4D97-AF65-F5344CB8AC3E}">
        <p14:creationId xmlns:p14="http://schemas.microsoft.com/office/powerpoint/2010/main" val="424336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4316-8F2E-CAE5-7758-442FB4B464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6C8F86-DFF4-6257-2FBB-43AD2A428E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E634E7-6122-BC3C-5160-CACB3C7ED4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3C3C45-FE77-6707-1A0A-C1767224A9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94C98E-4451-50F0-06AA-47BF69D5BA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E49FEA-BAAC-6D4F-F23A-646A3A0C91B6}"/>
              </a:ext>
            </a:extLst>
          </p:cNvPr>
          <p:cNvSpPr>
            <a:spLocks noGrp="1"/>
          </p:cNvSpPr>
          <p:nvPr>
            <p:ph type="dt" sz="half" idx="10"/>
          </p:nvPr>
        </p:nvSpPr>
        <p:spPr/>
        <p:txBody>
          <a:bodyPr/>
          <a:lstStyle/>
          <a:p>
            <a:fld id="{041EEE45-1559-4620-8ED9-5230A09634E4}" type="datetimeFigureOut">
              <a:rPr lang="en-US" smtClean="0"/>
              <a:t>1/22/2024</a:t>
            </a:fld>
            <a:endParaRPr lang="en-US"/>
          </a:p>
        </p:txBody>
      </p:sp>
      <p:sp>
        <p:nvSpPr>
          <p:cNvPr id="8" name="Footer Placeholder 7">
            <a:extLst>
              <a:ext uri="{FF2B5EF4-FFF2-40B4-BE49-F238E27FC236}">
                <a16:creationId xmlns:a16="http://schemas.microsoft.com/office/drawing/2014/main" id="{058C510F-EEF1-2511-08B6-E94B057EA3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50D2D0-7ACE-17B9-59C3-5A219BA21635}"/>
              </a:ext>
            </a:extLst>
          </p:cNvPr>
          <p:cNvSpPr>
            <a:spLocks noGrp="1"/>
          </p:cNvSpPr>
          <p:nvPr>
            <p:ph type="sldNum" sz="quarter" idx="12"/>
          </p:nvPr>
        </p:nvSpPr>
        <p:spPr/>
        <p:txBody>
          <a:bodyPr/>
          <a:lstStyle/>
          <a:p>
            <a:fld id="{52F73755-B16E-4E19-9853-E20755033ED6}" type="slidenum">
              <a:rPr lang="en-US" smtClean="0"/>
              <a:t>‹#›</a:t>
            </a:fld>
            <a:endParaRPr lang="en-US"/>
          </a:p>
        </p:txBody>
      </p:sp>
    </p:spTree>
    <p:extLst>
      <p:ext uri="{BB962C8B-B14F-4D97-AF65-F5344CB8AC3E}">
        <p14:creationId xmlns:p14="http://schemas.microsoft.com/office/powerpoint/2010/main" val="211335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26F5-B013-0D5C-B95B-E05AD5707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93232A-2EB7-1D90-8E01-7BAEC892C394}"/>
              </a:ext>
            </a:extLst>
          </p:cNvPr>
          <p:cNvSpPr>
            <a:spLocks noGrp="1"/>
          </p:cNvSpPr>
          <p:nvPr>
            <p:ph type="dt" sz="half" idx="10"/>
          </p:nvPr>
        </p:nvSpPr>
        <p:spPr/>
        <p:txBody>
          <a:bodyPr/>
          <a:lstStyle/>
          <a:p>
            <a:fld id="{041EEE45-1559-4620-8ED9-5230A09634E4}" type="datetimeFigureOut">
              <a:rPr lang="en-US" smtClean="0"/>
              <a:t>1/22/2024</a:t>
            </a:fld>
            <a:endParaRPr lang="en-US"/>
          </a:p>
        </p:txBody>
      </p:sp>
      <p:sp>
        <p:nvSpPr>
          <p:cNvPr id="4" name="Footer Placeholder 3">
            <a:extLst>
              <a:ext uri="{FF2B5EF4-FFF2-40B4-BE49-F238E27FC236}">
                <a16:creationId xmlns:a16="http://schemas.microsoft.com/office/drawing/2014/main" id="{0D79B0B0-17A1-DA7F-E9E1-449B3BF422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646D73-7935-5D59-6272-F9FF928E81FF}"/>
              </a:ext>
            </a:extLst>
          </p:cNvPr>
          <p:cNvSpPr>
            <a:spLocks noGrp="1"/>
          </p:cNvSpPr>
          <p:nvPr>
            <p:ph type="sldNum" sz="quarter" idx="12"/>
          </p:nvPr>
        </p:nvSpPr>
        <p:spPr/>
        <p:txBody>
          <a:bodyPr/>
          <a:lstStyle/>
          <a:p>
            <a:fld id="{52F73755-B16E-4E19-9853-E20755033ED6}" type="slidenum">
              <a:rPr lang="en-US" smtClean="0"/>
              <a:t>‹#›</a:t>
            </a:fld>
            <a:endParaRPr lang="en-US"/>
          </a:p>
        </p:txBody>
      </p:sp>
    </p:spTree>
    <p:extLst>
      <p:ext uri="{BB962C8B-B14F-4D97-AF65-F5344CB8AC3E}">
        <p14:creationId xmlns:p14="http://schemas.microsoft.com/office/powerpoint/2010/main" val="2654875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3078CB-850F-F1BE-42DE-26302EDA37E1}"/>
              </a:ext>
            </a:extLst>
          </p:cNvPr>
          <p:cNvSpPr>
            <a:spLocks noGrp="1"/>
          </p:cNvSpPr>
          <p:nvPr>
            <p:ph type="dt" sz="half" idx="10"/>
          </p:nvPr>
        </p:nvSpPr>
        <p:spPr/>
        <p:txBody>
          <a:bodyPr/>
          <a:lstStyle/>
          <a:p>
            <a:fld id="{041EEE45-1559-4620-8ED9-5230A09634E4}" type="datetimeFigureOut">
              <a:rPr lang="en-US" smtClean="0"/>
              <a:t>1/22/2024</a:t>
            </a:fld>
            <a:endParaRPr lang="en-US"/>
          </a:p>
        </p:txBody>
      </p:sp>
      <p:sp>
        <p:nvSpPr>
          <p:cNvPr id="3" name="Footer Placeholder 2">
            <a:extLst>
              <a:ext uri="{FF2B5EF4-FFF2-40B4-BE49-F238E27FC236}">
                <a16:creationId xmlns:a16="http://schemas.microsoft.com/office/drawing/2014/main" id="{B023E59C-C42F-8312-3912-89EC6E570C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786E08-7014-FF04-818D-2F39F21AEA8F}"/>
              </a:ext>
            </a:extLst>
          </p:cNvPr>
          <p:cNvSpPr>
            <a:spLocks noGrp="1"/>
          </p:cNvSpPr>
          <p:nvPr>
            <p:ph type="sldNum" sz="quarter" idx="12"/>
          </p:nvPr>
        </p:nvSpPr>
        <p:spPr/>
        <p:txBody>
          <a:bodyPr/>
          <a:lstStyle/>
          <a:p>
            <a:fld id="{52F73755-B16E-4E19-9853-E20755033ED6}" type="slidenum">
              <a:rPr lang="en-US" smtClean="0"/>
              <a:t>‹#›</a:t>
            </a:fld>
            <a:endParaRPr lang="en-US"/>
          </a:p>
        </p:txBody>
      </p:sp>
    </p:spTree>
    <p:extLst>
      <p:ext uri="{BB962C8B-B14F-4D97-AF65-F5344CB8AC3E}">
        <p14:creationId xmlns:p14="http://schemas.microsoft.com/office/powerpoint/2010/main" val="325205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E14B-5F14-BA23-5913-43DEB4217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AA26F6-9A5F-05BF-812D-E88F779AF6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867D50-12A6-F0C1-6CD0-F3F8B2D91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42104E-C958-D152-4782-3DA2920B0B9C}"/>
              </a:ext>
            </a:extLst>
          </p:cNvPr>
          <p:cNvSpPr>
            <a:spLocks noGrp="1"/>
          </p:cNvSpPr>
          <p:nvPr>
            <p:ph type="dt" sz="half" idx="10"/>
          </p:nvPr>
        </p:nvSpPr>
        <p:spPr/>
        <p:txBody>
          <a:bodyPr/>
          <a:lstStyle/>
          <a:p>
            <a:fld id="{041EEE45-1559-4620-8ED9-5230A09634E4}" type="datetimeFigureOut">
              <a:rPr lang="en-US" smtClean="0"/>
              <a:t>1/22/2024</a:t>
            </a:fld>
            <a:endParaRPr lang="en-US"/>
          </a:p>
        </p:txBody>
      </p:sp>
      <p:sp>
        <p:nvSpPr>
          <p:cNvPr id="6" name="Footer Placeholder 5">
            <a:extLst>
              <a:ext uri="{FF2B5EF4-FFF2-40B4-BE49-F238E27FC236}">
                <a16:creationId xmlns:a16="http://schemas.microsoft.com/office/drawing/2014/main" id="{6D7FA447-D020-6364-2385-1F94433E96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3F4F0-7417-9B1B-DBD5-C820D6C7279C}"/>
              </a:ext>
            </a:extLst>
          </p:cNvPr>
          <p:cNvSpPr>
            <a:spLocks noGrp="1"/>
          </p:cNvSpPr>
          <p:nvPr>
            <p:ph type="sldNum" sz="quarter" idx="12"/>
          </p:nvPr>
        </p:nvSpPr>
        <p:spPr/>
        <p:txBody>
          <a:bodyPr/>
          <a:lstStyle/>
          <a:p>
            <a:fld id="{52F73755-B16E-4E19-9853-E20755033ED6}" type="slidenum">
              <a:rPr lang="en-US" smtClean="0"/>
              <a:t>‹#›</a:t>
            </a:fld>
            <a:endParaRPr lang="en-US"/>
          </a:p>
        </p:txBody>
      </p:sp>
    </p:spTree>
    <p:extLst>
      <p:ext uri="{BB962C8B-B14F-4D97-AF65-F5344CB8AC3E}">
        <p14:creationId xmlns:p14="http://schemas.microsoft.com/office/powerpoint/2010/main" val="111132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A95C-EB70-F497-FBD0-24F3BFB71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0CE353-9EB7-2790-33D0-AD71C75BC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FDAEFF-64F3-D21A-41B9-1A6E870CE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B276C3-6AB2-5DA2-71F3-602B040E2C63}"/>
              </a:ext>
            </a:extLst>
          </p:cNvPr>
          <p:cNvSpPr>
            <a:spLocks noGrp="1"/>
          </p:cNvSpPr>
          <p:nvPr>
            <p:ph type="dt" sz="half" idx="10"/>
          </p:nvPr>
        </p:nvSpPr>
        <p:spPr/>
        <p:txBody>
          <a:bodyPr/>
          <a:lstStyle/>
          <a:p>
            <a:fld id="{041EEE45-1559-4620-8ED9-5230A09634E4}" type="datetimeFigureOut">
              <a:rPr lang="en-US" smtClean="0"/>
              <a:t>1/22/2024</a:t>
            </a:fld>
            <a:endParaRPr lang="en-US"/>
          </a:p>
        </p:txBody>
      </p:sp>
      <p:sp>
        <p:nvSpPr>
          <p:cNvPr id="6" name="Footer Placeholder 5">
            <a:extLst>
              <a:ext uri="{FF2B5EF4-FFF2-40B4-BE49-F238E27FC236}">
                <a16:creationId xmlns:a16="http://schemas.microsoft.com/office/drawing/2014/main" id="{B85EC41F-9D44-20D9-03C4-FFB52667CD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C18430-EDA6-9CFF-EF41-C42E9AAF9C43}"/>
              </a:ext>
            </a:extLst>
          </p:cNvPr>
          <p:cNvSpPr>
            <a:spLocks noGrp="1"/>
          </p:cNvSpPr>
          <p:nvPr>
            <p:ph type="sldNum" sz="quarter" idx="12"/>
          </p:nvPr>
        </p:nvSpPr>
        <p:spPr/>
        <p:txBody>
          <a:bodyPr/>
          <a:lstStyle/>
          <a:p>
            <a:fld id="{52F73755-B16E-4E19-9853-E20755033ED6}" type="slidenum">
              <a:rPr lang="en-US" smtClean="0"/>
              <a:t>‹#›</a:t>
            </a:fld>
            <a:endParaRPr lang="en-US"/>
          </a:p>
        </p:txBody>
      </p:sp>
    </p:spTree>
    <p:extLst>
      <p:ext uri="{BB962C8B-B14F-4D97-AF65-F5344CB8AC3E}">
        <p14:creationId xmlns:p14="http://schemas.microsoft.com/office/powerpoint/2010/main" val="5212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216393-3A69-9CE0-C813-E82784CD5D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4A16C8-0032-F9E8-AF66-31C2D5E97A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58AC6-2B7F-FDC7-4B84-C578E27FFF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EEE45-1559-4620-8ED9-5230A09634E4}" type="datetimeFigureOut">
              <a:rPr lang="en-US" smtClean="0"/>
              <a:t>1/22/2024</a:t>
            </a:fld>
            <a:endParaRPr lang="en-US"/>
          </a:p>
        </p:txBody>
      </p:sp>
      <p:sp>
        <p:nvSpPr>
          <p:cNvPr id="5" name="Footer Placeholder 4">
            <a:extLst>
              <a:ext uri="{FF2B5EF4-FFF2-40B4-BE49-F238E27FC236}">
                <a16:creationId xmlns:a16="http://schemas.microsoft.com/office/drawing/2014/main" id="{41A602E5-F774-5EA7-31B0-754A83759A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2D18E8-8F40-E256-4CE6-AEF12FEA8A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73755-B16E-4E19-9853-E20755033ED6}" type="slidenum">
              <a:rPr lang="en-US" smtClean="0"/>
              <a:t>‹#›</a:t>
            </a:fld>
            <a:endParaRPr lang="en-US"/>
          </a:p>
        </p:txBody>
      </p:sp>
    </p:spTree>
    <p:extLst>
      <p:ext uri="{BB962C8B-B14F-4D97-AF65-F5344CB8AC3E}">
        <p14:creationId xmlns:p14="http://schemas.microsoft.com/office/powerpoint/2010/main" val="3279639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customXml" Target="../ink/ink3.xml"/><Relationship Id="rId18" Type="http://schemas.openxmlformats.org/officeDocument/2006/relationships/hyperlink" Target="https://health.cornell.edu/resources/health-topics/nature-rx" TargetMode="External"/><Relationship Id="rId3" Type="http://schemas.openxmlformats.org/officeDocument/2006/relationships/diagramLayout" Target="../diagrams/layout2.xml"/><Relationship Id="rId7" Type="http://schemas.openxmlformats.org/officeDocument/2006/relationships/customXml" Target="../ink/ink1.xml"/><Relationship Id="rId12" Type="http://schemas.openxmlformats.org/officeDocument/2006/relationships/image" Target="../media/image62.png"/><Relationship Id="rId17" Type="http://schemas.openxmlformats.org/officeDocument/2006/relationships/hyperlink" Target="https://www.parkrx.org/" TargetMode="External"/><Relationship Id="rId2" Type="http://schemas.openxmlformats.org/officeDocument/2006/relationships/diagramData" Target="../diagrams/data2.xml"/><Relationship Id="rId16" Type="http://schemas.openxmlformats.org/officeDocument/2006/relationships/image" Target="../media/image64.png"/><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customXml" Target="../ink/ink2.xml"/><Relationship Id="rId5" Type="http://schemas.openxmlformats.org/officeDocument/2006/relationships/diagramColors" Target="../diagrams/colors2.xml"/><Relationship Id="rId15" Type="http://schemas.openxmlformats.org/officeDocument/2006/relationships/customXml" Target="../ink/ink4.xml"/><Relationship Id="rId10" Type="http://schemas.openxmlformats.org/officeDocument/2006/relationships/image" Target="../media/image32.png"/><Relationship Id="rId4" Type="http://schemas.openxmlformats.org/officeDocument/2006/relationships/diagramQuickStyle" Target="../diagrams/quickStyle2.xml"/><Relationship Id="rId14" Type="http://schemas.openxmlformats.org/officeDocument/2006/relationships/image" Target="../media/image6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61C5F7D-8CC0-47B2-0BF8-64F5BD84C31B}"/>
              </a:ext>
            </a:extLst>
          </p:cNvPr>
          <p:cNvGraphicFramePr/>
          <p:nvPr>
            <p:extLst>
              <p:ext uri="{D42A27DB-BD31-4B8C-83A1-F6EECF244321}">
                <p14:modId xmlns:p14="http://schemas.microsoft.com/office/powerpoint/2010/main" val="894084017"/>
              </p:ext>
            </p:extLst>
          </p:nvPr>
        </p:nvGraphicFramePr>
        <p:xfrm>
          <a:off x="-15740743" y="-8719456"/>
          <a:ext cx="42846172" cy="26060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53C2BB73-C3C4-B6EC-39DA-3928F761B294}"/>
              </a:ext>
            </a:extLst>
          </p:cNvPr>
          <p:cNvSpPr/>
          <p:nvPr/>
        </p:nvSpPr>
        <p:spPr>
          <a:xfrm>
            <a:off x="4914426" y="1674674"/>
            <a:ext cx="2363147"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Calibri" panose="020F0502020204030204"/>
                <a:ea typeface="+mn-ea"/>
                <a:cs typeface="+mn-cs"/>
              </a:rPr>
              <a:t>What 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Calibri" panose="020F0502020204030204"/>
                <a:ea typeface="+mn-ea"/>
                <a:cs typeface="+mn-cs"/>
              </a:rPr>
              <a:t>EcoRx?</a:t>
            </a:r>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TextBox 2">
            <a:extLst>
              <a:ext uri="{FF2B5EF4-FFF2-40B4-BE49-F238E27FC236}">
                <a16:creationId xmlns:a16="http://schemas.microsoft.com/office/drawing/2014/main" id="{606D7BB5-51FD-F540-6C7A-D02FE9ECCBA2}"/>
              </a:ext>
            </a:extLst>
          </p:cNvPr>
          <p:cNvSpPr txBox="1"/>
          <p:nvPr/>
        </p:nvSpPr>
        <p:spPr>
          <a:xfrm>
            <a:off x="5033209" y="5934670"/>
            <a:ext cx="2125579" cy="923330"/>
          </a:xfrm>
          <a:prstGeom prst="rect">
            <a:avLst/>
          </a:prstGeom>
          <a:noFill/>
        </p:spPr>
        <p:txBody>
          <a:bodyPr wrap="square" rtlCol="0">
            <a:spAutoFit/>
          </a:bodyPr>
          <a:lstStyle/>
          <a:p>
            <a:pPr algn="ctr"/>
            <a:r>
              <a:rPr lang="en-US" dirty="0">
                <a:solidFill>
                  <a:schemeClr val="bg1">
                    <a:lumMod val="95000"/>
                  </a:schemeClr>
                </a:solidFill>
              </a:rPr>
              <a:t>Keith G. Tidball, PhD</a:t>
            </a:r>
          </a:p>
          <a:p>
            <a:pPr algn="ctr"/>
            <a:r>
              <a:rPr lang="en-US" dirty="0">
                <a:solidFill>
                  <a:schemeClr val="bg1">
                    <a:lumMod val="95000"/>
                  </a:schemeClr>
                </a:solidFill>
              </a:rPr>
              <a:t>Cornell University</a:t>
            </a:r>
          </a:p>
          <a:p>
            <a:pPr algn="ctr"/>
            <a:r>
              <a:rPr lang="en-US" dirty="0">
                <a:solidFill>
                  <a:schemeClr val="bg1">
                    <a:lumMod val="95000"/>
                  </a:schemeClr>
                </a:solidFill>
              </a:rPr>
              <a:t>2023</a:t>
            </a:r>
          </a:p>
        </p:txBody>
      </p:sp>
    </p:spTree>
    <p:extLst>
      <p:ext uri="{BB962C8B-B14F-4D97-AF65-F5344CB8AC3E}">
        <p14:creationId xmlns:p14="http://schemas.microsoft.com/office/powerpoint/2010/main" val="603012108"/>
      </p:ext>
    </p:extLst>
  </p:cSld>
  <p:clrMapOvr>
    <a:masterClrMapping/>
  </p:clrMapOvr>
  <mc:AlternateContent xmlns:mc="http://schemas.openxmlformats.org/markup-compatibility/2006" xmlns:p14="http://schemas.microsoft.com/office/powerpoint/2010/main">
    <mc:Choice Requires="p14">
      <p:transition spd="slow" p14:dur="2000" advTm="8597"/>
    </mc:Choice>
    <mc:Fallback xmlns="">
      <p:transition spd="slow" advTm="8597"/>
    </mc:Fallback>
  </mc:AlternateContent>
  <p:extLst>
    <p:ext uri="{E180D4A7-C9FB-4DFB-919C-405C955672EB}">
      <p14:showEvtLst xmlns:p14="http://schemas.microsoft.com/office/powerpoint/2010/main">
        <p14:playEvt time="419" objId="11"/>
        <p14:stopEvt time="8564" objId="11"/>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8B199B-4EC9-483C-5FCD-0C6FB5A04FC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What’s with the “Rx”?</a:t>
            </a:r>
          </a:p>
        </p:txBody>
      </p:sp>
      <p:grpSp>
        <p:nvGrpSpPr>
          <p:cNvPr id="7" name="Group 6">
            <a:extLst>
              <a:ext uri="{FF2B5EF4-FFF2-40B4-BE49-F238E27FC236}">
                <a16:creationId xmlns:a16="http://schemas.microsoft.com/office/drawing/2014/main" id="{56F5E89D-1DDF-8C19-D6EA-596ACFEADE81}"/>
              </a:ext>
            </a:extLst>
          </p:cNvPr>
          <p:cNvGrpSpPr/>
          <p:nvPr/>
        </p:nvGrpSpPr>
        <p:grpSpPr>
          <a:xfrm>
            <a:off x="5691883" y="274284"/>
            <a:ext cx="4962417" cy="6584438"/>
            <a:chOff x="5691883" y="274284"/>
            <a:chExt cx="4962417" cy="6584438"/>
          </a:xfrm>
        </p:grpSpPr>
        <p:pic>
          <p:nvPicPr>
            <p:cNvPr id="4" name="Picture 3">
              <a:extLst>
                <a:ext uri="{FF2B5EF4-FFF2-40B4-BE49-F238E27FC236}">
                  <a16:creationId xmlns:a16="http://schemas.microsoft.com/office/drawing/2014/main" id="{F0488C7F-BAB0-C7AB-8614-821058FBE551}"/>
                </a:ext>
              </a:extLst>
            </p:cNvPr>
            <p:cNvPicPr>
              <a:picLocks noChangeAspect="1"/>
            </p:cNvPicPr>
            <p:nvPr/>
          </p:nvPicPr>
          <p:blipFill>
            <a:blip r:embed="rId3"/>
            <a:stretch>
              <a:fillRect/>
            </a:stretch>
          </p:blipFill>
          <p:spPr>
            <a:xfrm>
              <a:off x="5691883" y="274284"/>
              <a:ext cx="4962417" cy="6584438"/>
            </a:xfrm>
            <a:prstGeom prst="rect">
              <a:avLst/>
            </a:prstGeom>
          </p:spPr>
        </p:pic>
        <p:sp>
          <p:nvSpPr>
            <p:cNvPr id="5" name="TextBox 4">
              <a:extLst>
                <a:ext uri="{FF2B5EF4-FFF2-40B4-BE49-F238E27FC236}">
                  <a16:creationId xmlns:a16="http://schemas.microsoft.com/office/drawing/2014/main" id="{B5BC7315-BFEC-25BD-7933-5767C93B1501}"/>
                </a:ext>
              </a:extLst>
            </p:cNvPr>
            <p:cNvSpPr txBox="1"/>
            <p:nvPr/>
          </p:nvSpPr>
          <p:spPr>
            <a:xfrm>
              <a:off x="7387119" y="1608208"/>
              <a:ext cx="24863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Military Families</a:t>
              </a:r>
            </a:p>
          </p:txBody>
        </p:sp>
        <p:sp>
          <p:nvSpPr>
            <p:cNvPr id="6" name="TextBox 5">
              <a:extLst>
                <a:ext uri="{FF2B5EF4-FFF2-40B4-BE49-F238E27FC236}">
                  <a16:creationId xmlns:a16="http://schemas.microsoft.com/office/drawing/2014/main" id="{B82DB442-20F3-4C5C-9EE9-047CE18CED1D}"/>
                </a:ext>
              </a:extLst>
            </p:cNvPr>
            <p:cNvSpPr txBox="1"/>
            <p:nvPr/>
          </p:nvSpPr>
          <p:spPr>
            <a:xfrm>
              <a:off x="7387119" y="1892507"/>
              <a:ext cx="1705510" cy="2522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Today</a:t>
              </a:r>
            </a:p>
          </p:txBody>
        </p:sp>
      </p:grpSp>
      <p:sp>
        <p:nvSpPr>
          <p:cNvPr id="8" name="TextBox 7">
            <a:extLst>
              <a:ext uri="{FF2B5EF4-FFF2-40B4-BE49-F238E27FC236}">
                <a16:creationId xmlns:a16="http://schemas.microsoft.com/office/drawing/2014/main" id="{3124BC34-EEE4-7BE6-A2FF-5F4E090DDE46}"/>
              </a:ext>
            </a:extLst>
          </p:cNvPr>
          <p:cNvSpPr txBox="1"/>
          <p:nvPr/>
        </p:nvSpPr>
        <p:spPr>
          <a:xfrm>
            <a:off x="6236412" y="363764"/>
            <a:ext cx="441788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Rx: A medical prescription. The symbol "Rx" is usually said to stand for the Latin word "recipe" meaning "to take." It is customarily part of the superscription (heading) of a prescription.</a:t>
            </a:r>
          </a:p>
        </p:txBody>
      </p:sp>
      <p:sp>
        <p:nvSpPr>
          <p:cNvPr id="9" name="TextBox 8">
            <a:extLst>
              <a:ext uri="{FF2B5EF4-FFF2-40B4-BE49-F238E27FC236}">
                <a16:creationId xmlns:a16="http://schemas.microsoft.com/office/drawing/2014/main" id="{09F1378D-824A-56CF-15E5-6F784908BEC1}"/>
              </a:ext>
            </a:extLst>
          </p:cNvPr>
          <p:cNvSpPr txBox="1"/>
          <p:nvPr/>
        </p:nvSpPr>
        <p:spPr>
          <a:xfrm>
            <a:off x="7253555" y="3240894"/>
            <a:ext cx="30308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Dreaming Outloud Script Pro" panose="020F0502020204030204" pitchFamily="66" charset="0"/>
                <a:ea typeface="+mn-ea"/>
                <a:cs typeface="Dreaming Outloud Script Pro" panose="020F0502020204030204" pitchFamily="66" charset="0"/>
              </a:rPr>
              <a:t>Go outside!</a:t>
            </a:r>
          </a:p>
        </p:txBody>
      </p:sp>
    </p:spTree>
    <p:extLst>
      <p:ext uri="{BB962C8B-B14F-4D97-AF65-F5344CB8AC3E}">
        <p14:creationId xmlns:p14="http://schemas.microsoft.com/office/powerpoint/2010/main" val="2133038859"/>
      </p:ext>
    </p:extLst>
  </p:cSld>
  <p:clrMapOvr>
    <a:masterClrMapping/>
  </p:clrMapOvr>
  <mc:AlternateContent xmlns:mc="http://schemas.openxmlformats.org/markup-compatibility/2006" xmlns:p14="http://schemas.microsoft.com/office/powerpoint/2010/main">
    <mc:Choice Requires="p14">
      <p:transition spd="slow" p14:dur="2000" advTm="123626"/>
    </mc:Choice>
    <mc:Fallback xmlns="">
      <p:transition spd="slow" advTm="12362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8" name="Rectangle 8203">
            <a:extLst>
              <a:ext uri="{FF2B5EF4-FFF2-40B4-BE49-F238E27FC236}">
                <a16:creationId xmlns:a16="http://schemas.microsoft.com/office/drawing/2014/main" id="{A3329613-8831-4432-A62D-24A970EF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09" name="Rectangle 8205">
            <a:extLst>
              <a:ext uri="{FF2B5EF4-FFF2-40B4-BE49-F238E27FC236}">
                <a16:creationId xmlns:a16="http://schemas.microsoft.com/office/drawing/2014/main" id="{2A4E0407-A637-4681-B905-C53E4216C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9744" y="685799"/>
            <a:ext cx="4232512"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B277CA-A34C-2B1C-7EE2-4A7AC905A883}"/>
              </a:ext>
            </a:extLst>
          </p:cNvPr>
          <p:cNvSpPr>
            <a:spLocks noGrp="1"/>
          </p:cNvSpPr>
          <p:nvPr>
            <p:ph type="title"/>
          </p:nvPr>
        </p:nvSpPr>
        <p:spPr>
          <a:xfrm>
            <a:off x="4462129" y="-785822"/>
            <a:ext cx="3212806" cy="2546309"/>
          </a:xfrm>
        </p:spPr>
        <p:txBody>
          <a:bodyPr vert="horz" lIns="91440" tIns="45720" rIns="91440" bIns="45720" rtlCol="0" anchor="b">
            <a:normAutofit/>
          </a:bodyPr>
          <a:lstStyle/>
          <a:p>
            <a:pPr algn="ctr"/>
            <a:r>
              <a:rPr lang="en-US" sz="2800" kern="1200" dirty="0">
                <a:solidFill>
                  <a:srgbClr val="595959"/>
                </a:solidFill>
                <a:latin typeface="+mj-lt"/>
                <a:ea typeface="+mj-ea"/>
                <a:cs typeface="+mj-cs"/>
              </a:rPr>
              <a:t>What’s the symptom or demand signal?</a:t>
            </a:r>
          </a:p>
        </p:txBody>
      </p:sp>
      <p:sp>
        <p:nvSpPr>
          <p:cNvPr id="3" name="Content Placeholder 2">
            <a:extLst>
              <a:ext uri="{FF2B5EF4-FFF2-40B4-BE49-F238E27FC236}">
                <a16:creationId xmlns:a16="http://schemas.microsoft.com/office/drawing/2014/main" id="{4731514E-D4FC-DC4E-C1A8-AF02FE4BEB37}"/>
              </a:ext>
            </a:extLst>
          </p:cNvPr>
          <p:cNvSpPr>
            <a:spLocks noGrp="1"/>
          </p:cNvSpPr>
          <p:nvPr>
            <p:ph idx="1"/>
          </p:nvPr>
        </p:nvSpPr>
        <p:spPr>
          <a:xfrm>
            <a:off x="4517065" y="1990264"/>
            <a:ext cx="3157870" cy="3952158"/>
          </a:xfrm>
        </p:spPr>
        <p:txBody>
          <a:bodyPr vert="horz" lIns="91440" tIns="45720" rIns="91440" bIns="45720" rtlCol="0" anchor="t">
            <a:normAutofit/>
          </a:bodyPr>
          <a:lstStyle/>
          <a:p>
            <a:pPr marL="0" indent="0" algn="ctr">
              <a:buNone/>
            </a:pPr>
            <a:r>
              <a:rPr lang="en-US" sz="2000" dirty="0">
                <a:solidFill>
                  <a:srgbClr val="595959"/>
                </a:solidFill>
              </a:rPr>
              <a:t>Individuals, families, and sometimes whole communities experiencing pressing, even urgent stress or trauma seek out doses of contact and engagement with nature to further their efforts to summon and demonstrate resilience in the face of crisis… this is Urgent Biophilia. </a:t>
            </a:r>
            <a:endParaRPr lang="en-US" sz="2000" kern="1200" dirty="0">
              <a:solidFill>
                <a:srgbClr val="595959"/>
              </a:solidFill>
              <a:latin typeface="+mn-lt"/>
              <a:ea typeface="+mn-ea"/>
              <a:cs typeface="+mn-cs"/>
            </a:endParaRPr>
          </a:p>
        </p:txBody>
      </p:sp>
      <p:pic>
        <p:nvPicPr>
          <p:cNvPr id="4" name="Picture 3">
            <a:extLst>
              <a:ext uri="{FF2B5EF4-FFF2-40B4-BE49-F238E27FC236}">
                <a16:creationId xmlns:a16="http://schemas.microsoft.com/office/drawing/2014/main" id="{19AB5AD7-CEE8-6F08-3E07-BB7835958881}"/>
              </a:ext>
            </a:extLst>
          </p:cNvPr>
          <p:cNvPicPr>
            <a:picLocks noChangeAspect="1"/>
          </p:cNvPicPr>
          <p:nvPr/>
        </p:nvPicPr>
        <p:blipFill rotWithShape="1">
          <a:blip r:embed="rId2"/>
          <a:srcRect l="23525" r="19452"/>
          <a:stretch/>
        </p:blipFill>
        <p:spPr>
          <a:xfrm>
            <a:off x="8838633" y="-2"/>
            <a:ext cx="3353367" cy="6858001"/>
          </a:xfrm>
          <a:prstGeom prst="rect">
            <a:avLst/>
          </a:prstGeom>
        </p:spPr>
      </p:pic>
      <p:grpSp>
        <p:nvGrpSpPr>
          <p:cNvPr id="8" name="Group 7">
            <a:extLst>
              <a:ext uri="{FF2B5EF4-FFF2-40B4-BE49-F238E27FC236}">
                <a16:creationId xmlns:a16="http://schemas.microsoft.com/office/drawing/2014/main" id="{D70CDB92-B55B-58E4-784C-2587727935A2}"/>
              </a:ext>
            </a:extLst>
          </p:cNvPr>
          <p:cNvGrpSpPr/>
          <p:nvPr/>
        </p:nvGrpSpPr>
        <p:grpSpPr>
          <a:xfrm>
            <a:off x="701331" y="-2"/>
            <a:ext cx="2652036" cy="6858000"/>
            <a:chOff x="701331" y="-2"/>
            <a:chExt cx="2652036" cy="6858000"/>
          </a:xfrm>
        </p:grpSpPr>
        <p:pic>
          <p:nvPicPr>
            <p:cNvPr id="5" name="Picture 4">
              <a:extLst>
                <a:ext uri="{FF2B5EF4-FFF2-40B4-BE49-F238E27FC236}">
                  <a16:creationId xmlns:a16="http://schemas.microsoft.com/office/drawing/2014/main" id="{D99F6748-5F97-5F63-F5C6-AF5FDA7039F3}"/>
                </a:ext>
              </a:extLst>
            </p:cNvPr>
            <p:cNvPicPr>
              <a:picLocks noChangeAspect="1"/>
            </p:cNvPicPr>
            <p:nvPr/>
          </p:nvPicPr>
          <p:blipFill>
            <a:blip r:embed="rId3"/>
            <a:stretch>
              <a:fillRect/>
            </a:stretch>
          </p:blipFill>
          <p:spPr>
            <a:xfrm>
              <a:off x="701331" y="-2"/>
              <a:ext cx="2652036" cy="6858000"/>
            </a:xfrm>
            <a:prstGeom prst="rect">
              <a:avLst/>
            </a:prstGeom>
          </p:spPr>
        </p:pic>
        <p:sp>
          <p:nvSpPr>
            <p:cNvPr id="7" name="Oval 6">
              <a:extLst>
                <a:ext uri="{FF2B5EF4-FFF2-40B4-BE49-F238E27FC236}">
                  <a16:creationId xmlns:a16="http://schemas.microsoft.com/office/drawing/2014/main" id="{2FE69DAB-2C29-0E0A-018F-5D6B5C0C5534}"/>
                </a:ext>
              </a:extLst>
            </p:cNvPr>
            <p:cNvSpPr/>
            <p:nvPr/>
          </p:nvSpPr>
          <p:spPr>
            <a:xfrm>
              <a:off x="1814988" y="193964"/>
              <a:ext cx="415636" cy="491835"/>
            </a:xfrm>
            <a:prstGeom prst="ellipse">
              <a:avLst/>
            </a:prstGeom>
            <a:solidFill>
              <a:srgbClr val="FF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A5EB9DEE-2C40-5DD4-A6B9-2501A438B4C5}"/>
              </a:ext>
            </a:extLst>
          </p:cNvPr>
          <p:cNvSpPr txBox="1"/>
          <p:nvPr/>
        </p:nvSpPr>
        <p:spPr>
          <a:xfrm>
            <a:off x="4054698" y="6285442"/>
            <a:ext cx="42325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GT America Standard"/>
                <a:ea typeface="+mn-ea"/>
                <a:cs typeface="+mn-cs"/>
              </a:rPr>
              <a:t>Tidball, Keith G. “Urgent Biophilia: Human-Nature Interactions and Biological Attractions in Disaster Resilience.” </a:t>
            </a:r>
            <a:r>
              <a:rPr kumimoji="0" lang="en-US" sz="800" b="0" i="1" u="none" strike="noStrike" kern="1200" cap="none" spc="0" normalizeH="0" baseline="0" noProof="0" dirty="0">
                <a:ln>
                  <a:noFill/>
                </a:ln>
                <a:solidFill>
                  <a:srgbClr val="000000"/>
                </a:solidFill>
                <a:effectLst/>
                <a:uLnTx/>
                <a:uFillTx/>
                <a:latin typeface="GT America Standard"/>
                <a:ea typeface="+mn-ea"/>
                <a:cs typeface="+mn-cs"/>
              </a:rPr>
              <a:t>Ecology and Society</a:t>
            </a:r>
            <a:r>
              <a:rPr kumimoji="0" lang="en-US" sz="800" b="0" i="0" u="none" strike="noStrike" kern="1200" cap="none" spc="0" normalizeH="0" baseline="0" noProof="0" dirty="0">
                <a:ln>
                  <a:noFill/>
                </a:ln>
                <a:solidFill>
                  <a:srgbClr val="000000"/>
                </a:solidFill>
                <a:effectLst/>
                <a:uLnTx/>
                <a:uFillTx/>
                <a:latin typeface="GT America Standard"/>
                <a:ea typeface="+mn-ea"/>
                <a:cs typeface="+mn-cs"/>
              </a:rPr>
              <a:t>, vol. 17, no. 2, 2012. </a:t>
            </a:r>
            <a:r>
              <a:rPr kumimoji="0" lang="en-US" sz="800" b="0" i="1" u="none" strike="noStrike" kern="1200" cap="none" spc="0" normalizeH="0" baseline="0" noProof="0" dirty="0">
                <a:ln>
                  <a:noFill/>
                </a:ln>
                <a:solidFill>
                  <a:srgbClr val="000000"/>
                </a:solidFill>
                <a:effectLst/>
                <a:uLnTx/>
                <a:uFillTx/>
                <a:latin typeface="GT America Standard"/>
                <a:ea typeface="+mn-ea"/>
                <a:cs typeface="+mn-cs"/>
              </a:rPr>
              <a:t>JSTOR</a:t>
            </a:r>
            <a:r>
              <a:rPr kumimoji="0" lang="en-US" sz="800" b="0" i="0" u="none" strike="noStrike" kern="1200" cap="none" spc="0" normalizeH="0" baseline="0" noProof="0" dirty="0">
                <a:ln>
                  <a:noFill/>
                </a:ln>
                <a:solidFill>
                  <a:srgbClr val="000000"/>
                </a:solidFill>
                <a:effectLst/>
                <a:uLnTx/>
                <a:uFillTx/>
                <a:latin typeface="GT America Standard"/>
                <a:ea typeface="+mn-ea"/>
                <a:cs typeface="+mn-cs"/>
              </a:rPr>
              <a:t>, http://www.jstor.org/stable/26269048.</a:t>
            </a: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556350"/>
      </p:ext>
    </p:extLst>
  </p:cSld>
  <p:clrMapOvr>
    <a:masterClrMapping/>
  </p:clrMapOvr>
  <mc:AlternateContent xmlns:mc="http://schemas.openxmlformats.org/markup-compatibility/2006" xmlns:p14="http://schemas.microsoft.com/office/powerpoint/2010/main">
    <mc:Choice Requires="p14">
      <p:transition spd="slow" p14:dur="2000" advTm="41140"/>
    </mc:Choice>
    <mc:Fallback xmlns="">
      <p:transition spd="slow" advTm="4114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9137790-49DC-EE17-9937-DA2D9DBE413B}"/>
              </a:ext>
            </a:extLst>
          </p:cNvPr>
          <p:cNvGrpSpPr/>
          <p:nvPr/>
        </p:nvGrpSpPr>
        <p:grpSpPr>
          <a:xfrm>
            <a:off x="519155" y="501076"/>
            <a:ext cx="5458691" cy="5467789"/>
            <a:chOff x="2923308" y="542173"/>
            <a:chExt cx="5458691" cy="5467789"/>
          </a:xfrm>
        </p:grpSpPr>
        <p:grpSp>
          <p:nvGrpSpPr>
            <p:cNvPr id="9" name="Group 8">
              <a:extLst>
                <a:ext uri="{FF2B5EF4-FFF2-40B4-BE49-F238E27FC236}">
                  <a16:creationId xmlns:a16="http://schemas.microsoft.com/office/drawing/2014/main" id="{BFE3C83E-59C3-76E0-D7B0-92D4DBB973F2}"/>
                </a:ext>
              </a:extLst>
            </p:cNvPr>
            <p:cNvGrpSpPr/>
            <p:nvPr/>
          </p:nvGrpSpPr>
          <p:grpSpPr>
            <a:xfrm>
              <a:off x="2923308" y="542173"/>
              <a:ext cx="5458691" cy="5467789"/>
              <a:chOff x="2923308" y="542173"/>
              <a:chExt cx="5458691" cy="5467789"/>
            </a:xfrm>
          </p:grpSpPr>
          <p:pic>
            <p:nvPicPr>
              <p:cNvPr id="5" name="Picture 4" descr="A red cross on a black background&#10;&#10;Description automatically generated">
                <a:extLst>
                  <a:ext uri="{FF2B5EF4-FFF2-40B4-BE49-F238E27FC236}">
                    <a16:creationId xmlns:a16="http://schemas.microsoft.com/office/drawing/2014/main" id="{72EB0904-2D64-850E-353D-54B01D0AD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308" y="542173"/>
                <a:ext cx="5458691" cy="5467789"/>
              </a:xfrm>
              <a:prstGeom prst="rect">
                <a:avLst/>
              </a:prstGeom>
            </p:spPr>
          </p:pic>
          <p:pic>
            <p:nvPicPr>
              <p:cNvPr id="8" name="Picture 7" descr="A tree with a black background&#10;&#10;Description automatically generated">
                <a:extLst>
                  <a:ext uri="{FF2B5EF4-FFF2-40B4-BE49-F238E27FC236}">
                    <a16:creationId xmlns:a16="http://schemas.microsoft.com/office/drawing/2014/main" id="{D7012A3A-A54D-6A08-EBC7-DA3D75BE8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5942" y="2646218"/>
                <a:ext cx="5280727" cy="1141289"/>
              </a:xfrm>
              <a:prstGeom prst="rect">
                <a:avLst/>
              </a:prstGeom>
            </p:spPr>
          </p:pic>
          <p:pic>
            <p:nvPicPr>
              <p:cNvPr id="6" name="Picture 5">
                <a:extLst>
                  <a:ext uri="{FF2B5EF4-FFF2-40B4-BE49-F238E27FC236}">
                    <a16:creationId xmlns:a16="http://schemas.microsoft.com/office/drawing/2014/main" id="{2463CCF1-522B-D6F3-CBAB-86192807F3EA}"/>
                  </a:ext>
                </a:extLst>
              </p:cNvPr>
              <p:cNvPicPr>
                <a:picLocks noChangeAspect="1"/>
              </p:cNvPicPr>
              <p:nvPr/>
            </p:nvPicPr>
            <p:blipFill>
              <a:blip r:embed="rId4"/>
              <a:stretch>
                <a:fillRect/>
              </a:stretch>
            </p:blipFill>
            <p:spPr>
              <a:xfrm>
                <a:off x="4696772" y="957153"/>
                <a:ext cx="1911761" cy="4943694"/>
              </a:xfrm>
              <a:prstGeom prst="rect">
                <a:avLst/>
              </a:prstGeom>
            </p:spPr>
          </p:pic>
        </p:grpSp>
        <p:sp>
          <p:nvSpPr>
            <p:cNvPr id="10" name="TextBox 9">
              <a:extLst>
                <a:ext uri="{FF2B5EF4-FFF2-40B4-BE49-F238E27FC236}">
                  <a16:creationId xmlns:a16="http://schemas.microsoft.com/office/drawing/2014/main" id="{AEA514BD-6224-36CE-1A6F-3CA1EED120DD}"/>
                </a:ext>
              </a:extLst>
            </p:cNvPr>
            <p:cNvSpPr txBox="1"/>
            <p:nvPr/>
          </p:nvSpPr>
          <p:spPr>
            <a:xfrm>
              <a:off x="4808306" y="606175"/>
              <a:ext cx="16849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solidFill>
                  <a:effectLst/>
                  <a:uLnTx/>
                  <a:uFillTx/>
                  <a:latin typeface="Calibri" panose="020F0502020204030204"/>
                  <a:ea typeface="+mn-ea"/>
                  <a:cs typeface="+mn-cs"/>
                </a:rPr>
                <a:t>Urgent Biophilia</a:t>
              </a:r>
            </a:p>
          </p:txBody>
        </p:sp>
      </p:grpSp>
      <p:sp>
        <p:nvSpPr>
          <p:cNvPr id="12" name="TextBox 11">
            <a:extLst>
              <a:ext uri="{FF2B5EF4-FFF2-40B4-BE49-F238E27FC236}">
                <a16:creationId xmlns:a16="http://schemas.microsoft.com/office/drawing/2014/main" id="{87B3E5F1-7C75-80E6-4864-43E7409AF34B}"/>
              </a:ext>
            </a:extLst>
          </p:cNvPr>
          <p:cNvSpPr txBox="1"/>
          <p:nvPr/>
        </p:nvSpPr>
        <p:spPr>
          <a:xfrm>
            <a:off x="6522380" y="493160"/>
            <a:ext cx="538536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“Urgent Biophilia is the affinity we humans have for the rest of nature, the process of remembering that affinity and the urge to express it through recreation and creation of restorative environments, which may also restore or increase ecological function and confer resilience across multiple scales.”  ~ Keith G. Tidball, PhD</a:t>
            </a:r>
          </a:p>
        </p:txBody>
      </p:sp>
      <p:pic>
        <p:nvPicPr>
          <p:cNvPr id="14" name="Picture 13">
            <a:extLst>
              <a:ext uri="{FF2B5EF4-FFF2-40B4-BE49-F238E27FC236}">
                <a16:creationId xmlns:a16="http://schemas.microsoft.com/office/drawing/2014/main" id="{0CC88832-2DB8-BD8C-8D23-70DD086B0B1D}"/>
              </a:ext>
            </a:extLst>
          </p:cNvPr>
          <p:cNvPicPr>
            <a:picLocks noChangeAspect="1"/>
          </p:cNvPicPr>
          <p:nvPr/>
        </p:nvPicPr>
        <p:blipFill>
          <a:blip r:embed="rId5"/>
          <a:stretch>
            <a:fillRect/>
          </a:stretch>
        </p:blipFill>
        <p:spPr>
          <a:xfrm>
            <a:off x="6522380" y="3193311"/>
            <a:ext cx="5458689" cy="3535656"/>
          </a:xfrm>
          <a:prstGeom prst="rect">
            <a:avLst/>
          </a:prstGeom>
        </p:spPr>
      </p:pic>
    </p:spTree>
    <p:extLst>
      <p:ext uri="{BB962C8B-B14F-4D97-AF65-F5344CB8AC3E}">
        <p14:creationId xmlns:p14="http://schemas.microsoft.com/office/powerpoint/2010/main" val="2128625829"/>
      </p:ext>
    </p:extLst>
  </p:cSld>
  <p:clrMapOvr>
    <a:masterClrMapping/>
  </p:clrMapOvr>
  <mc:AlternateContent xmlns:mc="http://schemas.openxmlformats.org/markup-compatibility/2006" xmlns:p14="http://schemas.microsoft.com/office/powerpoint/2010/main">
    <mc:Choice Requires="p14">
      <p:transition spd="slow" p14:dur="2000" advTm="25008"/>
    </mc:Choice>
    <mc:Fallback xmlns="">
      <p:transition spd="slow" advTm="2500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2" name="Rectangle 513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8B199B-4EC9-483C-5FCD-0C6FB5A04FC1}"/>
              </a:ext>
            </a:extLst>
          </p:cNvPr>
          <p:cNvSpPr>
            <a:spLocks noGrp="1"/>
          </p:cNvSpPr>
          <p:nvPr>
            <p:ph type="title"/>
          </p:nvPr>
        </p:nvSpPr>
        <p:spPr>
          <a:xfrm>
            <a:off x="572493" y="238539"/>
            <a:ext cx="11018520" cy="1434415"/>
          </a:xfrm>
        </p:spPr>
        <p:txBody>
          <a:bodyPr anchor="b">
            <a:normAutofit fontScale="90000"/>
          </a:bodyPr>
          <a:lstStyle/>
          <a:p>
            <a:r>
              <a:rPr lang="en-US" sz="5400" dirty="0"/>
              <a:t>Responding to Urgent Biophilia - the “Rx”</a:t>
            </a:r>
          </a:p>
        </p:txBody>
      </p:sp>
      <p:sp>
        <p:nvSpPr>
          <p:cNvPr id="513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6" name="Content Placeholder 2">
            <a:extLst>
              <a:ext uri="{FF2B5EF4-FFF2-40B4-BE49-F238E27FC236}">
                <a16:creationId xmlns:a16="http://schemas.microsoft.com/office/drawing/2014/main" id="{4F69D330-A0C2-0825-8439-3329B9EE6724}"/>
              </a:ext>
            </a:extLst>
          </p:cNvPr>
          <p:cNvSpPr>
            <a:spLocks noGrp="1"/>
          </p:cNvSpPr>
          <p:nvPr>
            <p:ph idx="1"/>
          </p:nvPr>
        </p:nvSpPr>
        <p:spPr>
          <a:xfrm>
            <a:off x="572493" y="2071316"/>
            <a:ext cx="6713552" cy="4119172"/>
          </a:xfrm>
        </p:spPr>
        <p:txBody>
          <a:bodyPr anchor="t">
            <a:noAutofit/>
          </a:bodyPr>
          <a:lstStyle/>
          <a:p>
            <a:r>
              <a:rPr lang="en-US" sz="2000" dirty="0"/>
              <a:t>Therapeutic recreation (TR) practitioners have used nature-based interventions and activities to address functional outcomes and provide recreation opportunities for populations with Post-Traumatic Stress (Hawkins et al., 2016, Craig et al., 2020). </a:t>
            </a:r>
          </a:p>
          <a:p>
            <a:r>
              <a:rPr lang="en-US" sz="2000" dirty="0"/>
              <a:t>Multiple types of nature-based approaches utilize the natural environment for specific therapeutic outcomes (Poulsen et al., 2015). </a:t>
            </a:r>
          </a:p>
          <a:p>
            <a:r>
              <a:rPr lang="en-US" sz="2000" dirty="0"/>
              <a:t>Evidence suggests that nature-based recreation approaches merit continued investigation to evaluate efficacy and implementation (Townsend et al., 2018). </a:t>
            </a:r>
          </a:p>
          <a:p>
            <a:r>
              <a:rPr lang="en-US" sz="2000" dirty="0"/>
              <a:t>There are efforts to move the clinical community to consider prescribing times spent outdoors to address health and wellbeing concerns beyond PTS. </a:t>
            </a:r>
          </a:p>
        </p:txBody>
      </p:sp>
      <p:pic>
        <p:nvPicPr>
          <p:cNvPr id="5122" name="Picture 2" descr="How Rx symbol came to mean prescription drugs | Belleville News-Democrat">
            <a:extLst>
              <a:ext uri="{FF2B5EF4-FFF2-40B4-BE49-F238E27FC236}">
                <a16:creationId xmlns:a16="http://schemas.microsoft.com/office/drawing/2014/main" id="{9C7FC792-D226-CB4E-939A-0235CFCEC0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5" r="2327"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099962"/>
      </p:ext>
    </p:extLst>
  </p:cSld>
  <p:clrMapOvr>
    <a:masterClrMapping/>
  </p:clrMapOvr>
  <mc:AlternateContent xmlns:mc="http://schemas.openxmlformats.org/markup-compatibility/2006" xmlns:p14="http://schemas.microsoft.com/office/powerpoint/2010/main">
    <mc:Choice Requires="p14">
      <p:transition spd="slow" p14:dur="2000" advTm="39614"/>
    </mc:Choice>
    <mc:Fallback xmlns="">
      <p:transition spd="slow" advTm="3961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AA0D903-63B4-BCDB-4E51-F79DE0541DDA}"/>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Arrow Connector 9">
            <a:extLst>
              <a:ext uri="{FF2B5EF4-FFF2-40B4-BE49-F238E27FC236}">
                <a16:creationId xmlns:a16="http://schemas.microsoft.com/office/drawing/2014/main" id="{7EB731E8-E19C-F328-26F3-BEF295928849}"/>
              </a:ext>
            </a:extLst>
          </p:cNvPr>
          <p:cNvCxnSpPr/>
          <p:nvPr/>
        </p:nvCxnSpPr>
        <p:spPr>
          <a:xfrm flipH="1" flipV="1">
            <a:off x="6198919" y="3135086"/>
            <a:ext cx="3063834" cy="1923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637C93A-A8E5-EB0A-AC83-CAB9BFF7AB2F}"/>
              </a:ext>
            </a:extLst>
          </p:cNvPr>
          <p:cNvSpPr txBox="1"/>
          <p:nvPr/>
        </p:nvSpPr>
        <p:spPr>
          <a:xfrm>
            <a:off x="9381506" y="4833257"/>
            <a:ext cx="1816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EcoRx</a:t>
            </a:r>
          </a:p>
        </p:txBody>
      </p:sp>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75592267-200F-CC7D-1E0E-DC9CA50D2E32}"/>
                  </a:ext>
                </a:extLst>
              </p14:cNvPr>
              <p14:cNvContentPartPr/>
              <p14:nvPr/>
            </p14:nvContentPartPr>
            <p14:xfrm>
              <a:off x="13617943" y="5442171"/>
              <a:ext cx="360" cy="360"/>
            </p14:xfrm>
          </p:contentPart>
        </mc:Choice>
        <mc:Fallback xmlns="">
          <p:pic>
            <p:nvPicPr>
              <p:cNvPr id="14" name="Ink 13">
                <a:extLst>
                  <a:ext uri="{FF2B5EF4-FFF2-40B4-BE49-F238E27FC236}">
                    <a16:creationId xmlns:a16="http://schemas.microsoft.com/office/drawing/2014/main" id="{75592267-200F-CC7D-1E0E-DC9CA50D2E32}"/>
                  </a:ext>
                </a:extLst>
              </p:cNvPr>
              <p:cNvPicPr/>
              <p:nvPr/>
            </p:nvPicPr>
            <p:blipFill>
              <a:blip r:embed="rId10"/>
              <a:stretch>
                <a:fillRect/>
              </a:stretch>
            </p:blipFill>
            <p:spPr>
              <a:xfrm>
                <a:off x="13600303" y="542417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2F9D3F18-4678-E994-BD82-3EE6B8188800}"/>
                  </a:ext>
                </a:extLst>
              </p14:cNvPr>
              <p14:cNvContentPartPr/>
              <p14:nvPr/>
            </p14:nvContentPartPr>
            <p14:xfrm>
              <a:off x="5872394" y="2877008"/>
              <a:ext cx="602280" cy="58320"/>
            </p14:xfrm>
          </p:contentPart>
        </mc:Choice>
        <mc:Fallback xmlns="">
          <p:pic>
            <p:nvPicPr>
              <p:cNvPr id="5" name="Ink 4">
                <a:extLst>
                  <a:ext uri="{FF2B5EF4-FFF2-40B4-BE49-F238E27FC236}">
                    <a16:creationId xmlns:a16="http://schemas.microsoft.com/office/drawing/2014/main" id="{2F9D3F18-4678-E994-BD82-3EE6B8188800}"/>
                  </a:ext>
                </a:extLst>
              </p:cNvPr>
              <p:cNvPicPr/>
              <p:nvPr/>
            </p:nvPicPr>
            <p:blipFill>
              <a:blip r:embed="rId12"/>
              <a:stretch>
                <a:fillRect/>
              </a:stretch>
            </p:blipFill>
            <p:spPr>
              <a:xfrm>
                <a:off x="5854394" y="2859008"/>
                <a:ext cx="637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Ink 5">
                <a:extLst>
                  <a:ext uri="{FF2B5EF4-FFF2-40B4-BE49-F238E27FC236}">
                    <a16:creationId xmlns:a16="http://schemas.microsoft.com/office/drawing/2014/main" id="{208968E6-E39A-4157-68EF-5C1B9B975FBA}"/>
                  </a:ext>
                </a:extLst>
              </p14:cNvPr>
              <p14:cNvContentPartPr/>
              <p14:nvPr/>
            </p14:nvContentPartPr>
            <p14:xfrm>
              <a:off x="6180554" y="2945048"/>
              <a:ext cx="308520" cy="487440"/>
            </p14:xfrm>
          </p:contentPart>
        </mc:Choice>
        <mc:Fallback xmlns="">
          <p:pic>
            <p:nvPicPr>
              <p:cNvPr id="6" name="Ink 5">
                <a:extLst>
                  <a:ext uri="{FF2B5EF4-FFF2-40B4-BE49-F238E27FC236}">
                    <a16:creationId xmlns:a16="http://schemas.microsoft.com/office/drawing/2014/main" id="{208968E6-E39A-4157-68EF-5C1B9B975FBA}"/>
                  </a:ext>
                </a:extLst>
              </p:cNvPr>
              <p:cNvPicPr/>
              <p:nvPr/>
            </p:nvPicPr>
            <p:blipFill>
              <a:blip r:embed="rId14"/>
              <a:stretch>
                <a:fillRect/>
              </a:stretch>
            </p:blipFill>
            <p:spPr>
              <a:xfrm>
                <a:off x="6162914" y="2927408"/>
                <a:ext cx="34416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BA5E75B9-1358-83C2-ACF3-CD9C3A8C608F}"/>
                  </a:ext>
                </a:extLst>
              </p14:cNvPr>
              <p14:cNvContentPartPr/>
              <p14:nvPr/>
            </p14:nvContentPartPr>
            <p14:xfrm>
              <a:off x="5869232" y="2915951"/>
              <a:ext cx="300960" cy="540000"/>
            </p14:xfrm>
          </p:contentPart>
        </mc:Choice>
        <mc:Fallback xmlns="">
          <p:pic>
            <p:nvPicPr>
              <p:cNvPr id="8" name="Ink 7">
                <a:extLst>
                  <a:ext uri="{FF2B5EF4-FFF2-40B4-BE49-F238E27FC236}">
                    <a16:creationId xmlns:a16="http://schemas.microsoft.com/office/drawing/2014/main" id="{BA5E75B9-1358-83C2-ACF3-CD9C3A8C608F}"/>
                  </a:ext>
                </a:extLst>
              </p:cNvPr>
              <p:cNvPicPr/>
              <p:nvPr/>
            </p:nvPicPr>
            <p:blipFill>
              <a:blip r:embed="rId16"/>
              <a:stretch>
                <a:fillRect/>
              </a:stretch>
            </p:blipFill>
            <p:spPr>
              <a:xfrm>
                <a:off x="5851232" y="2898311"/>
                <a:ext cx="336600" cy="575640"/>
              </a:xfrm>
              <a:prstGeom prst="rect">
                <a:avLst/>
              </a:prstGeom>
            </p:spPr>
          </p:pic>
        </mc:Fallback>
      </mc:AlternateContent>
      <p:sp>
        <p:nvSpPr>
          <p:cNvPr id="9" name="TextBox 8">
            <a:extLst>
              <a:ext uri="{FF2B5EF4-FFF2-40B4-BE49-F238E27FC236}">
                <a16:creationId xmlns:a16="http://schemas.microsoft.com/office/drawing/2014/main" id="{DE89B2C2-1AA8-F4CB-C505-651FA9F8AE86}"/>
              </a:ext>
            </a:extLst>
          </p:cNvPr>
          <p:cNvSpPr txBox="1"/>
          <p:nvPr/>
        </p:nvSpPr>
        <p:spPr>
          <a:xfrm>
            <a:off x="211607" y="301104"/>
            <a:ext cx="2746367"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OutdoorRx</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Veteran and servicemember-centric. Started in NY Legislature and currently spreading. Features both back-country and front-country outdoor-based therapeutic approaches.</a:t>
            </a:r>
          </a:p>
        </p:txBody>
      </p:sp>
      <p:sp>
        <p:nvSpPr>
          <p:cNvPr id="12" name="TextBox 11">
            <a:extLst>
              <a:ext uri="{FF2B5EF4-FFF2-40B4-BE49-F238E27FC236}">
                <a16:creationId xmlns:a16="http://schemas.microsoft.com/office/drawing/2014/main" id="{AE1007DB-A6C8-3947-4434-83C0040C97F2}"/>
              </a:ext>
            </a:extLst>
          </p:cNvPr>
          <p:cNvSpPr txBox="1"/>
          <p:nvPr/>
        </p:nvSpPr>
        <p:spPr>
          <a:xfrm>
            <a:off x="9249096" y="301104"/>
            <a:ext cx="2746367"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ParksRx</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Formal park designation-centric, with heavy emphasis on the spectrum of attributes of “Nature” as therapeutic. Not only as recreation, but as setting as well.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17"/>
              </a:rPr>
              <a:t>https://www.parkrx.org/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3" name="TextBox 12">
            <a:extLst>
              <a:ext uri="{FF2B5EF4-FFF2-40B4-BE49-F238E27FC236}">
                <a16:creationId xmlns:a16="http://schemas.microsoft.com/office/drawing/2014/main" id="{A50151C2-0214-CE6F-CDF0-23B313D5980F}"/>
              </a:ext>
            </a:extLst>
          </p:cNvPr>
          <p:cNvSpPr txBox="1"/>
          <p:nvPr/>
        </p:nvSpPr>
        <p:spPr>
          <a:xfrm>
            <a:off x="351692" y="3995225"/>
            <a:ext cx="4192173"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NatureRx</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Student-focused with an emphasis on natural settings and time spent within them as “good for your overall health and well-being.”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18"/>
              </a:rPr>
              <a:t>https://health.cornell.edu/resources/health-topics/nature-rx</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5" name="TextBox 14">
            <a:extLst>
              <a:ext uri="{FF2B5EF4-FFF2-40B4-BE49-F238E27FC236}">
                <a16:creationId xmlns:a16="http://schemas.microsoft.com/office/drawing/2014/main" id="{0B53FE5D-FBE1-8D93-F5D8-AE678A5BC7A2}"/>
              </a:ext>
            </a:extLst>
          </p:cNvPr>
          <p:cNvSpPr txBox="1"/>
          <p:nvPr/>
        </p:nvSpPr>
        <p:spPr>
          <a:xfrm>
            <a:off x="4724913" y="0"/>
            <a:ext cx="58973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Types of Rx</a:t>
            </a:r>
          </a:p>
        </p:txBody>
      </p:sp>
    </p:spTree>
    <p:extLst>
      <p:ext uri="{BB962C8B-B14F-4D97-AF65-F5344CB8AC3E}">
        <p14:creationId xmlns:p14="http://schemas.microsoft.com/office/powerpoint/2010/main" val="1151505282"/>
      </p:ext>
    </p:extLst>
  </p:cSld>
  <p:clrMapOvr>
    <a:masterClrMapping/>
  </p:clrMapOvr>
  <mc:AlternateContent xmlns:mc="http://schemas.openxmlformats.org/markup-compatibility/2006" xmlns:p14="http://schemas.microsoft.com/office/powerpoint/2010/main">
    <mc:Choice Requires="p14">
      <p:transition spd="slow" p14:dur="2000" advTm="108109"/>
    </mc:Choice>
    <mc:Fallback xmlns="">
      <p:transition spd="slow" advTm="10810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61C5F7D-8CC0-47B2-0BF8-64F5BD84C31B}"/>
              </a:ext>
            </a:extLst>
          </p:cNvPr>
          <p:cNvGraphicFramePr/>
          <p:nvPr>
            <p:extLst>
              <p:ext uri="{D42A27DB-BD31-4B8C-83A1-F6EECF244321}">
                <p14:modId xmlns:p14="http://schemas.microsoft.com/office/powerpoint/2010/main" val="2611413555"/>
              </p:ext>
            </p:extLst>
          </p:nvPr>
        </p:nvGraphicFramePr>
        <p:xfrm>
          <a:off x="-15740743" y="-8719456"/>
          <a:ext cx="42846172" cy="26060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632ED5D-D8AE-D149-2C54-B5D5ED724AA0}"/>
              </a:ext>
            </a:extLst>
          </p:cNvPr>
          <p:cNvSpPr txBox="1"/>
          <p:nvPr/>
        </p:nvSpPr>
        <p:spPr>
          <a:xfrm>
            <a:off x="983673" y="3059410"/>
            <a:ext cx="10224653" cy="353943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EcoRx exists at the nexus of similar understandings regarding the properties of Parks, Nature or the Outdoors as prescribeable alternative complimentary medicine.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Explicitly includes </a:t>
            </a:r>
            <a:r>
              <a:rPr lang="en-US" sz="2800" b="1" dirty="0">
                <a:solidFill>
                  <a:prstClr val="black"/>
                </a:solidFill>
                <a:latin typeface="Calibri" panose="020F0502020204030204"/>
              </a:rPr>
              <a:t>Social </a:t>
            </a:r>
            <a:r>
              <a:rPr lang="en-US" sz="2800" b="1" i="1" dirty="0">
                <a:solidFill>
                  <a:prstClr val="black"/>
                </a:solidFill>
                <a:latin typeface="Calibri" panose="020F0502020204030204"/>
              </a:rPr>
              <a:t>within</a:t>
            </a:r>
            <a:r>
              <a:rPr lang="en-US" sz="2800" b="1" dirty="0">
                <a:solidFill>
                  <a:prstClr val="black"/>
                </a:solidFill>
                <a:latin typeface="Calibri" panose="020F0502020204030204"/>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Ecological Determinants of Health in its social-ecological systems framing.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Represents a more holistic, comprehensive, systemic therapeutic approach that sees the environment not merely as a setting but as </a:t>
            </a: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a partner in the health and wellbeing process</a:t>
            </a: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 name="Rectangle 1">
            <a:extLst>
              <a:ext uri="{FF2B5EF4-FFF2-40B4-BE49-F238E27FC236}">
                <a16:creationId xmlns:a16="http://schemas.microsoft.com/office/drawing/2014/main" id="{97C604EE-1210-E959-94F9-442AB9D3F75A}"/>
              </a:ext>
            </a:extLst>
          </p:cNvPr>
          <p:cNvSpPr/>
          <p:nvPr/>
        </p:nvSpPr>
        <p:spPr>
          <a:xfrm>
            <a:off x="4764192" y="1698737"/>
            <a:ext cx="2663614"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normalizeH="0" baseline="0" noProof="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uLnTx/>
                <a:uFillTx/>
                <a:latin typeface="Calibri" panose="020F0502020204030204"/>
                <a:ea typeface="+mn-ea"/>
                <a:cs typeface="+mn-cs"/>
              </a:rPr>
              <a:t>EcoRx is…</a:t>
            </a:r>
            <a:endPar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153562885"/>
      </p:ext>
    </p:extLst>
  </p:cSld>
  <p:clrMapOvr>
    <a:masterClrMapping/>
  </p:clrMapOvr>
  <mc:AlternateContent xmlns:mc="http://schemas.openxmlformats.org/markup-compatibility/2006" xmlns:p14="http://schemas.microsoft.com/office/powerpoint/2010/main">
    <mc:Choice Requires="p14">
      <p:transition spd="slow" p14:dur="2000" advTm="61286"/>
    </mc:Choice>
    <mc:Fallback xmlns="">
      <p:transition spd="slow" advTm="61286"/>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TotalTime>
  <Words>909</Words>
  <Application>Microsoft Office PowerPoint</Application>
  <PresentationFormat>Widescreen</PresentationFormat>
  <Paragraphs>46</Paragraphs>
  <Slides>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Arial</vt:lpstr>
      <vt:lpstr>Calibri</vt:lpstr>
      <vt:lpstr>Calibri Light</vt:lpstr>
      <vt:lpstr>Dreaming Outloud Script Pro</vt:lpstr>
      <vt:lpstr>GT America Standard</vt:lpstr>
      <vt:lpstr>Open Sans</vt:lpstr>
      <vt:lpstr>1_Office Theme</vt:lpstr>
      <vt:lpstr>PowerPoint Presentation</vt:lpstr>
      <vt:lpstr>What’s with the “Rx”?</vt:lpstr>
      <vt:lpstr>What’s the symptom or demand signal?</vt:lpstr>
      <vt:lpstr>PowerPoint Presentation</vt:lpstr>
      <vt:lpstr>Responding to Urgent Biophilia - the “Rx”</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G. Tidball</dc:creator>
  <cp:lastModifiedBy>Keith G. Tidball</cp:lastModifiedBy>
  <cp:revision>6</cp:revision>
  <dcterms:created xsi:type="dcterms:W3CDTF">2024-01-22T21:08:02Z</dcterms:created>
  <dcterms:modified xsi:type="dcterms:W3CDTF">2024-01-22T22:00:04Z</dcterms:modified>
</cp:coreProperties>
</file>