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75" r:id="rId3"/>
    <p:sldId id="274" r:id="rId4"/>
    <p:sldId id="271" r:id="rId5"/>
    <p:sldId id="295" r:id="rId6"/>
    <p:sldId id="273" r:id="rId7"/>
    <p:sldId id="272" r:id="rId8"/>
    <p:sldId id="276" r:id="rId9"/>
    <p:sldId id="258" r:id="rId10"/>
    <p:sldId id="257" r:id="rId11"/>
    <p:sldId id="277" r:id="rId12"/>
    <p:sldId id="278" r:id="rId13"/>
    <p:sldId id="285" r:id="rId14"/>
    <p:sldId id="292" r:id="rId15"/>
    <p:sldId id="286" r:id="rId16"/>
    <p:sldId id="293" r:id="rId17"/>
    <p:sldId id="288" r:id="rId18"/>
    <p:sldId id="289" r:id="rId19"/>
    <p:sldId id="290" r:id="rId20"/>
    <p:sldId id="294" r:id="rId21"/>
    <p:sldId id="291" r:id="rId22"/>
    <p:sldId id="281" r:id="rId23"/>
    <p:sldId id="283" r:id="rId24"/>
    <p:sldId id="279" r:id="rId25"/>
    <p:sldId id="280" r:id="rId26"/>
    <p:sldId id="282" r:id="rId27"/>
    <p:sldId id="296"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50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74" autoAdjust="0"/>
    <p:restoredTop sz="94660"/>
  </p:normalViewPr>
  <p:slideViewPr>
    <p:cSldViewPr snapToGrid="0">
      <p:cViewPr varScale="1">
        <p:scale>
          <a:sx n="121" d="100"/>
          <a:sy n="121" d="100"/>
        </p:scale>
        <p:origin x="9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World</a:t>
            </a:r>
            <a:r>
              <a:rPr lang="en-US" baseline="0" dirty="0"/>
              <a:t> Wide Web – Google search terms/hits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2016</c:v>
                </c:pt>
              </c:strCache>
            </c:strRef>
          </c:tx>
          <c:spPr>
            <a:solidFill>
              <a:schemeClr val="accent1"/>
            </a:solidFill>
            <a:ln>
              <a:noFill/>
            </a:ln>
            <a:effectLst/>
          </c:spPr>
          <c:invertIfNegative val="0"/>
          <c:cat>
            <c:strRef>
              <c:f>Sheet1!$A$2:$A$7</c:f>
              <c:strCache>
                <c:ptCount val="5"/>
                <c:pt idx="0">
                  <c:v>Hipsters hunting fishing</c:v>
                </c:pt>
                <c:pt idx="1">
                  <c:v>Hipsters hunting </c:v>
                </c:pt>
                <c:pt idx="2">
                  <c:v>Locavore hunting</c:v>
                </c:pt>
                <c:pt idx="3">
                  <c:v>Locavore fishing</c:v>
                </c:pt>
                <c:pt idx="4">
                  <c:v>new hunters anglers for food</c:v>
                </c:pt>
              </c:strCache>
            </c:strRef>
          </c:cat>
          <c:val>
            <c:numRef>
              <c:f>Sheet1!$B$2:$B$7</c:f>
              <c:numCache>
                <c:formatCode>#,##0</c:formatCode>
                <c:ptCount val="6"/>
                <c:pt idx="0">
                  <c:v>676000</c:v>
                </c:pt>
                <c:pt idx="1">
                  <c:v>378000</c:v>
                </c:pt>
                <c:pt idx="2">
                  <c:v>53600</c:v>
                </c:pt>
                <c:pt idx="3">
                  <c:v>74500</c:v>
                </c:pt>
                <c:pt idx="4">
                  <c:v>712000</c:v>
                </c:pt>
              </c:numCache>
            </c:numRef>
          </c:val>
          <c:extLst>
            <c:ext xmlns:c16="http://schemas.microsoft.com/office/drawing/2014/chart" uri="{C3380CC4-5D6E-409C-BE32-E72D297353CC}">
              <c16:uniqueId val="{00000000-51E8-44DE-92A9-F72DD088D32B}"/>
            </c:ext>
          </c:extLst>
        </c:ser>
        <c:ser>
          <c:idx val="1"/>
          <c:order val="1"/>
          <c:tx>
            <c:strRef>
              <c:f>Sheet1!$C$1</c:f>
              <c:strCache>
                <c:ptCount val="1"/>
                <c:pt idx="0">
                  <c:v>2017</c:v>
                </c:pt>
              </c:strCache>
            </c:strRef>
          </c:tx>
          <c:spPr>
            <a:solidFill>
              <a:schemeClr val="accent2"/>
            </a:solidFill>
            <a:ln>
              <a:noFill/>
            </a:ln>
            <a:effectLst/>
          </c:spPr>
          <c:invertIfNegative val="0"/>
          <c:cat>
            <c:strRef>
              <c:f>Sheet1!$A$2:$A$7</c:f>
              <c:strCache>
                <c:ptCount val="5"/>
                <c:pt idx="0">
                  <c:v>Hipsters hunting fishing</c:v>
                </c:pt>
                <c:pt idx="1">
                  <c:v>Hipsters hunting </c:v>
                </c:pt>
                <c:pt idx="2">
                  <c:v>Locavore hunting</c:v>
                </c:pt>
                <c:pt idx="3">
                  <c:v>Locavore fishing</c:v>
                </c:pt>
                <c:pt idx="4">
                  <c:v>new hunters anglers for food</c:v>
                </c:pt>
              </c:strCache>
            </c:strRef>
          </c:cat>
          <c:val>
            <c:numRef>
              <c:f>Sheet1!$C$2:$C$7</c:f>
              <c:numCache>
                <c:formatCode>#,##0</c:formatCode>
                <c:ptCount val="6"/>
                <c:pt idx="0">
                  <c:v>762000</c:v>
                </c:pt>
                <c:pt idx="1">
                  <c:v>596000</c:v>
                </c:pt>
                <c:pt idx="2">
                  <c:v>228000</c:v>
                </c:pt>
                <c:pt idx="3">
                  <c:v>235000</c:v>
                </c:pt>
                <c:pt idx="4">
                  <c:v>668000</c:v>
                </c:pt>
              </c:numCache>
            </c:numRef>
          </c:val>
          <c:extLst>
            <c:ext xmlns:c16="http://schemas.microsoft.com/office/drawing/2014/chart" uri="{C3380CC4-5D6E-409C-BE32-E72D297353CC}">
              <c16:uniqueId val="{00000001-51E8-44DE-92A9-F72DD088D32B}"/>
            </c:ext>
          </c:extLst>
        </c:ser>
        <c:dLbls>
          <c:showLegendKey val="0"/>
          <c:showVal val="0"/>
          <c:showCatName val="0"/>
          <c:showSerName val="0"/>
          <c:showPercent val="0"/>
          <c:showBubbleSize val="0"/>
        </c:dLbls>
        <c:gapWidth val="219"/>
        <c:overlap val="-27"/>
        <c:axId val="546374344"/>
        <c:axId val="546374672"/>
      </c:barChart>
      <c:catAx>
        <c:axId val="546374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6374672"/>
        <c:crosses val="autoZero"/>
        <c:auto val="1"/>
        <c:lblAlgn val="ctr"/>
        <c:lblOffset val="100"/>
        <c:noMultiLvlLbl val="0"/>
      </c:catAx>
      <c:valAx>
        <c:axId val="5463746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6374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1A79E2-5E42-4BDE-AA2A-24923C0677ED}"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60E2B5-CF1F-4363-850D-7B4475FEF2B9}" type="slidenum">
              <a:rPr lang="en-US" smtClean="0"/>
              <a:t>‹#›</a:t>
            </a:fld>
            <a:endParaRPr lang="en-US"/>
          </a:p>
        </p:txBody>
      </p:sp>
    </p:spTree>
    <p:extLst>
      <p:ext uri="{BB962C8B-B14F-4D97-AF65-F5344CB8AC3E}">
        <p14:creationId xmlns:p14="http://schemas.microsoft.com/office/powerpoint/2010/main" val="50425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Meanwhile, we've compiled a reading list of 15 articles found in the popular press dealing with these issues within the last ten years  There are 5 from each of the categories mentioned above, organized and color-coded for easy reference.  They are hyper-linked under the heading “Source”.   There are many articles to explore this further, as our search results described above confirm.  These, however, seem to most completely capture the complexities of the issues, and preserve the nuance of each category, while providing a reasonably comprehensive lay understanding. </a:t>
            </a:r>
            <a:endParaRPr lang="en-US" dirty="0"/>
          </a:p>
        </p:txBody>
      </p:sp>
      <p:sp>
        <p:nvSpPr>
          <p:cNvPr id="4" name="Slide Number Placeholder 3"/>
          <p:cNvSpPr>
            <a:spLocks noGrp="1"/>
          </p:cNvSpPr>
          <p:nvPr>
            <p:ph type="sldNum" sz="quarter" idx="10"/>
          </p:nvPr>
        </p:nvSpPr>
        <p:spPr/>
        <p:txBody>
          <a:bodyPr/>
          <a:lstStyle/>
          <a:p>
            <a:fld id="{4BF72846-B1B3-400D-8B27-DBB22DA41663}" type="slidenum">
              <a:rPr lang="en-US" smtClean="0"/>
              <a:t>8</a:t>
            </a:fld>
            <a:endParaRPr lang="en-US"/>
          </a:p>
        </p:txBody>
      </p:sp>
    </p:spTree>
    <p:extLst>
      <p:ext uri="{BB962C8B-B14F-4D97-AF65-F5344CB8AC3E}">
        <p14:creationId xmlns:p14="http://schemas.microsoft.com/office/powerpoint/2010/main" val="2337792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Taste- #1 and</a:t>
            </a:r>
            <a:r>
              <a:rPr lang="en-US" baseline="0" dirty="0"/>
              <a:t> great that all of these cookbooks and resources are out there to make wild game taste great.  A bad experience with game meat, will for sure turn someone off hunting and or cause the hunter to get a lot of flack for bringing that “awful, gamey meat home”- So we have to continue to have great resources for properly preparing and cooking the meat.</a:t>
            </a:r>
          </a:p>
          <a:p>
            <a:endParaRPr lang="en-US" baseline="0" dirty="0"/>
          </a:p>
          <a:p>
            <a:r>
              <a:rPr lang="en-US" baseline="0" dirty="0" err="1"/>
              <a:t>Nutriton</a:t>
            </a:r>
            <a:r>
              <a:rPr lang="en-US" baseline="0" dirty="0"/>
              <a:t>- wild game touted as a lean source of protein-  How many of you have heard that wild game meat is a lean source of protein?  Where have you heard or read this?  We can see this when we cook and prepare wild game meat.  A lot less fat to cut away, have to use tenderizing techniques when cooking (marinades, brines, braising, not overcook, </a:t>
            </a:r>
            <a:r>
              <a:rPr lang="en-US" baseline="0" dirty="0" err="1"/>
              <a:t>ect</a:t>
            </a:r>
            <a:r>
              <a:rPr lang="en-US" baseline="0" dirty="0"/>
              <a:t>).</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Does</a:t>
            </a:r>
            <a:r>
              <a:rPr lang="en-US" baseline="0" dirty="0"/>
              <a:t> knowing nutrition content of the meat and being able to put a nutrition fact label on the meat and recipes increase participation and satisfaction in hunting?</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341A5C8-D2EA-4DCA-A472-D87338E82D00}" type="slidenum">
              <a:rPr lang="en-US" smtClean="0"/>
              <a:t>13</a:t>
            </a:fld>
            <a:endParaRPr lang="en-US"/>
          </a:p>
        </p:txBody>
      </p:sp>
    </p:spTree>
    <p:extLst>
      <p:ext uri="{BB962C8B-B14F-4D97-AF65-F5344CB8AC3E}">
        <p14:creationId xmlns:p14="http://schemas.microsoft.com/office/powerpoint/2010/main" val="2119160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But the actual data was not there for most species!  I couldn’t generate this nutrition fact label 4 years ago with actual Canada goose data.  I am a food and nutrition motivated hunter and this bugged me!   I come at this all from a nutrition educator angle with Extension.  All of our recipes have to have nutrition data attached to them for the public’s knowledge.  So we hypothesized that knowing the nutrition is important and set out to do more research about it.</a:t>
            </a:r>
            <a:endParaRPr lang="en-US" dirty="0"/>
          </a:p>
        </p:txBody>
      </p:sp>
      <p:sp>
        <p:nvSpPr>
          <p:cNvPr id="4" name="Slide Number Placeholder 3"/>
          <p:cNvSpPr>
            <a:spLocks noGrp="1"/>
          </p:cNvSpPr>
          <p:nvPr>
            <p:ph type="sldNum" sz="quarter" idx="10"/>
          </p:nvPr>
        </p:nvSpPr>
        <p:spPr/>
        <p:txBody>
          <a:bodyPr/>
          <a:lstStyle/>
          <a:p>
            <a:fld id="{1341A5C8-D2EA-4DCA-A472-D87338E82D00}" type="slidenum">
              <a:rPr lang="en-US" smtClean="0"/>
              <a:t>15</a:t>
            </a:fld>
            <a:endParaRPr lang="en-US"/>
          </a:p>
        </p:txBody>
      </p:sp>
    </p:spTree>
    <p:extLst>
      <p:ext uri="{BB962C8B-B14F-4D97-AF65-F5344CB8AC3E}">
        <p14:creationId xmlns:p14="http://schemas.microsoft.com/office/powerpoint/2010/main" val="3137401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Quickly look through this, but this slide is more for you to have</a:t>
            </a:r>
            <a:r>
              <a:rPr lang="en-US" baseline="0" dirty="0"/>
              <a:t> later if you want to reference back and for the hyperlink to the paper.  We found wild caught brook trout to be a lean source of PRO.</a:t>
            </a:r>
            <a:endParaRPr lang="en-US" dirty="0"/>
          </a:p>
        </p:txBody>
      </p:sp>
      <p:sp>
        <p:nvSpPr>
          <p:cNvPr id="4" name="Slide Number Placeholder 3"/>
          <p:cNvSpPr>
            <a:spLocks noGrp="1"/>
          </p:cNvSpPr>
          <p:nvPr>
            <p:ph type="sldNum" sz="quarter" idx="10"/>
          </p:nvPr>
        </p:nvSpPr>
        <p:spPr/>
        <p:txBody>
          <a:bodyPr/>
          <a:lstStyle/>
          <a:p>
            <a:fld id="{F960E2B5-CF1F-4363-850D-7B4475FEF2B9}" type="slidenum">
              <a:rPr lang="en-US" smtClean="0"/>
              <a:t>17</a:t>
            </a:fld>
            <a:endParaRPr lang="en-US"/>
          </a:p>
        </p:txBody>
      </p:sp>
    </p:spTree>
    <p:extLst>
      <p:ext uri="{BB962C8B-B14F-4D97-AF65-F5344CB8AC3E}">
        <p14:creationId xmlns:p14="http://schemas.microsoft.com/office/powerpoint/2010/main" val="3741005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lots</a:t>
            </a:r>
            <a:r>
              <a:rPr lang="en-US" baseline="0" dirty="0"/>
              <a:t> of Canada geese in NY and extended hunting seasons and bag limits in some places.</a:t>
            </a:r>
          </a:p>
          <a:p>
            <a:endParaRPr lang="en-US" baseline="0" dirty="0"/>
          </a:p>
          <a:p>
            <a:r>
              <a:rPr lang="en-US" baseline="0" dirty="0"/>
              <a:t>Often people say goose meat is fatty, but not if you take the skin off…look at fat content and iron content high (use there wings a lot, more blood flow to those breast muscles= high FE content.</a:t>
            </a:r>
            <a:endParaRPr lang="en-US" dirty="0"/>
          </a:p>
        </p:txBody>
      </p:sp>
      <p:sp>
        <p:nvSpPr>
          <p:cNvPr id="4" name="Slide Number Placeholder 3"/>
          <p:cNvSpPr>
            <a:spLocks noGrp="1"/>
          </p:cNvSpPr>
          <p:nvPr>
            <p:ph type="sldNum" sz="quarter" idx="10"/>
          </p:nvPr>
        </p:nvSpPr>
        <p:spPr/>
        <p:txBody>
          <a:bodyPr/>
          <a:lstStyle/>
          <a:p>
            <a:fld id="{F960E2B5-CF1F-4363-850D-7B4475FEF2B9}" type="slidenum">
              <a:rPr lang="en-US" smtClean="0"/>
              <a:t>18</a:t>
            </a:fld>
            <a:endParaRPr lang="en-US"/>
          </a:p>
        </p:txBody>
      </p:sp>
    </p:spTree>
    <p:extLst>
      <p:ext uri="{BB962C8B-B14F-4D97-AF65-F5344CB8AC3E}">
        <p14:creationId xmlns:p14="http://schemas.microsoft.com/office/powerpoint/2010/main" val="20927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Ruffed grouse- again</a:t>
            </a:r>
            <a:r>
              <a:rPr lang="en-US" baseline="0" dirty="0"/>
              <a:t> very high in PRO, super low in fat and calories, consistent in minerals- healthy meat according to dietary guidelines</a:t>
            </a:r>
          </a:p>
          <a:p>
            <a:r>
              <a:rPr lang="en-US" baseline="0" dirty="0"/>
              <a:t>Eastern wild turkey- we partnered with NYSDEC, NWTF (biologists helped collect samples from SE, NE, and Midwest regions) and USDA.  Data not released yet, but I can tell you half the fat, </a:t>
            </a:r>
            <a:r>
              <a:rPr lang="en-US" dirty="0">
                <a:latin typeface="Arial" panose="020B0604020202020204" pitchFamily="34" charset="0"/>
                <a:ea typeface="Calibri" panose="020F0502020204030204" pitchFamily="34" charset="0"/>
              </a:rPr>
              <a:t>Protein, iron, and zinc were higher in wild turkey while cholesterol and magnesium were lower, compared to the domestic.</a:t>
            </a:r>
          </a:p>
          <a:p>
            <a:endParaRPr lang="en-US" dirty="0">
              <a:latin typeface="Arial" panose="020B0604020202020204" pitchFamily="34" charset="0"/>
            </a:endParaRPr>
          </a:p>
          <a:p>
            <a:r>
              <a:rPr lang="en-US" dirty="0">
                <a:latin typeface="Arial" panose="020B0604020202020204" pitchFamily="34" charset="0"/>
              </a:rPr>
              <a:t>We</a:t>
            </a:r>
            <a:r>
              <a:rPr lang="en-US" baseline="0" dirty="0">
                <a:latin typeface="Arial" panose="020B0604020202020204" pitchFamily="34" charset="0"/>
              </a:rPr>
              <a:t> are talking with USDA right now about a white-tailed deer study, because the “venison, Deer meat” currently in the database are from farm raised, fallow deer.  Lot more work to be done and super satisfying to me to be able to offer this information to the consumer.</a:t>
            </a:r>
            <a:endParaRPr lang="en-US" dirty="0"/>
          </a:p>
        </p:txBody>
      </p:sp>
      <p:sp>
        <p:nvSpPr>
          <p:cNvPr id="4" name="Slide Number Placeholder 3"/>
          <p:cNvSpPr>
            <a:spLocks noGrp="1"/>
          </p:cNvSpPr>
          <p:nvPr>
            <p:ph type="sldNum" sz="quarter" idx="10"/>
          </p:nvPr>
        </p:nvSpPr>
        <p:spPr/>
        <p:txBody>
          <a:bodyPr/>
          <a:lstStyle/>
          <a:p>
            <a:fld id="{F960E2B5-CF1F-4363-850D-7B4475FEF2B9}" type="slidenum">
              <a:rPr lang="en-US" smtClean="0"/>
              <a:t>19</a:t>
            </a:fld>
            <a:endParaRPr lang="en-US"/>
          </a:p>
        </p:txBody>
      </p:sp>
    </p:spTree>
    <p:extLst>
      <p:ext uri="{BB962C8B-B14F-4D97-AF65-F5344CB8AC3E}">
        <p14:creationId xmlns:p14="http://schemas.microsoft.com/office/powerpoint/2010/main" val="1333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DEF680-BA99-479D-BF14-8C78EBC5D41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CD36C-A310-4A97-B896-897731417800}" type="slidenum">
              <a:rPr lang="en-US" smtClean="0"/>
              <a:t>‹#›</a:t>
            </a:fld>
            <a:endParaRPr lang="en-US"/>
          </a:p>
        </p:txBody>
      </p:sp>
    </p:spTree>
    <p:extLst>
      <p:ext uri="{BB962C8B-B14F-4D97-AF65-F5344CB8AC3E}">
        <p14:creationId xmlns:p14="http://schemas.microsoft.com/office/powerpoint/2010/main" val="1314626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DEF680-BA99-479D-BF14-8C78EBC5D41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CD36C-A310-4A97-B896-897731417800}" type="slidenum">
              <a:rPr lang="en-US" smtClean="0"/>
              <a:t>‹#›</a:t>
            </a:fld>
            <a:endParaRPr lang="en-US"/>
          </a:p>
        </p:txBody>
      </p:sp>
    </p:spTree>
    <p:extLst>
      <p:ext uri="{BB962C8B-B14F-4D97-AF65-F5344CB8AC3E}">
        <p14:creationId xmlns:p14="http://schemas.microsoft.com/office/powerpoint/2010/main" val="757533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DEF680-BA99-479D-BF14-8C78EBC5D41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CD36C-A310-4A97-B896-897731417800}" type="slidenum">
              <a:rPr lang="en-US" smtClean="0"/>
              <a:t>‹#›</a:t>
            </a:fld>
            <a:endParaRPr lang="en-US"/>
          </a:p>
        </p:txBody>
      </p:sp>
    </p:spTree>
    <p:extLst>
      <p:ext uri="{BB962C8B-B14F-4D97-AF65-F5344CB8AC3E}">
        <p14:creationId xmlns:p14="http://schemas.microsoft.com/office/powerpoint/2010/main" val="3491312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normAutofit/>
          </a:bodyPr>
          <a:lstStyle/>
          <a:p>
            <a:pPr lvl="0"/>
            <a:endParaRPr lang="en-US" noProof="0"/>
          </a:p>
        </p:txBody>
      </p:sp>
      <p:sp>
        <p:nvSpPr>
          <p:cNvPr id="4" name="Date Placeholder 3"/>
          <p:cNvSpPr>
            <a:spLocks noGrp="1"/>
          </p:cNvSpPr>
          <p:nvPr>
            <p:ph type="dt" sz="half" idx="10"/>
          </p:nvPr>
        </p:nvSpPr>
        <p:spPr>
          <a:xfrm>
            <a:off x="609600" y="6245225"/>
            <a:ext cx="2844800" cy="476250"/>
          </a:xfrm>
        </p:spPr>
        <p:txBody>
          <a:bodyPr/>
          <a:lstStyle>
            <a:lvl1pPr>
              <a:defRPr/>
            </a:lvl1pPr>
          </a:lstStyle>
          <a:p>
            <a:pPr>
              <a:defRPr/>
            </a:pPr>
            <a:fld id="{1A783132-EFD0-4856-9155-38466E3A2891}" type="datetime1">
              <a:rPr lang="en-US" smtClean="0">
                <a:solidFill>
                  <a:srgbClr val="D6ECFF"/>
                </a:solidFill>
              </a:rPr>
              <a:pPr>
                <a:defRPr/>
              </a:pPr>
              <a:t>1/26/2024</a:t>
            </a:fld>
            <a:endParaRPr lang="en-US">
              <a:solidFill>
                <a:srgbClr val="D6ECFF"/>
              </a:solidFill>
            </a:endParaRP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pPr>
              <a:defRPr/>
            </a:pPr>
            <a:endParaRPr lang="en-US">
              <a:solidFill>
                <a:srgbClr val="D6ECFF"/>
              </a:solidFill>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pPr>
              <a:defRPr/>
            </a:pPr>
            <a:fld id="{AC0659AA-EDFD-45BD-97EC-E2E6A35D8ED4}"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511226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DEF680-BA99-479D-BF14-8C78EBC5D41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CD36C-A310-4A97-B896-897731417800}" type="slidenum">
              <a:rPr lang="en-US" smtClean="0"/>
              <a:t>‹#›</a:t>
            </a:fld>
            <a:endParaRPr lang="en-US"/>
          </a:p>
        </p:txBody>
      </p:sp>
    </p:spTree>
    <p:extLst>
      <p:ext uri="{BB962C8B-B14F-4D97-AF65-F5344CB8AC3E}">
        <p14:creationId xmlns:p14="http://schemas.microsoft.com/office/powerpoint/2010/main" val="1176714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DEF680-BA99-479D-BF14-8C78EBC5D41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CD36C-A310-4A97-B896-897731417800}" type="slidenum">
              <a:rPr lang="en-US" smtClean="0"/>
              <a:t>‹#›</a:t>
            </a:fld>
            <a:endParaRPr lang="en-US"/>
          </a:p>
        </p:txBody>
      </p:sp>
    </p:spTree>
    <p:extLst>
      <p:ext uri="{BB962C8B-B14F-4D97-AF65-F5344CB8AC3E}">
        <p14:creationId xmlns:p14="http://schemas.microsoft.com/office/powerpoint/2010/main" val="344328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DEF680-BA99-479D-BF14-8C78EBC5D415}"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CD36C-A310-4A97-B896-897731417800}" type="slidenum">
              <a:rPr lang="en-US" smtClean="0"/>
              <a:t>‹#›</a:t>
            </a:fld>
            <a:endParaRPr lang="en-US"/>
          </a:p>
        </p:txBody>
      </p:sp>
    </p:spTree>
    <p:extLst>
      <p:ext uri="{BB962C8B-B14F-4D97-AF65-F5344CB8AC3E}">
        <p14:creationId xmlns:p14="http://schemas.microsoft.com/office/powerpoint/2010/main" val="1854214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DEF680-BA99-479D-BF14-8C78EBC5D415}" type="datetimeFigureOut">
              <a:rPr lang="en-US" smtClean="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9CD36C-A310-4A97-B896-897731417800}" type="slidenum">
              <a:rPr lang="en-US" smtClean="0"/>
              <a:t>‹#›</a:t>
            </a:fld>
            <a:endParaRPr lang="en-US"/>
          </a:p>
        </p:txBody>
      </p:sp>
    </p:spTree>
    <p:extLst>
      <p:ext uri="{BB962C8B-B14F-4D97-AF65-F5344CB8AC3E}">
        <p14:creationId xmlns:p14="http://schemas.microsoft.com/office/powerpoint/2010/main" val="2647139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DEF680-BA99-479D-BF14-8C78EBC5D415}" type="datetimeFigureOut">
              <a:rPr lang="en-US" smtClean="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9CD36C-A310-4A97-B896-897731417800}" type="slidenum">
              <a:rPr lang="en-US" smtClean="0"/>
              <a:t>‹#›</a:t>
            </a:fld>
            <a:endParaRPr lang="en-US"/>
          </a:p>
        </p:txBody>
      </p:sp>
    </p:spTree>
    <p:extLst>
      <p:ext uri="{BB962C8B-B14F-4D97-AF65-F5344CB8AC3E}">
        <p14:creationId xmlns:p14="http://schemas.microsoft.com/office/powerpoint/2010/main" val="4020997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DEF680-BA99-479D-BF14-8C78EBC5D415}" type="datetimeFigureOut">
              <a:rPr lang="en-US" smtClean="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9CD36C-A310-4A97-B896-897731417800}" type="slidenum">
              <a:rPr lang="en-US" smtClean="0"/>
              <a:t>‹#›</a:t>
            </a:fld>
            <a:endParaRPr lang="en-US"/>
          </a:p>
        </p:txBody>
      </p:sp>
    </p:spTree>
    <p:extLst>
      <p:ext uri="{BB962C8B-B14F-4D97-AF65-F5344CB8AC3E}">
        <p14:creationId xmlns:p14="http://schemas.microsoft.com/office/powerpoint/2010/main" val="3877219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DEF680-BA99-479D-BF14-8C78EBC5D415}"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CD36C-A310-4A97-B896-897731417800}" type="slidenum">
              <a:rPr lang="en-US" smtClean="0"/>
              <a:t>‹#›</a:t>
            </a:fld>
            <a:endParaRPr lang="en-US"/>
          </a:p>
        </p:txBody>
      </p:sp>
    </p:spTree>
    <p:extLst>
      <p:ext uri="{BB962C8B-B14F-4D97-AF65-F5344CB8AC3E}">
        <p14:creationId xmlns:p14="http://schemas.microsoft.com/office/powerpoint/2010/main" val="9553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DEF680-BA99-479D-BF14-8C78EBC5D415}"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CD36C-A310-4A97-B896-897731417800}" type="slidenum">
              <a:rPr lang="en-US" smtClean="0"/>
              <a:t>‹#›</a:t>
            </a:fld>
            <a:endParaRPr lang="en-US"/>
          </a:p>
        </p:txBody>
      </p:sp>
    </p:spTree>
    <p:extLst>
      <p:ext uri="{BB962C8B-B14F-4D97-AF65-F5344CB8AC3E}">
        <p14:creationId xmlns:p14="http://schemas.microsoft.com/office/powerpoint/2010/main" val="902448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DEF680-BA99-479D-BF14-8C78EBC5D415}" type="datetimeFigureOut">
              <a:rPr lang="en-US" smtClean="0"/>
              <a:t>1/26/2024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9CD36C-A310-4A97-B896-897731417800}" type="slidenum">
              <a:rPr lang="en-US" smtClean="0"/>
              <a:t>‹#›</a:t>
            </a:fld>
            <a:endParaRPr lang="en-US"/>
          </a:p>
        </p:txBody>
      </p:sp>
    </p:spTree>
    <p:extLst>
      <p:ext uri="{BB962C8B-B14F-4D97-AF65-F5344CB8AC3E}">
        <p14:creationId xmlns:p14="http://schemas.microsoft.com/office/powerpoint/2010/main" val="2007051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www.wildharvesttable.com/files/2014/01/WHT-article-167vnut.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responsivemanagement.com/"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hyperlink" Target="https://blogs.cornell.edu/wildharvesttest/files/2014/02/The-Absence-of-Wild-Game-and-Fish-Species-from-the-USDA-National-Nutrient-Database-for-Standard-Reference-2clh177.pdf" TargetMode="External"/><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www.sciencedirect.com/science/article/pii/S0889157517300704"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wildharvesttable.com/"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senr.osu.edu/twel-dissertation-adam-pettis" TargetMode="External"/><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hyperlink" Target="http://www.santafenewmexican.com/news/locavore-movement-takes-to-deer-hunting-across-u-s/article_3aa7beb4-28ad-5cfb-ab1b-f284fd008da9.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hyperlink" Target="https://foodanthro.com/2011/11/30/hunting-for-anthropologists-deer-hunting-and-the-local-food-movement/"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jezebel.com/all-the-cool-girls-hunt-their-own-food-1458282560" TargetMode="External"/><Relationship Id="rId13" Type="http://schemas.openxmlformats.org/officeDocument/2006/relationships/hyperlink" Target="http://www.outdoorhub.com/stories/2015/03/09/profile-hipster-hunter-next-generation-conservationists/" TargetMode="External"/><Relationship Id="rId18" Type="http://schemas.openxmlformats.org/officeDocument/2006/relationships/hyperlink" Target="http://isthmus.com/food-drink/locavores-native-food-lovers-hunters/" TargetMode="External"/><Relationship Id="rId3" Type="http://schemas.openxmlformats.org/officeDocument/2006/relationships/image" Target="../media/image17.jpeg"/><Relationship Id="rId7" Type="http://schemas.openxmlformats.org/officeDocument/2006/relationships/hyperlink" Target="http://www.organicauthority.com/foodie-buzz/cool-girls-go-hunting-for-food.html" TargetMode="External"/><Relationship Id="rId12" Type="http://schemas.openxmlformats.org/officeDocument/2006/relationships/hyperlink" Target="http://www.macleans.ca/society/life/shoot-first-make-sausages-later/" TargetMode="External"/><Relationship Id="rId17" Type="http://schemas.openxmlformats.org/officeDocument/2006/relationships/hyperlink" Target="http://www.nytimes.com/2007/12/14/opinion/14rinella.html" TargetMode="External"/><Relationship Id="rId2" Type="http://schemas.openxmlformats.org/officeDocument/2006/relationships/notesSlide" Target="../notesSlides/notesSlide1.xml"/><Relationship Id="rId16" Type="http://schemas.openxmlformats.org/officeDocument/2006/relationships/hyperlink" Target="http://www.petersenshunting.com/galleries/meat-eater-revolution/" TargetMode="External"/><Relationship Id="rId1" Type="http://schemas.openxmlformats.org/officeDocument/2006/relationships/slideLayout" Target="../slideLayouts/slideLayout12.xml"/><Relationship Id="rId6" Type="http://schemas.openxmlformats.org/officeDocument/2006/relationships/hyperlink" Target="http://tmagazine.blogs.nytimes.com/2013/11/12/food-matters-the-professional-women-who-hunt-shoot-and-gut-their-dinners/?_r=0" TargetMode="External"/><Relationship Id="rId11" Type="http://schemas.openxmlformats.org/officeDocument/2006/relationships/hyperlink" Target="http://www.fieldandstream.com/blogs/the-gun-nuts/on-hipsters-and-hunting" TargetMode="External"/><Relationship Id="rId5" Type="http://schemas.openxmlformats.org/officeDocument/2006/relationships/hyperlink" Target="http://news.nationalgeographic.com/news/2013/11/131103-women-hunters-local-meat-food-outdoor-sports/" TargetMode="External"/><Relationship Id="rId15" Type="http://schemas.openxmlformats.org/officeDocument/2006/relationships/hyperlink" Target="http://news.yahoo.com/locavore-movement-takes-deer-hunting-across-us-171134620.html" TargetMode="External"/><Relationship Id="rId10" Type="http://schemas.openxmlformats.org/officeDocument/2006/relationships/hyperlink" Target="http://www.slate.com/articles/health_and_science/science/2012/12/hunting_by_liberal_urban_locavores_is_a_trend_good_for_the_environment.html" TargetMode="External"/><Relationship Id="rId19" Type="http://schemas.openxmlformats.org/officeDocument/2006/relationships/image" Target="../media/image18.png"/><Relationship Id="rId4" Type="http://schemas.openxmlformats.org/officeDocument/2006/relationships/hyperlink" Target="http://host.madison.com/wsj/news/local/environment/wisconsin-aims-to-put-more-female-fingers-on-the-triggers/article_ac10c5b7-6eb5-5898-aff9-72c2d416a7f0.html" TargetMode="External"/><Relationship Id="rId9" Type="http://schemas.openxmlformats.org/officeDocument/2006/relationships/hyperlink" Target="http://sportingclassicsdaily.com/the-rise-of-hipster-hunters/" TargetMode="External"/><Relationship Id="rId14" Type="http://schemas.openxmlformats.org/officeDocument/2006/relationships/hyperlink" Target="http://www.texasobserver.org/changing-hunting-cultur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Picture 2" descr="Image result for meat eater show"/>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20040" y="1347379"/>
            <a:ext cx="3425609" cy="19183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8383536" y="1374279"/>
            <a:ext cx="3602747" cy="1891441"/>
          </a:xfrm>
          <a:prstGeom prst="rect">
            <a:avLst/>
          </a:prstGeom>
        </p:spPr>
      </p:pic>
      <p:cxnSp>
        <p:nvCxnSpPr>
          <p:cNvPr id="81" name="Straight Connector 8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685"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Image result for millennials eatin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385729" y="1011166"/>
            <a:ext cx="3423916" cy="22597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527538" y="4756638"/>
            <a:ext cx="11139854" cy="930447"/>
          </a:xfrm>
        </p:spPr>
        <p:txBody>
          <a:bodyPr>
            <a:normAutofit/>
          </a:bodyPr>
          <a:lstStyle/>
          <a:p>
            <a:pPr>
              <a:lnSpc>
                <a:spcPct val="70000"/>
              </a:lnSpc>
            </a:pPr>
            <a:r>
              <a:rPr lang="en-US" sz="3800" dirty="0">
                <a:solidFill>
                  <a:schemeClr val="bg1"/>
                </a:solidFill>
              </a:rPr>
              <a:t>R3 and the Locavore Movement: How Far We Have Come and Where We Have Yet to Go</a:t>
            </a:r>
          </a:p>
        </p:txBody>
      </p:sp>
      <p:sp>
        <p:nvSpPr>
          <p:cNvPr id="5" name="Subtitle 2"/>
          <p:cNvSpPr>
            <a:spLocks noGrp="1"/>
          </p:cNvSpPr>
          <p:nvPr>
            <p:ph type="subTitle" idx="1"/>
          </p:nvPr>
        </p:nvSpPr>
        <p:spPr>
          <a:xfrm>
            <a:off x="3047999" y="8134849"/>
            <a:ext cx="11972835" cy="2802406"/>
          </a:xfrm>
        </p:spPr>
        <p:txBody>
          <a:bodyPr/>
          <a:lstStyle/>
          <a:p>
            <a:endParaRPr lang="en-US" dirty="0"/>
          </a:p>
        </p:txBody>
      </p:sp>
      <p:sp>
        <p:nvSpPr>
          <p:cNvPr id="13" name="Title 1"/>
          <p:cNvSpPr txBox="1">
            <a:spLocks/>
          </p:cNvSpPr>
          <p:nvPr/>
        </p:nvSpPr>
        <p:spPr>
          <a:xfrm>
            <a:off x="677007" y="5477490"/>
            <a:ext cx="11139854" cy="930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70000"/>
              </a:lnSpc>
            </a:pPr>
            <a:r>
              <a:rPr lang="en-US" sz="2400" dirty="0">
                <a:solidFill>
                  <a:schemeClr val="bg1"/>
                </a:solidFill>
              </a:rPr>
              <a:t>Keith G. Tidball &amp; Moira M. Tidball</a:t>
            </a:r>
          </a:p>
        </p:txBody>
      </p:sp>
    </p:spTree>
    <p:extLst>
      <p:ext uri="{BB962C8B-B14F-4D97-AF65-F5344CB8AC3E}">
        <p14:creationId xmlns:p14="http://schemas.microsoft.com/office/powerpoint/2010/main" val="80439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t="11983"/>
          <a:stretch/>
        </p:blipFill>
        <p:spPr>
          <a:xfrm>
            <a:off x="7829551" y="2828925"/>
            <a:ext cx="4042410" cy="3388994"/>
          </a:xfrm>
          <a:prstGeom prst="rect">
            <a:avLst/>
          </a:prstGeom>
        </p:spPr>
      </p:pic>
      <p:pic>
        <p:nvPicPr>
          <p:cNvPr id="5" name="Picture 4"/>
          <p:cNvPicPr>
            <a:picLocks noChangeAspect="1"/>
          </p:cNvPicPr>
          <p:nvPr/>
        </p:nvPicPr>
        <p:blipFill rotWithShape="1">
          <a:blip r:embed="rId3"/>
          <a:srcRect b="39518"/>
          <a:stretch/>
        </p:blipFill>
        <p:spPr>
          <a:xfrm>
            <a:off x="7829551" y="306909"/>
            <a:ext cx="4042409" cy="2286000"/>
          </a:xfrm>
          <a:prstGeom prst="rect">
            <a:avLst/>
          </a:prstGeom>
        </p:spPr>
      </p:pic>
      <p:sp>
        <p:nvSpPr>
          <p:cNvPr id="2" name="Title 1"/>
          <p:cNvSpPr>
            <a:spLocks noGrp="1"/>
          </p:cNvSpPr>
          <p:nvPr>
            <p:ph type="title"/>
          </p:nvPr>
        </p:nvSpPr>
        <p:spPr>
          <a:xfrm>
            <a:off x="821516" y="640263"/>
            <a:ext cx="6204984" cy="1344975"/>
          </a:xfrm>
        </p:spPr>
        <p:txBody>
          <a:bodyPr>
            <a:normAutofit/>
          </a:bodyPr>
          <a:lstStyle/>
          <a:p>
            <a:r>
              <a:rPr lang="en-US" sz="4000"/>
              <a:t>The term Locavore?</a:t>
            </a:r>
          </a:p>
        </p:txBody>
      </p:sp>
      <p:sp>
        <p:nvSpPr>
          <p:cNvPr id="3" name="Content Placeholder 2"/>
          <p:cNvSpPr>
            <a:spLocks noGrp="1"/>
          </p:cNvSpPr>
          <p:nvPr>
            <p:ph idx="1"/>
          </p:nvPr>
        </p:nvSpPr>
        <p:spPr>
          <a:xfrm>
            <a:off x="821515" y="2121762"/>
            <a:ext cx="6204984" cy="3626917"/>
          </a:xfrm>
        </p:spPr>
        <p:txBody>
          <a:bodyPr>
            <a:normAutofit/>
          </a:bodyPr>
          <a:lstStyle/>
          <a:p>
            <a:pPr marL="514350" indent="-514350">
              <a:buAutoNum type="arabicPeriod"/>
            </a:pPr>
            <a:r>
              <a:rPr lang="en-US" sz="2400" dirty="0"/>
              <a:t>Resonates with a lot of people</a:t>
            </a:r>
          </a:p>
          <a:p>
            <a:pPr marL="514350" indent="-514350">
              <a:buAutoNum type="arabicPeriod"/>
            </a:pPr>
            <a:r>
              <a:rPr lang="en-US" sz="2400" dirty="0"/>
              <a:t>Annoys some, especially those who don’t want to be labeled</a:t>
            </a:r>
          </a:p>
          <a:p>
            <a:pPr marL="514350" indent="-514350">
              <a:buAutoNum type="arabicPeriod"/>
            </a:pPr>
            <a:r>
              <a:rPr lang="en-US" sz="2400" dirty="0"/>
              <a:t>Term serves it’s purpose to identify as local food advocate, but some argue has become a bit passé since all this work began (but note steady increase in searches using the term in conjunction with hunting).</a:t>
            </a:r>
          </a:p>
        </p:txBody>
      </p:sp>
    </p:spTree>
    <p:extLst>
      <p:ext uri="{BB962C8B-B14F-4D97-AF65-F5344CB8AC3E}">
        <p14:creationId xmlns:p14="http://schemas.microsoft.com/office/powerpoint/2010/main" val="940649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362414" cy="6858000"/>
          </a:xfrm>
          <a:prstGeom prst="rect">
            <a:avLst/>
          </a:prstGeom>
          <a:ln w="15875">
            <a:solidFill>
              <a:schemeClr val="tx1"/>
            </a:solidFill>
          </a:ln>
        </p:spPr>
      </p:pic>
      <p:pic>
        <p:nvPicPr>
          <p:cNvPr id="5" name="Picture 4"/>
          <p:cNvPicPr>
            <a:picLocks noChangeAspect="1"/>
          </p:cNvPicPr>
          <p:nvPr/>
        </p:nvPicPr>
        <p:blipFill>
          <a:blip r:embed="rId3"/>
          <a:stretch>
            <a:fillRect/>
          </a:stretch>
        </p:blipFill>
        <p:spPr>
          <a:xfrm>
            <a:off x="6747953" y="39591"/>
            <a:ext cx="5372329" cy="6778818"/>
          </a:xfrm>
          <a:prstGeom prst="rect">
            <a:avLst/>
          </a:prstGeom>
          <a:ln w="19050">
            <a:solidFill>
              <a:schemeClr val="tx1"/>
            </a:solidFill>
          </a:ln>
        </p:spPr>
      </p:pic>
      <p:sp>
        <p:nvSpPr>
          <p:cNvPr id="6" name="TextBox 5"/>
          <p:cNvSpPr txBox="1"/>
          <p:nvPr/>
        </p:nvSpPr>
        <p:spPr>
          <a:xfrm rot="16200000">
            <a:off x="2668868" y="2876636"/>
            <a:ext cx="6925984" cy="584775"/>
          </a:xfrm>
          <a:prstGeom prst="rect">
            <a:avLst/>
          </a:prstGeom>
          <a:noFill/>
        </p:spPr>
        <p:txBody>
          <a:bodyPr wrap="square" rtlCol="0">
            <a:spAutoFit/>
          </a:bodyPr>
          <a:lstStyle/>
          <a:p>
            <a:r>
              <a:rPr lang="en-US" sz="1600" dirty="0">
                <a:hlinkClick r:id="rId4"/>
              </a:rPr>
              <a:t>http://www.wildharvesttable.com/files/2014/01/WHT-article-167vnut.pdf</a:t>
            </a:r>
            <a:endParaRPr lang="en-US" sz="1600" dirty="0"/>
          </a:p>
          <a:p>
            <a:endParaRPr lang="en-US" sz="1600" dirty="0"/>
          </a:p>
        </p:txBody>
      </p:sp>
    </p:spTree>
    <p:extLst>
      <p:ext uri="{BB962C8B-B14F-4D97-AF65-F5344CB8AC3E}">
        <p14:creationId xmlns:p14="http://schemas.microsoft.com/office/powerpoint/2010/main" val="69578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9" name="Rectangle 51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en-US"/>
          </a:p>
        </p:txBody>
      </p:sp>
      <p:sp>
        <p:nvSpPr>
          <p:cNvPr id="5130"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Why hunters hunt 2017"/>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278955" y="1396588"/>
            <a:ext cx="7447751" cy="51017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Food Motivations – Its about the meat</a:t>
            </a:r>
          </a:p>
        </p:txBody>
      </p:sp>
      <p:sp>
        <p:nvSpPr>
          <p:cNvPr id="4" name="TextBox 3"/>
          <p:cNvSpPr txBox="1"/>
          <p:nvPr/>
        </p:nvSpPr>
        <p:spPr>
          <a:xfrm>
            <a:off x="2339788" y="6571129"/>
            <a:ext cx="7028330" cy="369332"/>
          </a:xfrm>
          <a:prstGeom prst="rect">
            <a:avLst/>
          </a:prstGeom>
          <a:noFill/>
        </p:spPr>
        <p:txBody>
          <a:bodyPr wrap="square" rtlCol="0">
            <a:spAutoFit/>
          </a:bodyPr>
          <a:lstStyle/>
          <a:p>
            <a:r>
              <a:rPr lang="en-US" dirty="0"/>
              <a:t>Responsive Management -  </a:t>
            </a:r>
            <a:r>
              <a:rPr lang="en-US" dirty="0">
                <a:hlinkClick r:id="rId3"/>
              </a:rPr>
              <a:t>www.responsivemanagement.com</a:t>
            </a:r>
            <a:r>
              <a:rPr lang="en-US" dirty="0"/>
              <a:t> </a:t>
            </a:r>
          </a:p>
        </p:txBody>
      </p:sp>
      <p:sp>
        <p:nvSpPr>
          <p:cNvPr id="5" name="Oval 4"/>
          <p:cNvSpPr/>
          <p:nvPr/>
        </p:nvSpPr>
        <p:spPr>
          <a:xfrm>
            <a:off x="5342965" y="3263153"/>
            <a:ext cx="1604682" cy="20798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0390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Rectangle 103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en-US"/>
          </a:p>
        </p:txBody>
      </p:sp>
      <p:sp>
        <p:nvSpPr>
          <p:cNvPr id="1036" name="Rectangle 7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grilled venison loin recipe"/>
          <p:cNvPicPr>
            <a:picLocks noChangeAspect="1" noChangeArrowheads="1"/>
          </p:cNvPicPr>
          <p:nvPr/>
        </p:nvPicPr>
        <p:blipFill rotWithShape="1">
          <a:blip r:embed="rId3">
            <a:extLst>
              <a:ext uri="{28A0092B-C50C-407E-A947-70E740481C1C}">
                <a14:useLocalDpi xmlns:a14="http://schemas.microsoft.com/office/drawing/2010/main" val="0"/>
              </a:ext>
            </a:extLst>
          </a:blip>
          <a:srcRect t="18757" r="2" b="34052"/>
          <a:stretch/>
        </p:blipFill>
        <p:spPr bwMode="auto">
          <a:xfrm>
            <a:off x="6716922" y="1700078"/>
            <a:ext cx="5475077" cy="2583792"/>
          </a:xfrm>
          <a:custGeom>
            <a:avLst/>
            <a:gdLst>
              <a:gd name="connsiteX0" fmla="*/ 0 w 5475077"/>
              <a:gd name="connsiteY0" fmla="*/ 0 h 2583792"/>
              <a:gd name="connsiteX1" fmla="*/ 5475077 w 5475077"/>
              <a:gd name="connsiteY1" fmla="*/ 0 h 2583792"/>
              <a:gd name="connsiteX2" fmla="*/ 5475077 w 5475077"/>
              <a:gd name="connsiteY2" fmla="*/ 2583792 h 2583792"/>
              <a:gd name="connsiteX3" fmla="*/ 1197192 w 5475077"/>
              <a:gd name="connsiteY3" fmla="*/ 2583792 h 2583792"/>
            </a:gdLst>
            <a:ahLst/>
            <a:cxnLst>
              <a:cxn ang="0">
                <a:pos x="connsiteX0" y="connsiteY0"/>
              </a:cxn>
              <a:cxn ang="0">
                <a:pos x="connsiteX1" y="connsiteY1"/>
              </a:cxn>
              <a:cxn ang="0">
                <a:pos x="connsiteX2" y="connsiteY2"/>
              </a:cxn>
              <a:cxn ang="0">
                <a:pos x="connsiteX3" y="connsiteY3"/>
              </a:cxn>
            </a:cxnLst>
            <a:rect l="l" t="t" r="r" b="b"/>
            <a:pathLst>
              <a:path w="5475077" h="2583792">
                <a:moveTo>
                  <a:pt x="0" y="0"/>
                </a:moveTo>
                <a:lnTo>
                  <a:pt x="5475077" y="0"/>
                </a:lnTo>
                <a:lnTo>
                  <a:pt x="5475077" y="2583792"/>
                </a:lnTo>
                <a:lnTo>
                  <a:pt x="1197192" y="2583792"/>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Image result for locavore hunting gourmet"/>
          <p:cNvPicPr>
            <a:picLocks noChangeAspect="1" noChangeArrowheads="1"/>
          </p:cNvPicPr>
          <p:nvPr/>
        </p:nvPicPr>
        <p:blipFill rotWithShape="1">
          <a:blip r:embed="rId4">
            <a:extLst>
              <a:ext uri="{28A0092B-C50C-407E-A947-70E740481C1C}">
                <a14:useLocalDpi xmlns:a14="http://schemas.microsoft.com/office/drawing/2010/main" val="0"/>
              </a:ext>
            </a:extLst>
          </a:blip>
          <a:srcRect t="26916" r="2" b="24954"/>
          <a:stretch/>
        </p:blipFill>
        <p:spPr bwMode="auto">
          <a:xfrm>
            <a:off x="7914115" y="4283870"/>
            <a:ext cx="4277884" cy="2583520"/>
          </a:xfrm>
          <a:custGeom>
            <a:avLst/>
            <a:gdLst>
              <a:gd name="connsiteX0" fmla="*/ 0 w 4277884"/>
              <a:gd name="connsiteY0" fmla="*/ 0 h 2583520"/>
              <a:gd name="connsiteX1" fmla="*/ 4277884 w 4277884"/>
              <a:gd name="connsiteY1" fmla="*/ 0 h 2583520"/>
              <a:gd name="connsiteX2" fmla="*/ 4277884 w 4277884"/>
              <a:gd name="connsiteY2" fmla="*/ 2583520 h 2583520"/>
              <a:gd name="connsiteX3" fmla="*/ 1192437 w 4277884"/>
              <a:gd name="connsiteY3" fmla="*/ 2583520 h 2583520"/>
              <a:gd name="connsiteX4" fmla="*/ 1188085 w 4277884"/>
              <a:gd name="connsiteY4" fmla="*/ 2574129 h 2583520"/>
              <a:gd name="connsiteX5" fmla="*/ 1192715 w 4277884"/>
              <a:gd name="connsiteY5" fmla="*/ 2574129 h 258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884" h="2583520">
                <a:moveTo>
                  <a:pt x="0" y="0"/>
                </a:moveTo>
                <a:lnTo>
                  <a:pt x="4277884" y="0"/>
                </a:lnTo>
                <a:lnTo>
                  <a:pt x="4277884" y="2583520"/>
                </a:lnTo>
                <a:lnTo>
                  <a:pt x="1192437" y="2583520"/>
                </a:lnTo>
                <a:lnTo>
                  <a:pt x="1188085" y="2574129"/>
                </a:lnTo>
                <a:lnTo>
                  <a:pt x="1192715" y="2574129"/>
                </a:lnTo>
                <a:close/>
              </a:path>
            </a:pathLst>
          </a:cu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838200" y="365125"/>
            <a:ext cx="10515600" cy="1325563"/>
          </a:xfrm>
        </p:spPr>
        <p:txBody>
          <a:bodyPr vert="horz" lIns="91440" tIns="45720" rIns="91440" bIns="45720" rtlCol="0" anchor="ctr">
            <a:normAutofit/>
          </a:bodyPr>
          <a:lstStyle/>
          <a:p>
            <a:r>
              <a:rPr lang="en-US"/>
              <a:t>Food motivations…</a:t>
            </a:r>
            <a:endParaRPr lang="en-US" dirty="0"/>
          </a:p>
        </p:txBody>
      </p:sp>
      <p:sp>
        <p:nvSpPr>
          <p:cNvPr id="5" name="TextBox 4"/>
          <p:cNvSpPr txBox="1"/>
          <p:nvPr/>
        </p:nvSpPr>
        <p:spPr>
          <a:xfrm>
            <a:off x="1103275" y="2206013"/>
            <a:ext cx="5707565" cy="4155713"/>
          </a:xfrm>
          <a:prstGeom prst="rect">
            <a:avLst/>
          </a:prstGeom>
        </p:spPr>
        <p:txBody>
          <a:bodyPr vert="horz" lIns="91440" tIns="45720" rIns="91440" bIns="45720" rtlCol="0">
            <a:normAutofit/>
          </a:bodyPr>
          <a:lstStyle/>
          <a:p>
            <a:pPr>
              <a:lnSpc>
                <a:spcPct val="90000"/>
              </a:lnSpc>
            </a:pPr>
            <a:r>
              <a:rPr lang="en-US" sz="2800" b="1" i="1" dirty="0"/>
              <a:t>Taste</a:t>
            </a:r>
            <a:r>
              <a:rPr lang="en-US" sz="2000" dirty="0"/>
              <a:t>			Sustainable</a:t>
            </a:r>
          </a:p>
          <a:p>
            <a:pPr indent="-228600">
              <a:lnSpc>
                <a:spcPct val="90000"/>
              </a:lnSpc>
              <a:buFont typeface="Arial" panose="020B0604020202020204" pitchFamily="34" charset="0"/>
              <a:buChar char="•"/>
            </a:pPr>
            <a:endParaRPr lang="en-US" sz="2000" dirty="0"/>
          </a:p>
          <a:p>
            <a:pPr>
              <a:lnSpc>
                <a:spcPct val="90000"/>
              </a:lnSpc>
            </a:pPr>
            <a:r>
              <a:rPr lang="en-US" sz="2000" dirty="0"/>
              <a:t>                  Free-Range           Ethically -raised</a:t>
            </a:r>
          </a:p>
          <a:p>
            <a:pPr indent="-228600">
              <a:lnSpc>
                <a:spcPct val="90000"/>
              </a:lnSpc>
              <a:buFont typeface="Arial" panose="020B0604020202020204" pitchFamily="34" charset="0"/>
              <a:buChar char="•"/>
            </a:pPr>
            <a:endParaRPr lang="en-US" sz="2000" dirty="0"/>
          </a:p>
          <a:p>
            <a:pPr>
              <a:lnSpc>
                <a:spcPct val="90000"/>
              </a:lnSpc>
            </a:pPr>
            <a:r>
              <a:rPr lang="en-US" sz="2000" dirty="0"/>
              <a:t>Organic  		Satisfaction in Procuring</a:t>
            </a:r>
          </a:p>
          <a:p>
            <a:pPr indent="-228600">
              <a:lnSpc>
                <a:spcPct val="90000"/>
              </a:lnSpc>
              <a:buFont typeface="Arial" panose="020B0604020202020204" pitchFamily="34" charset="0"/>
              <a:buChar char="•"/>
            </a:pPr>
            <a:endParaRPr lang="en-US" sz="2000" b="1" dirty="0"/>
          </a:p>
          <a:p>
            <a:pPr>
              <a:lnSpc>
                <a:spcPct val="90000"/>
              </a:lnSpc>
            </a:pPr>
            <a:r>
              <a:rPr lang="en-US" sz="2000" dirty="0"/>
              <a:t>          DIY			Hormone-free</a:t>
            </a:r>
          </a:p>
          <a:p>
            <a:pPr indent="-228600">
              <a:lnSpc>
                <a:spcPct val="90000"/>
              </a:lnSpc>
              <a:buFont typeface="Arial" panose="020B0604020202020204" pitchFamily="34" charset="0"/>
              <a:buChar char="•"/>
            </a:pPr>
            <a:endParaRPr lang="en-US" sz="2000" b="1" dirty="0"/>
          </a:p>
          <a:p>
            <a:pPr>
              <a:lnSpc>
                <a:spcPct val="90000"/>
              </a:lnSpc>
            </a:pPr>
            <a:r>
              <a:rPr lang="en-US" sz="2000" b="1" dirty="0"/>
              <a:t>	             </a:t>
            </a:r>
            <a:r>
              <a:rPr lang="en-US" sz="2800" b="1" i="1" dirty="0"/>
              <a:t>Nutritious</a:t>
            </a:r>
            <a:r>
              <a:rPr lang="en-US" sz="2800" dirty="0"/>
              <a:t> </a:t>
            </a:r>
          </a:p>
          <a:p>
            <a:pPr indent="-228600">
              <a:lnSpc>
                <a:spcPct val="90000"/>
              </a:lnSpc>
              <a:buFont typeface="Arial" panose="020B0604020202020204" pitchFamily="34" charset="0"/>
              <a:buChar char="•"/>
            </a:pPr>
            <a:endParaRPr lang="en-US" sz="2000" dirty="0"/>
          </a:p>
        </p:txBody>
      </p:sp>
      <p:sp>
        <p:nvSpPr>
          <p:cNvPr id="2" name="Cloud 1"/>
          <p:cNvSpPr/>
          <p:nvPr/>
        </p:nvSpPr>
        <p:spPr>
          <a:xfrm>
            <a:off x="-7637" y="1393477"/>
            <a:ext cx="6732196" cy="4610818"/>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52886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 name="Rectangle 308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en-US"/>
          </a:p>
        </p:txBody>
      </p:sp>
      <p:sp>
        <p:nvSpPr>
          <p:cNvPr id="75" name="Rectangle 7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074" name="Picture 2" descr="Image result for recipes"/>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040355" y="307731"/>
            <a:ext cx="4015286" cy="39976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nutrition"/>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416043" y="328780"/>
            <a:ext cx="5455917" cy="39555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27538" y="4756638"/>
            <a:ext cx="11139854" cy="930447"/>
          </a:xfrm>
        </p:spPr>
        <p:txBody>
          <a:bodyPr vert="horz" lIns="91440" tIns="45720" rIns="91440" bIns="45720" rtlCol="0" anchor="b">
            <a:normAutofit/>
          </a:bodyPr>
          <a:lstStyle/>
          <a:p>
            <a:pPr algn="ctr">
              <a:lnSpc>
                <a:spcPct val="70000"/>
              </a:lnSpc>
            </a:pPr>
            <a:r>
              <a:rPr lang="en-US" sz="3800">
                <a:solidFill>
                  <a:schemeClr val="bg1"/>
                </a:solidFill>
              </a:rPr>
              <a:t>How tasty?</a:t>
            </a:r>
            <a:br>
              <a:rPr lang="en-US" sz="3800">
                <a:solidFill>
                  <a:schemeClr val="bg1"/>
                </a:solidFill>
              </a:rPr>
            </a:br>
            <a:r>
              <a:rPr lang="en-US" sz="3800">
                <a:solidFill>
                  <a:schemeClr val="bg1"/>
                </a:solidFill>
              </a:rPr>
              <a:t>How healthy?</a:t>
            </a:r>
          </a:p>
        </p:txBody>
      </p:sp>
    </p:spTree>
    <p:extLst>
      <p:ext uri="{BB962C8B-B14F-4D97-AF65-F5344CB8AC3E}">
        <p14:creationId xmlns:p14="http://schemas.microsoft.com/office/powerpoint/2010/main" val="1788776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205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tint val="95000"/>
              <a:satMod val="170000"/>
            </a:schemeClr>
          </a:solidFill>
          <a:ln>
            <a:noFill/>
          </a:ln>
          <a:effectLst/>
        </p:spPr>
        <p:txBody>
          <a:bodyPr/>
          <a:lstStyle/>
          <a:p>
            <a:endParaRPr lang="en-US"/>
          </a:p>
        </p:txBody>
      </p:sp>
      <p:sp>
        <p:nvSpPr>
          <p:cNvPr id="73" name="Freeform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37586" cy="6858000"/>
          </a:xfrm>
          <a:custGeom>
            <a:avLst/>
            <a:gdLst>
              <a:gd name="connsiteX0" fmla="*/ 0 w 10237586"/>
              <a:gd name="connsiteY0" fmla="*/ 0 h 6858000"/>
              <a:gd name="connsiteX1" fmla="*/ 7061432 w 10237586"/>
              <a:gd name="connsiteY1" fmla="*/ 0 h 6858000"/>
              <a:gd name="connsiteX2" fmla="*/ 10237586 w 10237586"/>
              <a:gd name="connsiteY2" fmla="*/ 6858000 h 6858000"/>
              <a:gd name="connsiteX3" fmla="*/ 0 w 102375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237586" h="6858000">
                <a:moveTo>
                  <a:pt x="0" y="0"/>
                </a:moveTo>
                <a:lnTo>
                  <a:pt x="7061432" y="0"/>
                </a:lnTo>
                <a:lnTo>
                  <a:pt x="10237586" y="6858000"/>
                </a:lnTo>
                <a:lnTo>
                  <a:pt x="0" y="6858000"/>
                </a:lnTo>
                <a:close/>
              </a:path>
            </a:pathLst>
          </a:cu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156608" y="173225"/>
            <a:ext cx="1967136" cy="20820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9670426" y="477180"/>
            <a:ext cx="2077946" cy="44928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70000"/>
              </a:lnSpc>
            </a:pPr>
            <a:br>
              <a:rPr lang="en-US" sz="2800"/>
            </a:br>
            <a:br>
              <a:rPr lang="en-US" sz="2800"/>
            </a:br>
            <a:br>
              <a:rPr lang="en-US" sz="2800"/>
            </a:br>
            <a:endParaRPr lang="en-US" sz="2800"/>
          </a:p>
        </p:txBody>
      </p:sp>
      <p:sp>
        <p:nvSpPr>
          <p:cNvPr id="5" name="TextBox 4"/>
          <p:cNvSpPr txBox="1"/>
          <p:nvPr/>
        </p:nvSpPr>
        <p:spPr>
          <a:xfrm>
            <a:off x="1062318" y="2585391"/>
            <a:ext cx="6288741" cy="4155713"/>
          </a:xfrm>
          <a:prstGeom prst="rect">
            <a:avLst/>
          </a:prstGeom>
        </p:spPr>
        <p:txBody>
          <a:bodyPr vert="horz" lIns="91440" tIns="45720" rIns="91440" bIns="45720" rtlCol="0">
            <a:normAutofit/>
          </a:bodyPr>
          <a:lstStyle/>
          <a:p>
            <a:pPr marR="0">
              <a:lnSpc>
                <a:spcPct val="70000"/>
              </a:lnSpc>
              <a:spcBef>
                <a:spcPts val="0"/>
              </a:spcBef>
              <a:spcAft>
                <a:spcPts val="0"/>
              </a:spcAft>
            </a:pPr>
            <a:r>
              <a:rPr lang="en-US" sz="1900" b="1" u="sng" dirty="0"/>
              <a:t>Canada Goose Parmesan</a:t>
            </a:r>
          </a:p>
          <a:p>
            <a:pPr marR="0">
              <a:lnSpc>
                <a:spcPct val="70000"/>
              </a:lnSpc>
              <a:spcBef>
                <a:spcPts val="0"/>
              </a:spcBef>
              <a:spcAft>
                <a:spcPts val="0"/>
              </a:spcAft>
            </a:pPr>
            <a:endParaRPr lang="en-US" sz="1900" b="1" u="sng" dirty="0"/>
          </a:p>
          <a:p>
            <a:pPr marR="0">
              <a:lnSpc>
                <a:spcPct val="70000"/>
              </a:lnSpc>
              <a:spcBef>
                <a:spcPts val="185"/>
              </a:spcBef>
              <a:spcAft>
                <a:spcPts val="0"/>
              </a:spcAft>
              <a:tabLst>
                <a:tab pos="292100" algn="l"/>
              </a:tabLst>
            </a:pPr>
            <a:r>
              <a:rPr lang="en-US" sz="1900" dirty="0"/>
              <a:t>1 pound goose breast</a:t>
            </a:r>
          </a:p>
          <a:p>
            <a:pPr marR="0">
              <a:lnSpc>
                <a:spcPct val="70000"/>
              </a:lnSpc>
              <a:spcBef>
                <a:spcPts val="245"/>
              </a:spcBef>
              <a:spcAft>
                <a:spcPts val="0"/>
              </a:spcAft>
              <a:tabLst>
                <a:tab pos="292100" algn="l"/>
              </a:tabLst>
            </a:pPr>
            <a:r>
              <a:rPr lang="en-US" sz="1900" dirty="0"/>
              <a:t>½ cup onion, sliced</a:t>
            </a:r>
          </a:p>
          <a:p>
            <a:pPr marL="63500" marR="1718945">
              <a:lnSpc>
                <a:spcPct val="70000"/>
              </a:lnSpc>
              <a:spcBef>
                <a:spcPts val="245"/>
              </a:spcBef>
              <a:spcAft>
                <a:spcPts val="0"/>
              </a:spcAft>
              <a:tabLst>
                <a:tab pos="292100" algn="l"/>
              </a:tabLst>
            </a:pPr>
            <a:r>
              <a:rPr lang="en-US" sz="1900" dirty="0"/>
              <a:t>½</a:t>
            </a:r>
            <a:r>
              <a:rPr lang="en-US" sz="1900" spc="260" dirty="0"/>
              <a:t> </a:t>
            </a:r>
            <a:r>
              <a:rPr lang="en-US" sz="1900" dirty="0"/>
              <a:t>cup</a:t>
            </a:r>
            <a:r>
              <a:rPr lang="en-US" sz="1900" spc="260" dirty="0"/>
              <a:t> </a:t>
            </a:r>
            <a:r>
              <a:rPr lang="en-US" sz="1900" dirty="0"/>
              <a:t>fresh</a:t>
            </a:r>
            <a:r>
              <a:rPr lang="en-US" sz="1900" spc="260" dirty="0"/>
              <a:t> </a:t>
            </a:r>
            <a:r>
              <a:rPr lang="en-US" sz="1900" dirty="0"/>
              <a:t>herbs</a:t>
            </a:r>
            <a:r>
              <a:rPr lang="en-US" sz="1900" spc="260" dirty="0"/>
              <a:t> </a:t>
            </a:r>
            <a:r>
              <a:rPr lang="en-US" sz="1900" dirty="0"/>
              <a:t>such</a:t>
            </a:r>
            <a:r>
              <a:rPr lang="en-US" sz="1900" spc="260" dirty="0"/>
              <a:t> </a:t>
            </a:r>
            <a:r>
              <a:rPr lang="en-US" sz="1900" dirty="0"/>
              <a:t>as</a:t>
            </a:r>
            <a:r>
              <a:rPr lang="en-US" sz="1900" spc="260" dirty="0"/>
              <a:t> </a:t>
            </a:r>
            <a:r>
              <a:rPr lang="en-US" sz="1900" dirty="0"/>
              <a:t>parsley,</a:t>
            </a:r>
            <a:r>
              <a:rPr lang="en-US" sz="1900" spc="260" dirty="0"/>
              <a:t> </a:t>
            </a:r>
            <a:r>
              <a:rPr lang="en-US" sz="1900" dirty="0"/>
              <a:t>rosemary, thyme or 2 tablespoons dried Italian seasoning</a:t>
            </a:r>
          </a:p>
          <a:p>
            <a:pPr marR="0">
              <a:lnSpc>
                <a:spcPct val="70000"/>
              </a:lnSpc>
              <a:spcBef>
                <a:spcPts val="0"/>
              </a:spcBef>
              <a:spcAft>
                <a:spcPts val="0"/>
              </a:spcAft>
              <a:tabLst>
                <a:tab pos="292100" algn="l"/>
              </a:tabLst>
            </a:pPr>
            <a:r>
              <a:rPr lang="en-US" sz="1900" dirty="0"/>
              <a:t>1 quart </a:t>
            </a:r>
            <a:r>
              <a:rPr lang="en-US" sz="1900" spc="-35" dirty="0"/>
              <a:t>w</a:t>
            </a:r>
            <a:r>
              <a:rPr lang="en-US" sz="1900" dirty="0"/>
              <a:t>ater</a:t>
            </a:r>
          </a:p>
          <a:p>
            <a:pPr marR="0">
              <a:lnSpc>
                <a:spcPct val="70000"/>
              </a:lnSpc>
              <a:spcBef>
                <a:spcPts val="245"/>
              </a:spcBef>
              <a:spcAft>
                <a:spcPts val="0"/>
              </a:spcAft>
              <a:tabLst>
                <a:tab pos="292100" algn="l"/>
              </a:tabLst>
            </a:pPr>
            <a:r>
              <a:rPr lang="en-US" sz="1900" dirty="0"/>
              <a:t>2-4 tablespoons salt</a:t>
            </a:r>
          </a:p>
          <a:p>
            <a:pPr marR="0">
              <a:lnSpc>
                <a:spcPct val="70000"/>
              </a:lnSpc>
              <a:spcBef>
                <a:spcPts val="245"/>
              </a:spcBef>
              <a:spcAft>
                <a:spcPts val="0"/>
              </a:spcAft>
              <a:tabLst>
                <a:tab pos="292100" algn="l"/>
              </a:tabLst>
            </a:pPr>
            <a:r>
              <a:rPr lang="en-US" sz="1900" dirty="0"/>
              <a:t>1 egg, stirred</a:t>
            </a:r>
          </a:p>
          <a:p>
            <a:pPr marR="0">
              <a:lnSpc>
                <a:spcPct val="70000"/>
              </a:lnSpc>
              <a:spcBef>
                <a:spcPts val="245"/>
              </a:spcBef>
              <a:spcAft>
                <a:spcPts val="0"/>
              </a:spcAft>
              <a:tabLst>
                <a:tab pos="292100" algn="l"/>
              </a:tabLst>
            </a:pPr>
            <a:r>
              <a:rPr lang="en-US" sz="1900" dirty="0"/>
              <a:t>½ cup skim milk</a:t>
            </a:r>
          </a:p>
          <a:p>
            <a:pPr marR="0">
              <a:lnSpc>
                <a:spcPct val="70000"/>
              </a:lnSpc>
              <a:spcBef>
                <a:spcPts val="245"/>
              </a:spcBef>
              <a:spcAft>
                <a:spcPts val="0"/>
              </a:spcAft>
              <a:tabLst>
                <a:tab pos="292100" algn="l"/>
              </a:tabLst>
            </a:pPr>
            <a:r>
              <a:rPr lang="en-US" sz="1900" dirty="0"/>
              <a:t>½</a:t>
            </a:r>
            <a:r>
              <a:rPr lang="en-US" sz="1900" spc="65" dirty="0"/>
              <a:t> </a:t>
            </a:r>
            <a:r>
              <a:rPr lang="en-US" sz="1900" dirty="0"/>
              <a:t>cup</a:t>
            </a:r>
            <a:r>
              <a:rPr lang="en-US" sz="1900" spc="65" dirty="0"/>
              <a:t> </a:t>
            </a:r>
            <a:r>
              <a:rPr lang="en-US" sz="1900" dirty="0"/>
              <a:t>seasoned</a:t>
            </a:r>
            <a:r>
              <a:rPr lang="en-US" sz="1900" spc="65" dirty="0"/>
              <a:t> </a:t>
            </a:r>
            <a:r>
              <a:rPr lang="en-US" sz="1900" dirty="0"/>
              <a:t>bread</a:t>
            </a:r>
            <a:r>
              <a:rPr lang="en-US" sz="1900" spc="65" dirty="0"/>
              <a:t> </a:t>
            </a:r>
            <a:r>
              <a:rPr lang="en-US" sz="1900" dirty="0"/>
              <a:t>crumbs,</a:t>
            </a:r>
            <a:r>
              <a:rPr lang="en-US" sz="1900" spc="65" dirty="0"/>
              <a:t> </a:t>
            </a:r>
            <a:r>
              <a:rPr lang="en-US" sz="1900" dirty="0"/>
              <a:t>panko</a:t>
            </a:r>
            <a:r>
              <a:rPr lang="en-US" sz="1900" spc="65" dirty="0"/>
              <a:t> </a:t>
            </a:r>
            <a:r>
              <a:rPr lang="en-US" sz="1900" dirty="0"/>
              <a:t>or</a:t>
            </a:r>
            <a:r>
              <a:rPr lang="en-US" sz="1900" spc="65" dirty="0"/>
              <a:t> </a:t>
            </a:r>
            <a:r>
              <a:rPr lang="en-US" sz="1900" dirty="0"/>
              <a:t>whole</a:t>
            </a:r>
          </a:p>
          <a:p>
            <a:pPr marL="63500" marR="0">
              <a:lnSpc>
                <a:spcPct val="70000"/>
              </a:lnSpc>
              <a:spcBef>
                <a:spcPts val="245"/>
              </a:spcBef>
              <a:spcAft>
                <a:spcPts val="0"/>
              </a:spcAft>
            </a:pPr>
            <a:r>
              <a:rPr lang="en-US" sz="1900" dirty="0"/>
              <a:t>wheat</a:t>
            </a:r>
          </a:p>
          <a:p>
            <a:pPr marR="0">
              <a:lnSpc>
                <a:spcPct val="70000"/>
              </a:lnSpc>
              <a:spcBef>
                <a:spcPts val="245"/>
              </a:spcBef>
              <a:spcAft>
                <a:spcPts val="0"/>
              </a:spcAft>
              <a:tabLst>
                <a:tab pos="292100" algn="l"/>
              </a:tabLst>
            </a:pPr>
            <a:r>
              <a:rPr lang="en-US" sz="1900" dirty="0"/>
              <a:t>1-2 tablespoons oli</a:t>
            </a:r>
            <a:r>
              <a:rPr lang="en-US" sz="1900" spc="-20" dirty="0"/>
              <a:t>v</a:t>
            </a:r>
            <a:r>
              <a:rPr lang="en-US" sz="1900" dirty="0"/>
              <a:t>e oil</a:t>
            </a:r>
          </a:p>
          <a:p>
            <a:pPr marR="0">
              <a:lnSpc>
                <a:spcPct val="70000"/>
              </a:lnSpc>
              <a:spcBef>
                <a:spcPts val="245"/>
              </a:spcBef>
              <a:spcAft>
                <a:spcPts val="0"/>
              </a:spcAft>
              <a:tabLst>
                <a:tab pos="292100" algn="l"/>
              </a:tabLst>
            </a:pPr>
            <a:r>
              <a:rPr lang="en-US" sz="1900" dirty="0"/>
              <a:t>2 cups marinara sauce</a:t>
            </a:r>
          </a:p>
          <a:p>
            <a:pPr marR="0">
              <a:lnSpc>
                <a:spcPct val="70000"/>
              </a:lnSpc>
              <a:spcBef>
                <a:spcPts val="245"/>
              </a:spcBef>
              <a:spcAft>
                <a:spcPts val="0"/>
              </a:spcAft>
              <a:tabLst>
                <a:tab pos="292100" algn="l"/>
              </a:tabLst>
            </a:pPr>
            <a:r>
              <a:rPr lang="en-US" sz="1900" dirty="0"/>
              <a:t>1 cup Italian cheese blend, mozzarella, and </a:t>
            </a:r>
            <a:r>
              <a:rPr lang="en-US" sz="1900" spc="-40" dirty="0"/>
              <a:t>P</a:t>
            </a:r>
            <a:r>
              <a:rPr lang="en-US" sz="1900" dirty="0"/>
              <a:t>armesan</a:t>
            </a:r>
          </a:p>
        </p:txBody>
      </p:sp>
    </p:spTree>
    <p:extLst>
      <p:ext uri="{BB962C8B-B14F-4D97-AF65-F5344CB8AC3E}">
        <p14:creationId xmlns:p14="http://schemas.microsoft.com/office/powerpoint/2010/main" val="350375921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73413940"/>
              </p:ext>
            </p:extLst>
          </p:nvPr>
        </p:nvGraphicFramePr>
        <p:xfrm>
          <a:off x="11375" y="0"/>
          <a:ext cx="5992427" cy="6736492"/>
        </p:xfrm>
        <a:graphic>
          <a:graphicData uri="http://schemas.openxmlformats.org/drawingml/2006/table">
            <a:tbl>
              <a:tblPr firstRow="1" firstCol="1" bandRow="1">
                <a:tableStyleId>{5C22544A-7EE6-4342-B048-85BDC9FD1C3A}</a:tableStyleId>
              </a:tblPr>
              <a:tblGrid>
                <a:gridCol w="2179065">
                  <a:extLst>
                    <a:ext uri="{9D8B030D-6E8A-4147-A177-3AD203B41FA5}">
                      <a16:colId xmlns:a16="http://schemas.microsoft.com/office/drawing/2014/main" val="2239620830"/>
                    </a:ext>
                  </a:extLst>
                </a:gridCol>
                <a:gridCol w="1554576">
                  <a:extLst>
                    <a:ext uri="{9D8B030D-6E8A-4147-A177-3AD203B41FA5}">
                      <a16:colId xmlns:a16="http://schemas.microsoft.com/office/drawing/2014/main" val="3379125581"/>
                    </a:ext>
                  </a:extLst>
                </a:gridCol>
                <a:gridCol w="2258786">
                  <a:extLst>
                    <a:ext uri="{9D8B030D-6E8A-4147-A177-3AD203B41FA5}">
                      <a16:colId xmlns:a16="http://schemas.microsoft.com/office/drawing/2014/main" val="3519247291"/>
                    </a:ext>
                  </a:extLst>
                </a:gridCol>
              </a:tblGrid>
              <a:tr h="329507">
                <a:tc>
                  <a:txBody>
                    <a:bodyPr/>
                    <a:lstStyle/>
                    <a:p>
                      <a:pPr marL="0" marR="0">
                        <a:lnSpc>
                          <a:spcPct val="115000"/>
                        </a:lnSpc>
                        <a:spcBef>
                          <a:spcPts val="0"/>
                        </a:spcBef>
                        <a:spcAft>
                          <a:spcPts val="0"/>
                        </a:spcAft>
                      </a:pPr>
                      <a:r>
                        <a:rPr lang="en-US" sz="700" dirty="0">
                          <a:effectLst/>
                        </a:rPr>
                        <a:t>Species Listed in NYS DEC Hunting &amp; Fishing Regulations: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Listed in USDA National Nutrient Database?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a:effectLst/>
                        </a:rPr>
                        <a:t>Closest Species Listed in Database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extLst>
                  <a:ext uri="{0D108BD9-81ED-4DB2-BD59-A6C34878D82A}">
                    <a16:rowId xmlns:a16="http://schemas.microsoft.com/office/drawing/2014/main" val="1570139021"/>
                  </a:ext>
                </a:extLst>
              </a:tr>
              <a:tr h="119387">
                <a:tc>
                  <a:txBody>
                    <a:bodyPr/>
                    <a:lstStyle/>
                    <a:p>
                      <a:pPr marL="0" marR="0">
                        <a:lnSpc>
                          <a:spcPct val="115000"/>
                        </a:lnSpc>
                        <a:spcBef>
                          <a:spcPts val="0"/>
                        </a:spcBef>
                        <a:spcAft>
                          <a:spcPts val="0"/>
                        </a:spcAft>
                      </a:pPr>
                      <a:r>
                        <a:rPr lang="en-US" sz="700" dirty="0">
                          <a:effectLst/>
                        </a:rPr>
                        <a:t>Beaver (fb)</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Yes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extLst>
                  <a:ext uri="{0D108BD9-81ED-4DB2-BD59-A6C34878D82A}">
                    <a16:rowId xmlns:a16="http://schemas.microsoft.com/office/drawing/2014/main" val="3547551595"/>
                  </a:ext>
                </a:extLst>
              </a:tr>
              <a:tr h="119387">
                <a:tc>
                  <a:txBody>
                    <a:bodyPr/>
                    <a:lstStyle/>
                    <a:p>
                      <a:pPr marL="0" marR="0">
                        <a:lnSpc>
                          <a:spcPct val="115000"/>
                        </a:lnSpc>
                        <a:spcBef>
                          <a:spcPts val="0"/>
                        </a:spcBef>
                        <a:spcAft>
                          <a:spcPts val="0"/>
                        </a:spcAft>
                      </a:pPr>
                      <a:r>
                        <a:rPr lang="en-US" sz="700" dirty="0">
                          <a:effectLst/>
                        </a:rPr>
                        <a:t>Black Bass, small or largemouth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Yes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mixed species of fresh water bass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extLst>
                  <a:ext uri="{0D108BD9-81ED-4DB2-BD59-A6C34878D82A}">
                    <a16:rowId xmlns:a16="http://schemas.microsoft.com/office/drawing/2014/main" val="3336018284"/>
                  </a:ext>
                </a:extLst>
              </a:tr>
              <a:tr h="119387">
                <a:tc>
                  <a:txBody>
                    <a:bodyPr/>
                    <a:lstStyle/>
                    <a:p>
                      <a:pPr marL="0" marR="0">
                        <a:lnSpc>
                          <a:spcPct val="115000"/>
                        </a:lnSpc>
                        <a:spcBef>
                          <a:spcPts val="0"/>
                        </a:spcBef>
                        <a:spcAft>
                          <a:spcPts val="0"/>
                        </a:spcAft>
                      </a:pPr>
                      <a:r>
                        <a:rPr lang="en-US" sz="700" dirty="0">
                          <a:effectLst/>
                        </a:rPr>
                        <a:t>Black Bear (fb)</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Yes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black bear (Alaska Native)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1392970149"/>
                  </a:ext>
                </a:extLst>
              </a:tr>
              <a:tr h="119387">
                <a:tc>
                  <a:txBody>
                    <a:bodyPr/>
                    <a:lstStyle/>
                    <a:p>
                      <a:pPr marL="0" marR="0">
                        <a:lnSpc>
                          <a:spcPct val="115000"/>
                        </a:lnSpc>
                        <a:spcBef>
                          <a:spcPts val="0"/>
                        </a:spcBef>
                        <a:spcAft>
                          <a:spcPts val="0"/>
                        </a:spcAft>
                      </a:pPr>
                      <a:r>
                        <a:rPr lang="en-US" sz="700" dirty="0">
                          <a:effectLst/>
                        </a:rPr>
                        <a:t>Bobcat (fb)</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No</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N/A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1169890933"/>
                  </a:ext>
                </a:extLst>
              </a:tr>
              <a:tr h="119387">
                <a:tc>
                  <a:txBody>
                    <a:bodyPr/>
                    <a:lstStyle/>
                    <a:p>
                      <a:pPr marL="0" marR="0">
                        <a:lnSpc>
                          <a:spcPct val="115000"/>
                        </a:lnSpc>
                        <a:spcBef>
                          <a:spcPts val="0"/>
                        </a:spcBef>
                        <a:spcAft>
                          <a:spcPts val="0"/>
                        </a:spcAft>
                      </a:pPr>
                      <a:r>
                        <a:rPr lang="en-US" sz="700">
                          <a:effectLst/>
                        </a:rPr>
                        <a:t>Brant</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dirty="0">
                          <a:effectLst/>
                        </a:rPr>
                        <a:t>domesticated goose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extLst>
                  <a:ext uri="{0D108BD9-81ED-4DB2-BD59-A6C34878D82A}">
                    <a16:rowId xmlns:a16="http://schemas.microsoft.com/office/drawing/2014/main" val="1118793931"/>
                  </a:ext>
                </a:extLst>
              </a:tr>
              <a:tr h="119387">
                <a:tc>
                  <a:txBody>
                    <a:bodyPr/>
                    <a:lstStyle/>
                    <a:p>
                      <a:pPr marL="0" marR="0">
                        <a:lnSpc>
                          <a:spcPct val="115000"/>
                        </a:lnSpc>
                        <a:spcBef>
                          <a:spcPts val="0"/>
                        </a:spcBef>
                        <a:spcAft>
                          <a:spcPts val="0"/>
                        </a:spcAft>
                      </a:pPr>
                      <a:r>
                        <a:rPr lang="en-US" sz="700">
                          <a:effectLst/>
                        </a:rPr>
                        <a:t>Brook Trout</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trout, mixed species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3585301891"/>
                  </a:ext>
                </a:extLst>
              </a:tr>
              <a:tr h="119387">
                <a:tc>
                  <a:txBody>
                    <a:bodyPr/>
                    <a:lstStyle/>
                    <a:p>
                      <a:pPr marL="0" marR="0">
                        <a:lnSpc>
                          <a:spcPct val="115000"/>
                        </a:lnSpc>
                        <a:spcBef>
                          <a:spcPts val="0"/>
                        </a:spcBef>
                        <a:spcAft>
                          <a:spcPts val="0"/>
                        </a:spcAft>
                      </a:pPr>
                      <a:r>
                        <a:rPr lang="en-US" sz="700">
                          <a:effectLst/>
                        </a:rPr>
                        <a:t>Bullhead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catfish, channel, wild, raw</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2240194268"/>
                  </a:ext>
                </a:extLst>
              </a:tr>
              <a:tr h="119387">
                <a:tc>
                  <a:txBody>
                    <a:bodyPr/>
                    <a:lstStyle/>
                    <a:p>
                      <a:pPr marL="0" marR="0">
                        <a:lnSpc>
                          <a:spcPct val="115000"/>
                        </a:lnSpc>
                        <a:spcBef>
                          <a:spcPts val="0"/>
                        </a:spcBef>
                        <a:spcAft>
                          <a:spcPts val="0"/>
                        </a:spcAft>
                      </a:pPr>
                      <a:r>
                        <a:rPr lang="en-US" sz="700">
                          <a:effectLst/>
                        </a:rPr>
                        <a:t>Coot</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duck, wild</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2086453681"/>
                  </a:ext>
                </a:extLst>
              </a:tr>
              <a:tr h="119387">
                <a:tc>
                  <a:txBody>
                    <a:bodyPr/>
                    <a:lstStyle/>
                    <a:p>
                      <a:pPr marL="0" marR="0">
                        <a:lnSpc>
                          <a:spcPct val="115000"/>
                        </a:lnSpc>
                        <a:spcBef>
                          <a:spcPts val="0"/>
                        </a:spcBef>
                        <a:spcAft>
                          <a:spcPts val="0"/>
                        </a:spcAft>
                      </a:pPr>
                      <a:r>
                        <a:rPr lang="en-US" sz="700">
                          <a:effectLst/>
                        </a:rPr>
                        <a:t>Coyote (fb)</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N/A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3923625742"/>
                  </a:ext>
                </a:extLst>
              </a:tr>
              <a:tr h="119387">
                <a:tc>
                  <a:txBody>
                    <a:bodyPr/>
                    <a:lstStyle/>
                    <a:p>
                      <a:pPr marL="0" marR="0">
                        <a:lnSpc>
                          <a:spcPct val="115000"/>
                        </a:lnSpc>
                        <a:spcBef>
                          <a:spcPts val="0"/>
                        </a:spcBef>
                        <a:spcAft>
                          <a:spcPts val="0"/>
                        </a:spcAft>
                      </a:pPr>
                      <a:r>
                        <a:rPr lang="en-US" sz="700">
                          <a:effectLst/>
                        </a:rPr>
                        <a:t>Crappie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N/A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2721782719"/>
                  </a:ext>
                </a:extLst>
              </a:tr>
              <a:tr h="119387">
                <a:tc>
                  <a:txBody>
                    <a:bodyPr/>
                    <a:lstStyle/>
                    <a:p>
                      <a:pPr marL="0" marR="0">
                        <a:lnSpc>
                          <a:spcPct val="115000"/>
                        </a:lnSpc>
                        <a:spcBef>
                          <a:spcPts val="0"/>
                        </a:spcBef>
                        <a:spcAft>
                          <a:spcPts val="0"/>
                        </a:spcAft>
                      </a:pPr>
                      <a:r>
                        <a:rPr lang="en-US" sz="700">
                          <a:effectLst/>
                        </a:rPr>
                        <a:t>Crow</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N/A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3001175313"/>
                  </a:ext>
                </a:extLst>
              </a:tr>
              <a:tr h="119387">
                <a:tc>
                  <a:txBody>
                    <a:bodyPr/>
                    <a:lstStyle/>
                    <a:p>
                      <a:pPr marL="0" marR="0">
                        <a:lnSpc>
                          <a:spcPct val="115000"/>
                        </a:lnSpc>
                        <a:spcBef>
                          <a:spcPts val="0"/>
                        </a:spcBef>
                        <a:spcAft>
                          <a:spcPts val="0"/>
                        </a:spcAft>
                      </a:pPr>
                      <a:r>
                        <a:rPr lang="en-US" sz="700">
                          <a:effectLst/>
                        </a:rPr>
                        <a:t>Duck, multiple species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Yes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duck, wild</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1321572451"/>
                  </a:ext>
                </a:extLst>
              </a:tr>
              <a:tr h="119387">
                <a:tc>
                  <a:txBody>
                    <a:bodyPr/>
                    <a:lstStyle/>
                    <a:p>
                      <a:pPr marL="0" marR="0">
                        <a:lnSpc>
                          <a:spcPct val="115000"/>
                        </a:lnSpc>
                        <a:spcBef>
                          <a:spcPts val="0"/>
                        </a:spcBef>
                        <a:spcAft>
                          <a:spcPts val="0"/>
                        </a:spcAft>
                      </a:pPr>
                      <a:r>
                        <a:rPr lang="en-US" sz="700">
                          <a:effectLst/>
                        </a:rPr>
                        <a:t>Feral swine*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Game meat, boar or pork</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531308368"/>
                  </a:ext>
                </a:extLst>
              </a:tr>
              <a:tr h="119387">
                <a:tc>
                  <a:txBody>
                    <a:bodyPr/>
                    <a:lstStyle/>
                    <a:p>
                      <a:pPr marL="0" marR="0">
                        <a:lnSpc>
                          <a:spcPct val="115000"/>
                        </a:lnSpc>
                        <a:spcBef>
                          <a:spcPts val="0"/>
                        </a:spcBef>
                        <a:spcAft>
                          <a:spcPts val="0"/>
                        </a:spcAft>
                      </a:pPr>
                      <a:r>
                        <a:rPr lang="en-US" sz="700">
                          <a:effectLst/>
                        </a:rPr>
                        <a:t>Fisher (fb)</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dirty="0">
                          <a:effectLst/>
                        </a:rPr>
                        <a:t>N/A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extLst>
                  <a:ext uri="{0D108BD9-81ED-4DB2-BD59-A6C34878D82A}">
                    <a16:rowId xmlns:a16="http://schemas.microsoft.com/office/drawing/2014/main" val="3795555593"/>
                  </a:ext>
                </a:extLst>
              </a:tr>
              <a:tr h="119387">
                <a:tc>
                  <a:txBody>
                    <a:bodyPr/>
                    <a:lstStyle/>
                    <a:p>
                      <a:pPr marL="0" marR="0">
                        <a:lnSpc>
                          <a:spcPct val="115000"/>
                        </a:lnSpc>
                        <a:spcBef>
                          <a:spcPts val="0"/>
                        </a:spcBef>
                        <a:spcAft>
                          <a:spcPts val="0"/>
                        </a:spcAft>
                      </a:pPr>
                      <a:r>
                        <a:rPr lang="en-US" sz="700">
                          <a:effectLst/>
                        </a:rPr>
                        <a:t>Fox (fb)</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N/A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494046138"/>
                  </a:ext>
                </a:extLst>
              </a:tr>
              <a:tr h="119387">
                <a:tc>
                  <a:txBody>
                    <a:bodyPr/>
                    <a:lstStyle/>
                    <a:p>
                      <a:pPr marL="0" marR="0">
                        <a:lnSpc>
                          <a:spcPct val="115000"/>
                        </a:lnSpc>
                        <a:spcBef>
                          <a:spcPts val="0"/>
                        </a:spcBef>
                        <a:spcAft>
                          <a:spcPts val="0"/>
                        </a:spcAft>
                      </a:pPr>
                      <a:r>
                        <a:rPr lang="en-US" sz="700">
                          <a:effectLst/>
                        </a:rPr>
                        <a:t>Frog</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yes, legs only</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not indicated if farmed or wild</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765916940"/>
                  </a:ext>
                </a:extLst>
              </a:tr>
              <a:tr h="119387">
                <a:tc>
                  <a:txBody>
                    <a:bodyPr/>
                    <a:lstStyle/>
                    <a:p>
                      <a:pPr marL="0" marR="0">
                        <a:lnSpc>
                          <a:spcPct val="115000"/>
                        </a:lnSpc>
                        <a:spcBef>
                          <a:spcPts val="0"/>
                        </a:spcBef>
                        <a:spcAft>
                          <a:spcPts val="0"/>
                        </a:spcAft>
                      </a:pPr>
                      <a:r>
                        <a:rPr lang="en-US" sz="700">
                          <a:effectLst/>
                        </a:rPr>
                        <a:t>Gallinule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N/A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1187512659"/>
                  </a:ext>
                </a:extLst>
              </a:tr>
              <a:tr h="119387">
                <a:tc>
                  <a:txBody>
                    <a:bodyPr/>
                    <a:lstStyle/>
                    <a:p>
                      <a:pPr marL="0" marR="0">
                        <a:lnSpc>
                          <a:spcPct val="115000"/>
                        </a:lnSpc>
                        <a:spcBef>
                          <a:spcPts val="0"/>
                        </a:spcBef>
                        <a:spcAft>
                          <a:spcPts val="0"/>
                        </a:spcAft>
                      </a:pPr>
                      <a:r>
                        <a:rPr lang="en-US" sz="700">
                          <a:effectLst/>
                        </a:rPr>
                        <a:t>Canada Goose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domesticated goose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488279135"/>
                  </a:ext>
                </a:extLst>
              </a:tr>
              <a:tr h="119387">
                <a:tc>
                  <a:txBody>
                    <a:bodyPr/>
                    <a:lstStyle/>
                    <a:p>
                      <a:pPr marL="0" marR="0">
                        <a:lnSpc>
                          <a:spcPct val="115000"/>
                        </a:lnSpc>
                        <a:spcBef>
                          <a:spcPts val="0"/>
                        </a:spcBef>
                        <a:spcAft>
                          <a:spcPts val="0"/>
                        </a:spcAft>
                      </a:pPr>
                      <a:r>
                        <a:rPr lang="en-US" sz="700">
                          <a:effectLst/>
                        </a:rPr>
                        <a:t>Lake trout</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dirty="0">
                          <a:effectLst/>
                        </a:rPr>
                        <a:t>trout, mixed species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extLst>
                  <a:ext uri="{0D108BD9-81ED-4DB2-BD59-A6C34878D82A}">
                    <a16:rowId xmlns:a16="http://schemas.microsoft.com/office/drawing/2014/main" val="3074226561"/>
                  </a:ext>
                </a:extLst>
              </a:tr>
              <a:tr h="119387">
                <a:tc>
                  <a:txBody>
                    <a:bodyPr/>
                    <a:lstStyle/>
                    <a:p>
                      <a:pPr marL="0" marR="0">
                        <a:lnSpc>
                          <a:spcPct val="115000"/>
                        </a:lnSpc>
                        <a:spcBef>
                          <a:spcPts val="0"/>
                        </a:spcBef>
                        <a:spcAft>
                          <a:spcPts val="0"/>
                        </a:spcAft>
                      </a:pPr>
                      <a:r>
                        <a:rPr lang="en-US" sz="700">
                          <a:effectLst/>
                        </a:rPr>
                        <a:t>Lake whitefish</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a:effectLst/>
                        </a:rPr>
                        <a:t>Yes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dirty="0">
                          <a:effectLst/>
                        </a:rPr>
                        <a:t>whitefish, mixed species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extLst>
                  <a:ext uri="{0D108BD9-81ED-4DB2-BD59-A6C34878D82A}">
                    <a16:rowId xmlns:a16="http://schemas.microsoft.com/office/drawing/2014/main" val="1718858297"/>
                  </a:ext>
                </a:extLst>
              </a:tr>
              <a:tr h="119387">
                <a:tc>
                  <a:txBody>
                    <a:bodyPr/>
                    <a:lstStyle/>
                    <a:p>
                      <a:pPr marL="0" marR="0">
                        <a:lnSpc>
                          <a:spcPct val="115000"/>
                        </a:lnSpc>
                        <a:spcBef>
                          <a:spcPts val="0"/>
                        </a:spcBef>
                        <a:spcAft>
                          <a:spcPts val="0"/>
                        </a:spcAft>
                      </a:pPr>
                      <a:r>
                        <a:rPr lang="en-US" sz="700">
                          <a:effectLst/>
                        </a:rPr>
                        <a:t>Landlocked salmon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Atlantic salmon</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58914232"/>
                  </a:ext>
                </a:extLst>
              </a:tr>
              <a:tr h="119387">
                <a:tc>
                  <a:txBody>
                    <a:bodyPr/>
                    <a:lstStyle/>
                    <a:p>
                      <a:pPr marL="0" marR="0">
                        <a:lnSpc>
                          <a:spcPct val="115000"/>
                        </a:lnSpc>
                        <a:spcBef>
                          <a:spcPts val="0"/>
                        </a:spcBef>
                        <a:spcAft>
                          <a:spcPts val="0"/>
                        </a:spcAft>
                      </a:pPr>
                      <a:r>
                        <a:rPr lang="en-US" sz="700">
                          <a:effectLst/>
                        </a:rPr>
                        <a:t>Marten (fb)</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N/A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726881624"/>
                  </a:ext>
                </a:extLst>
              </a:tr>
              <a:tr h="119387">
                <a:tc>
                  <a:txBody>
                    <a:bodyPr/>
                    <a:lstStyle/>
                    <a:p>
                      <a:pPr marL="0" marR="0">
                        <a:lnSpc>
                          <a:spcPct val="115000"/>
                        </a:lnSpc>
                        <a:spcBef>
                          <a:spcPts val="0"/>
                        </a:spcBef>
                        <a:spcAft>
                          <a:spcPts val="0"/>
                        </a:spcAft>
                      </a:pPr>
                      <a:r>
                        <a:rPr lang="en-US" sz="700">
                          <a:effectLst/>
                        </a:rPr>
                        <a:t>Merganser</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duck, wild</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3877612748"/>
                  </a:ext>
                </a:extLst>
              </a:tr>
              <a:tr h="119387">
                <a:tc>
                  <a:txBody>
                    <a:bodyPr/>
                    <a:lstStyle/>
                    <a:p>
                      <a:pPr marL="0" marR="0">
                        <a:lnSpc>
                          <a:spcPct val="115000"/>
                        </a:lnSpc>
                        <a:spcBef>
                          <a:spcPts val="0"/>
                        </a:spcBef>
                        <a:spcAft>
                          <a:spcPts val="0"/>
                        </a:spcAft>
                      </a:pPr>
                      <a:r>
                        <a:rPr lang="en-US" sz="700">
                          <a:effectLst/>
                        </a:rPr>
                        <a:t>Mink (fb)</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dirty="0">
                          <a:effectLst/>
                        </a:rPr>
                        <a:t>N/A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extLst>
                  <a:ext uri="{0D108BD9-81ED-4DB2-BD59-A6C34878D82A}">
                    <a16:rowId xmlns:a16="http://schemas.microsoft.com/office/drawing/2014/main" val="2051801066"/>
                  </a:ext>
                </a:extLst>
              </a:tr>
              <a:tr h="119387">
                <a:tc>
                  <a:txBody>
                    <a:bodyPr/>
                    <a:lstStyle/>
                    <a:p>
                      <a:pPr marL="0" marR="0">
                        <a:lnSpc>
                          <a:spcPct val="115000"/>
                        </a:lnSpc>
                        <a:spcBef>
                          <a:spcPts val="0"/>
                        </a:spcBef>
                        <a:spcAft>
                          <a:spcPts val="0"/>
                        </a:spcAft>
                      </a:pPr>
                      <a:r>
                        <a:rPr lang="en-US" sz="700">
                          <a:effectLst/>
                        </a:rPr>
                        <a:t>Muskellunge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N/A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2051551746"/>
                  </a:ext>
                </a:extLst>
              </a:tr>
              <a:tr h="119387">
                <a:tc>
                  <a:txBody>
                    <a:bodyPr/>
                    <a:lstStyle/>
                    <a:p>
                      <a:pPr marL="0" marR="0">
                        <a:lnSpc>
                          <a:spcPct val="115000"/>
                        </a:lnSpc>
                        <a:spcBef>
                          <a:spcPts val="0"/>
                        </a:spcBef>
                        <a:spcAft>
                          <a:spcPts val="0"/>
                        </a:spcAft>
                      </a:pPr>
                      <a:r>
                        <a:rPr lang="en-US" sz="700">
                          <a:effectLst/>
                        </a:rPr>
                        <a:t>Muskrat (fb)</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dirty="0">
                          <a:effectLst/>
                        </a:rPr>
                        <a:t>N/A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extLst>
                  <a:ext uri="{0D108BD9-81ED-4DB2-BD59-A6C34878D82A}">
                    <a16:rowId xmlns:a16="http://schemas.microsoft.com/office/drawing/2014/main" val="3719173950"/>
                  </a:ext>
                </a:extLst>
              </a:tr>
              <a:tr h="119387">
                <a:tc>
                  <a:txBody>
                    <a:bodyPr/>
                    <a:lstStyle/>
                    <a:p>
                      <a:pPr marL="0" marR="0">
                        <a:lnSpc>
                          <a:spcPct val="115000"/>
                        </a:lnSpc>
                        <a:spcBef>
                          <a:spcPts val="0"/>
                        </a:spcBef>
                        <a:spcAft>
                          <a:spcPts val="0"/>
                        </a:spcAft>
                      </a:pPr>
                      <a:r>
                        <a:rPr lang="en-US" sz="700">
                          <a:effectLst/>
                        </a:rPr>
                        <a:t>Northern Pike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Yes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extLst>
                  <a:ext uri="{0D108BD9-81ED-4DB2-BD59-A6C34878D82A}">
                    <a16:rowId xmlns:a16="http://schemas.microsoft.com/office/drawing/2014/main" val="2075609990"/>
                  </a:ext>
                </a:extLst>
              </a:tr>
              <a:tr h="119387">
                <a:tc>
                  <a:txBody>
                    <a:bodyPr/>
                    <a:lstStyle/>
                    <a:p>
                      <a:pPr marL="0" marR="0">
                        <a:lnSpc>
                          <a:spcPct val="115000"/>
                        </a:lnSpc>
                        <a:spcBef>
                          <a:spcPts val="0"/>
                        </a:spcBef>
                        <a:spcAft>
                          <a:spcPts val="0"/>
                        </a:spcAft>
                      </a:pPr>
                      <a:r>
                        <a:rPr lang="en-US" sz="700">
                          <a:effectLst/>
                        </a:rPr>
                        <a:t>Opossum (fb)</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Yes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extLst>
                  <a:ext uri="{0D108BD9-81ED-4DB2-BD59-A6C34878D82A}">
                    <a16:rowId xmlns:a16="http://schemas.microsoft.com/office/drawing/2014/main" val="714921370"/>
                  </a:ext>
                </a:extLst>
              </a:tr>
              <a:tr h="119387">
                <a:tc>
                  <a:txBody>
                    <a:bodyPr/>
                    <a:lstStyle/>
                    <a:p>
                      <a:pPr marL="0" marR="0">
                        <a:lnSpc>
                          <a:spcPct val="115000"/>
                        </a:lnSpc>
                        <a:spcBef>
                          <a:spcPts val="0"/>
                        </a:spcBef>
                        <a:spcAft>
                          <a:spcPts val="0"/>
                        </a:spcAft>
                      </a:pPr>
                      <a:r>
                        <a:rPr lang="en-US" sz="700">
                          <a:effectLst/>
                        </a:rPr>
                        <a:t>Pheasant</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Yes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not indicated if farmed or wild</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4121406708"/>
                  </a:ext>
                </a:extLst>
              </a:tr>
              <a:tr h="119387">
                <a:tc>
                  <a:txBody>
                    <a:bodyPr/>
                    <a:lstStyle/>
                    <a:p>
                      <a:pPr marL="0" marR="0">
                        <a:lnSpc>
                          <a:spcPct val="115000"/>
                        </a:lnSpc>
                        <a:spcBef>
                          <a:spcPts val="0"/>
                        </a:spcBef>
                        <a:spcAft>
                          <a:spcPts val="0"/>
                        </a:spcAft>
                      </a:pPr>
                      <a:r>
                        <a:rPr lang="en-US" sz="700">
                          <a:effectLst/>
                        </a:rPr>
                        <a:t>Pickerel</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N/A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1768462521"/>
                  </a:ext>
                </a:extLst>
              </a:tr>
              <a:tr h="119387">
                <a:tc>
                  <a:txBody>
                    <a:bodyPr/>
                    <a:lstStyle/>
                    <a:p>
                      <a:pPr marL="0" marR="0">
                        <a:lnSpc>
                          <a:spcPct val="115000"/>
                        </a:lnSpc>
                        <a:spcBef>
                          <a:spcPts val="0"/>
                        </a:spcBef>
                        <a:spcAft>
                          <a:spcPts val="0"/>
                        </a:spcAft>
                      </a:pPr>
                      <a:r>
                        <a:rPr lang="en-US" sz="700">
                          <a:effectLst/>
                        </a:rPr>
                        <a:t>Porcupine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N/A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1054647405"/>
                  </a:ext>
                </a:extLst>
              </a:tr>
              <a:tr h="117678">
                <a:tc>
                  <a:txBody>
                    <a:bodyPr/>
                    <a:lstStyle/>
                    <a:p>
                      <a:pPr marL="0" marR="0">
                        <a:lnSpc>
                          <a:spcPct val="115000"/>
                        </a:lnSpc>
                        <a:spcBef>
                          <a:spcPts val="0"/>
                        </a:spcBef>
                        <a:spcAft>
                          <a:spcPts val="0"/>
                        </a:spcAft>
                      </a:pPr>
                      <a:r>
                        <a:rPr lang="en-US" sz="700">
                          <a:effectLst/>
                        </a:rPr>
                        <a:t>Quail, Bobwhite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Yes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not indicated if farmed or wild</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1368045125"/>
                  </a:ext>
                </a:extLst>
              </a:tr>
              <a:tr h="119387">
                <a:tc>
                  <a:txBody>
                    <a:bodyPr/>
                    <a:lstStyle/>
                    <a:p>
                      <a:pPr marL="0" marR="0">
                        <a:lnSpc>
                          <a:spcPct val="115000"/>
                        </a:lnSpc>
                        <a:spcBef>
                          <a:spcPts val="0"/>
                        </a:spcBef>
                        <a:spcAft>
                          <a:spcPts val="0"/>
                        </a:spcAft>
                      </a:pPr>
                      <a:r>
                        <a:rPr lang="en-US" sz="700">
                          <a:effectLst/>
                        </a:rPr>
                        <a:t>Rabbit, cottontail and varying hare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Yes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dirty="0">
                          <a:effectLst/>
                        </a:rPr>
                        <a:t>rabbit, wild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252007213"/>
                  </a:ext>
                </a:extLst>
              </a:tr>
              <a:tr h="119387">
                <a:tc>
                  <a:txBody>
                    <a:bodyPr/>
                    <a:lstStyle/>
                    <a:p>
                      <a:pPr marL="0" marR="0">
                        <a:lnSpc>
                          <a:spcPct val="115000"/>
                        </a:lnSpc>
                        <a:spcBef>
                          <a:spcPts val="0"/>
                        </a:spcBef>
                        <a:spcAft>
                          <a:spcPts val="0"/>
                        </a:spcAft>
                      </a:pPr>
                      <a:r>
                        <a:rPr lang="en-US" sz="700">
                          <a:effectLst/>
                        </a:rPr>
                        <a:t>Raccoon (fb)</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Yes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extLst>
                  <a:ext uri="{0D108BD9-81ED-4DB2-BD59-A6C34878D82A}">
                    <a16:rowId xmlns:a16="http://schemas.microsoft.com/office/drawing/2014/main" val="1353801378"/>
                  </a:ext>
                </a:extLst>
              </a:tr>
              <a:tr h="119387">
                <a:tc>
                  <a:txBody>
                    <a:bodyPr/>
                    <a:lstStyle/>
                    <a:p>
                      <a:pPr marL="0" marR="0">
                        <a:lnSpc>
                          <a:spcPct val="115000"/>
                        </a:lnSpc>
                        <a:spcBef>
                          <a:spcPts val="0"/>
                        </a:spcBef>
                        <a:spcAft>
                          <a:spcPts val="0"/>
                        </a:spcAft>
                      </a:pPr>
                      <a:r>
                        <a:rPr lang="en-US" sz="700">
                          <a:effectLst/>
                        </a:rPr>
                        <a:t>Rail</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N/A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1027222864"/>
                  </a:ext>
                </a:extLst>
              </a:tr>
              <a:tr h="119387">
                <a:tc>
                  <a:txBody>
                    <a:bodyPr/>
                    <a:lstStyle/>
                    <a:p>
                      <a:pPr marL="0" marR="0">
                        <a:lnSpc>
                          <a:spcPct val="115000"/>
                        </a:lnSpc>
                        <a:spcBef>
                          <a:spcPts val="0"/>
                        </a:spcBef>
                        <a:spcAft>
                          <a:spcPts val="0"/>
                        </a:spcAft>
                      </a:pPr>
                      <a:r>
                        <a:rPr lang="en-US" sz="700">
                          <a:effectLst/>
                        </a:rPr>
                        <a:t>Ruffed Grouse, Spruce Grouse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N/A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4201896840"/>
                  </a:ext>
                </a:extLst>
              </a:tr>
              <a:tr h="119387">
                <a:tc>
                  <a:txBody>
                    <a:bodyPr/>
                    <a:lstStyle/>
                    <a:p>
                      <a:pPr marL="0" marR="0">
                        <a:lnSpc>
                          <a:spcPct val="115000"/>
                        </a:lnSpc>
                        <a:spcBef>
                          <a:spcPts val="0"/>
                        </a:spcBef>
                        <a:spcAft>
                          <a:spcPts val="0"/>
                        </a:spcAft>
                      </a:pPr>
                      <a:r>
                        <a:rPr lang="en-US" sz="700">
                          <a:effectLst/>
                        </a:rPr>
                        <a:t>Shad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a:effectLst/>
                        </a:rPr>
                        <a:t>Yes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dirty="0">
                          <a:effectLst/>
                        </a:rPr>
                        <a:t>shad, American</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extLst>
                  <a:ext uri="{0D108BD9-81ED-4DB2-BD59-A6C34878D82A}">
                    <a16:rowId xmlns:a16="http://schemas.microsoft.com/office/drawing/2014/main" val="1971811675"/>
                  </a:ext>
                </a:extLst>
              </a:tr>
              <a:tr h="119387">
                <a:tc>
                  <a:txBody>
                    <a:bodyPr/>
                    <a:lstStyle/>
                    <a:p>
                      <a:pPr marL="0" marR="0">
                        <a:lnSpc>
                          <a:spcPct val="115000"/>
                        </a:lnSpc>
                        <a:spcBef>
                          <a:spcPts val="0"/>
                        </a:spcBef>
                        <a:spcAft>
                          <a:spcPts val="0"/>
                        </a:spcAft>
                      </a:pPr>
                      <a:r>
                        <a:rPr lang="en-US" sz="700">
                          <a:effectLst/>
                        </a:rPr>
                        <a:t>Skunk (fb)</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N/A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2523690644"/>
                  </a:ext>
                </a:extLst>
              </a:tr>
              <a:tr h="219672">
                <a:tc>
                  <a:txBody>
                    <a:bodyPr/>
                    <a:lstStyle/>
                    <a:p>
                      <a:pPr marL="0" marR="0">
                        <a:lnSpc>
                          <a:spcPct val="115000"/>
                        </a:lnSpc>
                        <a:spcBef>
                          <a:spcPts val="0"/>
                        </a:spcBef>
                        <a:spcAft>
                          <a:spcPts val="0"/>
                        </a:spcAft>
                      </a:pPr>
                      <a:r>
                        <a:rPr lang="en-US" sz="700">
                          <a:effectLst/>
                        </a:rPr>
                        <a:t>Snapping turtle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green turtle (endangered &amp; illegal to harvest)</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2446783578"/>
                  </a:ext>
                </a:extLst>
              </a:tr>
              <a:tr h="119387">
                <a:tc>
                  <a:txBody>
                    <a:bodyPr/>
                    <a:lstStyle/>
                    <a:p>
                      <a:pPr marL="0" marR="0">
                        <a:lnSpc>
                          <a:spcPct val="115000"/>
                        </a:lnSpc>
                        <a:spcBef>
                          <a:spcPts val="0"/>
                        </a:spcBef>
                        <a:spcAft>
                          <a:spcPts val="0"/>
                        </a:spcAft>
                      </a:pPr>
                      <a:r>
                        <a:rPr lang="en-US" sz="700">
                          <a:effectLst/>
                        </a:rPr>
                        <a:t>Snipe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N/A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369155871"/>
                  </a:ext>
                </a:extLst>
              </a:tr>
              <a:tr h="119387">
                <a:tc>
                  <a:txBody>
                    <a:bodyPr/>
                    <a:lstStyle/>
                    <a:p>
                      <a:pPr marL="0" marR="0">
                        <a:lnSpc>
                          <a:spcPct val="115000"/>
                        </a:lnSpc>
                        <a:spcBef>
                          <a:spcPts val="0"/>
                        </a:spcBef>
                        <a:spcAft>
                          <a:spcPts val="0"/>
                        </a:spcAft>
                      </a:pPr>
                      <a:r>
                        <a:rPr lang="en-US" sz="700">
                          <a:effectLst/>
                        </a:rPr>
                        <a:t>Snow Goose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dirty="0">
                          <a:effectLst/>
                        </a:rPr>
                        <a:t>domesticated goose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extLst>
                  <a:ext uri="{0D108BD9-81ED-4DB2-BD59-A6C34878D82A}">
                    <a16:rowId xmlns:a16="http://schemas.microsoft.com/office/drawing/2014/main" val="1155408282"/>
                  </a:ext>
                </a:extLst>
              </a:tr>
              <a:tr h="119387">
                <a:tc>
                  <a:txBody>
                    <a:bodyPr/>
                    <a:lstStyle/>
                    <a:p>
                      <a:pPr marL="0" marR="0">
                        <a:lnSpc>
                          <a:spcPct val="115000"/>
                        </a:lnSpc>
                        <a:spcBef>
                          <a:spcPts val="0"/>
                        </a:spcBef>
                        <a:spcAft>
                          <a:spcPts val="0"/>
                        </a:spcAft>
                      </a:pPr>
                      <a:r>
                        <a:rPr lang="en-US" sz="700">
                          <a:effectLst/>
                        </a:rPr>
                        <a:t>Squirrel; gray, black, fox and red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Yes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game meat, squirrel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1587290066"/>
                  </a:ext>
                </a:extLst>
              </a:tr>
              <a:tr h="219672">
                <a:tc>
                  <a:txBody>
                    <a:bodyPr/>
                    <a:lstStyle/>
                    <a:p>
                      <a:pPr marL="0" marR="0">
                        <a:lnSpc>
                          <a:spcPct val="115000"/>
                        </a:lnSpc>
                        <a:spcBef>
                          <a:spcPts val="0"/>
                        </a:spcBef>
                        <a:spcAft>
                          <a:spcPts val="0"/>
                        </a:spcAft>
                      </a:pPr>
                      <a:r>
                        <a:rPr lang="en-US" sz="700">
                          <a:effectLst/>
                        </a:rPr>
                        <a:t>Sunfish (bluegill, pumpkinseed, redbreast)</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Yes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sunfish, pumpkin seed</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extLst>
                  <a:ext uri="{0D108BD9-81ED-4DB2-BD59-A6C34878D82A}">
                    <a16:rowId xmlns:a16="http://schemas.microsoft.com/office/drawing/2014/main" val="1003206993"/>
                  </a:ext>
                </a:extLst>
              </a:tr>
              <a:tr h="119387">
                <a:tc>
                  <a:txBody>
                    <a:bodyPr/>
                    <a:lstStyle/>
                    <a:p>
                      <a:pPr marL="0" marR="0">
                        <a:lnSpc>
                          <a:spcPct val="115000"/>
                        </a:lnSpc>
                        <a:spcBef>
                          <a:spcPts val="0"/>
                        </a:spcBef>
                        <a:spcAft>
                          <a:spcPts val="0"/>
                        </a:spcAft>
                      </a:pPr>
                      <a:r>
                        <a:rPr lang="en-US" sz="700">
                          <a:effectLst/>
                        </a:rPr>
                        <a:t>Walleye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a:effectLst/>
                        </a:rPr>
                        <a:t>Yes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extLst>
                  <a:ext uri="{0D108BD9-81ED-4DB2-BD59-A6C34878D82A}">
                    <a16:rowId xmlns:a16="http://schemas.microsoft.com/office/drawing/2014/main" val="1533987669"/>
                  </a:ext>
                </a:extLst>
              </a:tr>
              <a:tr h="119387">
                <a:tc>
                  <a:txBody>
                    <a:bodyPr/>
                    <a:lstStyle/>
                    <a:p>
                      <a:pPr marL="0" marR="0">
                        <a:lnSpc>
                          <a:spcPct val="115000"/>
                        </a:lnSpc>
                        <a:spcBef>
                          <a:spcPts val="0"/>
                        </a:spcBef>
                        <a:spcAft>
                          <a:spcPts val="0"/>
                        </a:spcAft>
                      </a:pPr>
                      <a:r>
                        <a:rPr lang="en-US" sz="700">
                          <a:effectLst/>
                        </a:rPr>
                        <a:t>Weasel (fb)</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N/A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2992049004"/>
                  </a:ext>
                </a:extLst>
              </a:tr>
              <a:tr h="119387">
                <a:tc>
                  <a:txBody>
                    <a:bodyPr/>
                    <a:lstStyle/>
                    <a:p>
                      <a:pPr marL="0" marR="0">
                        <a:lnSpc>
                          <a:spcPct val="115000"/>
                        </a:lnSpc>
                        <a:spcBef>
                          <a:spcPts val="0"/>
                        </a:spcBef>
                        <a:spcAft>
                          <a:spcPts val="0"/>
                        </a:spcAft>
                      </a:pPr>
                      <a:r>
                        <a:rPr lang="en-US" sz="700">
                          <a:effectLst/>
                        </a:rPr>
                        <a:t>White-tailed deer</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game meat, deer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1376827650"/>
                  </a:ext>
                </a:extLst>
              </a:tr>
              <a:tr h="119387">
                <a:tc>
                  <a:txBody>
                    <a:bodyPr/>
                    <a:lstStyle/>
                    <a:p>
                      <a:pPr marL="0" marR="0">
                        <a:lnSpc>
                          <a:spcPct val="115000"/>
                        </a:lnSpc>
                        <a:spcBef>
                          <a:spcPts val="0"/>
                        </a:spcBef>
                        <a:spcAft>
                          <a:spcPts val="0"/>
                        </a:spcAft>
                      </a:pPr>
                      <a:r>
                        <a:rPr lang="en-US" sz="700">
                          <a:effectLst/>
                        </a:rPr>
                        <a:t>Wild Turkey</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domesticated turkey, all classes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4196498447"/>
                  </a:ext>
                </a:extLst>
              </a:tr>
              <a:tr h="119387">
                <a:tc>
                  <a:txBody>
                    <a:bodyPr/>
                    <a:lstStyle/>
                    <a:p>
                      <a:pPr marL="0" marR="0">
                        <a:lnSpc>
                          <a:spcPct val="115000"/>
                        </a:lnSpc>
                        <a:spcBef>
                          <a:spcPts val="0"/>
                        </a:spcBef>
                        <a:spcAft>
                          <a:spcPts val="0"/>
                        </a:spcAft>
                      </a:pPr>
                      <a:r>
                        <a:rPr lang="en-US" sz="700">
                          <a:effectLst/>
                        </a:rPr>
                        <a:t>Woodchuck</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N/A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3602412970"/>
                  </a:ext>
                </a:extLst>
              </a:tr>
              <a:tr h="119387">
                <a:tc>
                  <a:txBody>
                    <a:bodyPr/>
                    <a:lstStyle/>
                    <a:p>
                      <a:pPr marL="0" marR="0">
                        <a:lnSpc>
                          <a:spcPct val="115000"/>
                        </a:lnSpc>
                        <a:spcBef>
                          <a:spcPts val="0"/>
                        </a:spcBef>
                        <a:spcAft>
                          <a:spcPts val="0"/>
                        </a:spcAft>
                      </a:pPr>
                      <a:r>
                        <a:rPr lang="en-US" sz="700">
                          <a:effectLst/>
                        </a:rPr>
                        <a:t>Woodcock</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N/A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3610747115"/>
                  </a:ext>
                </a:extLst>
              </a:tr>
              <a:tr h="119387">
                <a:tc>
                  <a:txBody>
                    <a:bodyPr/>
                    <a:lstStyle/>
                    <a:p>
                      <a:pPr marL="0" marR="0">
                        <a:lnSpc>
                          <a:spcPct val="115000"/>
                        </a:lnSpc>
                        <a:spcBef>
                          <a:spcPts val="0"/>
                        </a:spcBef>
                        <a:spcAft>
                          <a:spcPts val="0"/>
                        </a:spcAft>
                      </a:pPr>
                      <a:r>
                        <a:rPr lang="en-US" sz="700">
                          <a:effectLst/>
                        </a:rPr>
                        <a:t>Yellow perch</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a:effectLst/>
                        </a:rPr>
                        <a:t>No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tc>
                  <a:txBody>
                    <a:bodyPr/>
                    <a:lstStyle/>
                    <a:p>
                      <a:pPr marL="0" marR="0">
                        <a:lnSpc>
                          <a:spcPct val="115000"/>
                        </a:lnSpc>
                        <a:spcBef>
                          <a:spcPts val="0"/>
                        </a:spcBef>
                        <a:spcAft>
                          <a:spcPts val="0"/>
                        </a:spcAft>
                      </a:pPr>
                      <a:r>
                        <a:rPr lang="en-US" sz="700" dirty="0">
                          <a:effectLst/>
                        </a:rPr>
                        <a:t>perch, mixed species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ctr"/>
                </a:tc>
                <a:extLst>
                  <a:ext uri="{0D108BD9-81ED-4DB2-BD59-A6C34878D82A}">
                    <a16:rowId xmlns:a16="http://schemas.microsoft.com/office/drawing/2014/main" val="1288249510"/>
                  </a:ext>
                </a:extLst>
              </a:tr>
              <a:tr h="119387">
                <a:tc>
                  <a:txBody>
                    <a:bodyPr/>
                    <a:lstStyle/>
                    <a:p>
                      <a:pPr marL="0" marR="0">
                        <a:lnSpc>
                          <a:spcPct val="115000"/>
                        </a:lnSpc>
                        <a:spcBef>
                          <a:spcPts val="0"/>
                        </a:spcBef>
                        <a:spcAft>
                          <a:spcPts val="0"/>
                        </a:spcAft>
                      </a:pPr>
                      <a:r>
                        <a:rPr lang="en-US" sz="700">
                          <a:effectLst/>
                        </a:rPr>
                        <a:t>Note: (fb) indicates fur bearer</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extLst>
                  <a:ext uri="{0D108BD9-81ED-4DB2-BD59-A6C34878D82A}">
                    <a16:rowId xmlns:a16="http://schemas.microsoft.com/office/drawing/2014/main" val="19528496"/>
                  </a:ext>
                </a:extLst>
              </a:tr>
              <a:tr h="119387">
                <a:tc>
                  <a:txBody>
                    <a:bodyPr/>
                    <a:lstStyle/>
                    <a:p>
                      <a:pPr marL="0" marR="0">
                        <a:lnSpc>
                          <a:spcPct val="115000"/>
                        </a:lnSpc>
                        <a:spcBef>
                          <a:spcPts val="0"/>
                        </a:spcBef>
                        <a:spcAft>
                          <a:spcPts val="0"/>
                        </a:spcAft>
                      </a:pPr>
                      <a:r>
                        <a:rPr lang="en-US" sz="700" dirty="0">
                          <a:effectLst/>
                        </a:rPr>
                        <a:t>*feral swine special case in NY</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tc>
                  <a:txBody>
                    <a:bodyPr/>
                    <a:lstStyle/>
                    <a:p>
                      <a:pPr marL="0" marR="0">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7755" marR="27755" marT="0" marB="0" anchor="b"/>
                </a:tc>
                <a:extLst>
                  <a:ext uri="{0D108BD9-81ED-4DB2-BD59-A6C34878D82A}">
                    <a16:rowId xmlns:a16="http://schemas.microsoft.com/office/drawing/2014/main" val="2918110634"/>
                  </a:ext>
                </a:extLst>
              </a:tr>
            </a:tbl>
          </a:graphicData>
        </a:graphic>
      </p:graphicFrame>
      <p:sp>
        <p:nvSpPr>
          <p:cNvPr id="5" name="Rectangle 4"/>
          <p:cNvSpPr/>
          <p:nvPr/>
        </p:nvSpPr>
        <p:spPr>
          <a:xfrm>
            <a:off x="9434005" y="1121841"/>
            <a:ext cx="2757995" cy="4801314"/>
          </a:xfrm>
          <a:prstGeom prst="rect">
            <a:avLst/>
          </a:prstGeom>
        </p:spPr>
        <p:txBody>
          <a:bodyPr wrap="square">
            <a:spAutoFit/>
          </a:bodyPr>
          <a:lstStyle/>
          <a:p>
            <a:r>
              <a:rPr lang="en-US" dirty="0"/>
              <a:t>38% of species (16 of 42) that are legal to hunt or fish in </a:t>
            </a:r>
            <a:r>
              <a:rPr lang="en-US" u="sng" dirty="0"/>
              <a:t>New York State </a:t>
            </a:r>
            <a:r>
              <a:rPr lang="en-US" dirty="0"/>
              <a:t>are specifically listed in the USDA National Nutrient Database for Standard Reference when we began this work- much higher if did a national search.</a:t>
            </a:r>
          </a:p>
          <a:p>
            <a:endParaRPr lang="en-US" dirty="0"/>
          </a:p>
          <a:p>
            <a:endParaRPr lang="en-US" i="1" dirty="0"/>
          </a:p>
          <a:p>
            <a:r>
              <a:rPr lang="en-US" dirty="0"/>
              <a:t>Papers and species- initial funding for 3 species: </a:t>
            </a:r>
          </a:p>
          <a:p>
            <a:r>
              <a:rPr lang="en-US" dirty="0"/>
              <a:t>Brook trout</a:t>
            </a:r>
          </a:p>
          <a:p>
            <a:r>
              <a:rPr lang="en-US" dirty="0"/>
              <a:t>Canada goose</a:t>
            </a:r>
          </a:p>
          <a:p>
            <a:r>
              <a:rPr lang="en-US" dirty="0"/>
              <a:t>Ruffed grouse</a:t>
            </a:r>
          </a:p>
          <a:p>
            <a:r>
              <a:rPr lang="en-US" dirty="0"/>
              <a:t>(Eastern Wild Turkey)</a:t>
            </a:r>
          </a:p>
        </p:txBody>
      </p:sp>
      <p:pic>
        <p:nvPicPr>
          <p:cNvPr id="6" name="Picture 5"/>
          <p:cNvPicPr>
            <a:picLocks noChangeAspect="1"/>
          </p:cNvPicPr>
          <p:nvPr/>
        </p:nvPicPr>
        <p:blipFill>
          <a:blip r:embed="rId2"/>
          <a:stretch>
            <a:fillRect/>
          </a:stretch>
        </p:blipFill>
        <p:spPr>
          <a:xfrm>
            <a:off x="6086203" y="932438"/>
            <a:ext cx="3254025" cy="5180120"/>
          </a:xfrm>
          <a:prstGeom prst="rect">
            <a:avLst/>
          </a:prstGeom>
          <a:ln w="15875">
            <a:solidFill>
              <a:srgbClr val="FF0000"/>
            </a:solidFill>
          </a:ln>
        </p:spPr>
      </p:pic>
      <p:sp>
        <p:nvSpPr>
          <p:cNvPr id="7" name="TextBox 6"/>
          <p:cNvSpPr txBox="1"/>
          <p:nvPr/>
        </p:nvSpPr>
        <p:spPr>
          <a:xfrm>
            <a:off x="6043294" y="6329779"/>
            <a:ext cx="6148706" cy="800219"/>
          </a:xfrm>
          <a:prstGeom prst="rect">
            <a:avLst/>
          </a:prstGeom>
          <a:noFill/>
        </p:spPr>
        <p:txBody>
          <a:bodyPr wrap="square" rtlCol="0">
            <a:spAutoFit/>
          </a:bodyPr>
          <a:lstStyle/>
          <a:p>
            <a:r>
              <a:rPr lang="en-US" dirty="0"/>
              <a:t> </a:t>
            </a:r>
            <a:r>
              <a:rPr lang="en-US" sz="1000" i="1" dirty="0">
                <a:hlinkClick r:id="rId3"/>
              </a:rPr>
              <a:t>The Absence of Wild Game and Fish Species from the USDA National Nutrient Database for Standard Reference: Addressing Information Gaps in Wild Caught Foods</a:t>
            </a:r>
            <a:endParaRPr lang="en-US" sz="1000" i="1" dirty="0"/>
          </a:p>
          <a:p>
            <a:endParaRPr lang="en-US" dirty="0"/>
          </a:p>
        </p:txBody>
      </p:sp>
    </p:spTree>
    <p:extLst>
      <p:ext uri="{BB962C8B-B14F-4D97-AF65-F5344CB8AC3E}">
        <p14:creationId xmlns:p14="http://schemas.microsoft.com/office/powerpoint/2010/main" val="11926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Brook Trout</a:t>
            </a:r>
          </a:p>
        </p:txBody>
      </p:sp>
      <p:graphicFrame>
        <p:nvGraphicFramePr>
          <p:cNvPr id="5" name="Table 4"/>
          <p:cNvGraphicFramePr>
            <a:graphicFrameLocks noGrp="1"/>
          </p:cNvGraphicFramePr>
          <p:nvPr/>
        </p:nvGraphicFramePr>
        <p:xfrm>
          <a:off x="959892" y="1337484"/>
          <a:ext cx="8443415" cy="4306188"/>
        </p:xfrm>
        <a:graphic>
          <a:graphicData uri="http://schemas.openxmlformats.org/drawingml/2006/table">
            <a:tbl>
              <a:tblPr>
                <a:tableStyleId>{5C22544A-7EE6-4342-B048-85BDC9FD1C3A}</a:tableStyleId>
              </a:tblPr>
              <a:tblGrid>
                <a:gridCol w="3050044">
                  <a:extLst>
                    <a:ext uri="{9D8B030D-6E8A-4147-A177-3AD203B41FA5}">
                      <a16:colId xmlns:a16="http://schemas.microsoft.com/office/drawing/2014/main" val="784264058"/>
                    </a:ext>
                  </a:extLst>
                </a:gridCol>
                <a:gridCol w="1497126">
                  <a:extLst>
                    <a:ext uri="{9D8B030D-6E8A-4147-A177-3AD203B41FA5}">
                      <a16:colId xmlns:a16="http://schemas.microsoft.com/office/drawing/2014/main" val="2189395437"/>
                    </a:ext>
                  </a:extLst>
                </a:gridCol>
                <a:gridCol w="1627310">
                  <a:extLst>
                    <a:ext uri="{9D8B030D-6E8A-4147-A177-3AD203B41FA5}">
                      <a16:colId xmlns:a16="http://schemas.microsoft.com/office/drawing/2014/main" val="643607554"/>
                    </a:ext>
                  </a:extLst>
                </a:gridCol>
                <a:gridCol w="2268935">
                  <a:extLst>
                    <a:ext uri="{9D8B030D-6E8A-4147-A177-3AD203B41FA5}">
                      <a16:colId xmlns:a16="http://schemas.microsoft.com/office/drawing/2014/main" val="1201921685"/>
                    </a:ext>
                  </a:extLst>
                </a:gridCol>
              </a:tblGrid>
              <a:tr h="343344">
                <a:tc gridSpan="4">
                  <a:txBody>
                    <a:bodyPr/>
                    <a:lstStyle/>
                    <a:p>
                      <a:pPr algn="l" fontAlgn="b"/>
                      <a:r>
                        <a:rPr lang="en-US" sz="1800" u="none" strike="noStrike">
                          <a:effectLst/>
                        </a:rPr>
                        <a:t>Nutrition comparison for wild-caught brook trout vs. wild and store-bought rainbow trout</a:t>
                      </a:r>
                      <a:endParaRPr lang="en-US" sz="1800" b="1" i="0" u="none" strike="noStrike">
                        <a:solidFill>
                          <a:srgbClr val="000000"/>
                        </a:solidFill>
                        <a:effectLst/>
                        <a:latin typeface="Arial" panose="020B060402020202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47133700"/>
                  </a:ext>
                </a:extLst>
              </a:tr>
              <a:tr h="507262">
                <a:tc>
                  <a:txBody>
                    <a:bodyPr/>
                    <a:lstStyle/>
                    <a:p>
                      <a:pPr algn="l" fontAlgn="b"/>
                      <a:r>
                        <a:rPr lang="en-US" sz="1400" u="none" strike="noStrike" dirty="0">
                          <a:effectLst/>
                        </a:rPr>
                        <a:t>Based on 100 g portion</a:t>
                      </a:r>
                      <a:endParaRPr lang="en-US" sz="1400" b="1" i="0" u="none" strike="noStrike" dirty="0">
                        <a:solidFill>
                          <a:srgbClr val="FFFFFF"/>
                        </a:solidFill>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Wild Brook Trout NYS</a:t>
                      </a:r>
                      <a:endParaRPr lang="en-US" sz="1400" b="1" i="0" u="none" strike="noStrike" dirty="0">
                        <a:solidFill>
                          <a:srgbClr val="FFFFFF"/>
                        </a:solidFill>
                        <a:effectLst/>
                        <a:latin typeface="Arial" panose="020B0604020202020204" pitchFamily="34" charset="0"/>
                      </a:endParaRPr>
                    </a:p>
                  </a:txBody>
                  <a:tcPr marL="9525" marR="9525" marT="9525" marB="0" anchor="b"/>
                </a:tc>
                <a:tc>
                  <a:txBody>
                    <a:bodyPr/>
                    <a:lstStyle/>
                    <a:p>
                      <a:pPr algn="l" fontAlgn="b"/>
                      <a:r>
                        <a:rPr lang="en-US" sz="1400" u="none" strike="noStrike">
                          <a:effectLst/>
                        </a:rPr>
                        <a:t>Wild Rainbow Trout</a:t>
                      </a:r>
                      <a:endParaRPr lang="en-US" sz="1400" b="1" i="0" u="none" strike="noStrike">
                        <a:solidFill>
                          <a:srgbClr val="FFFFFF"/>
                        </a:solidFill>
                        <a:effectLst/>
                        <a:latin typeface="Arial" panose="020B0604020202020204" pitchFamily="34" charset="0"/>
                      </a:endParaRPr>
                    </a:p>
                  </a:txBody>
                  <a:tcPr marL="9525" marR="9525" marT="9525" marB="0" anchor="b"/>
                </a:tc>
                <a:tc>
                  <a:txBody>
                    <a:bodyPr/>
                    <a:lstStyle/>
                    <a:p>
                      <a:pPr algn="l" fontAlgn="b"/>
                      <a:r>
                        <a:rPr lang="en-US" sz="1400" u="none" strike="noStrike">
                          <a:effectLst/>
                        </a:rPr>
                        <a:t>Domesticated Rainbow Trout</a:t>
                      </a:r>
                      <a:endParaRPr lang="en-US" sz="1400" b="1" i="0" u="none" strike="noStrike">
                        <a:solidFill>
                          <a:srgbClr val="FFFFFF"/>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840529164"/>
                  </a:ext>
                </a:extLst>
              </a:tr>
              <a:tr h="265814">
                <a:tc>
                  <a:txBody>
                    <a:bodyPr/>
                    <a:lstStyle/>
                    <a:p>
                      <a:pPr algn="l" fontAlgn="b"/>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400" u="none" strike="noStrike">
                          <a:effectLst/>
                        </a:rPr>
                        <a:t>(n=3)*</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00554039"/>
                  </a:ext>
                </a:extLst>
              </a:tr>
              <a:tr h="265814">
                <a:tc>
                  <a:txBody>
                    <a:bodyPr/>
                    <a:lstStyle/>
                    <a:p>
                      <a:pPr algn="l" fontAlgn="b"/>
                      <a:r>
                        <a:rPr lang="en-US" sz="1400" u="none" strike="noStrike">
                          <a:effectLst/>
                        </a:rPr>
                        <a:t>Nutrients:</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257349478"/>
                  </a:ext>
                </a:extLst>
              </a:tr>
              <a:tr h="265814">
                <a:tc>
                  <a:txBody>
                    <a:bodyPr/>
                    <a:lstStyle/>
                    <a:p>
                      <a:pPr algn="l" fontAlgn="b"/>
                      <a:r>
                        <a:rPr lang="en-US" sz="1400" u="none" strike="noStrike">
                          <a:effectLst/>
                        </a:rPr>
                        <a:t>Energy (kcal)</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110</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119</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141</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92599434"/>
                  </a:ext>
                </a:extLst>
              </a:tr>
              <a:tr h="265814">
                <a:tc>
                  <a:txBody>
                    <a:bodyPr/>
                    <a:lstStyle/>
                    <a:p>
                      <a:pPr algn="l" fontAlgn="b"/>
                      <a:r>
                        <a:rPr lang="en-US" sz="1400" u="none" strike="noStrike">
                          <a:effectLst/>
                        </a:rPr>
                        <a:t>Protein (g)</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21.23</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20.48</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19.94</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869961237"/>
                  </a:ext>
                </a:extLst>
              </a:tr>
              <a:tr h="265814">
                <a:tc>
                  <a:txBody>
                    <a:bodyPr/>
                    <a:lstStyle/>
                    <a:p>
                      <a:pPr algn="l" fontAlgn="b"/>
                      <a:r>
                        <a:rPr lang="en-US" sz="1400" u="none" strike="noStrike">
                          <a:effectLst/>
                        </a:rPr>
                        <a:t>Total fat(g)</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2.73</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3.46</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6.18</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18956674"/>
                  </a:ext>
                </a:extLst>
              </a:tr>
              <a:tr h="265814">
                <a:tc>
                  <a:txBody>
                    <a:bodyPr/>
                    <a:lstStyle/>
                    <a:p>
                      <a:pPr algn="l" fontAlgn="b"/>
                      <a:r>
                        <a:rPr lang="en-US" sz="1400" u="none" strike="noStrike">
                          <a:effectLst/>
                        </a:rPr>
                        <a:t>Total saturated fatty acids (g)</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0.595</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0.722</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1.383</a:t>
                      </a:r>
                      <a:endParaRPr lang="en-US" sz="1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176757766"/>
                  </a:ext>
                </a:extLst>
              </a:tr>
              <a:tr h="265814">
                <a:tc>
                  <a:txBody>
                    <a:bodyPr/>
                    <a:lstStyle/>
                    <a:p>
                      <a:pPr algn="l" fontAlgn="b"/>
                      <a:r>
                        <a:rPr lang="en-US" sz="1400" u="none" strike="noStrike">
                          <a:effectLst/>
                        </a:rPr>
                        <a:t>Total mono- unsaturated fatty acids (g)</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0.815</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1.129</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1.979</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602542499"/>
                  </a:ext>
                </a:extLst>
              </a:tr>
              <a:tr h="265814">
                <a:tc>
                  <a:txBody>
                    <a:bodyPr/>
                    <a:lstStyle/>
                    <a:p>
                      <a:pPr algn="l" fontAlgn="b"/>
                      <a:r>
                        <a:rPr lang="en-US" sz="1400" u="none" strike="noStrike">
                          <a:effectLst/>
                        </a:rPr>
                        <a:t>Total poly-unsaturated fatty acids (g)</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0.772</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1.237</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1.507</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274791560"/>
                  </a:ext>
                </a:extLst>
              </a:tr>
              <a:tr h="265814">
                <a:tc>
                  <a:txBody>
                    <a:bodyPr/>
                    <a:lstStyle/>
                    <a:p>
                      <a:pPr algn="l" fontAlgn="b"/>
                      <a:r>
                        <a:rPr lang="en-US" sz="1400" u="none" strike="noStrike">
                          <a:effectLst/>
                        </a:rPr>
                        <a:t>Cholesterol (mg)</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60</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59</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59</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536389190"/>
                  </a:ext>
                </a:extLst>
              </a:tr>
              <a:tr h="265814">
                <a:tc>
                  <a:txBody>
                    <a:bodyPr/>
                    <a:lstStyle/>
                    <a:p>
                      <a:pPr algn="l" fontAlgn="b"/>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472854298"/>
                  </a:ext>
                </a:extLst>
              </a:tr>
              <a:tr h="265814">
                <a:tc gridSpan="4">
                  <a:txBody>
                    <a:bodyPr/>
                    <a:lstStyle/>
                    <a:p>
                      <a:pPr algn="l" fontAlgn="b"/>
                      <a:r>
                        <a:rPr lang="en-US" sz="1400" u="none" strike="noStrike">
                          <a:effectLst/>
                        </a:rPr>
                        <a:t>*n=3 refers to 29 collected fish samples being aggregated into a composited sample size of 3</a:t>
                      </a:r>
                      <a:endParaRPr lang="en-US" sz="1400" b="0" i="0" u="none" strike="noStrike">
                        <a:solidFill>
                          <a:srgbClr val="000000"/>
                        </a:solidFill>
                        <a:effectLst/>
                        <a:latin typeface="Arial" panose="020B060402020202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3934363"/>
                  </a:ext>
                </a:extLst>
              </a:tr>
              <a:tr h="265814">
                <a:tc gridSpan="4">
                  <a:txBody>
                    <a:bodyPr/>
                    <a:lstStyle/>
                    <a:p>
                      <a:pPr algn="l" fontAlgn="b"/>
                      <a:r>
                        <a:rPr lang="en-US" sz="1400" u="none" strike="noStrike">
                          <a:effectLst/>
                        </a:rPr>
                        <a:t>Data source:  US Department of Agriculture, Agricultural Research Service, Nutrient Data Laboratory. </a:t>
                      </a:r>
                      <a:endParaRPr lang="en-US" sz="1400" b="0" i="0" u="none" strike="noStrike">
                        <a:solidFill>
                          <a:srgbClr val="000000"/>
                        </a:solidFill>
                        <a:effectLst/>
                        <a:latin typeface="Arial" panose="020B060402020202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48084128"/>
                  </a:ext>
                </a:extLst>
              </a:tr>
              <a:tr h="265814">
                <a:tc gridSpan="4">
                  <a:txBody>
                    <a:bodyPr/>
                    <a:lstStyle/>
                    <a:p>
                      <a:pPr algn="l" fontAlgn="b"/>
                      <a:r>
                        <a:rPr lang="en-US" sz="1400" u="none" strike="noStrike" dirty="0">
                          <a:effectLst/>
                        </a:rPr>
                        <a:t>USDA National Nutrient Database for Standard Reference, Release 27. Version Current: August 2014. </a:t>
                      </a:r>
                      <a:endParaRPr lang="en-US" sz="1400" b="0" i="0" u="none" strike="noStrike" dirty="0">
                        <a:solidFill>
                          <a:srgbClr val="000000"/>
                        </a:solidFill>
                        <a:effectLst/>
                        <a:latin typeface="Arial" panose="020B060402020202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4067110"/>
                  </a:ext>
                </a:extLst>
              </a:tr>
            </a:tbl>
          </a:graphicData>
        </a:graphic>
      </p:graphicFrame>
      <p:sp>
        <p:nvSpPr>
          <p:cNvPr id="6" name="TextBox 5"/>
          <p:cNvSpPr txBox="1"/>
          <p:nvPr/>
        </p:nvSpPr>
        <p:spPr>
          <a:xfrm>
            <a:off x="2082524" y="6096827"/>
            <a:ext cx="7453745" cy="369332"/>
          </a:xfrm>
          <a:prstGeom prst="rect">
            <a:avLst/>
          </a:prstGeom>
          <a:noFill/>
        </p:spPr>
        <p:txBody>
          <a:bodyPr wrap="square" rtlCol="0">
            <a:spAutoFit/>
          </a:bodyPr>
          <a:lstStyle/>
          <a:p>
            <a:r>
              <a:rPr lang="en-US" dirty="0">
                <a:hlinkClick r:id="rId3"/>
              </a:rPr>
              <a:t>Journal of Food Composition and Analysis, Volume 60, July 2017</a:t>
            </a:r>
            <a:endParaRPr lang="en-US" dirty="0"/>
          </a:p>
        </p:txBody>
      </p:sp>
      <p:pic>
        <p:nvPicPr>
          <p:cNvPr id="1028" name="Picture 4" descr="https://blogs.cornell.edu/wildharvesttest/files/2017/05/BrookTroutAmericanFishes-wl0c2l-300x19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6106" y="4618308"/>
            <a:ext cx="2857500" cy="184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430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662" y="0"/>
            <a:ext cx="10515600" cy="1325563"/>
          </a:xfrm>
        </p:spPr>
        <p:txBody>
          <a:bodyPr/>
          <a:lstStyle/>
          <a:p>
            <a:r>
              <a:rPr lang="en-US" dirty="0"/>
              <a:t>Example - Canada Goose</a:t>
            </a:r>
          </a:p>
        </p:txBody>
      </p:sp>
      <p:graphicFrame>
        <p:nvGraphicFramePr>
          <p:cNvPr id="6" name="Table 5"/>
          <p:cNvGraphicFramePr>
            <a:graphicFrameLocks noGrp="1"/>
          </p:cNvGraphicFramePr>
          <p:nvPr>
            <p:extLst>
              <p:ext uri="{D42A27DB-BD31-4B8C-83A1-F6EECF244321}">
                <p14:modId xmlns:p14="http://schemas.microsoft.com/office/powerpoint/2010/main" val="3330993025"/>
              </p:ext>
            </p:extLst>
          </p:nvPr>
        </p:nvGraphicFramePr>
        <p:xfrm>
          <a:off x="6695900" y="365124"/>
          <a:ext cx="4042746" cy="6111188"/>
        </p:xfrm>
        <a:graphic>
          <a:graphicData uri="http://schemas.openxmlformats.org/drawingml/2006/table">
            <a:tbl>
              <a:tblPr>
                <a:tableStyleId>{5C22544A-7EE6-4342-B048-85BDC9FD1C3A}</a:tableStyleId>
              </a:tblPr>
              <a:tblGrid>
                <a:gridCol w="2030702">
                  <a:extLst>
                    <a:ext uri="{9D8B030D-6E8A-4147-A177-3AD203B41FA5}">
                      <a16:colId xmlns:a16="http://schemas.microsoft.com/office/drawing/2014/main" val="1977759203"/>
                    </a:ext>
                  </a:extLst>
                </a:gridCol>
                <a:gridCol w="34672">
                  <a:extLst>
                    <a:ext uri="{9D8B030D-6E8A-4147-A177-3AD203B41FA5}">
                      <a16:colId xmlns:a16="http://schemas.microsoft.com/office/drawing/2014/main" val="2110906633"/>
                    </a:ext>
                  </a:extLst>
                </a:gridCol>
                <a:gridCol w="988686">
                  <a:extLst>
                    <a:ext uri="{9D8B030D-6E8A-4147-A177-3AD203B41FA5}">
                      <a16:colId xmlns:a16="http://schemas.microsoft.com/office/drawing/2014/main" val="1931067450"/>
                    </a:ext>
                  </a:extLst>
                </a:gridCol>
                <a:gridCol w="988686">
                  <a:extLst>
                    <a:ext uri="{9D8B030D-6E8A-4147-A177-3AD203B41FA5}">
                      <a16:colId xmlns:a16="http://schemas.microsoft.com/office/drawing/2014/main" val="2091819952"/>
                    </a:ext>
                  </a:extLst>
                </a:gridCol>
              </a:tblGrid>
              <a:tr h="211562">
                <a:tc gridSpan="4">
                  <a:txBody>
                    <a:bodyPr/>
                    <a:lstStyle/>
                    <a:p>
                      <a:pPr algn="l" fontAlgn="b"/>
                      <a:r>
                        <a:rPr lang="en-US" sz="1400" u="none" strike="noStrike" dirty="0">
                          <a:effectLst/>
                          <a:latin typeface="Arial" panose="020B0604020202020204" pitchFamily="34" charset="0"/>
                          <a:cs typeface="Arial" panose="020B0604020202020204" pitchFamily="34" charset="0"/>
                        </a:rPr>
                        <a:t>Comparison of Wild Goose and Domesticated Goose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08489226"/>
                  </a:ext>
                </a:extLst>
              </a:tr>
              <a:tr h="211562">
                <a:tc>
                  <a:txBody>
                    <a:body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extLst>
                  <a:ext uri="{0D108BD9-81ED-4DB2-BD59-A6C34878D82A}">
                    <a16:rowId xmlns:a16="http://schemas.microsoft.com/office/drawing/2014/main" val="1262752491"/>
                  </a:ext>
                </a:extLst>
              </a:tr>
              <a:tr h="211562">
                <a:tc>
                  <a:txBody>
                    <a:body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extLst>
                  <a:ext uri="{0D108BD9-81ED-4DB2-BD59-A6C34878D82A}">
                    <a16:rowId xmlns:a16="http://schemas.microsoft.com/office/drawing/2014/main" val="4213280925"/>
                  </a:ext>
                </a:extLst>
              </a:tr>
              <a:tr h="418626">
                <a:tc>
                  <a:txBody>
                    <a:body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r>
                        <a:rPr lang="en-US" sz="1400" u="none" strike="noStrike">
                          <a:effectLst/>
                          <a:latin typeface="Arial" panose="020B0604020202020204" pitchFamily="34" charset="0"/>
                          <a:cs typeface="Arial" panose="020B0604020202020204" pitchFamily="34" charset="0"/>
                        </a:rPr>
                        <a:t>Wild Canada</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r>
                        <a:rPr lang="en-US" sz="1400" u="none" strike="noStrike">
                          <a:effectLst/>
                          <a:latin typeface="Arial" panose="020B0604020202020204" pitchFamily="34" charset="0"/>
                          <a:cs typeface="Arial" panose="020B0604020202020204" pitchFamily="34" charset="0"/>
                        </a:rPr>
                        <a:t>Domesticated</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extLst>
                  <a:ext uri="{0D108BD9-81ED-4DB2-BD59-A6C34878D82A}">
                    <a16:rowId xmlns:a16="http://schemas.microsoft.com/office/drawing/2014/main" val="2592791532"/>
                  </a:ext>
                </a:extLst>
              </a:tr>
              <a:tr h="418626">
                <a:tc>
                  <a:txBody>
                    <a:bodyPr/>
                    <a:lstStyle/>
                    <a:p>
                      <a:pPr algn="l" fontAlgn="b"/>
                      <a:r>
                        <a:rPr lang="en-US" sz="1400" u="none" strike="noStrike" dirty="0">
                          <a:effectLst/>
                          <a:latin typeface="Arial" panose="020B0604020202020204" pitchFamily="34" charset="0"/>
                          <a:cs typeface="Arial" panose="020B0604020202020204" pitchFamily="34" charset="0"/>
                        </a:rPr>
                        <a:t>Based on 3 ounce portions (85g):</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r>
                        <a:rPr lang="en-US" sz="1400" u="none" strike="noStrike" dirty="0">
                          <a:effectLst/>
                          <a:latin typeface="Arial" panose="020B0604020202020204" pitchFamily="34" charset="0"/>
                          <a:cs typeface="Arial" panose="020B0604020202020204" pitchFamily="34" charset="0"/>
                        </a:rPr>
                        <a:t>Goose, skinless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r>
                        <a:rPr lang="en-US" sz="1400" u="none" strike="noStrike">
                          <a:effectLst/>
                          <a:latin typeface="Arial" panose="020B0604020202020204" pitchFamily="34" charset="0"/>
                          <a:cs typeface="Arial" panose="020B0604020202020204" pitchFamily="34" charset="0"/>
                        </a:rPr>
                        <a:t>Goose, skinless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extLst>
                  <a:ext uri="{0D108BD9-81ED-4DB2-BD59-A6C34878D82A}">
                    <a16:rowId xmlns:a16="http://schemas.microsoft.com/office/drawing/2014/main" val="1612762790"/>
                  </a:ext>
                </a:extLst>
              </a:tr>
              <a:tr h="211562">
                <a:tc>
                  <a:txBody>
                    <a:bodyPr/>
                    <a:lstStyle/>
                    <a:p>
                      <a:pPr algn="l" fontAlgn="b"/>
                      <a:r>
                        <a:rPr lang="en-US" sz="1400" u="none" strike="noStrike" dirty="0">
                          <a:effectLst/>
                          <a:latin typeface="Arial" panose="020B0604020202020204" pitchFamily="34" charset="0"/>
                          <a:cs typeface="Arial" panose="020B0604020202020204" pitchFamily="34" charset="0"/>
                        </a:rPr>
                        <a:t>Nutrients: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extLst>
                  <a:ext uri="{0D108BD9-81ED-4DB2-BD59-A6C34878D82A}">
                    <a16:rowId xmlns:a16="http://schemas.microsoft.com/office/drawing/2014/main" val="328884425"/>
                  </a:ext>
                </a:extLst>
              </a:tr>
              <a:tr h="211562">
                <a:tc>
                  <a:txBody>
                    <a:bodyPr/>
                    <a:lstStyle/>
                    <a:p>
                      <a:pPr algn="l" fontAlgn="b"/>
                      <a:r>
                        <a:rPr lang="en-US" sz="1400" u="none" strike="noStrike" dirty="0">
                          <a:effectLst/>
                          <a:latin typeface="Arial" panose="020B0604020202020204" pitchFamily="34" charset="0"/>
                          <a:cs typeface="Arial" panose="020B0604020202020204" pitchFamily="34" charset="0"/>
                        </a:rPr>
                        <a:t>Energy (kcal)</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a:effectLst/>
                          <a:latin typeface="Arial" panose="020B0604020202020204" pitchFamily="34" charset="0"/>
                          <a:cs typeface="Arial" panose="020B0604020202020204" pitchFamily="34" charset="0"/>
                        </a:rPr>
                        <a:t>113</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a:effectLst/>
                          <a:latin typeface="Arial" panose="020B0604020202020204" pitchFamily="34" charset="0"/>
                          <a:cs typeface="Arial" panose="020B0604020202020204" pitchFamily="34" charset="0"/>
                        </a:rPr>
                        <a:t>137</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extLst>
                  <a:ext uri="{0D108BD9-81ED-4DB2-BD59-A6C34878D82A}">
                    <a16:rowId xmlns:a16="http://schemas.microsoft.com/office/drawing/2014/main" val="4238532069"/>
                  </a:ext>
                </a:extLst>
              </a:tr>
              <a:tr h="211562">
                <a:tc>
                  <a:txBody>
                    <a:bodyPr/>
                    <a:lstStyle/>
                    <a:p>
                      <a:pPr algn="l" fontAlgn="b"/>
                      <a:r>
                        <a:rPr lang="en-US" sz="1400" u="none" strike="noStrike" dirty="0">
                          <a:effectLst/>
                          <a:latin typeface="Arial" panose="020B0604020202020204" pitchFamily="34" charset="0"/>
                          <a:cs typeface="Arial" panose="020B0604020202020204" pitchFamily="34" charset="0"/>
                        </a:rPr>
                        <a:t>Protein (g)</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a:effectLst/>
                          <a:latin typeface="Arial" panose="020B0604020202020204" pitchFamily="34" charset="0"/>
                          <a:cs typeface="Arial" panose="020B0604020202020204" pitchFamily="34" charset="0"/>
                        </a:rPr>
                        <a:t>20.66</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a:effectLst/>
                          <a:latin typeface="Arial" panose="020B0604020202020204" pitchFamily="34" charset="0"/>
                          <a:cs typeface="Arial" panose="020B0604020202020204" pitchFamily="34" charset="0"/>
                        </a:rPr>
                        <a:t>19.34</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extLst>
                  <a:ext uri="{0D108BD9-81ED-4DB2-BD59-A6C34878D82A}">
                    <a16:rowId xmlns:a16="http://schemas.microsoft.com/office/drawing/2014/main" val="2413398609"/>
                  </a:ext>
                </a:extLst>
              </a:tr>
              <a:tr h="211562">
                <a:tc>
                  <a:txBody>
                    <a:bodyPr/>
                    <a:lstStyle/>
                    <a:p>
                      <a:pPr algn="l" fontAlgn="b"/>
                      <a:r>
                        <a:rPr lang="en-US" sz="1400" u="none" strike="noStrike" dirty="0">
                          <a:effectLst/>
                          <a:latin typeface="Arial" panose="020B0604020202020204" pitchFamily="34" charset="0"/>
                          <a:cs typeface="Arial" panose="020B0604020202020204" pitchFamily="34" charset="0"/>
                        </a:rPr>
                        <a:t>Total fat (g)</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a:effectLst/>
                          <a:latin typeface="Arial" panose="020B0604020202020204" pitchFamily="34" charset="0"/>
                          <a:cs typeface="Arial" panose="020B0604020202020204" pitchFamily="34" charset="0"/>
                        </a:rPr>
                        <a:t>3.42</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a:effectLst/>
                          <a:latin typeface="Arial" panose="020B0604020202020204" pitchFamily="34" charset="0"/>
                          <a:cs typeface="Arial" panose="020B0604020202020204" pitchFamily="34" charset="0"/>
                        </a:rPr>
                        <a:t>6.06</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extLst>
                  <a:ext uri="{0D108BD9-81ED-4DB2-BD59-A6C34878D82A}">
                    <a16:rowId xmlns:a16="http://schemas.microsoft.com/office/drawing/2014/main" val="1331286848"/>
                  </a:ext>
                </a:extLst>
              </a:tr>
              <a:tr h="211562">
                <a:tc>
                  <a:txBody>
                    <a:bodyPr/>
                    <a:lstStyle/>
                    <a:p>
                      <a:pPr algn="l" fontAlgn="b"/>
                      <a:r>
                        <a:rPr lang="en-US" sz="1400" u="none" strike="noStrike" dirty="0">
                          <a:effectLst/>
                          <a:latin typeface="Arial" panose="020B0604020202020204" pitchFamily="34" charset="0"/>
                          <a:cs typeface="Arial" panose="020B0604020202020204" pitchFamily="34" charset="0"/>
                        </a:rPr>
                        <a:t>Total saturated fat (g)</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a:effectLst/>
                          <a:latin typeface="Arial" panose="020B0604020202020204" pitchFamily="34" charset="0"/>
                          <a:cs typeface="Arial" panose="020B0604020202020204" pitchFamily="34" charset="0"/>
                        </a:rPr>
                        <a:t>0.518</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a:effectLst/>
                          <a:latin typeface="Arial" panose="020B0604020202020204" pitchFamily="34" charset="0"/>
                          <a:cs typeface="Arial" panose="020B0604020202020204" pitchFamily="34" charset="0"/>
                        </a:rPr>
                        <a:t>2.372</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extLst>
                  <a:ext uri="{0D108BD9-81ED-4DB2-BD59-A6C34878D82A}">
                    <a16:rowId xmlns:a16="http://schemas.microsoft.com/office/drawing/2014/main" val="3082087809"/>
                  </a:ext>
                </a:extLst>
              </a:tr>
              <a:tr h="418626">
                <a:tc>
                  <a:txBody>
                    <a:bodyPr/>
                    <a:lstStyle/>
                    <a:p>
                      <a:pPr algn="l" fontAlgn="b"/>
                      <a:r>
                        <a:rPr lang="en-US" sz="1400" u="none" strike="noStrike" dirty="0">
                          <a:effectLst/>
                          <a:latin typeface="Arial" panose="020B0604020202020204" pitchFamily="34" charset="0"/>
                          <a:cs typeface="Arial" panose="020B0604020202020204" pitchFamily="34" charset="0"/>
                        </a:rPr>
                        <a:t>Total mono-unsaturated fat (g)</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a:effectLst/>
                          <a:latin typeface="Arial" panose="020B0604020202020204" pitchFamily="34" charset="0"/>
                          <a:cs typeface="Arial" panose="020B0604020202020204" pitchFamily="34" charset="0"/>
                        </a:rPr>
                        <a:t>0.694</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a:effectLst/>
                          <a:latin typeface="Arial" panose="020B0604020202020204" pitchFamily="34" charset="0"/>
                          <a:cs typeface="Arial" panose="020B0604020202020204" pitchFamily="34" charset="0"/>
                        </a:rPr>
                        <a:t>1.572</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extLst>
                  <a:ext uri="{0D108BD9-81ED-4DB2-BD59-A6C34878D82A}">
                    <a16:rowId xmlns:a16="http://schemas.microsoft.com/office/drawing/2014/main" val="2040100226"/>
                  </a:ext>
                </a:extLst>
              </a:tr>
              <a:tr h="418626">
                <a:tc>
                  <a:txBody>
                    <a:bodyPr/>
                    <a:lstStyle/>
                    <a:p>
                      <a:pPr algn="l" fontAlgn="b"/>
                      <a:r>
                        <a:rPr lang="en-US" sz="1400" u="none" strike="noStrike">
                          <a:effectLst/>
                          <a:latin typeface="Arial" panose="020B0604020202020204" pitchFamily="34" charset="0"/>
                          <a:cs typeface="Arial" panose="020B0604020202020204" pitchFamily="34" charset="0"/>
                        </a:rPr>
                        <a:t>Total poly-unsaturated fat (g)</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dirty="0">
                          <a:effectLst/>
                          <a:latin typeface="Arial" panose="020B0604020202020204" pitchFamily="34" charset="0"/>
                          <a:cs typeface="Arial" panose="020B0604020202020204" pitchFamily="34" charset="0"/>
                        </a:rPr>
                        <a:t>0.295</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a:effectLst/>
                          <a:latin typeface="Arial" panose="020B0604020202020204" pitchFamily="34" charset="0"/>
                          <a:cs typeface="Arial" panose="020B0604020202020204" pitchFamily="34" charset="0"/>
                        </a:rPr>
                        <a:t>0.765</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extLst>
                  <a:ext uri="{0D108BD9-81ED-4DB2-BD59-A6C34878D82A}">
                    <a16:rowId xmlns:a16="http://schemas.microsoft.com/office/drawing/2014/main" val="2738629476"/>
                  </a:ext>
                </a:extLst>
              </a:tr>
              <a:tr h="211562">
                <a:tc>
                  <a:txBody>
                    <a:bodyPr/>
                    <a:lstStyle/>
                    <a:p>
                      <a:pPr algn="l" fontAlgn="b"/>
                      <a:r>
                        <a:rPr lang="en-US" sz="1400" u="none" strike="noStrike">
                          <a:effectLst/>
                          <a:latin typeface="Arial" panose="020B0604020202020204" pitchFamily="34" charset="0"/>
                          <a:cs typeface="Arial" panose="020B0604020202020204" pitchFamily="34" charset="0"/>
                        </a:rPr>
                        <a:t>Cholesterol (mg)</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dirty="0">
                          <a:effectLst/>
                          <a:latin typeface="Arial" panose="020B0604020202020204" pitchFamily="34" charset="0"/>
                          <a:cs typeface="Arial" panose="020B0604020202020204" pitchFamily="34" charset="0"/>
                        </a:rPr>
                        <a:t>68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a:effectLst/>
                          <a:latin typeface="Arial" panose="020B0604020202020204" pitchFamily="34" charset="0"/>
                          <a:cs typeface="Arial" panose="020B0604020202020204" pitchFamily="34" charset="0"/>
                        </a:rPr>
                        <a:t>71</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extLst>
                  <a:ext uri="{0D108BD9-81ED-4DB2-BD59-A6C34878D82A}">
                    <a16:rowId xmlns:a16="http://schemas.microsoft.com/office/drawing/2014/main" val="4168991527"/>
                  </a:ext>
                </a:extLst>
              </a:tr>
              <a:tr h="211562">
                <a:tc>
                  <a:txBody>
                    <a:bodyPr/>
                    <a:lstStyle/>
                    <a:p>
                      <a:pPr algn="l" fontAlgn="b"/>
                      <a:r>
                        <a:rPr lang="en-US" sz="1400" u="none" strike="noStrike">
                          <a:effectLst/>
                          <a:latin typeface="Arial" panose="020B0604020202020204" pitchFamily="34" charset="0"/>
                          <a:cs typeface="Arial" panose="020B0604020202020204" pitchFamily="34" charset="0"/>
                        </a:rPr>
                        <a:t>Minerals: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extLst>
                  <a:ext uri="{0D108BD9-81ED-4DB2-BD59-A6C34878D82A}">
                    <a16:rowId xmlns:a16="http://schemas.microsoft.com/office/drawing/2014/main" val="1432833285"/>
                  </a:ext>
                </a:extLst>
              </a:tr>
              <a:tr h="211562">
                <a:tc>
                  <a:txBody>
                    <a:bodyPr/>
                    <a:lstStyle/>
                    <a:p>
                      <a:pPr algn="l" fontAlgn="b"/>
                      <a:r>
                        <a:rPr lang="en-US" sz="1400" u="none" strike="noStrike">
                          <a:effectLst/>
                          <a:latin typeface="Arial" panose="020B0604020202020204" pitchFamily="34" charset="0"/>
                          <a:cs typeface="Arial" panose="020B0604020202020204" pitchFamily="34" charset="0"/>
                        </a:rPr>
                        <a:t>Ca (mg)</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dirty="0">
                          <a:effectLst/>
                          <a:latin typeface="Arial" panose="020B0604020202020204" pitchFamily="34" charset="0"/>
                          <a:cs typeface="Arial" panose="020B0604020202020204" pitchFamily="34" charset="0"/>
                        </a:rPr>
                        <a:t>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a:effectLst/>
                          <a:latin typeface="Arial" panose="020B0604020202020204" pitchFamily="34" charset="0"/>
                          <a:cs typeface="Arial" panose="020B0604020202020204" pitchFamily="34" charset="0"/>
                        </a:rPr>
                        <a:t>11</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extLst>
                  <a:ext uri="{0D108BD9-81ED-4DB2-BD59-A6C34878D82A}">
                    <a16:rowId xmlns:a16="http://schemas.microsoft.com/office/drawing/2014/main" val="2411299175"/>
                  </a:ext>
                </a:extLst>
              </a:tr>
              <a:tr h="211562">
                <a:tc>
                  <a:txBody>
                    <a:bodyPr/>
                    <a:lstStyle/>
                    <a:p>
                      <a:pPr algn="l" fontAlgn="b"/>
                      <a:r>
                        <a:rPr lang="en-US" sz="1400" u="none" strike="noStrike">
                          <a:effectLst/>
                          <a:latin typeface="Arial" panose="020B0604020202020204" pitchFamily="34" charset="0"/>
                          <a:cs typeface="Arial" panose="020B0604020202020204" pitchFamily="34" charset="0"/>
                        </a:rPr>
                        <a:t>Fe (mg)</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dirty="0">
                          <a:effectLst/>
                          <a:latin typeface="Arial" panose="020B0604020202020204" pitchFamily="34" charset="0"/>
                          <a:cs typeface="Arial" panose="020B0604020202020204" pitchFamily="34" charset="0"/>
                        </a:rPr>
                        <a:t>5.02</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a:effectLst/>
                          <a:latin typeface="Arial" panose="020B0604020202020204" pitchFamily="34" charset="0"/>
                          <a:cs typeface="Arial" panose="020B0604020202020204" pitchFamily="34" charset="0"/>
                        </a:rPr>
                        <a:t>2.18</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extLst>
                  <a:ext uri="{0D108BD9-81ED-4DB2-BD59-A6C34878D82A}">
                    <a16:rowId xmlns:a16="http://schemas.microsoft.com/office/drawing/2014/main" val="4266850463"/>
                  </a:ext>
                </a:extLst>
              </a:tr>
              <a:tr h="211562">
                <a:tc>
                  <a:txBody>
                    <a:bodyPr/>
                    <a:lstStyle/>
                    <a:p>
                      <a:pPr algn="l" fontAlgn="b"/>
                      <a:r>
                        <a:rPr lang="en-US" sz="1400" u="none" strike="noStrike">
                          <a:effectLst/>
                          <a:latin typeface="Arial" panose="020B0604020202020204" pitchFamily="34" charset="0"/>
                          <a:cs typeface="Arial" panose="020B0604020202020204" pitchFamily="34" charset="0"/>
                        </a:rPr>
                        <a:t>Mg (mg)</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a:effectLst/>
                          <a:latin typeface="Arial" panose="020B0604020202020204" pitchFamily="34" charset="0"/>
                          <a:cs typeface="Arial" panose="020B0604020202020204" pitchFamily="34" charset="0"/>
                        </a:rPr>
                        <a:t>25</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dirty="0">
                          <a:effectLst/>
                          <a:latin typeface="Arial" panose="020B0604020202020204" pitchFamily="34" charset="0"/>
                          <a:cs typeface="Arial" panose="020B0604020202020204" pitchFamily="34" charset="0"/>
                        </a:rPr>
                        <a:t>20</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extLst>
                  <a:ext uri="{0D108BD9-81ED-4DB2-BD59-A6C34878D82A}">
                    <a16:rowId xmlns:a16="http://schemas.microsoft.com/office/drawing/2014/main" val="1035038393"/>
                  </a:ext>
                </a:extLst>
              </a:tr>
              <a:tr h="211562">
                <a:tc>
                  <a:txBody>
                    <a:bodyPr/>
                    <a:lstStyle/>
                    <a:p>
                      <a:pPr algn="l" fontAlgn="b"/>
                      <a:r>
                        <a:rPr lang="en-US" sz="1400" u="none" strike="noStrike">
                          <a:effectLst/>
                          <a:latin typeface="Arial" panose="020B0604020202020204" pitchFamily="34" charset="0"/>
                          <a:cs typeface="Arial" panose="020B0604020202020204" pitchFamily="34" charset="0"/>
                        </a:rPr>
                        <a:t>P (mg)</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a:effectLst/>
                          <a:latin typeface="Arial" panose="020B0604020202020204" pitchFamily="34" charset="0"/>
                          <a:cs typeface="Arial" panose="020B0604020202020204" pitchFamily="34" charset="0"/>
                        </a:rPr>
                        <a:t>218</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dirty="0">
                          <a:effectLst/>
                          <a:latin typeface="Arial" panose="020B0604020202020204" pitchFamily="34" charset="0"/>
                          <a:cs typeface="Arial" panose="020B0604020202020204" pitchFamily="34" charset="0"/>
                        </a:rPr>
                        <a:t>265</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extLst>
                  <a:ext uri="{0D108BD9-81ED-4DB2-BD59-A6C34878D82A}">
                    <a16:rowId xmlns:a16="http://schemas.microsoft.com/office/drawing/2014/main" val="2963492308"/>
                  </a:ext>
                </a:extLst>
              </a:tr>
              <a:tr h="211562">
                <a:tc>
                  <a:txBody>
                    <a:bodyPr/>
                    <a:lstStyle/>
                    <a:p>
                      <a:pPr algn="l" fontAlgn="b"/>
                      <a:r>
                        <a:rPr lang="en-US" sz="1400" u="none" strike="noStrike">
                          <a:effectLst/>
                          <a:latin typeface="Arial" panose="020B0604020202020204" pitchFamily="34" charset="0"/>
                          <a:cs typeface="Arial" panose="020B0604020202020204" pitchFamily="34" charset="0"/>
                        </a:rPr>
                        <a:t>K (mg)</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a:effectLst/>
                          <a:latin typeface="Arial" panose="020B0604020202020204" pitchFamily="34" charset="0"/>
                          <a:cs typeface="Arial" panose="020B0604020202020204" pitchFamily="34" charset="0"/>
                        </a:rPr>
                        <a:t>286</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dirty="0">
                          <a:effectLst/>
                          <a:latin typeface="Arial" panose="020B0604020202020204" pitchFamily="34" charset="0"/>
                          <a:cs typeface="Arial" panose="020B0604020202020204" pitchFamily="34" charset="0"/>
                        </a:rPr>
                        <a:t>357</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extLst>
                  <a:ext uri="{0D108BD9-81ED-4DB2-BD59-A6C34878D82A}">
                    <a16:rowId xmlns:a16="http://schemas.microsoft.com/office/drawing/2014/main" val="1138892830"/>
                  </a:ext>
                </a:extLst>
              </a:tr>
              <a:tr h="211562">
                <a:tc>
                  <a:txBody>
                    <a:bodyPr/>
                    <a:lstStyle/>
                    <a:p>
                      <a:pPr algn="l" fontAlgn="b"/>
                      <a:r>
                        <a:rPr lang="en-US" sz="1400" u="none" strike="noStrike">
                          <a:effectLst/>
                          <a:latin typeface="Arial" panose="020B0604020202020204" pitchFamily="34" charset="0"/>
                          <a:cs typeface="Arial" panose="020B0604020202020204" pitchFamily="34" charset="0"/>
                        </a:rPr>
                        <a:t>Na (mg)</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a:effectLst/>
                          <a:latin typeface="Arial" panose="020B0604020202020204" pitchFamily="34" charset="0"/>
                          <a:cs typeface="Arial" panose="020B0604020202020204" pitchFamily="34" charset="0"/>
                        </a:rPr>
                        <a:t>42</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dirty="0">
                          <a:effectLst/>
                          <a:latin typeface="Arial" panose="020B0604020202020204" pitchFamily="34" charset="0"/>
                          <a:cs typeface="Arial" panose="020B0604020202020204" pitchFamily="34" charset="0"/>
                        </a:rPr>
                        <a:t>74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extLst>
                  <a:ext uri="{0D108BD9-81ED-4DB2-BD59-A6C34878D82A}">
                    <a16:rowId xmlns:a16="http://schemas.microsoft.com/office/drawing/2014/main" val="2739128092"/>
                  </a:ext>
                </a:extLst>
              </a:tr>
              <a:tr h="211562">
                <a:tc>
                  <a:txBody>
                    <a:bodyPr/>
                    <a:lstStyle/>
                    <a:p>
                      <a:pPr algn="l" fontAlgn="b"/>
                      <a:r>
                        <a:rPr lang="en-US" sz="1400" u="none" strike="noStrike">
                          <a:effectLst/>
                          <a:latin typeface="Arial" panose="020B0604020202020204" pitchFamily="34" charset="0"/>
                          <a:cs typeface="Arial" panose="020B0604020202020204" pitchFamily="34" charset="0"/>
                        </a:rPr>
                        <a:t>Zn (mg)</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a:effectLst/>
                          <a:latin typeface="Arial" panose="020B0604020202020204" pitchFamily="34" charset="0"/>
                          <a:cs typeface="Arial" panose="020B0604020202020204" pitchFamily="34" charset="0"/>
                        </a:rPr>
                        <a:t>1.43</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636" marR="4636" marT="4636" marB="0" anchor="b"/>
                </a:tc>
                <a:tc>
                  <a:txBody>
                    <a:bodyPr/>
                    <a:lstStyle/>
                    <a:p>
                      <a:pPr algn="r" fontAlgn="b"/>
                      <a:r>
                        <a:rPr lang="en-US" sz="1400" u="none" strike="noStrike" dirty="0">
                          <a:effectLst/>
                          <a:latin typeface="Arial" panose="020B0604020202020204" pitchFamily="34" charset="0"/>
                          <a:cs typeface="Arial" panose="020B0604020202020204" pitchFamily="34" charset="0"/>
                        </a:rPr>
                        <a:t>1.99</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636" marR="4636" marT="4636" marB="0" anchor="b"/>
                </a:tc>
                <a:extLst>
                  <a:ext uri="{0D108BD9-81ED-4DB2-BD59-A6C34878D82A}">
                    <a16:rowId xmlns:a16="http://schemas.microsoft.com/office/drawing/2014/main" val="724255197"/>
                  </a:ext>
                </a:extLst>
              </a:tr>
              <a:tr h="181982">
                <a:tc>
                  <a:txBody>
                    <a:bodyPr/>
                    <a:lstStyle/>
                    <a:p>
                      <a:pPr algn="l" fontAlgn="b"/>
                      <a:endParaRPr lang="en-US" sz="1200" b="0" i="0" u="none" strike="noStrike" dirty="0">
                        <a:solidFill>
                          <a:srgbClr val="000000"/>
                        </a:solidFill>
                        <a:effectLst/>
                        <a:latin typeface="Arial" panose="020B0604020202020204" pitchFamily="34" charset="0"/>
                      </a:endParaRPr>
                    </a:p>
                  </a:txBody>
                  <a:tcPr marL="4636" marR="4636" marT="4636" marB="0" anchor="b"/>
                </a:tc>
                <a:tc>
                  <a:txBody>
                    <a:bodyPr/>
                    <a:lstStyle/>
                    <a:p>
                      <a:pPr algn="l" fontAlgn="b"/>
                      <a:endParaRPr lang="en-US" sz="1200" b="0" i="0" u="none" strike="noStrike">
                        <a:solidFill>
                          <a:srgbClr val="000000"/>
                        </a:solidFill>
                        <a:effectLst/>
                        <a:latin typeface="Arial" panose="020B0604020202020204" pitchFamily="34" charset="0"/>
                      </a:endParaRPr>
                    </a:p>
                  </a:txBody>
                  <a:tcPr marL="4636" marR="4636" marT="4636" marB="0" anchor="b"/>
                </a:tc>
                <a:tc>
                  <a:txBody>
                    <a:bodyPr/>
                    <a:lstStyle/>
                    <a:p>
                      <a:pPr algn="l" fontAlgn="b"/>
                      <a:endParaRPr lang="en-US" sz="1200" b="0" i="0" u="none" strike="noStrike">
                        <a:solidFill>
                          <a:srgbClr val="000000"/>
                        </a:solidFill>
                        <a:effectLst/>
                        <a:latin typeface="Arial" panose="020B0604020202020204" pitchFamily="34" charset="0"/>
                      </a:endParaRPr>
                    </a:p>
                  </a:txBody>
                  <a:tcPr marL="4636" marR="4636" marT="4636" marB="0" anchor="b"/>
                </a:tc>
                <a:tc>
                  <a:txBody>
                    <a:bodyPr/>
                    <a:lstStyle/>
                    <a:p>
                      <a:pPr algn="l" fontAlgn="b"/>
                      <a:endParaRPr lang="en-US" sz="1200" b="0" i="0" u="none" strike="noStrike" dirty="0">
                        <a:solidFill>
                          <a:srgbClr val="000000"/>
                        </a:solidFill>
                        <a:effectLst/>
                        <a:latin typeface="Arial" panose="020B0604020202020204" pitchFamily="34" charset="0"/>
                      </a:endParaRPr>
                    </a:p>
                  </a:txBody>
                  <a:tcPr marL="4636" marR="4636" marT="4636" marB="0" anchor="b"/>
                </a:tc>
                <a:extLst>
                  <a:ext uri="{0D108BD9-81ED-4DB2-BD59-A6C34878D82A}">
                    <a16:rowId xmlns:a16="http://schemas.microsoft.com/office/drawing/2014/main" val="3365755046"/>
                  </a:ext>
                </a:extLst>
              </a:tr>
              <a:tr h="270723">
                <a:tc gridSpan="4">
                  <a:txBody>
                    <a:bodyPr/>
                    <a:lstStyle/>
                    <a:p>
                      <a:pPr algn="l" fontAlgn="b"/>
                      <a:r>
                        <a:rPr lang="en-US" sz="600" u="none" strike="noStrike" dirty="0">
                          <a:effectLst/>
                        </a:rPr>
                        <a:t>Data source:  U.S. Department of Agriculture, Agricultural Research Service. 2011. USDA National Nutrient Database for Standard Reference, Release 24. Nutrient Data Laboratory Home Page, http://www.ars.usda.gov/ba/bhnrc/ndl. Compiled by Moira M. Tidball, Cornell University Cooperative Extension, revised September 2014.</a:t>
                      </a:r>
                      <a:endParaRPr lang="en-US" sz="600" b="0" i="0" u="none" strike="noStrike" dirty="0">
                        <a:solidFill>
                          <a:srgbClr val="000000"/>
                        </a:solidFill>
                        <a:effectLst/>
                        <a:latin typeface="Arial" panose="020B0604020202020204" pitchFamily="34" charset="0"/>
                      </a:endParaRPr>
                    </a:p>
                  </a:txBody>
                  <a:tcPr marL="4636" marR="4636" marT="4636"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7182630"/>
                  </a:ext>
                </a:extLst>
              </a:tr>
            </a:tbl>
          </a:graphicData>
        </a:graphic>
      </p:graphicFrame>
      <p:pic>
        <p:nvPicPr>
          <p:cNvPr id="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7452" y="1193537"/>
            <a:ext cx="18097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mage resu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140" y="3475937"/>
            <a:ext cx="53340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868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42" y="228290"/>
            <a:ext cx="10515600" cy="1325563"/>
          </a:xfrm>
        </p:spPr>
        <p:txBody>
          <a:bodyPr/>
          <a:lstStyle/>
          <a:p>
            <a:r>
              <a:rPr lang="en-US" dirty="0"/>
              <a:t>Example – Upland Birds</a:t>
            </a:r>
          </a:p>
        </p:txBody>
      </p:sp>
      <p:graphicFrame>
        <p:nvGraphicFramePr>
          <p:cNvPr id="4" name="Table 3"/>
          <p:cNvGraphicFramePr>
            <a:graphicFrameLocks noGrp="1"/>
          </p:cNvGraphicFramePr>
          <p:nvPr>
            <p:extLst>
              <p:ext uri="{D42A27DB-BD31-4B8C-83A1-F6EECF244321}">
                <p14:modId xmlns:p14="http://schemas.microsoft.com/office/powerpoint/2010/main" val="2296441780"/>
              </p:ext>
            </p:extLst>
          </p:nvPr>
        </p:nvGraphicFramePr>
        <p:xfrm>
          <a:off x="4780982" y="1320655"/>
          <a:ext cx="6897218" cy="4841292"/>
        </p:xfrm>
        <a:graphic>
          <a:graphicData uri="http://schemas.openxmlformats.org/drawingml/2006/table">
            <a:tbl>
              <a:tblPr>
                <a:tableStyleId>{5C22544A-7EE6-4342-B048-85BDC9FD1C3A}</a:tableStyleId>
              </a:tblPr>
              <a:tblGrid>
                <a:gridCol w="2439454">
                  <a:extLst>
                    <a:ext uri="{9D8B030D-6E8A-4147-A177-3AD203B41FA5}">
                      <a16:colId xmlns:a16="http://schemas.microsoft.com/office/drawing/2014/main" val="2246143948"/>
                    </a:ext>
                  </a:extLst>
                </a:gridCol>
                <a:gridCol w="905856">
                  <a:extLst>
                    <a:ext uri="{9D8B030D-6E8A-4147-A177-3AD203B41FA5}">
                      <a16:colId xmlns:a16="http://schemas.microsoft.com/office/drawing/2014/main" val="2789646484"/>
                    </a:ext>
                  </a:extLst>
                </a:gridCol>
                <a:gridCol w="540335">
                  <a:extLst>
                    <a:ext uri="{9D8B030D-6E8A-4147-A177-3AD203B41FA5}">
                      <a16:colId xmlns:a16="http://schemas.microsoft.com/office/drawing/2014/main" val="3423097123"/>
                    </a:ext>
                  </a:extLst>
                </a:gridCol>
                <a:gridCol w="1366730">
                  <a:extLst>
                    <a:ext uri="{9D8B030D-6E8A-4147-A177-3AD203B41FA5}">
                      <a16:colId xmlns:a16="http://schemas.microsoft.com/office/drawing/2014/main" val="4165911407"/>
                    </a:ext>
                  </a:extLst>
                </a:gridCol>
                <a:gridCol w="1644843">
                  <a:extLst>
                    <a:ext uri="{9D8B030D-6E8A-4147-A177-3AD203B41FA5}">
                      <a16:colId xmlns:a16="http://schemas.microsoft.com/office/drawing/2014/main" val="4035666413"/>
                    </a:ext>
                  </a:extLst>
                </a:gridCol>
              </a:tblGrid>
              <a:tr h="219378">
                <a:tc gridSpan="5">
                  <a:txBody>
                    <a:bodyPr/>
                    <a:lstStyle/>
                    <a:p>
                      <a:pPr algn="l" fontAlgn="b"/>
                      <a:r>
                        <a:rPr lang="en-US" sz="1300" b="1" u="sng" strike="noStrike" dirty="0">
                          <a:effectLst/>
                        </a:rPr>
                        <a:t>Comparison of Upland Game Birds</a:t>
                      </a:r>
                      <a:endParaRPr lang="en-US" sz="1300" b="1" i="0" u="sng" strike="noStrike" dirty="0">
                        <a:solidFill>
                          <a:srgbClr val="000000"/>
                        </a:solidFill>
                        <a:effectLst/>
                        <a:latin typeface="Arial" panose="020B0604020202020204" pitchFamily="34" charset="0"/>
                      </a:endParaRPr>
                    </a:p>
                  </a:txBody>
                  <a:tcPr marL="6703" marR="6703" marT="670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0942575"/>
                  </a:ext>
                </a:extLst>
              </a:tr>
              <a:tr h="219378">
                <a:tc gridSpan="5">
                  <a:txBody>
                    <a:bodyPr/>
                    <a:lstStyle/>
                    <a:p>
                      <a:pPr algn="l" fontAlgn="b"/>
                      <a:endParaRPr lang="en-US" sz="1300" b="0" i="0" u="none" strike="noStrike" dirty="0">
                        <a:solidFill>
                          <a:srgbClr val="000000"/>
                        </a:solidFill>
                        <a:effectLst/>
                        <a:latin typeface="Arial" panose="020B0604020202020204" pitchFamily="34" charset="0"/>
                      </a:endParaRPr>
                    </a:p>
                  </a:txBody>
                  <a:tcPr marL="6703" marR="6703" marT="670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17005188"/>
                  </a:ext>
                </a:extLst>
              </a:tr>
              <a:tr h="255799">
                <a:tc>
                  <a:txBody>
                    <a:bodyPr/>
                    <a:lstStyle/>
                    <a:p>
                      <a:pPr algn="l" fontAlgn="b"/>
                      <a:r>
                        <a:rPr lang="en-US" sz="1300" u="none" strike="noStrike">
                          <a:effectLst/>
                        </a:rPr>
                        <a:t>Based on 3 ounce portions</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l" fontAlgn="b"/>
                      <a:r>
                        <a:rPr lang="en-US" sz="1300" u="none" strike="noStrike" dirty="0">
                          <a:effectLst/>
                        </a:rPr>
                        <a:t>Pheasant</a:t>
                      </a:r>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l" fontAlgn="b"/>
                      <a:r>
                        <a:rPr lang="en-US" sz="1300" u="none" strike="noStrike">
                          <a:effectLst/>
                        </a:rPr>
                        <a:t>Quail</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l" fontAlgn="b"/>
                      <a:r>
                        <a:rPr lang="en-US" sz="1300" u="none" strike="noStrike">
                          <a:effectLst/>
                        </a:rPr>
                        <a:t>Ruffed Grouse</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l" fontAlgn="b"/>
                      <a:r>
                        <a:rPr lang="en-US" sz="1300" u="none" strike="noStrike">
                          <a:effectLst/>
                        </a:rPr>
                        <a:t>Spruce Grouse, </a:t>
                      </a:r>
                      <a:endParaRPr lang="en-US" sz="1300" b="0" i="0" u="none" strike="noStrike">
                        <a:solidFill>
                          <a:srgbClr val="000000"/>
                        </a:solidFill>
                        <a:effectLst/>
                        <a:latin typeface="Arial" panose="020B0604020202020204" pitchFamily="34" charset="0"/>
                      </a:endParaRPr>
                    </a:p>
                  </a:txBody>
                  <a:tcPr marL="6703" marR="6703" marT="6703" marB="0" anchor="b"/>
                </a:tc>
                <a:extLst>
                  <a:ext uri="{0D108BD9-81ED-4DB2-BD59-A6C34878D82A}">
                    <a16:rowId xmlns:a16="http://schemas.microsoft.com/office/drawing/2014/main" val="1684713371"/>
                  </a:ext>
                </a:extLst>
              </a:tr>
              <a:tr h="220272">
                <a:tc>
                  <a:txBody>
                    <a:bodyPr/>
                    <a:lstStyle/>
                    <a:p>
                      <a:pPr algn="l" fontAlgn="b"/>
                      <a:r>
                        <a:rPr lang="en-US" sz="1300" u="none" strike="noStrike">
                          <a:effectLst/>
                        </a:rPr>
                        <a:t>(85g):</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l" fontAlgn="b"/>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l" fontAlgn="b"/>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l" fontAlgn="b"/>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l" fontAlgn="b"/>
                      <a:r>
                        <a:rPr lang="en-US" sz="1300" u="none" strike="noStrike">
                          <a:effectLst/>
                        </a:rPr>
                        <a:t>Native (Canadian)</a:t>
                      </a:r>
                      <a:endParaRPr lang="en-US" sz="1300" b="0" i="0" u="none" strike="noStrike">
                        <a:solidFill>
                          <a:srgbClr val="000000"/>
                        </a:solidFill>
                        <a:effectLst/>
                        <a:latin typeface="Arial" panose="020B0604020202020204" pitchFamily="34" charset="0"/>
                      </a:endParaRPr>
                    </a:p>
                  </a:txBody>
                  <a:tcPr marL="6703" marR="6703" marT="6703" marB="0" anchor="b"/>
                </a:tc>
                <a:extLst>
                  <a:ext uri="{0D108BD9-81ED-4DB2-BD59-A6C34878D82A}">
                    <a16:rowId xmlns:a16="http://schemas.microsoft.com/office/drawing/2014/main" val="629360548"/>
                  </a:ext>
                </a:extLst>
              </a:tr>
              <a:tr h="220272">
                <a:tc>
                  <a:txBody>
                    <a:bodyPr/>
                    <a:lstStyle/>
                    <a:p>
                      <a:pPr algn="l" fontAlgn="b"/>
                      <a:r>
                        <a:rPr lang="en-US" sz="1300" u="none" strike="noStrike">
                          <a:effectLst/>
                        </a:rPr>
                        <a:t>Nutrients:</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l" fontAlgn="b"/>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l" fontAlgn="b"/>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l" fontAlgn="b"/>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l" fontAlgn="b"/>
                      <a:endParaRPr lang="en-US" sz="1300" b="0" i="0" u="none" strike="noStrike">
                        <a:solidFill>
                          <a:srgbClr val="000000"/>
                        </a:solidFill>
                        <a:effectLst/>
                        <a:latin typeface="Arial" panose="020B0604020202020204" pitchFamily="34" charset="0"/>
                      </a:endParaRPr>
                    </a:p>
                  </a:txBody>
                  <a:tcPr marL="6703" marR="6703" marT="6703" marB="0" anchor="b"/>
                </a:tc>
                <a:extLst>
                  <a:ext uri="{0D108BD9-81ED-4DB2-BD59-A6C34878D82A}">
                    <a16:rowId xmlns:a16="http://schemas.microsoft.com/office/drawing/2014/main" val="3688713700"/>
                  </a:ext>
                </a:extLst>
              </a:tr>
              <a:tr h="220272">
                <a:tc>
                  <a:txBody>
                    <a:bodyPr/>
                    <a:lstStyle/>
                    <a:p>
                      <a:pPr algn="l" fontAlgn="b"/>
                      <a:r>
                        <a:rPr lang="en-US" sz="1300" u="none" strike="noStrike">
                          <a:effectLst/>
                        </a:rPr>
                        <a:t>Energy (kcal)</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113</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105</a:t>
                      </a:r>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95</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92.6</a:t>
                      </a:r>
                      <a:endParaRPr lang="en-US" sz="1300" b="0" i="0" u="none" strike="noStrike">
                        <a:solidFill>
                          <a:srgbClr val="000000"/>
                        </a:solidFill>
                        <a:effectLst/>
                        <a:latin typeface="Arial" panose="020B0604020202020204" pitchFamily="34" charset="0"/>
                      </a:endParaRPr>
                    </a:p>
                  </a:txBody>
                  <a:tcPr marL="6703" marR="6703" marT="6703" marB="0" anchor="b"/>
                </a:tc>
                <a:extLst>
                  <a:ext uri="{0D108BD9-81ED-4DB2-BD59-A6C34878D82A}">
                    <a16:rowId xmlns:a16="http://schemas.microsoft.com/office/drawing/2014/main" val="3069270090"/>
                  </a:ext>
                </a:extLst>
              </a:tr>
              <a:tr h="220272">
                <a:tc>
                  <a:txBody>
                    <a:bodyPr/>
                    <a:lstStyle/>
                    <a:p>
                      <a:pPr algn="l" fontAlgn="b"/>
                      <a:r>
                        <a:rPr lang="en-US" sz="1300" u="none" strike="noStrike">
                          <a:effectLst/>
                        </a:rPr>
                        <a:t>Protein (g)</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20.71</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19.2</a:t>
                      </a:r>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21.98</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20.4</a:t>
                      </a:r>
                      <a:endParaRPr lang="en-US" sz="1300" b="0" i="0" u="none" strike="noStrike" dirty="0">
                        <a:solidFill>
                          <a:srgbClr val="000000"/>
                        </a:solidFill>
                        <a:effectLst/>
                        <a:latin typeface="Arial" panose="020B0604020202020204" pitchFamily="34" charset="0"/>
                      </a:endParaRPr>
                    </a:p>
                  </a:txBody>
                  <a:tcPr marL="6703" marR="6703" marT="6703" marB="0" anchor="b"/>
                </a:tc>
                <a:extLst>
                  <a:ext uri="{0D108BD9-81ED-4DB2-BD59-A6C34878D82A}">
                    <a16:rowId xmlns:a16="http://schemas.microsoft.com/office/drawing/2014/main" val="1346180040"/>
                  </a:ext>
                </a:extLst>
              </a:tr>
              <a:tr h="220272">
                <a:tc>
                  <a:txBody>
                    <a:bodyPr/>
                    <a:lstStyle/>
                    <a:p>
                      <a:pPr algn="l" fontAlgn="b"/>
                      <a:r>
                        <a:rPr lang="en-US" sz="1300" u="none" strike="noStrike">
                          <a:effectLst/>
                        </a:rPr>
                        <a:t>Total fat (g)</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2.76</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2.54</a:t>
                      </a:r>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0.75</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0.85</a:t>
                      </a:r>
                      <a:endParaRPr lang="en-US" sz="1300" b="0" i="0" u="none" strike="noStrike" dirty="0">
                        <a:solidFill>
                          <a:srgbClr val="000000"/>
                        </a:solidFill>
                        <a:effectLst/>
                        <a:latin typeface="Arial" panose="020B0604020202020204" pitchFamily="34" charset="0"/>
                      </a:endParaRPr>
                    </a:p>
                  </a:txBody>
                  <a:tcPr marL="6703" marR="6703" marT="6703" marB="0" anchor="b"/>
                </a:tc>
                <a:extLst>
                  <a:ext uri="{0D108BD9-81ED-4DB2-BD59-A6C34878D82A}">
                    <a16:rowId xmlns:a16="http://schemas.microsoft.com/office/drawing/2014/main" val="1644836350"/>
                  </a:ext>
                </a:extLst>
              </a:tr>
              <a:tr h="220272">
                <a:tc>
                  <a:txBody>
                    <a:bodyPr/>
                    <a:lstStyle/>
                    <a:p>
                      <a:pPr algn="l" fontAlgn="b"/>
                      <a:r>
                        <a:rPr lang="en-US" sz="1300" u="none" strike="noStrike">
                          <a:effectLst/>
                        </a:rPr>
                        <a:t>Total saturated fat (g)</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0.935</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0.74</a:t>
                      </a:r>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0.036</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0.085</a:t>
                      </a:r>
                      <a:endParaRPr lang="en-US" sz="1300" b="0" i="0" u="none" strike="noStrike" dirty="0">
                        <a:solidFill>
                          <a:srgbClr val="000000"/>
                        </a:solidFill>
                        <a:effectLst/>
                        <a:latin typeface="Arial" panose="020B0604020202020204" pitchFamily="34" charset="0"/>
                      </a:endParaRPr>
                    </a:p>
                  </a:txBody>
                  <a:tcPr marL="6703" marR="6703" marT="6703" marB="0" anchor="b"/>
                </a:tc>
                <a:extLst>
                  <a:ext uri="{0D108BD9-81ED-4DB2-BD59-A6C34878D82A}">
                    <a16:rowId xmlns:a16="http://schemas.microsoft.com/office/drawing/2014/main" val="3266240381"/>
                  </a:ext>
                </a:extLst>
              </a:tr>
              <a:tr h="427166">
                <a:tc>
                  <a:txBody>
                    <a:bodyPr/>
                    <a:lstStyle/>
                    <a:p>
                      <a:pPr algn="l" fontAlgn="b"/>
                      <a:r>
                        <a:rPr lang="en-US" sz="1300" u="none" strike="noStrike">
                          <a:effectLst/>
                        </a:rPr>
                        <a:t>Total mono-unsaturated fat (g)</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0.884</a:t>
                      </a:r>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0.71</a:t>
                      </a:r>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0.036</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0.085</a:t>
                      </a:r>
                      <a:endParaRPr lang="en-US" sz="1300" b="0" i="0" u="none" strike="noStrike">
                        <a:solidFill>
                          <a:srgbClr val="000000"/>
                        </a:solidFill>
                        <a:effectLst/>
                        <a:latin typeface="Arial" panose="020B0604020202020204" pitchFamily="34" charset="0"/>
                      </a:endParaRPr>
                    </a:p>
                  </a:txBody>
                  <a:tcPr marL="6703" marR="6703" marT="6703" marB="0" anchor="b"/>
                </a:tc>
                <a:extLst>
                  <a:ext uri="{0D108BD9-81ED-4DB2-BD59-A6C34878D82A}">
                    <a16:rowId xmlns:a16="http://schemas.microsoft.com/office/drawing/2014/main" val="1820188684"/>
                  </a:ext>
                </a:extLst>
              </a:tr>
              <a:tr h="416385">
                <a:tc>
                  <a:txBody>
                    <a:bodyPr/>
                    <a:lstStyle/>
                    <a:p>
                      <a:pPr algn="l" fontAlgn="b"/>
                      <a:r>
                        <a:rPr lang="en-US" sz="1300" u="none" strike="noStrike">
                          <a:effectLst/>
                        </a:rPr>
                        <a:t>Total poly-unsaturated fat (g)</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0.468</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0.66</a:t>
                      </a:r>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0.112</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l" fontAlgn="b"/>
                      <a:r>
                        <a:rPr lang="en-US" sz="1300" u="none" strike="noStrike">
                          <a:effectLst/>
                        </a:rPr>
                        <a:t>trace</a:t>
                      </a:r>
                      <a:endParaRPr lang="en-US" sz="1300" b="0" i="0" u="none" strike="noStrike">
                        <a:solidFill>
                          <a:srgbClr val="000000"/>
                        </a:solidFill>
                        <a:effectLst/>
                        <a:latin typeface="Arial" panose="020B0604020202020204" pitchFamily="34" charset="0"/>
                      </a:endParaRPr>
                    </a:p>
                  </a:txBody>
                  <a:tcPr marL="6703" marR="6703" marT="6703" marB="0" anchor="b"/>
                </a:tc>
                <a:extLst>
                  <a:ext uri="{0D108BD9-81ED-4DB2-BD59-A6C34878D82A}">
                    <a16:rowId xmlns:a16="http://schemas.microsoft.com/office/drawing/2014/main" val="3556744609"/>
                  </a:ext>
                </a:extLst>
              </a:tr>
              <a:tr h="220272">
                <a:tc>
                  <a:txBody>
                    <a:bodyPr/>
                    <a:lstStyle/>
                    <a:p>
                      <a:pPr algn="l" fontAlgn="b"/>
                      <a:r>
                        <a:rPr lang="en-US" sz="1300" u="none" strike="noStrike">
                          <a:effectLst/>
                        </a:rPr>
                        <a:t>Cholesterol (mg)</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49</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49</a:t>
                      </a:r>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34</a:t>
                      </a:r>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l" fontAlgn="b"/>
                      <a:r>
                        <a:rPr lang="en-US" sz="1300" u="none" strike="noStrike">
                          <a:effectLst/>
                        </a:rPr>
                        <a:t>N/A</a:t>
                      </a:r>
                      <a:endParaRPr lang="en-US" sz="1300" b="0" i="0" u="none" strike="noStrike">
                        <a:solidFill>
                          <a:srgbClr val="000000"/>
                        </a:solidFill>
                        <a:effectLst/>
                        <a:latin typeface="Arial" panose="020B0604020202020204" pitchFamily="34" charset="0"/>
                      </a:endParaRPr>
                    </a:p>
                  </a:txBody>
                  <a:tcPr marL="6703" marR="6703" marT="6703" marB="0" anchor="b"/>
                </a:tc>
                <a:extLst>
                  <a:ext uri="{0D108BD9-81ED-4DB2-BD59-A6C34878D82A}">
                    <a16:rowId xmlns:a16="http://schemas.microsoft.com/office/drawing/2014/main" val="2684892381"/>
                  </a:ext>
                </a:extLst>
              </a:tr>
              <a:tr h="220272">
                <a:tc>
                  <a:txBody>
                    <a:bodyPr/>
                    <a:lstStyle/>
                    <a:p>
                      <a:pPr algn="l" fontAlgn="b"/>
                      <a:r>
                        <a:rPr lang="en-US" sz="1300" u="none" strike="noStrike">
                          <a:effectLst/>
                        </a:rPr>
                        <a:t>Minerals:</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l" fontAlgn="b"/>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l" fontAlgn="b"/>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l" fontAlgn="b"/>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l" fontAlgn="b"/>
                      <a:endParaRPr lang="en-US" sz="1300" b="0" i="0" u="none" strike="noStrike">
                        <a:solidFill>
                          <a:srgbClr val="000000"/>
                        </a:solidFill>
                        <a:effectLst/>
                        <a:latin typeface="Arial" panose="020B0604020202020204" pitchFamily="34" charset="0"/>
                      </a:endParaRPr>
                    </a:p>
                  </a:txBody>
                  <a:tcPr marL="6703" marR="6703" marT="6703" marB="0" anchor="b"/>
                </a:tc>
                <a:extLst>
                  <a:ext uri="{0D108BD9-81ED-4DB2-BD59-A6C34878D82A}">
                    <a16:rowId xmlns:a16="http://schemas.microsoft.com/office/drawing/2014/main" val="3098426832"/>
                  </a:ext>
                </a:extLst>
              </a:tr>
              <a:tr h="220272">
                <a:tc>
                  <a:txBody>
                    <a:bodyPr/>
                    <a:lstStyle/>
                    <a:p>
                      <a:pPr algn="l" fontAlgn="b"/>
                      <a:r>
                        <a:rPr lang="en-US" sz="1300" u="none" strike="noStrike">
                          <a:effectLst/>
                        </a:rPr>
                        <a:t>Ca (mg)</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3</a:t>
                      </a:r>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8</a:t>
                      </a:r>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4</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2.55</a:t>
                      </a:r>
                      <a:endParaRPr lang="en-US" sz="1300" b="0" i="0" u="none" strike="noStrike">
                        <a:solidFill>
                          <a:srgbClr val="000000"/>
                        </a:solidFill>
                        <a:effectLst/>
                        <a:latin typeface="Arial" panose="020B0604020202020204" pitchFamily="34" charset="0"/>
                      </a:endParaRPr>
                    </a:p>
                  </a:txBody>
                  <a:tcPr marL="6703" marR="6703" marT="6703" marB="0" anchor="b"/>
                </a:tc>
                <a:extLst>
                  <a:ext uri="{0D108BD9-81ED-4DB2-BD59-A6C34878D82A}">
                    <a16:rowId xmlns:a16="http://schemas.microsoft.com/office/drawing/2014/main" val="286059220"/>
                  </a:ext>
                </a:extLst>
              </a:tr>
              <a:tr h="220272">
                <a:tc>
                  <a:txBody>
                    <a:bodyPr/>
                    <a:lstStyle/>
                    <a:p>
                      <a:pPr algn="l" fontAlgn="b"/>
                      <a:r>
                        <a:rPr lang="en-US" sz="1300" u="none" strike="noStrike">
                          <a:effectLst/>
                        </a:rPr>
                        <a:t>Fe (mg)</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0.67</a:t>
                      </a:r>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1.96</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0.49</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3.4</a:t>
                      </a:r>
                      <a:endParaRPr lang="en-US" sz="1300" b="0" i="0" u="none" strike="noStrike" dirty="0">
                        <a:solidFill>
                          <a:srgbClr val="000000"/>
                        </a:solidFill>
                        <a:effectLst/>
                        <a:latin typeface="Arial" panose="020B0604020202020204" pitchFamily="34" charset="0"/>
                      </a:endParaRPr>
                    </a:p>
                  </a:txBody>
                  <a:tcPr marL="6703" marR="6703" marT="6703" marB="0" anchor="b"/>
                </a:tc>
                <a:extLst>
                  <a:ext uri="{0D108BD9-81ED-4DB2-BD59-A6C34878D82A}">
                    <a16:rowId xmlns:a16="http://schemas.microsoft.com/office/drawing/2014/main" val="1552941732"/>
                  </a:ext>
                </a:extLst>
              </a:tr>
              <a:tr h="220272">
                <a:tc>
                  <a:txBody>
                    <a:bodyPr/>
                    <a:lstStyle/>
                    <a:p>
                      <a:pPr algn="l" fontAlgn="b"/>
                      <a:r>
                        <a:rPr lang="en-US" sz="1300" u="none" strike="noStrike">
                          <a:effectLst/>
                        </a:rPr>
                        <a:t>Mg (mg)</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18</a:t>
                      </a:r>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24</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27</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25.5</a:t>
                      </a:r>
                      <a:endParaRPr lang="en-US" sz="1300" b="0" i="0" u="none" strike="noStrike">
                        <a:solidFill>
                          <a:srgbClr val="000000"/>
                        </a:solidFill>
                        <a:effectLst/>
                        <a:latin typeface="Arial" panose="020B0604020202020204" pitchFamily="34" charset="0"/>
                      </a:endParaRPr>
                    </a:p>
                  </a:txBody>
                  <a:tcPr marL="6703" marR="6703" marT="6703" marB="0" anchor="b"/>
                </a:tc>
                <a:extLst>
                  <a:ext uri="{0D108BD9-81ED-4DB2-BD59-A6C34878D82A}">
                    <a16:rowId xmlns:a16="http://schemas.microsoft.com/office/drawing/2014/main" val="2662394181"/>
                  </a:ext>
                </a:extLst>
              </a:tr>
              <a:tr h="220272">
                <a:tc>
                  <a:txBody>
                    <a:bodyPr/>
                    <a:lstStyle/>
                    <a:p>
                      <a:pPr algn="l" fontAlgn="b"/>
                      <a:r>
                        <a:rPr lang="en-US" sz="1300" u="none" strike="noStrike">
                          <a:effectLst/>
                        </a:rPr>
                        <a:t>P (mg)</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170</a:t>
                      </a:r>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194</a:t>
                      </a:r>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194</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161</a:t>
                      </a:r>
                      <a:endParaRPr lang="en-US" sz="1300" b="0" i="0" u="none" strike="noStrike">
                        <a:solidFill>
                          <a:srgbClr val="000000"/>
                        </a:solidFill>
                        <a:effectLst/>
                        <a:latin typeface="Arial" panose="020B0604020202020204" pitchFamily="34" charset="0"/>
                      </a:endParaRPr>
                    </a:p>
                  </a:txBody>
                  <a:tcPr marL="6703" marR="6703" marT="6703" marB="0" anchor="b"/>
                </a:tc>
                <a:extLst>
                  <a:ext uri="{0D108BD9-81ED-4DB2-BD59-A6C34878D82A}">
                    <a16:rowId xmlns:a16="http://schemas.microsoft.com/office/drawing/2014/main" val="1362499668"/>
                  </a:ext>
                </a:extLst>
              </a:tr>
              <a:tr h="220272">
                <a:tc>
                  <a:txBody>
                    <a:bodyPr/>
                    <a:lstStyle/>
                    <a:p>
                      <a:pPr algn="l" fontAlgn="b"/>
                      <a:r>
                        <a:rPr lang="en-US" sz="1300" u="none" strike="noStrike">
                          <a:effectLst/>
                        </a:rPr>
                        <a:t>K (mg)</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206</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221</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264</a:t>
                      </a:r>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278</a:t>
                      </a:r>
                      <a:endParaRPr lang="en-US" sz="1300" b="0" i="0" u="none" strike="noStrike">
                        <a:solidFill>
                          <a:srgbClr val="000000"/>
                        </a:solidFill>
                        <a:effectLst/>
                        <a:latin typeface="Arial" panose="020B0604020202020204" pitchFamily="34" charset="0"/>
                      </a:endParaRPr>
                    </a:p>
                  </a:txBody>
                  <a:tcPr marL="6703" marR="6703" marT="6703" marB="0" anchor="b"/>
                </a:tc>
                <a:extLst>
                  <a:ext uri="{0D108BD9-81ED-4DB2-BD59-A6C34878D82A}">
                    <a16:rowId xmlns:a16="http://schemas.microsoft.com/office/drawing/2014/main" val="483837172"/>
                  </a:ext>
                </a:extLst>
              </a:tr>
              <a:tr h="219378">
                <a:tc>
                  <a:txBody>
                    <a:bodyPr/>
                    <a:lstStyle/>
                    <a:p>
                      <a:pPr algn="l" fontAlgn="b"/>
                      <a:r>
                        <a:rPr lang="en-US" sz="1300" u="none" strike="noStrike">
                          <a:effectLst/>
                        </a:rPr>
                        <a:t>Na (mg)</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28</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47</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42</a:t>
                      </a:r>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45</a:t>
                      </a:r>
                      <a:endParaRPr lang="en-US" sz="1300" b="0" i="0" u="none" strike="noStrike" dirty="0">
                        <a:solidFill>
                          <a:srgbClr val="000000"/>
                        </a:solidFill>
                        <a:effectLst/>
                        <a:latin typeface="Arial" panose="020B0604020202020204" pitchFamily="34" charset="0"/>
                      </a:endParaRPr>
                    </a:p>
                  </a:txBody>
                  <a:tcPr marL="6703" marR="6703" marT="6703" marB="0" anchor="b"/>
                </a:tc>
                <a:extLst>
                  <a:ext uri="{0D108BD9-81ED-4DB2-BD59-A6C34878D82A}">
                    <a16:rowId xmlns:a16="http://schemas.microsoft.com/office/drawing/2014/main" val="50995351"/>
                  </a:ext>
                </a:extLst>
              </a:tr>
              <a:tr h="220272">
                <a:tc>
                  <a:txBody>
                    <a:bodyPr/>
                    <a:lstStyle/>
                    <a:p>
                      <a:pPr algn="l" fontAlgn="b"/>
                      <a:r>
                        <a:rPr lang="en-US" sz="1300" u="none" strike="noStrike" dirty="0">
                          <a:effectLst/>
                        </a:rPr>
                        <a:t>Zn (mg)</a:t>
                      </a:r>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0.54</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a:effectLst/>
                        </a:rPr>
                        <a:t>2.3</a:t>
                      </a:r>
                      <a:endParaRPr lang="en-US" sz="1300" b="0" i="0" u="none" strike="noStrike">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0.43</a:t>
                      </a:r>
                      <a:endParaRPr lang="en-US" sz="1300" b="0" i="0" u="none" strike="noStrike" dirty="0">
                        <a:solidFill>
                          <a:srgbClr val="000000"/>
                        </a:solidFill>
                        <a:effectLst/>
                        <a:latin typeface="Arial" panose="020B0604020202020204" pitchFamily="34" charset="0"/>
                      </a:endParaRPr>
                    </a:p>
                  </a:txBody>
                  <a:tcPr marL="6703" marR="6703" marT="6703" marB="0" anchor="b"/>
                </a:tc>
                <a:tc>
                  <a:txBody>
                    <a:bodyPr/>
                    <a:lstStyle/>
                    <a:p>
                      <a:pPr algn="r" fontAlgn="b"/>
                      <a:r>
                        <a:rPr lang="en-US" sz="1300" u="none" strike="noStrike" dirty="0">
                          <a:effectLst/>
                        </a:rPr>
                        <a:t>0.77</a:t>
                      </a:r>
                      <a:endParaRPr lang="en-US" sz="1300" b="0" i="0" u="none" strike="noStrike" dirty="0">
                        <a:solidFill>
                          <a:srgbClr val="000000"/>
                        </a:solidFill>
                        <a:effectLst/>
                        <a:latin typeface="Arial" panose="020B0604020202020204" pitchFamily="34" charset="0"/>
                      </a:endParaRPr>
                    </a:p>
                  </a:txBody>
                  <a:tcPr marL="6703" marR="6703" marT="6703" marB="0" anchor="b"/>
                </a:tc>
                <a:extLst>
                  <a:ext uri="{0D108BD9-81ED-4DB2-BD59-A6C34878D82A}">
                    <a16:rowId xmlns:a16="http://schemas.microsoft.com/office/drawing/2014/main" val="3807840881"/>
                  </a:ext>
                </a:extLst>
              </a:tr>
            </a:tbl>
          </a:graphicData>
        </a:graphic>
      </p:graphicFrame>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294" y="1553853"/>
            <a:ext cx="18097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323642" y="6161947"/>
            <a:ext cx="6096000" cy="461665"/>
          </a:xfrm>
          <a:prstGeom prst="rect">
            <a:avLst/>
          </a:prstGeom>
        </p:spPr>
        <p:txBody>
          <a:bodyPr>
            <a:spAutoFit/>
          </a:bodyPr>
          <a:lstStyle/>
          <a:p>
            <a:r>
              <a:rPr lang="en-US" sz="800" dirty="0"/>
              <a:t>Data source:  U.S. Department of Agriculture, Agricultural Research Service. 2011. USDA www.ars.usda.gov/ba/bhnrc/ndl. Compiled by Moira M. Tidball, Cornell University Cooperative Extension, revised September 2014</a:t>
            </a:r>
          </a:p>
          <a:p>
            <a:r>
              <a:rPr lang="en-US" sz="800" dirty="0"/>
              <a:t>National Nutrient Database for Standard Reference, Release 24. Nutrient Data Laboratory Home Page, http://</a:t>
            </a:r>
            <a:endParaRPr lang="en-US" dirty="0"/>
          </a:p>
        </p:txBody>
      </p:sp>
      <p:sp>
        <p:nvSpPr>
          <p:cNvPr id="6" name="TextBox 5"/>
          <p:cNvSpPr txBox="1"/>
          <p:nvPr/>
        </p:nvSpPr>
        <p:spPr>
          <a:xfrm>
            <a:off x="346229" y="4269230"/>
            <a:ext cx="3906175" cy="369332"/>
          </a:xfrm>
          <a:prstGeom prst="rect">
            <a:avLst/>
          </a:prstGeom>
          <a:noFill/>
        </p:spPr>
        <p:txBody>
          <a:bodyPr wrap="square" rtlCol="0">
            <a:spAutoFit/>
          </a:bodyPr>
          <a:lstStyle/>
          <a:p>
            <a:r>
              <a:rPr lang="en-US" dirty="0"/>
              <a:t>Eastern Wild Turkey not on the list (yet)</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1035" y="4793941"/>
            <a:ext cx="180975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1"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321" y="1553853"/>
            <a:ext cx="1895413" cy="200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7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en-US"/>
          </a:p>
        </p:txBody>
      </p:sp>
      <p:pic>
        <p:nvPicPr>
          <p:cNvPr id="4" name="Picture 3" descr="A picture containing text&#10;&#10;Description generated with high confidence"/>
          <p:cNvPicPr>
            <a:picLocks noChangeAspect="1"/>
          </p:cNvPicPr>
          <p:nvPr/>
        </p:nvPicPr>
        <p:blipFill>
          <a:blip r:embed="rId2"/>
          <a:stretch>
            <a:fillRect/>
          </a:stretch>
        </p:blipFill>
        <p:spPr>
          <a:xfrm>
            <a:off x="5153822" y="647714"/>
            <a:ext cx="6553545" cy="5570513"/>
          </a:xfrm>
          <a:prstGeom prst="rect">
            <a:avLst/>
          </a:prstGeom>
        </p:spPr>
      </p:pic>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chemeClr val="bg1"/>
                </a:solidFill>
                <a:latin typeface="+mj-lt"/>
                <a:ea typeface="+mj-ea"/>
                <a:cs typeface="+mj-cs"/>
              </a:rPr>
              <a:t>People are talking about this…</a:t>
            </a:r>
          </a:p>
        </p:txBody>
      </p:sp>
    </p:spTree>
    <p:extLst>
      <p:ext uri="{BB962C8B-B14F-4D97-AF65-F5344CB8AC3E}">
        <p14:creationId xmlns:p14="http://schemas.microsoft.com/office/powerpoint/2010/main" val="1449016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3" name="Rectangle 616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en-US"/>
          </a:p>
        </p:txBody>
      </p:sp>
      <p:pic>
        <p:nvPicPr>
          <p:cNvPr id="6150" name="Picture 6" descr="Image result for usda nutrient databas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288450" y="1628012"/>
            <a:ext cx="2648371" cy="1608087"/>
          </a:xfrm>
          <a:prstGeom prst="rect">
            <a:avLst/>
          </a:prstGeom>
          <a:noFill/>
          <a:extLst>
            <a:ext uri="{909E8E84-426E-40DD-AFC4-6F175D3DCCD1}">
              <a14:hiddenFill xmlns:a14="http://schemas.microsoft.com/office/drawing/2010/main">
                <a:solidFill>
                  <a:srgbClr val="FFFFFF"/>
                </a:solidFill>
              </a14:hiddenFill>
            </a:ext>
          </a:extLst>
        </p:spPr>
      </p:pic>
      <p:sp>
        <p:nvSpPr>
          <p:cNvPr id="192" name="Rectangle 19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146"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9299312" y="1674106"/>
            <a:ext cx="2659472" cy="15158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6" descr="A picture containing text, receipt&#10;&#10;Description generated with very high confidenc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657438" y="386810"/>
            <a:ext cx="1848907" cy="3997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5" name="Straight Connector 194"/>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148" name="Picture 4" descr="Image result for meat  lab"/>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34739" y="1640455"/>
            <a:ext cx="2648372" cy="1595644"/>
          </a:xfrm>
          <a:prstGeom prst="rect">
            <a:avLst/>
          </a:prstGeom>
          <a:noFill/>
          <a:extLst>
            <a:ext uri="{909E8E84-426E-40DD-AFC4-6F175D3DCCD1}">
              <a14:hiddenFill xmlns:a14="http://schemas.microsoft.com/office/drawing/2010/main">
                <a:solidFill>
                  <a:srgbClr val="FFFFFF"/>
                </a:solidFill>
              </a14:hiddenFill>
            </a:ext>
          </a:extLst>
        </p:spPr>
      </p:pic>
      <p:cxnSp>
        <p:nvCxnSpPr>
          <p:cNvPr id="196" name="Straight Connector 19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chemeClr val="bg1"/>
                </a:solidFill>
              </a:rPr>
              <a:t>A word about the white label</a:t>
            </a:r>
          </a:p>
        </p:txBody>
      </p:sp>
    </p:spTree>
    <p:extLst>
      <p:ext uri="{BB962C8B-B14F-4D97-AF65-F5344CB8AC3E}">
        <p14:creationId xmlns:p14="http://schemas.microsoft.com/office/powerpoint/2010/main" val="1730744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700" y="987400"/>
            <a:ext cx="5524500" cy="4849751"/>
          </a:xfrm>
          <a:prstGeom prst="rect">
            <a:avLst/>
          </a:prstGeom>
        </p:spPr>
      </p:pic>
    </p:spTree>
    <p:extLst>
      <p:ext uri="{BB962C8B-B14F-4D97-AF65-F5344CB8AC3E}">
        <p14:creationId xmlns:p14="http://schemas.microsoft.com/office/powerpoint/2010/main" val="4228698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p:cNvPicPr>
            <a:picLocks noChangeAspect="1"/>
          </p:cNvPicPr>
          <p:nvPr/>
        </p:nvPicPr>
        <p:blipFill>
          <a:blip r:embed="rId2"/>
          <a:stretch>
            <a:fillRect/>
          </a:stretch>
        </p:blipFill>
        <p:spPr>
          <a:xfrm>
            <a:off x="484632" y="495155"/>
            <a:ext cx="5126736" cy="5712241"/>
          </a:xfrm>
          <a:prstGeom prst="rect">
            <a:avLst/>
          </a:prstGeom>
          <a:ln w="19050">
            <a:solidFill>
              <a:srgbClr val="FF0000"/>
            </a:solidFill>
          </a:ln>
        </p:spPr>
      </p:pic>
      <p:sp>
        <p:nvSpPr>
          <p:cNvPr id="2" name="Title 1"/>
          <p:cNvSpPr>
            <a:spLocks noGrp="1"/>
          </p:cNvSpPr>
          <p:nvPr>
            <p:ph type="title"/>
          </p:nvPr>
        </p:nvSpPr>
        <p:spPr>
          <a:xfrm>
            <a:off x="6392598" y="640263"/>
            <a:ext cx="5221266" cy="1344975"/>
          </a:xfrm>
        </p:spPr>
        <p:txBody>
          <a:bodyPr>
            <a:normAutofit/>
          </a:bodyPr>
          <a:lstStyle/>
          <a:p>
            <a:pPr algn="ctr">
              <a:lnSpc>
                <a:spcPct val="70000"/>
              </a:lnSpc>
            </a:pPr>
            <a:r>
              <a:rPr lang="en-US" sz="3700" dirty="0">
                <a:solidFill>
                  <a:schemeClr val="bg1"/>
                </a:solidFill>
              </a:rPr>
              <a:t>Where to from here? more demographic research</a:t>
            </a:r>
          </a:p>
        </p:txBody>
      </p:sp>
      <p:sp>
        <p:nvSpPr>
          <p:cNvPr id="3" name="Content Placeholder 2"/>
          <p:cNvSpPr>
            <a:spLocks noGrp="1"/>
          </p:cNvSpPr>
          <p:nvPr>
            <p:ph idx="1"/>
          </p:nvPr>
        </p:nvSpPr>
        <p:spPr>
          <a:xfrm>
            <a:off x="6391903" y="2121763"/>
            <a:ext cx="5235490" cy="3773010"/>
          </a:xfrm>
        </p:spPr>
        <p:txBody>
          <a:bodyPr>
            <a:normAutofit/>
          </a:bodyPr>
          <a:lstStyle/>
          <a:p>
            <a:pPr marL="0" indent="0">
              <a:buNone/>
            </a:pPr>
            <a:r>
              <a:rPr lang="en-US" sz="2000" dirty="0">
                <a:solidFill>
                  <a:schemeClr val="bg1"/>
                </a:solidFill>
              </a:rPr>
              <a:t>“…the rise in hunting for food is likely … rationalization of hunting rather than increase motivation to acquire wild game meat. If increases in alternative food support lead to increased support for hunting, we likely would have seen some impact over the last several decades with the increased popularity of alternative food, but hunting rates have steadily dropped over this period.” </a:t>
            </a:r>
          </a:p>
        </p:txBody>
      </p:sp>
      <p:sp>
        <p:nvSpPr>
          <p:cNvPr id="5" name="TextBox 4"/>
          <p:cNvSpPr txBox="1"/>
          <p:nvPr/>
        </p:nvSpPr>
        <p:spPr>
          <a:xfrm>
            <a:off x="609600" y="6427694"/>
            <a:ext cx="5001768" cy="646331"/>
          </a:xfrm>
          <a:prstGeom prst="rect">
            <a:avLst/>
          </a:prstGeom>
          <a:noFill/>
        </p:spPr>
        <p:txBody>
          <a:bodyPr wrap="square" rtlCol="0">
            <a:spAutoFit/>
          </a:bodyPr>
          <a:lstStyle/>
          <a:p>
            <a:r>
              <a:rPr lang="en-US" dirty="0">
                <a:hlinkClick r:id="rId3"/>
              </a:rPr>
              <a:t>https://senr.osu.edu/twel-dissertation-adam-pettis</a:t>
            </a:r>
            <a:endParaRPr lang="en-US" dirty="0"/>
          </a:p>
          <a:p>
            <a:endParaRPr lang="en-US" dirty="0"/>
          </a:p>
        </p:txBody>
      </p:sp>
      <p:sp>
        <p:nvSpPr>
          <p:cNvPr id="6" name="TextBox 5"/>
          <p:cNvSpPr txBox="1"/>
          <p:nvPr/>
        </p:nvSpPr>
        <p:spPr>
          <a:xfrm>
            <a:off x="6769721" y="4811486"/>
            <a:ext cx="4844143" cy="2000548"/>
          </a:xfrm>
          <a:prstGeom prst="rect">
            <a:avLst/>
          </a:prstGeom>
          <a:solidFill>
            <a:schemeClr val="bg1"/>
          </a:solidFill>
        </p:spPr>
        <p:txBody>
          <a:bodyPr wrap="square" rtlCol="0">
            <a:spAutoFit/>
          </a:bodyPr>
          <a:lstStyle/>
          <a:p>
            <a:r>
              <a:rPr lang="en-US" dirty="0"/>
              <a:t>“But hunting participation increased by 9 percent from 2006 to 2011, the latest U.S. Fish and Wildlife Service’s national five-year survey found, and wildlife officials around the country suspect that it’s local food connoisseurs — or locavores — partly helping to level it off…” </a:t>
            </a:r>
            <a:r>
              <a:rPr lang="en-US" sz="800" dirty="0"/>
              <a:t>(</a:t>
            </a:r>
            <a:r>
              <a:rPr lang="en-US" sz="800" dirty="0">
                <a:hlinkClick r:id="rId4"/>
              </a:rPr>
              <a:t>http://www.santafenewmexican.com/news/locavore-movement-takes-to-deer-hunting-across-u-s/article_3aa7beb4-28ad-5cfb-ab1b-f284fd008da9.html</a:t>
            </a:r>
            <a:r>
              <a:rPr lang="en-US" sz="800" dirty="0"/>
              <a:t> )</a:t>
            </a:r>
          </a:p>
        </p:txBody>
      </p:sp>
    </p:spTree>
    <p:extLst>
      <p:ext uri="{BB962C8B-B14F-4D97-AF65-F5344CB8AC3E}">
        <p14:creationId xmlns:p14="http://schemas.microsoft.com/office/powerpoint/2010/main" val="692525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02774" y="1482570"/>
            <a:ext cx="3958700" cy="5231139"/>
          </a:xfrm>
          <a:prstGeom prst="rect">
            <a:avLst/>
          </a:prstGeom>
        </p:spPr>
      </p:pic>
      <p:sp>
        <p:nvSpPr>
          <p:cNvPr id="2" name="Title 1"/>
          <p:cNvSpPr>
            <a:spLocks noGrp="1"/>
          </p:cNvSpPr>
          <p:nvPr>
            <p:ph type="title"/>
          </p:nvPr>
        </p:nvSpPr>
        <p:spPr>
          <a:xfrm>
            <a:off x="251648" y="87220"/>
            <a:ext cx="11537577" cy="1325563"/>
          </a:xfrm>
          <a:solidFill>
            <a:schemeClr val="bg1">
              <a:lumMod val="65000"/>
            </a:schemeClr>
          </a:solidFill>
        </p:spPr>
        <p:txBody>
          <a:bodyPr/>
          <a:lstStyle/>
          <a:p>
            <a:r>
              <a:rPr lang="en-US" dirty="0"/>
              <a:t>Where to from here? More demographic research</a:t>
            </a:r>
          </a:p>
        </p:txBody>
      </p:sp>
      <p:grpSp>
        <p:nvGrpSpPr>
          <p:cNvPr id="10" name="Group 9"/>
          <p:cNvGrpSpPr/>
          <p:nvPr/>
        </p:nvGrpSpPr>
        <p:grpSpPr>
          <a:xfrm>
            <a:off x="5318623" y="3346881"/>
            <a:ext cx="5078028" cy="1038660"/>
            <a:chOff x="685800" y="2743200"/>
            <a:chExt cx="7670677" cy="1837650"/>
          </a:xfrm>
        </p:grpSpPr>
        <p:pic>
          <p:nvPicPr>
            <p:cNvPr id="11" name="Picture 10"/>
            <p:cNvPicPr>
              <a:picLocks noChangeAspect="1"/>
            </p:cNvPicPr>
            <p:nvPr/>
          </p:nvPicPr>
          <p:blipFill>
            <a:blip r:embed="rId3"/>
            <a:stretch>
              <a:fillRect/>
            </a:stretch>
          </p:blipFill>
          <p:spPr>
            <a:xfrm>
              <a:off x="685800" y="2743200"/>
              <a:ext cx="1276350" cy="1805899"/>
            </a:xfrm>
            <a:prstGeom prst="rect">
              <a:avLst/>
            </a:prstGeom>
          </p:spPr>
        </p:pic>
        <p:pic>
          <p:nvPicPr>
            <p:cNvPr id="12" name="Picture 11"/>
            <p:cNvPicPr>
              <a:picLocks noChangeAspect="1"/>
            </p:cNvPicPr>
            <p:nvPr/>
          </p:nvPicPr>
          <p:blipFill>
            <a:blip r:embed="rId4"/>
            <a:stretch>
              <a:fillRect/>
            </a:stretch>
          </p:blipFill>
          <p:spPr>
            <a:xfrm>
              <a:off x="1962150" y="2752050"/>
              <a:ext cx="1195855" cy="1797049"/>
            </a:xfrm>
            <a:prstGeom prst="rect">
              <a:avLst/>
            </a:prstGeom>
          </p:spPr>
        </p:pic>
        <p:pic>
          <p:nvPicPr>
            <p:cNvPr id="13" name="Picture 12"/>
            <p:cNvPicPr>
              <a:picLocks noChangeAspect="1"/>
            </p:cNvPicPr>
            <p:nvPr/>
          </p:nvPicPr>
          <p:blipFill>
            <a:blip r:embed="rId5"/>
            <a:stretch>
              <a:fillRect/>
            </a:stretch>
          </p:blipFill>
          <p:spPr>
            <a:xfrm>
              <a:off x="3158005" y="2752050"/>
              <a:ext cx="2573867" cy="1828800"/>
            </a:xfrm>
            <a:prstGeom prst="rect">
              <a:avLst/>
            </a:prstGeom>
          </p:spPr>
        </p:pic>
        <p:pic>
          <p:nvPicPr>
            <p:cNvPr id="14" name="Picture 13"/>
            <p:cNvPicPr>
              <a:picLocks noChangeAspect="1"/>
            </p:cNvPicPr>
            <p:nvPr/>
          </p:nvPicPr>
          <p:blipFill>
            <a:blip r:embed="rId6"/>
            <a:stretch>
              <a:fillRect/>
            </a:stretch>
          </p:blipFill>
          <p:spPr>
            <a:xfrm>
              <a:off x="5736088" y="2744058"/>
              <a:ext cx="2620389" cy="1743750"/>
            </a:xfrm>
            <a:prstGeom prst="rect">
              <a:avLst/>
            </a:prstGeom>
          </p:spPr>
        </p:pic>
      </p:grpSp>
      <p:sp>
        <p:nvSpPr>
          <p:cNvPr id="15" name="Rectangle 14"/>
          <p:cNvSpPr/>
          <p:nvPr/>
        </p:nvSpPr>
        <p:spPr>
          <a:xfrm>
            <a:off x="4938942" y="1690688"/>
            <a:ext cx="6850283" cy="1477328"/>
          </a:xfrm>
          <a:prstGeom prst="rect">
            <a:avLst/>
          </a:prstGeom>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Based on our </a:t>
            </a:r>
            <a:r>
              <a:rPr lang="en-US" i="1" u="sng" dirty="0">
                <a:latin typeface="Arial" panose="020B0604020202020204" pitchFamily="34" charset="0"/>
                <a:cs typeface="Arial" panose="020B0604020202020204" pitchFamily="34" charset="0"/>
              </a:rPr>
              <a:t>sample</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Locavore movement is not resoundingly a panacea for hunter and angler recruitment and retention (see also Pettis, 2014)</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Yet, our sample looks predominantly like this </a:t>
            </a:r>
            <a:endParaRPr lang="en-US" dirty="0"/>
          </a:p>
        </p:txBody>
      </p:sp>
      <p:sp>
        <p:nvSpPr>
          <p:cNvPr id="16" name="Rectangle 15"/>
          <p:cNvSpPr/>
          <p:nvPr/>
        </p:nvSpPr>
        <p:spPr>
          <a:xfrm>
            <a:off x="5045476" y="4405385"/>
            <a:ext cx="6939378" cy="2308324"/>
          </a:xfrm>
          <a:prstGeom prst="rect">
            <a:avLst/>
          </a:prstGeom>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Do these  white, well educated, affluent female 50 somethings represent the locavore movement? Or a small subset of what the Locavore movement is? </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Or is </a:t>
            </a:r>
            <a:r>
              <a:rPr lang="en-US" dirty="0" err="1">
                <a:latin typeface="Arial" panose="020B0604020202020204" pitchFamily="34" charset="0"/>
                <a:cs typeface="Arial" panose="020B0604020202020204" pitchFamily="34" charset="0"/>
              </a:rPr>
              <a:t>locavorism</a:t>
            </a:r>
            <a:r>
              <a:rPr lang="en-US" dirty="0">
                <a:latin typeface="Arial" panose="020B0604020202020204" pitchFamily="34" charset="0"/>
                <a:cs typeface="Arial" panose="020B0604020202020204" pitchFamily="34" charset="0"/>
              </a:rPr>
              <a:t> a part of a larger social movement (like alt foods), encompassing the hipsters, the faux-</a:t>
            </a:r>
            <a:r>
              <a:rPr lang="en-US" dirty="0" err="1">
                <a:latin typeface="Arial" panose="020B0604020202020204" pitchFamily="34" charset="0"/>
                <a:cs typeface="Arial" panose="020B0604020202020204" pitchFamily="34" charset="0"/>
              </a:rPr>
              <a:t>hemians</a:t>
            </a:r>
            <a:r>
              <a:rPr lang="en-US" dirty="0">
                <a:latin typeface="Arial" panose="020B0604020202020204" pitchFamily="34" charset="0"/>
                <a:cs typeface="Arial" panose="020B0604020202020204" pitchFamily="34" charset="0"/>
              </a:rPr>
              <a:t>, millennials, and other demographic segments not found where we looked? </a:t>
            </a:r>
          </a:p>
        </p:txBody>
      </p:sp>
    </p:spTree>
    <p:extLst>
      <p:ext uri="{BB962C8B-B14F-4D97-AF65-F5344CB8AC3E}">
        <p14:creationId xmlns:p14="http://schemas.microsoft.com/office/powerpoint/2010/main" val="4188350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en-US"/>
          </a:p>
        </p:txBody>
      </p:sp>
      <p:pic>
        <p:nvPicPr>
          <p:cNvPr id="4" name="Picture 3"/>
          <p:cNvPicPr>
            <a:picLocks noChangeAspect="1"/>
          </p:cNvPicPr>
          <p:nvPr/>
        </p:nvPicPr>
        <p:blipFill>
          <a:blip r:embed="rId2"/>
          <a:stretch>
            <a:fillRect/>
          </a:stretch>
        </p:blipFill>
        <p:spPr>
          <a:xfrm>
            <a:off x="5367680" y="492573"/>
            <a:ext cx="6125828" cy="5880796"/>
          </a:xfrm>
          <a:prstGeom prst="rect">
            <a:avLst/>
          </a:prstGeom>
        </p:spPr>
      </p:pic>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74237" y="780283"/>
            <a:ext cx="3657600" cy="2887579"/>
          </a:xfrm>
        </p:spPr>
        <p:txBody>
          <a:bodyPr vert="horz" lIns="91440" tIns="45720" rIns="91440" bIns="45720" rtlCol="0" anchor="b">
            <a:normAutofit/>
          </a:bodyPr>
          <a:lstStyle/>
          <a:p>
            <a:pPr algn="ctr"/>
            <a:r>
              <a:rPr lang="en-US" sz="4800" kern="1200" dirty="0">
                <a:solidFill>
                  <a:schemeClr val="bg1"/>
                </a:solidFill>
                <a:latin typeface="+mj-lt"/>
                <a:ea typeface="+mj-ea"/>
                <a:cs typeface="+mj-cs"/>
              </a:rPr>
              <a:t>Where to from here?</a:t>
            </a:r>
          </a:p>
        </p:txBody>
      </p:sp>
      <p:sp>
        <p:nvSpPr>
          <p:cNvPr id="5" name="TextBox 4"/>
          <p:cNvSpPr txBox="1"/>
          <p:nvPr/>
        </p:nvSpPr>
        <p:spPr>
          <a:xfrm>
            <a:off x="516178" y="3972119"/>
            <a:ext cx="4262010" cy="2585323"/>
          </a:xfrm>
          <a:prstGeom prst="rect">
            <a:avLst/>
          </a:prstGeom>
          <a:noFill/>
        </p:spPr>
        <p:txBody>
          <a:bodyPr wrap="square" rtlCol="0">
            <a:spAutoFit/>
          </a:bodyPr>
          <a:lstStyle/>
          <a:p>
            <a:r>
              <a:rPr lang="en-US" dirty="0">
                <a:solidFill>
                  <a:schemeClr val="bg1"/>
                </a:solidFill>
              </a:rPr>
              <a:t>A quick search of recent anthropological articles related to hunting supplies a multitude of articles related to Inuit groups, Amazonian small land holders, and indigenous Nicaraguan communities. However, anthropologists have provided virtually nothing related to the 12.5 million people who currently hunt in the United States</a:t>
            </a:r>
            <a:r>
              <a:rPr lang="en-US" dirty="0"/>
              <a:t>.</a:t>
            </a:r>
          </a:p>
        </p:txBody>
      </p:sp>
      <p:sp>
        <p:nvSpPr>
          <p:cNvPr id="6" name="TextBox 5"/>
          <p:cNvSpPr txBox="1"/>
          <p:nvPr/>
        </p:nvSpPr>
        <p:spPr>
          <a:xfrm>
            <a:off x="4885766" y="6557442"/>
            <a:ext cx="7225552" cy="461665"/>
          </a:xfrm>
          <a:prstGeom prst="rect">
            <a:avLst/>
          </a:prstGeom>
          <a:noFill/>
        </p:spPr>
        <p:txBody>
          <a:bodyPr wrap="square" rtlCol="0">
            <a:spAutoFit/>
          </a:bodyPr>
          <a:lstStyle/>
          <a:p>
            <a:r>
              <a:rPr lang="en-US" sz="1200" dirty="0">
                <a:hlinkClick r:id="rId3"/>
              </a:rPr>
              <a:t>https://foodanthro.com/2011/11/30/hunting-for-anthropologists-deer-hunting-and-the-local-food-movement/</a:t>
            </a:r>
            <a:endParaRPr lang="en-US" sz="1200" dirty="0"/>
          </a:p>
          <a:p>
            <a:endParaRPr lang="en-US" sz="1200" dirty="0"/>
          </a:p>
        </p:txBody>
      </p:sp>
    </p:spTree>
    <p:extLst>
      <p:ext uri="{BB962C8B-B14F-4D97-AF65-F5344CB8AC3E}">
        <p14:creationId xmlns:p14="http://schemas.microsoft.com/office/powerpoint/2010/main" val="1014847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en-US"/>
          </a:p>
        </p:txBody>
      </p:sp>
      <p:pic>
        <p:nvPicPr>
          <p:cNvPr id="7" name="Content Placeholder 3" descr="A close up of some food&#10;&#10;Description generated with high confidence"/>
          <p:cNvPicPr>
            <a:picLocks noGrp="1" noChangeAspect="1"/>
          </p:cNvPicPr>
          <p:nvPr>
            <p:ph idx="1"/>
          </p:nvPr>
        </p:nvPicPr>
        <p:blipFill rotWithShape="1">
          <a:blip r:embed="rId2"/>
          <a:srcRect r="14223" b="1"/>
          <a:stretch/>
        </p:blipFill>
        <p:spPr>
          <a:xfrm>
            <a:off x="20" y="10"/>
            <a:ext cx="12191980" cy="6857990"/>
          </a:xfrm>
          <a:prstGeom prst="rect">
            <a:avLst/>
          </a:prstGeom>
        </p:spPr>
      </p:pic>
      <p:sp>
        <p:nvSpPr>
          <p:cNvPr id="12" name="Down Arrow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90501"/>
            <a:ext cx="2886075" cy="2486024"/>
          </a:xfrm>
          <a:noFill/>
        </p:spPr>
        <p:txBody>
          <a:bodyPr vert="horz" lIns="91440" tIns="45720" rIns="91440" bIns="45720" rtlCol="0" anchor="ctr">
            <a:normAutofit/>
          </a:bodyPr>
          <a:lstStyle/>
          <a:p>
            <a:pPr algn="ctr"/>
            <a:r>
              <a:rPr lang="en-US" sz="3600">
                <a:solidFill>
                  <a:schemeClr val="bg1"/>
                </a:solidFill>
              </a:rPr>
              <a:t>Where to from here? Evaluation…</a:t>
            </a:r>
          </a:p>
        </p:txBody>
      </p:sp>
    </p:spTree>
    <p:extLst>
      <p:ext uri="{BB962C8B-B14F-4D97-AF65-F5344CB8AC3E}">
        <p14:creationId xmlns:p14="http://schemas.microsoft.com/office/powerpoint/2010/main" val="2107861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sp>
        <p:nvSpPr>
          <p:cNvPr id="2" name="Title 1"/>
          <p:cNvSpPr>
            <a:spLocks noGrp="1"/>
          </p:cNvSpPr>
          <p:nvPr>
            <p:ph type="title"/>
          </p:nvPr>
        </p:nvSpPr>
        <p:spPr>
          <a:xfrm>
            <a:off x="648929" y="629266"/>
            <a:ext cx="3667039" cy="1676603"/>
          </a:xfrm>
        </p:spPr>
        <p:txBody>
          <a:bodyPr>
            <a:normAutofit/>
          </a:bodyPr>
          <a:lstStyle/>
          <a:p>
            <a:pPr>
              <a:lnSpc>
                <a:spcPct val="70000"/>
              </a:lnSpc>
            </a:pPr>
            <a:r>
              <a:rPr lang="en-US" sz="3300">
                <a:solidFill>
                  <a:schemeClr val="bg1"/>
                </a:solidFill>
              </a:rPr>
              <a:t>Where to from here? Public access not just elite &amp; affluent</a:t>
            </a:r>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6008" y="1532882"/>
            <a:ext cx="7422124" cy="4606835"/>
          </a:xfrm>
          <a:prstGeom prst="rect">
            <a:avLst/>
          </a:prstGeom>
        </p:spPr>
      </p:pic>
      <p:pic>
        <p:nvPicPr>
          <p:cNvPr id="9218" name="Picture 2" descr="Image result for keep it publ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400" y="2935133"/>
            <a:ext cx="3597207"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433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2" name="Rectangle 1025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en-US"/>
          </a:p>
        </p:txBody>
      </p:sp>
      <p:sp>
        <p:nvSpPr>
          <p:cNvPr id="142" name="Rectangle 14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4" name="Straight Connector 14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0242" name="Picture 2" descr="Image result for clearing house"/>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320041" y="1024409"/>
            <a:ext cx="5455917" cy="25642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416043" y="1392783"/>
            <a:ext cx="5455917" cy="1827532"/>
          </a:xfrm>
          <a:prstGeom prst="rect">
            <a:avLst/>
          </a:prstGeom>
        </p:spPr>
      </p:pic>
      <p:sp>
        <p:nvSpPr>
          <p:cNvPr id="2" name="Title 1"/>
          <p:cNvSpPr>
            <a:spLocks noGrp="1"/>
          </p:cNvSpPr>
          <p:nvPr>
            <p:ph type="title"/>
          </p:nvPr>
        </p:nvSpPr>
        <p:spPr>
          <a:xfrm>
            <a:off x="527538" y="4756638"/>
            <a:ext cx="11139854" cy="930447"/>
          </a:xfrm>
          <a:prstGeom prst="ellipse">
            <a:avLst/>
          </a:prstGeom>
        </p:spPr>
        <p:txBody>
          <a:bodyPr vert="horz" lIns="91440" tIns="45720" rIns="91440" bIns="45720" rtlCol="0" anchor="b">
            <a:normAutofit/>
          </a:bodyPr>
          <a:lstStyle/>
          <a:p>
            <a:pPr algn="ctr">
              <a:lnSpc>
                <a:spcPct val="70000"/>
              </a:lnSpc>
            </a:pPr>
            <a:r>
              <a:rPr lang="en-US" sz="2600" dirty="0">
                <a:solidFill>
                  <a:schemeClr val="bg1"/>
                </a:solidFill>
              </a:rPr>
              <a:t>Where to from here? R3 &amp; Food Motivations Clearing House</a:t>
            </a:r>
          </a:p>
        </p:txBody>
      </p:sp>
      <p:sp>
        <p:nvSpPr>
          <p:cNvPr id="5" name="TextBox 4"/>
          <p:cNvSpPr txBox="1"/>
          <p:nvPr/>
        </p:nvSpPr>
        <p:spPr>
          <a:xfrm>
            <a:off x="378068" y="477749"/>
            <a:ext cx="5569772" cy="830997"/>
          </a:xfrm>
          <a:prstGeom prst="rect">
            <a:avLst/>
          </a:prstGeom>
          <a:noFill/>
        </p:spPr>
        <p:txBody>
          <a:bodyPr wrap="square" rtlCol="0">
            <a:spAutoFit/>
          </a:bodyPr>
          <a:lstStyle/>
          <a:p>
            <a:r>
              <a:rPr lang="en-US" sz="4800" dirty="0">
                <a:solidFill>
                  <a:schemeClr val="accent1"/>
                </a:solidFill>
                <a:latin typeface="Baskerville Old Face" panose="02020602080505020303" pitchFamily="18" charset="0"/>
              </a:rPr>
              <a:t>R3 Food Motivations</a:t>
            </a:r>
          </a:p>
        </p:txBody>
      </p:sp>
    </p:spTree>
    <p:extLst>
      <p:ext uri="{BB962C8B-B14F-4D97-AF65-F5344CB8AC3E}">
        <p14:creationId xmlns:p14="http://schemas.microsoft.com/office/powerpoint/2010/main" val="4031390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http://kaplancopy.com/blog/wp-content/uploads/2009/11/missed-target.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59261" y="1111327"/>
            <a:ext cx="5126736" cy="39604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92598" y="640263"/>
            <a:ext cx="5221266" cy="1344975"/>
          </a:xfrm>
        </p:spPr>
        <p:txBody>
          <a:bodyPr>
            <a:normAutofit/>
          </a:bodyPr>
          <a:lstStyle/>
          <a:p>
            <a:pPr algn="ctr"/>
            <a:r>
              <a:rPr lang="en-US" sz="4000">
                <a:solidFill>
                  <a:schemeClr val="bg1"/>
                </a:solidFill>
              </a:rPr>
              <a:t>In conclusion-</a:t>
            </a:r>
          </a:p>
        </p:txBody>
      </p:sp>
      <p:sp>
        <p:nvSpPr>
          <p:cNvPr id="3" name="Content Placeholder 2"/>
          <p:cNvSpPr>
            <a:spLocks noGrp="1"/>
          </p:cNvSpPr>
          <p:nvPr>
            <p:ph idx="1"/>
          </p:nvPr>
        </p:nvSpPr>
        <p:spPr>
          <a:xfrm>
            <a:off x="6391903" y="2121763"/>
            <a:ext cx="5235490" cy="3773010"/>
          </a:xfrm>
        </p:spPr>
        <p:txBody>
          <a:bodyPr>
            <a:normAutofit/>
          </a:bodyPr>
          <a:lstStyle/>
          <a:p>
            <a:r>
              <a:rPr lang="en-US" sz="2000" dirty="0">
                <a:solidFill>
                  <a:schemeClr val="bg1"/>
                </a:solidFill>
              </a:rPr>
              <a:t>As managers and practitioners, we have listened to the demand signal and reacted.  </a:t>
            </a:r>
          </a:p>
          <a:p>
            <a:r>
              <a:rPr lang="en-US" sz="2000" dirty="0">
                <a:solidFill>
                  <a:schemeClr val="bg1"/>
                </a:solidFill>
              </a:rPr>
              <a:t>As researchers, we are zeroing in on the empirical approach to understanding the audiences and mechanisms.</a:t>
            </a:r>
          </a:p>
          <a:p>
            <a:r>
              <a:rPr lang="en-US" sz="2000" dirty="0">
                <a:solidFill>
                  <a:schemeClr val="bg1"/>
                </a:solidFill>
              </a:rPr>
              <a:t>Now its time to invest in evaluation of our current and future efforts, and in refining and enhancing them to maximize benefits.</a:t>
            </a:r>
          </a:p>
          <a:p>
            <a:endParaRPr lang="en-US" sz="20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644" y="5602673"/>
            <a:ext cx="3952875" cy="857250"/>
          </a:xfrm>
          <a:prstGeom prst="rect">
            <a:avLst/>
          </a:prstGeom>
        </p:spPr>
      </p:pic>
    </p:spTree>
    <p:extLst>
      <p:ext uri="{BB962C8B-B14F-4D97-AF65-F5344CB8AC3E}">
        <p14:creationId xmlns:p14="http://schemas.microsoft.com/office/powerpoint/2010/main" val="994724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205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en-US"/>
          </a:p>
        </p:txBody>
      </p:sp>
      <p:pic>
        <p:nvPicPr>
          <p:cNvPr id="6" name="Picture 5" descr="http://www.humaneitarian.org/wp-content/uploads/2012/07/The-Mindful-Carnivore_cover.jpg"/>
          <p:cNvPicPr>
            <a:picLocks noChangeAspect="1" noChangeArrowheads="1"/>
          </p:cNvPicPr>
          <p:nvPr/>
        </p:nvPicPr>
        <p:blipFill rotWithShape="1">
          <a:blip r:embed="rId2"/>
          <a:srcRect/>
          <a:stretch/>
        </p:blipFill>
        <p:spPr bwMode="auto">
          <a:xfrm rot="21600000">
            <a:off x="6256859" y="322751"/>
            <a:ext cx="2648371" cy="3967597"/>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5" name="Straight Connector 74"/>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Picture 2" descr="http://jacksonlanders.com/wp-content/uploads/2012/09/BegGdHuntingDeer.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a:stretch/>
        </p:blipFill>
        <p:spPr bwMode="auto">
          <a:xfrm rot="21600000">
            <a:off x="320041" y="601760"/>
            <a:ext cx="2659472" cy="34095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http://ww4.hdnux.com/photos/13/54/32/3065483/9/628x471.jpg"/>
          <p:cNvPicPr>
            <a:picLocks noChangeAspect="1" noChangeArrowheads="1"/>
          </p:cNvPicPr>
          <p:nvPr/>
        </p:nvPicPr>
        <p:blipFill rotWithShape="1">
          <a:blip r:embed="rId4"/>
          <a:srcRect/>
          <a:stretch/>
        </p:blipFill>
        <p:spPr bwMode="auto">
          <a:xfrm>
            <a:off x="3299258" y="307731"/>
            <a:ext cx="2628446"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Buck, Buck, Moose Boo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225269" y="592226"/>
            <a:ext cx="2648372" cy="3473274"/>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27538" y="4756638"/>
            <a:ext cx="11139854" cy="930447"/>
          </a:xfrm>
        </p:spPr>
        <p:txBody>
          <a:bodyPr vert="horz" lIns="91440" tIns="45720" rIns="91440" bIns="45720" rtlCol="0" anchor="b">
            <a:normAutofit/>
          </a:bodyPr>
          <a:lstStyle/>
          <a:p>
            <a:pPr algn="ctr">
              <a:lnSpc>
                <a:spcPct val="80000"/>
              </a:lnSpc>
            </a:pPr>
            <a:r>
              <a:rPr lang="en-US" sz="4600" dirty="0">
                <a:solidFill>
                  <a:schemeClr val="bg1"/>
                </a:solidFill>
              </a:rPr>
              <a:t>People are talking about this… popular press</a:t>
            </a:r>
          </a:p>
        </p:txBody>
      </p:sp>
    </p:spTree>
    <p:extLst>
      <p:ext uri="{BB962C8B-B14F-4D97-AF65-F5344CB8AC3E}">
        <p14:creationId xmlns:p14="http://schemas.microsoft.com/office/powerpoint/2010/main" val="1719440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en-US"/>
          </a:p>
        </p:txBody>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screenshot&#10;&#10;Description generated with very high confidence"/>
          <p:cNvPicPr>
            <a:picLocks noChangeAspect="1"/>
          </p:cNvPicPr>
          <p:nvPr/>
        </p:nvPicPr>
        <p:blipFill>
          <a:blip r:embed="rId2"/>
          <a:stretch>
            <a:fillRect/>
          </a:stretch>
        </p:blipFill>
        <p:spPr>
          <a:xfrm>
            <a:off x="633672" y="307731"/>
            <a:ext cx="2798345" cy="3997637"/>
          </a:xfrm>
          <a:prstGeom prst="rect">
            <a:avLst/>
          </a:prstGeom>
        </p:spPr>
      </p:pic>
      <p:pic>
        <p:nvPicPr>
          <p:cNvPr id="6" name="Picture 5" descr="A picture containing screenshot&#10;&#10;Description generated with very high confidence"/>
          <p:cNvPicPr>
            <a:picLocks noChangeAspect="1"/>
          </p:cNvPicPr>
          <p:nvPr/>
        </p:nvPicPr>
        <p:blipFill>
          <a:blip r:embed="rId3"/>
          <a:stretch>
            <a:fillRect/>
          </a:stretch>
        </p:blipFill>
        <p:spPr>
          <a:xfrm>
            <a:off x="4593283" y="307731"/>
            <a:ext cx="3018215" cy="3997637"/>
          </a:xfrm>
          <a:prstGeom prst="rect">
            <a:avLst/>
          </a:prstGeom>
        </p:spPr>
      </p:pic>
      <p:cxnSp>
        <p:nvCxnSpPr>
          <p:cNvPr id="19" name="Straight Connector 1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685"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screenshot&#10;&#10;Description generated with very high confidence"/>
          <p:cNvPicPr>
            <a:picLocks noChangeAspect="1"/>
          </p:cNvPicPr>
          <p:nvPr/>
        </p:nvPicPr>
        <p:blipFill>
          <a:blip r:embed="rId4"/>
          <a:stretch>
            <a:fillRect/>
          </a:stretch>
        </p:blipFill>
        <p:spPr>
          <a:xfrm>
            <a:off x="8812481" y="330045"/>
            <a:ext cx="2698404" cy="3997637"/>
          </a:xfrm>
          <a:prstGeom prst="rect">
            <a:avLst/>
          </a:prstGeom>
        </p:spPr>
      </p:pic>
      <p:sp>
        <p:nvSpPr>
          <p:cNvPr id="2" name="Title 1"/>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000" dirty="0">
                <a:solidFill>
                  <a:schemeClr val="bg1"/>
                </a:solidFill>
              </a:rPr>
              <a:t>People are talking about this… Researchers</a:t>
            </a:r>
          </a:p>
        </p:txBody>
      </p:sp>
    </p:spTree>
    <p:extLst>
      <p:ext uri="{BB962C8B-B14F-4D97-AF65-F5344CB8AC3E}">
        <p14:creationId xmlns:p14="http://schemas.microsoft.com/office/powerpoint/2010/main" val="1300655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en-US"/>
          </a:p>
        </p:txBody>
      </p:sp>
      <p:sp>
        <p:nvSpPr>
          <p:cNvPr id="18"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stretch>
            <a:fillRect/>
          </a:stretch>
        </p:blipFill>
        <p:spPr>
          <a:xfrm>
            <a:off x="1498914" y="307731"/>
            <a:ext cx="3098168" cy="3997637"/>
          </a:xfrm>
          <a:prstGeom prst="rect">
            <a:avLst/>
          </a:prstGeom>
        </p:spPr>
      </p:pic>
      <p:pic>
        <p:nvPicPr>
          <p:cNvPr id="4" name="Picture 3"/>
          <p:cNvPicPr>
            <a:picLocks noChangeAspect="1"/>
          </p:cNvPicPr>
          <p:nvPr/>
        </p:nvPicPr>
        <p:blipFill>
          <a:blip r:embed="rId3"/>
          <a:stretch>
            <a:fillRect/>
          </a:stretch>
        </p:blipFill>
        <p:spPr>
          <a:xfrm>
            <a:off x="6478910" y="307731"/>
            <a:ext cx="5330182" cy="3997637"/>
          </a:xfrm>
          <a:prstGeom prst="rect">
            <a:avLst/>
          </a:prstGeom>
        </p:spPr>
      </p:pic>
      <p:sp>
        <p:nvSpPr>
          <p:cNvPr id="2" name="Title 1"/>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chemeClr val="bg1"/>
                </a:solidFill>
              </a:rPr>
              <a:t>People are talking about this - agencies</a:t>
            </a:r>
          </a:p>
        </p:txBody>
      </p:sp>
      <p:pic>
        <p:nvPicPr>
          <p:cNvPr id="8196" name="Picture 4" descr="DNR - Department of Natural Resources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3140" y="406358"/>
            <a:ext cx="1394689" cy="36610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michigan state university extens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7610" y="339520"/>
            <a:ext cx="499782" cy="499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883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en-US"/>
          </a:p>
        </p:txBody>
      </p:sp>
      <p:pic>
        <p:nvPicPr>
          <p:cNvPr id="4" name="Content Placeholder 3" descr="A picture containing screenshot, grass&#10;&#10;Description generated with very high confidence"/>
          <p:cNvPicPr>
            <a:picLocks noGrp="1" noChangeAspect="1"/>
          </p:cNvPicPr>
          <p:nvPr>
            <p:ph idx="1"/>
          </p:nvPr>
        </p:nvPicPr>
        <p:blipFill>
          <a:blip r:embed="rId2"/>
          <a:stretch>
            <a:fillRect/>
          </a:stretch>
        </p:blipFill>
        <p:spPr>
          <a:xfrm>
            <a:off x="5153822" y="524836"/>
            <a:ext cx="6553545" cy="5816270"/>
          </a:xfrm>
          <a:prstGeom prst="rect">
            <a:avLst/>
          </a:prstGeom>
        </p:spPr>
      </p:pic>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chemeClr val="bg1"/>
                </a:solidFill>
                <a:latin typeface="+mj-lt"/>
                <a:ea typeface="+mj-ea"/>
                <a:cs typeface="+mj-cs"/>
              </a:rPr>
              <a:t>Just a couple of days ago…</a:t>
            </a:r>
          </a:p>
        </p:txBody>
      </p:sp>
    </p:spTree>
    <p:extLst>
      <p:ext uri="{BB962C8B-B14F-4D97-AF65-F5344CB8AC3E}">
        <p14:creationId xmlns:p14="http://schemas.microsoft.com/office/powerpoint/2010/main" val="2781128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50000"/>
            </a:schemeClr>
          </a:solidFill>
        </p:spPr>
        <p:txBody>
          <a:bodyPr/>
          <a:lstStyle/>
          <a:p>
            <a:r>
              <a:rPr lang="en-US" dirty="0">
                <a:solidFill>
                  <a:schemeClr val="bg1"/>
                </a:solidFill>
              </a:rPr>
              <a:t>People are talking about this… on the web</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05279015"/>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4914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C0659AA-EDFD-45BD-97EC-E2E6A35D8ED4}" type="slidenum">
              <a:rPr lang="en-US" smtClean="0">
                <a:solidFill>
                  <a:srgbClr val="D6ECFF"/>
                </a:solidFill>
              </a:rPr>
              <a:pPr>
                <a:defRPr/>
              </a:pPr>
              <a:t>8</a:t>
            </a:fld>
            <a:endParaRPr lang="en-US" dirty="0">
              <a:solidFill>
                <a:srgbClr val="D6ECFF"/>
              </a:solidFill>
            </a:endParaRPr>
          </a:p>
        </p:txBody>
      </p:sp>
      <p:sp>
        <p:nvSpPr>
          <p:cNvPr id="2" name="TextBox 1"/>
          <p:cNvSpPr txBox="1"/>
          <p:nvPr/>
        </p:nvSpPr>
        <p:spPr>
          <a:xfrm>
            <a:off x="4489076" y="6304002"/>
            <a:ext cx="8305800" cy="553998"/>
          </a:xfrm>
          <a:prstGeom prst="rect">
            <a:avLst/>
          </a:prstGeom>
          <a:noFill/>
        </p:spPr>
        <p:txBody>
          <a:bodyPr wrap="square" rtlCol="0">
            <a:spAutoFit/>
          </a:bodyPr>
          <a:lstStyle/>
          <a:p>
            <a:r>
              <a:rPr lang="en-US" sz="1200" dirty="0"/>
              <a:t>(Pink) new levels of female participation; (Blue) the growing trend of hunting among so-called “hipsters” and “millennials” (undefined herein, intentionally); and (Green) the expanding locavore, food/environment issues driven hunting trend.</a:t>
            </a:r>
            <a:r>
              <a:rPr lang="en-US" dirty="0"/>
              <a:t> </a:t>
            </a:r>
          </a:p>
        </p:txBody>
      </p:sp>
      <p:pic>
        <p:nvPicPr>
          <p:cNvPr id="4098" name="Picture 2" descr="Image result for locavore hu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58" y="259576"/>
            <a:ext cx="5334000" cy="34671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3606592398"/>
              </p:ext>
            </p:extLst>
          </p:nvPr>
        </p:nvGraphicFramePr>
        <p:xfrm>
          <a:off x="4419600" y="377825"/>
          <a:ext cx="7772400" cy="5867400"/>
        </p:xfrm>
        <a:graphic>
          <a:graphicData uri="http://schemas.openxmlformats.org/drawingml/2006/table">
            <a:tbl>
              <a:tblPr/>
              <a:tblGrid>
                <a:gridCol w="4185458">
                  <a:extLst>
                    <a:ext uri="{9D8B030D-6E8A-4147-A177-3AD203B41FA5}">
                      <a16:colId xmlns:a16="http://schemas.microsoft.com/office/drawing/2014/main" val="3991380483"/>
                    </a:ext>
                  </a:extLst>
                </a:gridCol>
                <a:gridCol w="2468880">
                  <a:extLst>
                    <a:ext uri="{9D8B030D-6E8A-4147-A177-3AD203B41FA5}">
                      <a16:colId xmlns:a16="http://schemas.microsoft.com/office/drawing/2014/main" val="1501943231"/>
                    </a:ext>
                  </a:extLst>
                </a:gridCol>
                <a:gridCol w="1118062">
                  <a:extLst>
                    <a:ext uri="{9D8B030D-6E8A-4147-A177-3AD203B41FA5}">
                      <a16:colId xmlns:a16="http://schemas.microsoft.com/office/drawing/2014/main" val="4156615189"/>
                    </a:ext>
                  </a:extLst>
                </a:gridCol>
              </a:tblGrid>
              <a:tr h="344826">
                <a:tc>
                  <a:txBody>
                    <a:bodyPr/>
                    <a:lstStyle/>
                    <a:p>
                      <a:pPr>
                        <a:spcAft>
                          <a:spcPts val="0"/>
                        </a:spcAft>
                      </a:pPr>
                      <a:r>
                        <a:rPr lang="en-US" sz="1700" b="1" dirty="0">
                          <a:effectLst/>
                        </a:rPr>
                        <a:t>Title</a:t>
                      </a:r>
                      <a:endParaRPr lang="en-US" sz="1300" dirty="0">
                        <a:effectLst/>
                      </a:endParaRP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US" sz="1700" b="1" dirty="0">
                          <a:effectLst/>
                        </a:rPr>
                        <a:t>Source</a:t>
                      </a:r>
                      <a:endParaRPr lang="en-US" sz="1300" dirty="0">
                        <a:effectLst/>
                      </a:endParaRP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US" sz="1700" b="1" dirty="0">
                          <a:effectLst/>
                        </a:rPr>
                        <a:t>Date</a:t>
                      </a:r>
                      <a:endParaRPr lang="en-US" sz="1300" dirty="0">
                        <a:effectLst/>
                      </a:endParaRP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7293689"/>
                  </a:ext>
                </a:extLst>
              </a:tr>
              <a:tr h="525959">
                <a:tc>
                  <a:txBody>
                    <a:bodyPr/>
                    <a:lstStyle/>
                    <a:p>
                      <a:pPr>
                        <a:spcAft>
                          <a:spcPts val="0"/>
                        </a:spcAft>
                      </a:pPr>
                      <a:r>
                        <a:rPr lang="en-US" sz="1300" dirty="0">
                          <a:effectLst/>
                        </a:rPr>
                        <a:t>Wisconsin aims to put more female fingers on the triggers</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spcAft>
                          <a:spcPts val="0"/>
                        </a:spcAft>
                      </a:pPr>
                      <a:r>
                        <a:rPr lang="en-US" sz="1300" b="1" u="none" strike="noStrike" dirty="0">
                          <a:solidFill>
                            <a:srgbClr val="D6A0B6"/>
                          </a:solidFill>
                          <a:effectLst/>
                          <a:hlinkClick r:id="rId4"/>
                        </a:rPr>
                        <a:t>Wisconsin State Journal</a:t>
                      </a:r>
                      <a:endParaRPr lang="en-US" sz="1300" dirty="0">
                        <a:effectLst/>
                      </a:endParaRP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spcAft>
                          <a:spcPts val="0"/>
                        </a:spcAft>
                      </a:pPr>
                      <a:r>
                        <a:rPr lang="en-US" sz="1300" dirty="0">
                          <a:effectLst/>
                        </a:rPr>
                        <a:t>2013</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650781248"/>
                  </a:ext>
                </a:extLst>
              </a:tr>
              <a:tr h="262980">
                <a:tc>
                  <a:txBody>
                    <a:bodyPr/>
                    <a:lstStyle/>
                    <a:p>
                      <a:pPr>
                        <a:spcAft>
                          <a:spcPts val="0"/>
                        </a:spcAft>
                      </a:pPr>
                      <a:r>
                        <a:rPr lang="en-US" sz="1300" dirty="0">
                          <a:effectLst/>
                        </a:rPr>
                        <a:t>More Women Give Hunting a Shot</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spcAft>
                          <a:spcPts val="0"/>
                        </a:spcAft>
                      </a:pPr>
                      <a:r>
                        <a:rPr lang="en-US" sz="1300" b="1" u="none" strike="noStrike" dirty="0">
                          <a:solidFill>
                            <a:srgbClr val="D6A0B6"/>
                          </a:solidFill>
                          <a:effectLst/>
                          <a:hlinkClick r:id="rId5"/>
                        </a:rPr>
                        <a:t>National Geographic</a:t>
                      </a:r>
                      <a:endParaRPr lang="en-US" sz="1300" dirty="0">
                        <a:effectLst/>
                      </a:endParaRP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spcAft>
                          <a:spcPts val="0"/>
                        </a:spcAft>
                      </a:pPr>
                      <a:r>
                        <a:rPr lang="en-US" sz="1300" dirty="0">
                          <a:effectLst/>
                        </a:rPr>
                        <a:t>2013</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749933647"/>
                  </a:ext>
                </a:extLst>
              </a:tr>
              <a:tr h="525959">
                <a:tc>
                  <a:txBody>
                    <a:bodyPr/>
                    <a:lstStyle/>
                    <a:p>
                      <a:pPr>
                        <a:spcAft>
                          <a:spcPts val="0"/>
                        </a:spcAft>
                      </a:pPr>
                      <a:r>
                        <a:rPr lang="en-US" sz="1300" dirty="0">
                          <a:effectLst/>
                        </a:rPr>
                        <a:t>The Professional Women Who Hunt, Shoot and Gut Their Dinners</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spcAft>
                          <a:spcPts val="0"/>
                        </a:spcAft>
                      </a:pPr>
                      <a:r>
                        <a:rPr lang="en-US" sz="1300" b="1" u="none" strike="noStrike" dirty="0">
                          <a:solidFill>
                            <a:srgbClr val="D6A0B6"/>
                          </a:solidFill>
                          <a:effectLst/>
                          <a:hlinkClick r:id="rId6"/>
                        </a:rPr>
                        <a:t>New York Times</a:t>
                      </a:r>
                      <a:endParaRPr lang="en-US" sz="1300" dirty="0">
                        <a:effectLst/>
                      </a:endParaRP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spcAft>
                          <a:spcPts val="0"/>
                        </a:spcAft>
                      </a:pPr>
                      <a:r>
                        <a:rPr lang="en-US" sz="1300" dirty="0">
                          <a:effectLst/>
                        </a:rPr>
                        <a:t>2013</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1128004884"/>
                  </a:ext>
                </a:extLst>
              </a:tr>
              <a:tr h="525959">
                <a:tc>
                  <a:txBody>
                    <a:bodyPr/>
                    <a:lstStyle/>
                    <a:p>
                      <a:pPr>
                        <a:spcAft>
                          <a:spcPts val="0"/>
                        </a:spcAft>
                      </a:pPr>
                      <a:r>
                        <a:rPr lang="en-US" sz="1300" dirty="0">
                          <a:effectLst/>
                        </a:rPr>
                        <a:t>ICYMI: All The Cool Girls Go Hunting For Food</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spcAft>
                          <a:spcPts val="0"/>
                        </a:spcAft>
                      </a:pPr>
                      <a:r>
                        <a:rPr lang="en-US" sz="1300" b="1" u="none" strike="noStrike" dirty="0">
                          <a:solidFill>
                            <a:srgbClr val="D6A0B6"/>
                          </a:solidFill>
                          <a:effectLst/>
                          <a:hlinkClick r:id="rId7"/>
                        </a:rPr>
                        <a:t>Organic Authority</a:t>
                      </a:r>
                      <a:endParaRPr lang="en-US" sz="1300" dirty="0">
                        <a:effectLst/>
                      </a:endParaRP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spcAft>
                          <a:spcPts val="0"/>
                        </a:spcAft>
                      </a:pPr>
                      <a:r>
                        <a:rPr lang="en-US" sz="1300" dirty="0">
                          <a:effectLst/>
                        </a:rPr>
                        <a:t>2013</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2079419887"/>
                  </a:ext>
                </a:extLst>
              </a:tr>
              <a:tr h="262980">
                <a:tc>
                  <a:txBody>
                    <a:bodyPr/>
                    <a:lstStyle/>
                    <a:p>
                      <a:pPr>
                        <a:spcAft>
                          <a:spcPts val="0"/>
                        </a:spcAft>
                      </a:pPr>
                      <a:r>
                        <a:rPr lang="en-US" sz="1300" dirty="0">
                          <a:effectLst/>
                        </a:rPr>
                        <a:t>All the Cool Girls Hunt Their Own Food</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spcAft>
                          <a:spcPts val="0"/>
                        </a:spcAft>
                      </a:pPr>
                      <a:r>
                        <a:rPr lang="en-US" sz="1300" b="1" u="none" strike="noStrike" dirty="0">
                          <a:solidFill>
                            <a:srgbClr val="D6A0B6"/>
                          </a:solidFill>
                          <a:effectLst/>
                          <a:hlinkClick r:id="rId8"/>
                        </a:rPr>
                        <a:t>Jezebel</a:t>
                      </a:r>
                      <a:endParaRPr lang="en-US" sz="1300" dirty="0">
                        <a:effectLst/>
                      </a:endParaRP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spcAft>
                          <a:spcPts val="0"/>
                        </a:spcAft>
                      </a:pPr>
                      <a:r>
                        <a:rPr lang="en-US" sz="1300" dirty="0">
                          <a:effectLst/>
                        </a:rPr>
                        <a:t>2013</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3333986840"/>
                  </a:ext>
                </a:extLst>
              </a:tr>
              <a:tr h="262980">
                <a:tc>
                  <a:txBody>
                    <a:bodyPr/>
                    <a:lstStyle/>
                    <a:p>
                      <a:pPr>
                        <a:spcAft>
                          <a:spcPts val="0"/>
                        </a:spcAft>
                      </a:pPr>
                      <a:r>
                        <a:rPr lang="en-US" sz="1300" dirty="0">
                          <a:effectLst/>
                        </a:rPr>
                        <a:t>The Rise of the Hipster Hunters</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spcAft>
                          <a:spcPts val="0"/>
                        </a:spcAft>
                      </a:pPr>
                      <a:r>
                        <a:rPr lang="en-US" sz="1300" b="1" u="none" strike="noStrike" dirty="0">
                          <a:solidFill>
                            <a:srgbClr val="D6A0B6"/>
                          </a:solidFill>
                          <a:effectLst/>
                          <a:hlinkClick r:id="rId9"/>
                        </a:rPr>
                        <a:t>Sporting Classics</a:t>
                      </a:r>
                      <a:endParaRPr lang="en-US" sz="1300" dirty="0">
                        <a:effectLst/>
                      </a:endParaRP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spcAft>
                          <a:spcPts val="0"/>
                        </a:spcAft>
                      </a:pPr>
                      <a:r>
                        <a:rPr lang="en-US" sz="1300" dirty="0">
                          <a:effectLst/>
                        </a:rPr>
                        <a:t>2015</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843733982"/>
                  </a:ext>
                </a:extLst>
              </a:tr>
              <a:tr h="525959">
                <a:tc>
                  <a:txBody>
                    <a:bodyPr/>
                    <a:lstStyle/>
                    <a:p>
                      <a:pPr>
                        <a:spcAft>
                          <a:spcPts val="0"/>
                        </a:spcAft>
                      </a:pPr>
                      <a:r>
                        <a:rPr lang="en-US" sz="1300" dirty="0">
                          <a:effectLst/>
                        </a:rPr>
                        <a:t>Hipsters Who Hunt: More Liberals are Shooting Their Own Supper</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spcAft>
                          <a:spcPts val="0"/>
                        </a:spcAft>
                      </a:pPr>
                      <a:r>
                        <a:rPr lang="en-US" sz="1300" b="1" u="none" strike="noStrike" dirty="0">
                          <a:solidFill>
                            <a:srgbClr val="D6A0B6"/>
                          </a:solidFill>
                          <a:effectLst/>
                          <a:hlinkClick r:id="rId10"/>
                        </a:rPr>
                        <a:t>Slate</a:t>
                      </a:r>
                      <a:endParaRPr lang="en-US" sz="1300" dirty="0">
                        <a:effectLst/>
                      </a:endParaRP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spcAft>
                          <a:spcPts val="0"/>
                        </a:spcAft>
                      </a:pPr>
                      <a:r>
                        <a:rPr lang="en-US" sz="1300" dirty="0">
                          <a:effectLst/>
                        </a:rPr>
                        <a:t>2012</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72395363"/>
                  </a:ext>
                </a:extLst>
              </a:tr>
              <a:tr h="262980">
                <a:tc>
                  <a:txBody>
                    <a:bodyPr/>
                    <a:lstStyle/>
                    <a:p>
                      <a:pPr>
                        <a:spcAft>
                          <a:spcPts val="0"/>
                        </a:spcAft>
                      </a:pPr>
                      <a:r>
                        <a:rPr lang="en-US" sz="1300" dirty="0">
                          <a:effectLst/>
                        </a:rPr>
                        <a:t>On Hipsters and Hunting</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spcAft>
                          <a:spcPts val="0"/>
                        </a:spcAft>
                      </a:pPr>
                      <a:r>
                        <a:rPr lang="en-US" sz="1300" b="1" u="none" strike="noStrike" dirty="0">
                          <a:solidFill>
                            <a:srgbClr val="D6A0B6"/>
                          </a:solidFill>
                          <a:effectLst/>
                          <a:hlinkClick r:id="rId11"/>
                        </a:rPr>
                        <a:t>Field &amp; Stream</a:t>
                      </a:r>
                      <a:endParaRPr lang="en-US" sz="1300" dirty="0">
                        <a:effectLst/>
                      </a:endParaRP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spcAft>
                          <a:spcPts val="0"/>
                        </a:spcAft>
                      </a:pPr>
                      <a:r>
                        <a:rPr lang="en-US" sz="1300" dirty="0">
                          <a:effectLst/>
                        </a:rPr>
                        <a:t>2015</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653294182"/>
                  </a:ext>
                </a:extLst>
              </a:tr>
              <a:tr h="262980">
                <a:tc>
                  <a:txBody>
                    <a:bodyPr/>
                    <a:lstStyle/>
                    <a:p>
                      <a:pPr>
                        <a:spcAft>
                          <a:spcPts val="0"/>
                        </a:spcAft>
                      </a:pPr>
                      <a:r>
                        <a:rPr lang="en-US" sz="1300" dirty="0">
                          <a:effectLst/>
                        </a:rPr>
                        <a:t>Hipster’s are Going Hunting</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spcAft>
                          <a:spcPts val="0"/>
                        </a:spcAft>
                      </a:pPr>
                      <a:r>
                        <a:rPr lang="en-US" sz="1300" b="1" u="none" strike="noStrike" dirty="0">
                          <a:solidFill>
                            <a:srgbClr val="D6A0B6"/>
                          </a:solidFill>
                          <a:effectLst/>
                          <a:hlinkClick r:id="rId12"/>
                        </a:rPr>
                        <a:t>Maclean’s</a:t>
                      </a:r>
                      <a:endParaRPr lang="en-US" sz="1300" dirty="0">
                        <a:effectLst/>
                      </a:endParaRP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spcAft>
                          <a:spcPts val="0"/>
                        </a:spcAft>
                      </a:pPr>
                      <a:r>
                        <a:rPr lang="en-US" sz="1300" dirty="0">
                          <a:effectLst/>
                        </a:rPr>
                        <a:t>2014</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850102214"/>
                  </a:ext>
                </a:extLst>
              </a:tr>
              <a:tr h="525959">
                <a:tc>
                  <a:txBody>
                    <a:bodyPr/>
                    <a:lstStyle/>
                    <a:p>
                      <a:pPr>
                        <a:spcAft>
                          <a:spcPts val="0"/>
                        </a:spcAft>
                      </a:pPr>
                      <a:r>
                        <a:rPr lang="en-US" sz="1300" dirty="0">
                          <a:effectLst/>
                        </a:rPr>
                        <a:t>A Profile of a Hipster Hunter, the Next Generation of Conservationists</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spcAft>
                          <a:spcPts val="0"/>
                        </a:spcAft>
                      </a:pPr>
                      <a:r>
                        <a:rPr lang="en-US" sz="1300" b="1" u="none" strike="noStrike" dirty="0" err="1">
                          <a:solidFill>
                            <a:srgbClr val="D6A0B6"/>
                          </a:solidFill>
                          <a:effectLst/>
                          <a:hlinkClick r:id="rId13"/>
                        </a:rPr>
                        <a:t>Outdoorhub</a:t>
                      </a:r>
                      <a:endParaRPr lang="en-US" sz="1300">
                        <a:effectLst/>
                      </a:endParaRP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spcAft>
                          <a:spcPts val="0"/>
                        </a:spcAft>
                      </a:pPr>
                      <a:r>
                        <a:rPr lang="en-US" sz="1300">
                          <a:effectLst/>
                        </a:rPr>
                        <a:t>2015</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190838163"/>
                  </a:ext>
                </a:extLst>
              </a:tr>
              <a:tr h="262980">
                <a:tc>
                  <a:txBody>
                    <a:bodyPr/>
                    <a:lstStyle/>
                    <a:p>
                      <a:pPr>
                        <a:spcAft>
                          <a:spcPts val="0"/>
                        </a:spcAft>
                      </a:pPr>
                      <a:r>
                        <a:rPr lang="en-US" sz="1300">
                          <a:effectLst/>
                        </a:rPr>
                        <a:t>The Changing Culture of Killing for Food</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spcAft>
                          <a:spcPts val="0"/>
                        </a:spcAft>
                      </a:pPr>
                      <a:r>
                        <a:rPr lang="en-US" sz="1300" b="1" u="none" strike="noStrike">
                          <a:solidFill>
                            <a:srgbClr val="D6A0B6"/>
                          </a:solidFill>
                          <a:effectLst/>
                          <a:hlinkClick r:id="rId14"/>
                        </a:rPr>
                        <a:t>The Texas Observer</a:t>
                      </a:r>
                      <a:endParaRPr lang="en-US" sz="1300">
                        <a:effectLst/>
                      </a:endParaRP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spcAft>
                          <a:spcPts val="0"/>
                        </a:spcAft>
                      </a:pPr>
                      <a:r>
                        <a:rPr lang="en-US" sz="1300">
                          <a:effectLst/>
                        </a:rPr>
                        <a:t>2014</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412192012"/>
                  </a:ext>
                </a:extLst>
              </a:tr>
              <a:tr h="525959">
                <a:tc>
                  <a:txBody>
                    <a:bodyPr/>
                    <a:lstStyle/>
                    <a:p>
                      <a:pPr>
                        <a:spcAft>
                          <a:spcPts val="0"/>
                        </a:spcAft>
                      </a:pPr>
                      <a:r>
                        <a:rPr lang="en-US" sz="1300">
                          <a:effectLst/>
                        </a:rPr>
                        <a:t>Locavore movement takes to deer hunting across US</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spcAft>
                          <a:spcPts val="0"/>
                        </a:spcAft>
                      </a:pPr>
                      <a:r>
                        <a:rPr lang="en-US" sz="1300" b="1" u="none" strike="noStrike">
                          <a:solidFill>
                            <a:srgbClr val="D6A0B6"/>
                          </a:solidFill>
                          <a:effectLst/>
                          <a:hlinkClick r:id="rId15"/>
                        </a:rPr>
                        <a:t>Yahoo News/Assoc. Press</a:t>
                      </a:r>
                      <a:endParaRPr lang="en-US" sz="1300">
                        <a:effectLst/>
                      </a:endParaRP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spcAft>
                          <a:spcPts val="0"/>
                        </a:spcAft>
                      </a:pPr>
                      <a:r>
                        <a:rPr lang="en-US" sz="1300">
                          <a:effectLst/>
                        </a:rPr>
                        <a:t>2014</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894065795"/>
                  </a:ext>
                </a:extLst>
              </a:tr>
              <a:tr h="262980">
                <a:tc>
                  <a:txBody>
                    <a:bodyPr/>
                    <a:lstStyle/>
                    <a:p>
                      <a:pPr>
                        <a:spcAft>
                          <a:spcPts val="0"/>
                        </a:spcAft>
                      </a:pPr>
                      <a:r>
                        <a:rPr lang="en-US" sz="1300">
                          <a:effectLst/>
                        </a:rPr>
                        <a:t>The Meat-Eater Revolution</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spcAft>
                          <a:spcPts val="0"/>
                        </a:spcAft>
                      </a:pPr>
                      <a:r>
                        <a:rPr lang="en-US" sz="1300" b="1" u="none" strike="noStrike">
                          <a:solidFill>
                            <a:srgbClr val="D6A0B6"/>
                          </a:solidFill>
                          <a:effectLst/>
                          <a:hlinkClick r:id="rId16"/>
                        </a:rPr>
                        <a:t>Petersen’s Hunting</a:t>
                      </a:r>
                      <a:endParaRPr lang="en-US" sz="1300">
                        <a:effectLst/>
                      </a:endParaRP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spcAft>
                          <a:spcPts val="0"/>
                        </a:spcAft>
                      </a:pPr>
                      <a:r>
                        <a:rPr lang="en-US" sz="1300">
                          <a:effectLst/>
                        </a:rPr>
                        <a:t>2014</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127898073"/>
                  </a:ext>
                </a:extLst>
              </a:tr>
              <a:tr h="262980">
                <a:tc>
                  <a:txBody>
                    <a:bodyPr/>
                    <a:lstStyle/>
                    <a:p>
                      <a:pPr>
                        <a:spcAft>
                          <a:spcPts val="0"/>
                        </a:spcAft>
                      </a:pPr>
                      <a:r>
                        <a:rPr lang="en-US" sz="1300">
                          <a:effectLst/>
                        </a:rPr>
                        <a:t>Locavore, Get Your Gun</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spcAft>
                          <a:spcPts val="0"/>
                        </a:spcAft>
                      </a:pPr>
                      <a:r>
                        <a:rPr lang="en-US" sz="1300" b="1" u="none" strike="noStrike">
                          <a:solidFill>
                            <a:srgbClr val="D6A0B6"/>
                          </a:solidFill>
                          <a:effectLst/>
                          <a:hlinkClick r:id="rId17"/>
                        </a:rPr>
                        <a:t>NY Times</a:t>
                      </a:r>
                      <a:endParaRPr lang="en-US" sz="1300">
                        <a:effectLst/>
                      </a:endParaRP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spcAft>
                          <a:spcPts val="0"/>
                        </a:spcAft>
                      </a:pPr>
                      <a:r>
                        <a:rPr lang="en-US" sz="1300">
                          <a:effectLst/>
                        </a:rPr>
                        <a:t>2007</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3336863527"/>
                  </a:ext>
                </a:extLst>
              </a:tr>
              <a:tr h="262980">
                <a:tc>
                  <a:txBody>
                    <a:bodyPr/>
                    <a:lstStyle/>
                    <a:p>
                      <a:pPr>
                        <a:spcAft>
                          <a:spcPts val="0"/>
                        </a:spcAft>
                      </a:pPr>
                      <a:r>
                        <a:rPr lang="en-US" sz="1300">
                          <a:effectLst/>
                        </a:rPr>
                        <a:t>The Hunt to Table Movement</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spcAft>
                          <a:spcPts val="0"/>
                        </a:spcAft>
                      </a:pPr>
                      <a:r>
                        <a:rPr lang="en-US" sz="1300" b="1" u="none" strike="noStrike">
                          <a:solidFill>
                            <a:srgbClr val="D6A0B6"/>
                          </a:solidFill>
                          <a:effectLst/>
                          <a:hlinkClick r:id="rId18"/>
                        </a:rPr>
                        <a:t>Isthmus</a:t>
                      </a:r>
                      <a:endParaRPr lang="en-US" sz="1300">
                        <a:effectLst/>
                      </a:endParaRP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spcAft>
                          <a:spcPts val="0"/>
                        </a:spcAft>
                      </a:pPr>
                      <a:r>
                        <a:rPr lang="en-US" sz="1300" dirty="0">
                          <a:effectLst/>
                        </a:rPr>
                        <a:t>2015</a:t>
                      </a:r>
                    </a:p>
                  </a:txBody>
                  <a:tcPr marL="64945" marR="649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3275495224"/>
                  </a:ext>
                </a:extLst>
              </a:tr>
            </a:tbl>
          </a:graphicData>
        </a:graphic>
      </p:graphicFrame>
      <p:pic>
        <p:nvPicPr>
          <p:cNvPr id="3" name="Picture 2"/>
          <p:cNvPicPr>
            <a:picLocks noChangeAspect="1"/>
          </p:cNvPicPr>
          <p:nvPr/>
        </p:nvPicPr>
        <p:blipFill>
          <a:blip r:embed="rId19"/>
          <a:stretch>
            <a:fillRect/>
          </a:stretch>
        </p:blipFill>
        <p:spPr>
          <a:xfrm>
            <a:off x="-304800" y="3608427"/>
            <a:ext cx="4724400" cy="2695575"/>
          </a:xfrm>
          <a:prstGeom prst="rect">
            <a:avLst/>
          </a:prstGeom>
        </p:spPr>
      </p:pic>
    </p:spTree>
    <p:extLst>
      <p:ext uri="{BB962C8B-B14F-4D97-AF65-F5344CB8AC3E}">
        <p14:creationId xmlns:p14="http://schemas.microsoft.com/office/powerpoint/2010/main" val="1747188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3074" name="Picture 2" descr="Image result for locavore"/>
          <p:cNvPicPr>
            <a:picLocks noChangeAspect="1" noChangeArrowheads="1"/>
          </p:cNvPicPr>
          <p:nvPr/>
        </p:nvPicPr>
        <p:blipFill rotWithShape="1">
          <a:blip r:embed="rId2">
            <a:extLst>
              <a:ext uri="{28A0092B-C50C-407E-A947-70E740481C1C}">
                <a14:useLocalDpi xmlns:a14="http://schemas.microsoft.com/office/drawing/2010/main" val="0"/>
              </a:ext>
            </a:extLst>
          </a:blip>
          <a:srcRect t="14300" r="-2" b="43914"/>
          <a:stretch/>
        </p:blipFill>
        <p:spPr bwMode="auto">
          <a:xfrm>
            <a:off x="20" y="1"/>
            <a:ext cx="4067476" cy="22585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thecaptivereader.files.wordpress.com/2010/11/locavore.jpg"/>
          <p:cNvPicPr>
            <a:picLocks noChangeAspect="1" noChangeArrowheads="1"/>
          </p:cNvPicPr>
          <p:nvPr/>
        </p:nvPicPr>
        <p:blipFill rotWithShape="1">
          <a:blip r:embed="rId3">
            <a:extLst>
              <a:ext uri="{28A0092B-C50C-407E-A947-70E740481C1C}">
                <a14:useLocalDpi xmlns:a14="http://schemas.microsoft.com/office/drawing/2010/main" val="0"/>
              </a:ext>
            </a:extLst>
          </a:blip>
          <a:srcRect t="27407" b="35528"/>
          <a:stretch/>
        </p:blipFill>
        <p:spPr bwMode="auto">
          <a:xfrm>
            <a:off x="20" y="2299716"/>
            <a:ext cx="4067476" cy="22585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pbs.org/food/wp-content/blogs.dir/2/files/2012/05/Lexicon-Local-Locavore-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426" r="3" b="41048"/>
          <a:stretch/>
        </p:blipFill>
        <p:spPr bwMode="auto">
          <a:xfrm>
            <a:off x="20" y="4599432"/>
            <a:ext cx="4067476" cy="2258568"/>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Straight Connector 7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72143"/>
            <a:ext cx="4064320" cy="0"/>
          </a:xfrm>
          <a:prstGeom prst="line">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5075"/>
            <a:ext cx="4064320" cy="0"/>
          </a:xfrm>
          <a:prstGeom prst="line">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5" name="Rectangle 7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72025" y="639400"/>
            <a:ext cx="6764655" cy="5578521"/>
          </a:xfrm>
          <a:prstGeom prst="rect">
            <a:avLst/>
          </a:prstGeom>
          <a:solidFill>
            <a:schemeClr val="tx1">
              <a:lumMod val="75000"/>
              <a:lumOff val="25000"/>
            </a:schemeClr>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10175" y="948738"/>
            <a:ext cx="5953126" cy="1150260"/>
          </a:xfrm>
        </p:spPr>
        <p:txBody>
          <a:bodyPr>
            <a:normAutofit/>
          </a:bodyPr>
          <a:lstStyle/>
          <a:p>
            <a:pPr algn="ctr"/>
            <a:r>
              <a:rPr lang="en-US" sz="4000">
                <a:solidFill>
                  <a:schemeClr val="bg1"/>
                </a:solidFill>
              </a:rPr>
              <a:t>Locavore</a:t>
            </a:r>
          </a:p>
        </p:txBody>
      </p:sp>
      <p:sp>
        <p:nvSpPr>
          <p:cNvPr id="3" name="Content Placeholder 2"/>
          <p:cNvSpPr>
            <a:spLocks noGrp="1"/>
          </p:cNvSpPr>
          <p:nvPr>
            <p:ph idx="1"/>
          </p:nvPr>
        </p:nvSpPr>
        <p:spPr>
          <a:xfrm>
            <a:off x="5353052" y="1899271"/>
            <a:ext cx="5810249" cy="4133976"/>
          </a:xfrm>
        </p:spPr>
        <p:txBody>
          <a:bodyPr>
            <a:normAutofit fontScale="62500" lnSpcReduction="20000"/>
          </a:bodyPr>
          <a:lstStyle/>
          <a:p>
            <a:pPr marL="0" indent="0">
              <a:buNone/>
            </a:pPr>
            <a:r>
              <a:rPr lang="en-US" sz="1800" b="1" dirty="0">
                <a:solidFill>
                  <a:schemeClr val="bg1"/>
                </a:solidFill>
                <a:latin typeface="Arial" pitchFamily="34" charset="0"/>
                <a:cs typeface="Arial" pitchFamily="34" charset="0"/>
              </a:rPr>
              <a:t>“</a:t>
            </a:r>
            <a:r>
              <a:rPr lang="en-US" sz="2200" b="1" dirty="0">
                <a:solidFill>
                  <a:schemeClr val="bg1"/>
                </a:solidFill>
                <a:latin typeface="Arial" pitchFamily="34" charset="0"/>
                <a:cs typeface="Arial" pitchFamily="34" charset="0"/>
              </a:rPr>
              <a:t>person motivated to eat food that is grown, raised, produced or harvested locally”</a:t>
            </a:r>
          </a:p>
          <a:p>
            <a:pPr marL="0" indent="0">
              <a:buNone/>
            </a:pPr>
            <a:endParaRPr lang="en-US" sz="2200" b="1" dirty="0">
              <a:solidFill>
                <a:schemeClr val="bg1"/>
              </a:solidFill>
              <a:latin typeface="Arial" pitchFamily="34" charset="0"/>
              <a:cs typeface="Arial" pitchFamily="34" charset="0"/>
            </a:endParaRPr>
          </a:p>
          <a:p>
            <a:pPr marL="0" indent="0">
              <a:buNone/>
            </a:pPr>
            <a:r>
              <a:rPr lang="en-US" sz="3400" i="1" dirty="0">
                <a:highlight>
                  <a:srgbClr val="C0C0C0"/>
                </a:highlight>
              </a:rPr>
              <a:t>… a growing national trend reflecting interest in eating locally and taking a more active role in the acquisition of food, especially organic, free-range, chemical- and hormone-free meat. Through the locavore movement, individuals from nontraditional hunting backgrounds have flocked to lessons and seminars offering instruction on how to hunt and process game meat. Locavore hunters are often educated millennials who hail from urban and suburban areas; lacking traditional hunting mentors, they nonetheless have been moved to take up hunting as adults for reasons of self-sufficiency, health, sustainability, or a desire to reconnect with nature. --  Responsive Management  </a:t>
            </a:r>
            <a:endParaRPr lang="en-US" sz="3400" dirty="0">
              <a:solidFill>
                <a:schemeClr val="bg1"/>
              </a:solidFill>
              <a:highlight>
                <a:srgbClr val="C0C0C0"/>
              </a:highlight>
            </a:endParaRPr>
          </a:p>
          <a:p>
            <a:pPr marL="0" indent="0">
              <a:buNone/>
            </a:pPr>
            <a:endParaRPr lang="en-US" sz="1800" dirty="0">
              <a:solidFill>
                <a:schemeClr val="bg1"/>
              </a:solidFill>
            </a:endParaRPr>
          </a:p>
        </p:txBody>
      </p:sp>
    </p:spTree>
    <p:extLst>
      <p:ext uri="{BB962C8B-B14F-4D97-AF65-F5344CB8AC3E}">
        <p14:creationId xmlns:p14="http://schemas.microsoft.com/office/powerpoint/2010/main" val="30445594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14852</TotalTime>
  <Words>2732</Words>
  <Application>Microsoft Office PowerPoint</Application>
  <PresentationFormat>Widescreen</PresentationFormat>
  <Paragraphs>484</Paragraphs>
  <Slides>28</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Baskerville Old Face</vt:lpstr>
      <vt:lpstr>Calibri</vt:lpstr>
      <vt:lpstr>Calibri Light</vt:lpstr>
      <vt:lpstr>Office Theme</vt:lpstr>
      <vt:lpstr>R3 and the Locavore Movement: How Far We Have Come and Where We Have Yet to Go</vt:lpstr>
      <vt:lpstr>People are talking about this…</vt:lpstr>
      <vt:lpstr>People are talking about this… popular press</vt:lpstr>
      <vt:lpstr>People are talking about this… Researchers</vt:lpstr>
      <vt:lpstr>People are talking about this - agencies</vt:lpstr>
      <vt:lpstr>Just a couple of days ago…</vt:lpstr>
      <vt:lpstr>People are talking about this… on the web</vt:lpstr>
      <vt:lpstr>PowerPoint Presentation</vt:lpstr>
      <vt:lpstr>Locavore</vt:lpstr>
      <vt:lpstr>The term Locavore?</vt:lpstr>
      <vt:lpstr>PowerPoint Presentation</vt:lpstr>
      <vt:lpstr>Food Motivations – Its about the meat</vt:lpstr>
      <vt:lpstr>Food motivations…</vt:lpstr>
      <vt:lpstr>How tasty? How healthy?</vt:lpstr>
      <vt:lpstr>   </vt:lpstr>
      <vt:lpstr>PowerPoint Presentation</vt:lpstr>
      <vt:lpstr>Example - Brook Trout</vt:lpstr>
      <vt:lpstr>Example - Canada Goose</vt:lpstr>
      <vt:lpstr>Example – Upland Birds</vt:lpstr>
      <vt:lpstr>A word about the white label</vt:lpstr>
      <vt:lpstr>PowerPoint Presentation</vt:lpstr>
      <vt:lpstr>Where to from here? more demographic research</vt:lpstr>
      <vt:lpstr>Where to from here? More demographic research</vt:lpstr>
      <vt:lpstr>Where to from here?</vt:lpstr>
      <vt:lpstr>Where to from here? Evaluation…</vt:lpstr>
      <vt:lpstr>Where to from here? Public access not just elite &amp; affluent</vt:lpstr>
      <vt:lpstr>Where to from here? R3 &amp; Food Motivations Clearing House</vt:lpstr>
      <vt:lpstr>In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R3 and the Locavore Movement: How Far We Have Come and Where We Have Yet to Go</dc:title>
  <dc:creator>Moira M. Tidball</dc:creator>
  <cp:lastModifiedBy>Keith G. Tidball</cp:lastModifiedBy>
  <cp:revision>58</cp:revision>
  <dcterms:created xsi:type="dcterms:W3CDTF">2017-05-13T03:10:25Z</dcterms:created>
  <dcterms:modified xsi:type="dcterms:W3CDTF">2024-01-26T15:59:56Z</dcterms:modified>
</cp:coreProperties>
</file>