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7" r:id="rId7"/>
    <p:sldId id="271" r:id="rId8"/>
    <p:sldId id="266" r:id="rId9"/>
    <p:sldId id="270" r:id="rId10"/>
    <p:sldId id="272" r:id="rId11"/>
    <p:sldId id="260" r:id="rId12"/>
    <p:sldId id="262" r:id="rId13"/>
    <p:sldId id="268" r:id="rId14"/>
    <p:sldId id="286" r:id="rId15"/>
    <p:sldId id="265" r:id="rId16"/>
    <p:sldId id="284" r:id="rId17"/>
    <p:sldId id="264" r:id="rId18"/>
    <p:sldId id="273" r:id="rId19"/>
    <p:sldId id="274" r:id="rId20"/>
    <p:sldId id="275" r:id="rId21"/>
    <p:sldId id="276" r:id="rId22"/>
    <p:sldId id="277" r:id="rId23"/>
    <p:sldId id="279" r:id="rId24"/>
    <p:sldId id="258" r:id="rId25"/>
    <p:sldId id="257" r:id="rId26"/>
    <p:sldId id="283" r:id="rId27"/>
    <p:sldId id="282" r:id="rId28"/>
    <p:sldId id="259" r:id="rId29"/>
    <p:sldId id="281" r:id="rId30"/>
    <p:sldId id="280" r:id="rId31"/>
    <p:sldId id="278" r:id="rId32"/>
    <p:sldId id="2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67" d="100"/>
          <a:sy n="67" d="100"/>
        </p:scale>
        <p:origin x="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BEA82-B542-478A-9804-F2E771971D61}" type="doc">
      <dgm:prSet loTypeId="urn:microsoft.com/office/officeart/2005/8/layout/venn1" loCatId="relationship" qsTypeId="urn:microsoft.com/office/officeart/2005/8/quickstyle/3d3" qsCatId="3D" csTypeId="urn:microsoft.com/office/officeart/2005/8/colors/accent1_2" csCatId="accent1" phldr="1"/>
      <dgm:spPr/>
    </dgm:pt>
    <dgm:pt modelId="{4E8679DC-3F9B-4B26-B5C8-68C073C5781A}">
      <dgm:prSet phldrT="[Text]"/>
      <dgm:spPr/>
      <dgm:t>
        <a:bodyPr/>
        <a:lstStyle/>
        <a:p>
          <a:r>
            <a:rPr lang="en-US" dirty="0"/>
            <a:t>Food Ethics</a:t>
          </a:r>
        </a:p>
      </dgm:t>
    </dgm:pt>
    <dgm:pt modelId="{A502E556-DAD0-414B-B399-2CEAD7965D13}" type="parTrans" cxnId="{98E81021-DB74-4994-98C1-29CDAE60594D}">
      <dgm:prSet/>
      <dgm:spPr/>
      <dgm:t>
        <a:bodyPr/>
        <a:lstStyle/>
        <a:p>
          <a:endParaRPr lang="en-US"/>
        </a:p>
      </dgm:t>
    </dgm:pt>
    <dgm:pt modelId="{6084A0B8-53E9-4048-B467-342052F3E6B4}" type="sibTrans" cxnId="{98E81021-DB74-4994-98C1-29CDAE60594D}">
      <dgm:prSet/>
      <dgm:spPr/>
      <dgm:t>
        <a:bodyPr/>
        <a:lstStyle/>
        <a:p>
          <a:endParaRPr lang="en-US"/>
        </a:p>
      </dgm:t>
    </dgm:pt>
    <dgm:pt modelId="{BC296149-011A-4902-9FF9-DC360FF716A7}">
      <dgm:prSet phldrT="[Text]"/>
      <dgm:spPr/>
      <dgm:t>
        <a:bodyPr/>
        <a:lstStyle/>
        <a:p>
          <a:r>
            <a:rPr lang="en-US" dirty="0"/>
            <a:t>Culinary Quality &amp; Adventurous Eating</a:t>
          </a:r>
        </a:p>
      </dgm:t>
    </dgm:pt>
    <dgm:pt modelId="{49162812-D0C3-4273-B1BD-3EE6F4535B62}" type="parTrans" cxnId="{346C8B77-5672-4FC8-A77A-B93D37026BDB}">
      <dgm:prSet/>
      <dgm:spPr/>
      <dgm:t>
        <a:bodyPr/>
        <a:lstStyle/>
        <a:p>
          <a:endParaRPr lang="en-US"/>
        </a:p>
      </dgm:t>
    </dgm:pt>
    <dgm:pt modelId="{449CA8B6-FBDD-4CF7-BC44-BB273A28622A}" type="sibTrans" cxnId="{346C8B77-5672-4FC8-A77A-B93D37026BDB}">
      <dgm:prSet/>
      <dgm:spPr/>
      <dgm:t>
        <a:bodyPr/>
        <a:lstStyle/>
        <a:p>
          <a:endParaRPr lang="en-US"/>
        </a:p>
      </dgm:t>
    </dgm:pt>
    <dgm:pt modelId="{FA0E5B03-4811-4420-BC28-C515F842340E}">
      <dgm:prSet phldrT="[Text]"/>
      <dgm:spPr/>
      <dgm:t>
        <a:bodyPr/>
        <a:lstStyle/>
        <a:p>
          <a:r>
            <a:rPr lang="en-US" dirty="0"/>
            <a:t>Nutrition &amp; Health</a:t>
          </a:r>
        </a:p>
      </dgm:t>
    </dgm:pt>
    <dgm:pt modelId="{C983AE21-589D-4918-89A7-4530F1F2AB3E}" type="parTrans" cxnId="{8E9665D0-F931-4786-B0ED-108FA0814815}">
      <dgm:prSet/>
      <dgm:spPr/>
      <dgm:t>
        <a:bodyPr/>
        <a:lstStyle/>
        <a:p>
          <a:endParaRPr lang="en-US"/>
        </a:p>
      </dgm:t>
    </dgm:pt>
    <dgm:pt modelId="{479912FA-546F-402A-AE81-AFB8A34441FE}" type="sibTrans" cxnId="{8E9665D0-F931-4786-B0ED-108FA0814815}">
      <dgm:prSet/>
      <dgm:spPr/>
      <dgm:t>
        <a:bodyPr/>
        <a:lstStyle/>
        <a:p>
          <a:endParaRPr lang="en-US"/>
        </a:p>
      </dgm:t>
    </dgm:pt>
    <dgm:pt modelId="{21B37679-48D4-46C2-9FB9-5F278AF52EC2}" type="pres">
      <dgm:prSet presAssocID="{A76BEA82-B542-478A-9804-F2E771971D61}" presName="compositeShape" presStyleCnt="0">
        <dgm:presLayoutVars>
          <dgm:chMax val="7"/>
          <dgm:dir/>
          <dgm:resizeHandles val="exact"/>
        </dgm:presLayoutVars>
      </dgm:prSet>
      <dgm:spPr/>
    </dgm:pt>
    <dgm:pt modelId="{C54E272F-3B2F-4864-B24A-FA413CAE15A4}" type="pres">
      <dgm:prSet presAssocID="{4E8679DC-3F9B-4B26-B5C8-68C073C5781A}" presName="circ1" presStyleLbl="vennNode1" presStyleIdx="0" presStyleCnt="3"/>
      <dgm:spPr/>
    </dgm:pt>
    <dgm:pt modelId="{A4CD7625-01A1-4FB0-BAE9-C0E6C4E2E68A}" type="pres">
      <dgm:prSet presAssocID="{4E8679DC-3F9B-4B26-B5C8-68C073C5781A}" presName="circ1Tx" presStyleLbl="revTx" presStyleIdx="0" presStyleCnt="0">
        <dgm:presLayoutVars>
          <dgm:chMax val="0"/>
          <dgm:chPref val="0"/>
          <dgm:bulletEnabled val="1"/>
        </dgm:presLayoutVars>
      </dgm:prSet>
      <dgm:spPr/>
    </dgm:pt>
    <dgm:pt modelId="{CE73B927-7866-47AA-9880-999503956D58}" type="pres">
      <dgm:prSet presAssocID="{BC296149-011A-4902-9FF9-DC360FF716A7}" presName="circ2" presStyleLbl="vennNode1" presStyleIdx="1" presStyleCnt="3"/>
      <dgm:spPr/>
    </dgm:pt>
    <dgm:pt modelId="{53A7CC90-0EBC-485E-93B6-8AAEB635750A}" type="pres">
      <dgm:prSet presAssocID="{BC296149-011A-4902-9FF9-DC360FF716A7}" presName="circ2Tx" presStyleLbl="revTx" presStyleIdx="0" presStyleCnt="0">
        <dgm:presLayoutVars>
          <dgm:chMax val="0"/>
          <dgm:chPref val="0"/>
          <dgm:bulletEnabled val="1"/>
        </dgm:presLayoutVars>
      </dgm:prSet>
      <dgm:spPr/>
    </dgm:pt>
    <dgm:pt modelId="{A2684BD4-7F97-4489-A08B-FABC1FEE1BBD}" type="pres">
      <dgm:prSet presAssocID="{FA0E5B03-4811-4420-BC28-C515F842340E}" presName="circ3" presStyleLbl="vennNode1" presStyleIdx="2" presStyleCnt="3"/>
      <dgm:spPr/>
    </dgm:pt>
    <dgm:pt modelId="{534A5769-A02D-45C7-8F74-FFD181C5B2F6}" type="pres">
      <dgm:prSet presAssocID="{FA0E5B03-4811-4420-BC28-C515F842340E}" presName="circ3Tx" presStyleLbl="revTx" presStyleIdx="0" presStyleCnt="0">
        <dgm:presLayoutVars>
          <dgm:chMax val="0"/>
          <dgm:chPref val="0"/>
          <dgm:bulletEnabled val="1"/>
        </dgm:presLayoutVars>
      </dgm:prSet>
      <dgm:spPr/>
    </dgm:pt>
  </dgm:ptLst>
  <dgm:cxnLst>
    <dgm:cxn modelId="{84672D1E-4F74-4EEA-AA81-A0180DC02800}" type="presOf" srcId="{4E8679DC-3F9B-4B26-B5C8-68C073C5781A}" destId="{A4CD7625-01A1-4FB0-BAE9-C0E6C4E2E68A}" srcOrd="1" destOrd="0" presId="urn:microsoft.com/office/officeart/2005/8/layout/venn1"/>
    <dgm:cxn modelId="{98E81021-DB74-4994-98C1-29CDAE60594D}" srcId="{A76BEA82-B542-478A-9804-F2E771971D61}" destId="{4E8679DC-3F9B-4B26-B5C8-68C073C5781A}" srcOrd="0" destOrd="0" parTransId="{A502E556-DAD0-414B-B399-2CEAD7965D13}" sibTransId="{6084A0B8-53E9-4048-B467-342052F3E6B4}"/>
    <dgm:cxn modelId="{B2FF6230-CDF8-4C56-BE09-980DA9034485}" type="presOf" srcId="{A76BEA82-B542-478A-9804-F2E771971D61}" destId="{21B37679-48D4-46C2-9FB9-5F278AF52EC2}" srcOrd="0" destOrd="0" presId="urn:microsoft.com/office/officeart/2005/8/layout/venn1"/>
    <dgm:cxn modelId="{29F8C648-F626-440B-8440-977725571EA5}" type="presOf" srcId="{FA0E5B03-4811-4420-BC28-C515F842340E}" destId="{534A5769-A02D-45C7-8F74-FFD181C5B2F6}" srcOrd="1" destOrd="0" presId="urn:microsoft.com/office/officeart/2005/8/layout/venn1"/>
    <dgm:cxn modelId="{346C8B77-5672-4FC8-A77A-B93D37026BDB}" srcId="{A76BEA82-B542-478A-9804-F2E771971D61}" destId="{BC296149-011A-4902-9FF9-DC360FF716A7}" srcOrd="1" destOrd="0" parTransId="{49162812-D0C3-4273-B1BD-3EE6F4535B62}" sibTransId="{449CA8B6-FBDD-4CF7-BC44-BB273A28622A}"/>
    <dgm:cxn modelId="{D7FF0559-3A46-4B82-A4DF-B0337ECB33BD}" type="presOf" srcId="{BC296149-011A-4902-9FF9-DC360FF716A7}" destId="{53A7CC90-0EBC-485E-93B6-8AAEB635750A}" srcOrd="1" destOrd="0" presId="urn:microsoft.com/office/officeart/2005/8/layout/venn1"/>
    <dgm:cxn modelId="{3F17A1AD-70FE-43D2-9594-B6647250D646}" type="presOf" srcId="{FA0E5B03-4811-4420-BC28-C515F842340E}" destId="{A2684BD4-7F97-4489-A08B-FABC1FEE1BBD}" srcOrd="0" destOrd="0" presId="urn:microsoft.com/office/officeart/2005/8/layout/venn1"/>
    <dgm:cxn modelId="{D38420CC-7E0A-49B0-8B1D-B744C27E87E5}" type="presOf" srcId="{BC296149-011A-4902-9FF9-DC360FF716A7}" destId="{CE73B927-7866-47AA-9880-999503956D58}" srcOrd="0" destOrd="0" presId="urn:microsoft.com/office/officeart/2005/8/layout/venn1"/>
    <dgm:cxn modelId="{8E9665D0-F931-4786-B0ED-108FA0814815}" srcId="{A76BEA82-B542-478A-9804-F2E771971D61}" destId="{FA0E5B03-4811-4420-BC28-C515F842340E}" srcOrd="2" destOrd="0" parTransId="{C983AE21-589D-4918-89A7-4530F1F2AB3E}" sibTransId="{479912FA-546F-402A-AE81-AFB8A34441FE}"/>
    <dgm:cxn modelId="{C3AE81F3-EDF0-424C-8951-73317AEE64D5}" type="presOf" srcId="{4E8679DC-3F9B-4B26-B5C8-68C073C5781A}" destId="{C54E272F-3B2F-4864-B24A-FA413CAE15A4}" srcOrd="0" destOrd="0" presId="urn:microsoft.com/office/officeart/2005/8/layout/venn1"/>
    <dgm:cxn modelId="{86249E2E-CCD7-4E0F-ACDD-712DE5E4ACAB}" type="presParOf" srcId="{21B37679-48D4-46C2-9FB9-5F278AF52EC2}" destId="{C54E272F-3B2F-4864-B24A-FA413CAE15A4}" srcOrd="0" destOrd="0" presId="urn:microsoft.com/office/officeart/2005/8/layout/venn1"/>
    <dgm:cxn modelId="{DF7D8D64-0409-4B3F-B582-42ED43857219}" type="presParOf" srcId="{21B37679-48D4-46C2-9FB9-5F278AF52EC2}" destId="{A4CD7625-01A1-4FB0-BAE9-C0E6C4E2E68A}" srcOrd="1" destOrd="0" presId="urn:microsoft.com/office/officeart/2005/8/layout/venn1"/>
    <dgm:cxn modelId="{9FD8BFCA-41AF-40BA-90ED-106E6B8E4AE7}" type="presParOf" srcId="{21B37679-48D4-46C2-9FB9-5F278AF52EC2}" destId="{CE73B927-7866-47AA-9880-999503956D58}" srcOrd="2" destOrd="0" presId="urn:microsoft.com/office/officeart/2005/8/layout/venn1"/>
    <dgm:cxn modelId="{9E3C7024-95EE-4CFD-83A8-2EDD3AD14590}" type="presParOf" srcId="{21B37679-48D4-46C2-9FB9-5F278AF52EC2}" destId="{53A7CC90-0EBC-485E-93B6-8AAEB635750A}" srcOrd="3" destOrd="0" presId="urn:microsoft.com/office/officeart/2005/8/layout/venn1"/>
    <dgm:cxn modelId="{1F1F2437-9C6F-4540-9BFC-FE584C5D4B72}" type="presParOf" srcId="{21B37679-48D4-46C2-9FB9-5F278AF52EC2}" destId="{A2684BD4-7F97-4489-A08B-FABC1FEE1BBD}" srcOrd="4" destOrd="0" presId="urn:microsoft.com/office/officeart/2005/8/layout/venn1"/>
    <dgm:cxn modelId="{46AB2083-9BB6-49F2-B56A-2509E2049A66}" type="presParOf" srcId="{21B37679-48D4-46C2-9FB9-5F278AF52EC2}" destId="{534A5769-A02D-45C7-8F74-FFD181C5B2F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6BEA82-B542-478A-9804-F2E771971D61}" type="doc">
      <dgm:prSet loTypeId="urn:microsoft.com/office/officeart/2005/8/layout/venn1" loCatId="relationship" qsTypeId="urn:microsoft.com/office/officeart/2005/8/quickstyle/3d3" qsCatId="3D" csTypeId="urn:microsoft.com/office/officeart/2005/8/colors/accent1_2" csCatId="accent1" phldr="1"/>
      <dgm:spPr/>
    </dgm:pt>
    <dgm:pt modelId="{4E8679DC-3F9B-4B26-B5C8-68C073C5781A}">
      <dgm:prSet phldrT="[Text]"/>
      <dgm:spPr/>
      <dgm:t>
        <a:bodyPr/>
        <a:lstStyle/>
        <a:p>
          <a:r>
            <a:rPr lang="en-US" dirty="0"/>
            <a:t>Food Ethics</a:t>
          </a:r>
        </a:p>
      </dgm:t>
    </dgm:pt>
    <dgm:pt modelId="{A502E556-DAD0-414B-B399-2CEAD7965D13}" type="parTrans" cxnId="{98E81021-DB74-4994-98C1-29CDAE60594D}">
      <dgm:prSet/>
      <dgm:spPr/>
      <dgm:t>
        <a:bodyPr/>
        <a:lstStyle/>
        <a:p>
          <a:endParaRPr lang="en-US"/>
        </a:p>
      </dgm:t>
    </dgm:pt>
    <dgm:pt modelId="{6084A0B8-53E9-4048-B467-342052F3E6B4}" type="sibTrans" cxnId="{98E81021-DB74-4994-98C1-29CDAE60594D}">
      <dgm:prSet/>
      <dgm:spPr/>
      <dgm:t>
        <a:bodyPr/>
        <a:lstStyle/>
        <a:p>
          <a:endParaRPr lang="en-US"/>
        </a:p>
      </dgm:t>
    </dgm:pt>
    <dgm:pt modelId="{21B37679-48D4-46C2-9FB9-5F278AF52EC2}" type="pres">
      <dgm:prSet presAssocID="{A76BEA82-B542-478A-9804-F2E771971D61}" presName="compositeShape" presStyleCnt="0">
        <dgm:presLayoutVars>
          <dgm:chMax val="7"/>
          <dgm:dir/>
          <dgm:resizeHandles val="exact"/>
        </dgm:presLayoutVars>
      </dgm:prSet>
      <dgm:spPr/>
    </dgm:pt>
    <dgm:pt modelId="{D18D1485-70B2-40CC-95E0-7B373E655974}" type="pres">
      <dgm:prSet presAssocID="{4E8679DC-3F9B-4B26-B5C8-68C073C5781A}" presName="circ1TxSh" presStyleLbl="vennNode1" presStyleIdx="0" presStyleCnt="1"/>
      <dgm:spPr/>
    </dgm:pt>
  </dgm:ptLst>
  <dgm:cxnLst>
    <dgm:cxn modelId="{98E81021-DB74-4994-98C1-29CDAE60594D}" srcId="{A76BEA82-B542-478A-9804-F2E771971D61}" destId="{4E8679DC-3F9B-4B26-B5C8-68C073C5781A}" srcOrd="0" destOrd="0" parTransId="{A502E556-DAD0-414B-B399-2CEAD7965D13}" sibTransId="{6084A0B8-53E9-4048-B467-342052F3E6B4}"/>
    <dgm:cxn modelId="{B2FF6230-CDF8-4C56-BE09-980DA9034485}" type="presOf" srcId="{A76BEA82-B542-478A-9804-F2E771971D61}" destId="{21B37679-48D4-46C2-9FB9-5F278AF52EC2}" srcOrd="0" destOrd="0" presId="urn:microsoft.com/office/officeart/2005/8/layout/venn1"/>
    <dgm:cxn modelId="{3E1469AB-1A10-4825-B6B3-94E75BB97D46}" type="presOf" srcId="{4E8679DC-3F9B-4B26-B5C8-68C073C5781A}" destId="{D18D1485-70B2-40CC-95E0-7B373E655974}" srcOrd="0" destOrd="0" presId="urn:microsoft.com/office/officeart/2005/8/layout/venn1"/>
    <dgm:cxn modelId="{26272320-B427-44BF-BB44-E500ADF7A72D}" type="presParOf" srcId="{21B37679-48D4-46C2-9FB9-5F278AF52EC2}" destId="{D18D1485-70B2-40CC-95E0-7B373E65597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BEA82-B542-478A-9804-F2E771971D61}" type="doc">
      <dgm:prSet loTypeId="urn:microsoft.com/office/officeart/2005/8/layout/venn1" loCatId="relationship" qsTypeId="urn:microsoft.com/office/officeart/2005/8/quickstyle/3d3" qsCatId="3D" csTypeId="urn:microsoft.com/office/officeart/2005/8/colors/accent1_2" csCatId="accent1" phldr="1"/>
      <dgm:spPr/>
    </dgm:pt>
    <dgm:pt modelId="{FA0E5B03-4811-4420-BC28-C515F842340E}">
      <dgm:prSet phldrT="[Text]"/>
      <dgm:spPr/>
      <dgm:t>
        <a:bodyPr/>
        <a:lstStyle/>
        <a:p>
          <a:r>
            <a:rPr lang="en-US" dirty="0"/>
            <a:t>Nutrition &amp; Health</a:t>
          </a:r>
        </a:p>
      </dgm:t>
    </dgm:pt>
    <dgm:pt modelId="{C983AE21-589D-4918-89A7-4530F1F2AB3E}" type="parTrans" cxnId="{8E9665D0-F931-4786-B0ED-108FA0814815}">
      <dgm:prSet/>
      <dgm:spPr/>
      <dgm:t>
        <a:bodyPr/>
        <a:lstStyle/>
        <a:p>
          <a:endParaRPr lang="en-US"/>
        </a:p>
      </dgm:t>
    </dgm:pt>
    <dgm:pt modelId="{479912FA-546F-402A-AE81-AFB8A34441FE}" type="sibTrans" cxnId="{8E9665D0-F931-4786-B0ED-108FA0814815}">
      <dgm:prSet/>
      <dgm:spPr/>
      <dgm:t>
        <a:bodyPr/>
        <a:lstStyle/>
        <a:p>
          <a:endParaRPr lang="en-US"/>
        </a:p>
      </dgm:t>
    </dgm:pt>
    <dgm:pt modelId="{21B37679-48D4-46C2-9FB9-5F278AF52EC2}" type="pres">
      <dgm:prSet presAssocID="{A76BEA82-B542-478A-9804-F2E771971D61}" presName="compositeShape" presStyleCnt="0">
        <dgm:presLayoutVars>
          <dgm:chMax val="7"/>
          <dgm:dir/>
          <dgm:resizeHandles val="exact"/>
        </dgm:presLayoutVars>
      </dgm:prSet>
      <dgm:spPr/>
    </dgm:pt>
    <dgm:pt modelId="{8408D08B-BA94-498B-AD8E-AE1A916F6A6B}" type="pres">
      <dgm:prSet presAssocID="{FA0E5B03-4811-4420-BC28-C515F842340E}" presName="circ1TxSh" presStyleLbl="vennNode1" presStyleIdx="0" presStyleCnt="1"/>
      <dgm:spPr/>
    </dgm:pt>
  </dgm:ptLst>
  <dgm:cxnLst>
    <dgm:cxn modelId="{B2FF6230-CDF8-4C56-BE09-980DA9034485}" type="presOf" srcId="{A76BEA82-B542-478A-9804-F2E771971D61}" destId="{21B37679-48D4-46C2-9FB9-5F278AF52EC2}" srcOrd="0" destOrd="0" presId="urn:microsoft.com/office/officeart/2005/8/layout/venn1"/>
    <dgm:cxn modelId="{4FC3D6B4-67BE-4BA7-9FAD-7A7BCD6900D8}" type="presOf" srcId="{FA0E5B03-4811-4420-BC28-C515F842340E}" destId="{8408D08B-BA94-498B-AD8E-AE1A916F6A6B}" srcOrd="0" destOrd="0" presId="urn:microsoft.com/office/officeart/2005/8/layout/venn1"/>
    <dgm:cxn modelId="{8E9665D0-F931-4786-B0ED-108FA0814815}" srcId="{A76BEA82-B542-478A-9804-F2E771971D61}" destId="{FA0E5B03-4811-4420-BC28-C515F842340E}" srcOrd="0" destOrd="0" parTransId="{C983AE21-589D-4918-89A7-4530F1F2AB3E}" sibTransId="{479912FA-546F-402A-AE81-AFB8A34441FE}"/>
    <dgm:cxn modelId="{52B38395-FECF-43C6-A8D1-70B21B793EBD}" type="presParOf" srcId="{21B37679-48D4-46C2-9FB9-5F278AF52EC2}" destId="{8408D08B-BA94-498B-AD8E-AE1A916F6A6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6BEA82-B542-478A-9804-F2E771971D61}" type="doc">
      <dgm:prSet loTypeId="urn:microsoft.com/office/officeart/2005/8/layout/venn1" loCatId="relationship" qsTypeId="urn:microsoft.com/office/officeart/2005/8/quickstyle/3d3" qsCatId="3D" csTypeId="urn:microsoft.com/office/officeart/2005/8/colors/accent1_2" csCatId="accent1" phldr="1"/>
      <dgm:spPr/>
    </dgm:pt>
    <dgm:pt modelId="{BC296149-011A-4902-9FF9-DC360FF716A7}">
      <dgm:prSet phldrT="[Text]"/>
      <dgm:spPr/>
      <dgm:t>
        <a:bodyPr/>
        <a:lstStyle/>
        <a:p>
          <a:r>
            <a:rPr lang="en-US" dirty="0"/>
            <a:t>Culinary Quality &amp; Adventurous Eating</a:t>
          </a:r>
        </a:p>
      </dgm:t>
    </dgm:pt>
    <dgm:pt modelId="{49162812-D0C3-4273-B1BD-3EE6F4535B62}" type="parTrans" cxnId="{346C8B77-5672-4FC8-A77A-B93D37026BDB}">
      <dgm:prSet/>
      <dgm:spPr/>
      <dgm:t>
        <a:bodyPr/>
        <a:lstStyle/>
        <a:p>
          <a:endParaRPr lang="en-US"/>
        </a:p>
      </dgm:t>
    </dgm:pt>
    <dgm:pt modelId="{449CA8B6-FBDD-4CF7-BC44-BB273A28622A}" type="sibTrans" cxnId="{346C8B77-5672-4FC8-A77A-B93D37026BDB}">
      <dgm:prSet/>
      <dgm:spPr/>
      <dgm:t>
        <a:bodyPr/>
        <a:lstStyle/>
        <a:p>
          <a:endParaRPr lang="en-US"/>
        </a:p>
      </dgm:t>
    </dgm:pt>
    <dgm:pt modelId="{21B37679-48D4-46C2-9FB9-5F278AF52EC2}" type="pres">
      <dgm:prSet presAssocID="{A76BEA82-B542-478A-9804-F2E771971D61}" presName="compositeShape" presStyleCnt="0">
        <dgm:presLayoutVars>
          <dgm:chMax val="7"/>
          <dgm:dir/>
          <dgm:resizeHandles val="exact"/>
        </dgm:presLayoutVars>
      </dgm:prSet>
      <dgm:spPr/>
    </dgm:pt>
    <dgm:pt modelId="{C0E07562-1D0C-4F63-BF72-E21F235D9161}" type="pres">
      <dgm:prSet presAssocID="{BC296149-011A-4902-9FF9-DC360FF716A7}" presName="circ1TxSh" presStyleLbl="vennNode1" presStyleIdx="0" presStyleCnt="1"/>
      <dgm:spPr/>
    </dgm:pt>
  </dgm:ptLst>
  <dgm:cxnLst>
    <dgm:cxn modelId="{B2FF6230-CDF8-4C56-BE09-980DA9034485}" type="presOf" srcId="{A76BEA82-B542-478A-9804-F2E771971D61}" destId="{21B37679-48D4-46C2-9FB9-5F278AF52EC2}" srcOrd="0" destOrd="0" presId="urn:microsoft.com/office/officeart/2005/8/layout/venn1"/>
    <dgm:cxn modelId="{346C8B77-5672-4FC8-A77A-B93D37026BDB}" srcId="{A76BEA82-B542-478A-9804-F2E771971D61}" destId="{BC296149-011A-4902-9FF9-DC360FF716A7}" srcOrd="0" destOrd="0" parTransId="{49162812-D0C3-4273-B1BD-3EE6F4535B62}" sibTransId="{449CA8B6-FBDD-4CF7-BC44-BB273A28622A}"/>
    <dgm:cxn modelId="{C9A2EE7F-86F6-4D80-92BC-16352086E6D2}" type="presOf" srcId="{BC296149-011A-4902-9FF9-DC360FF716A7}" destId="{C0E07562-1D0C-4F63-BF72-E21F235D9161}" srcOrd="0" destOrd="0" presId="urn:microsoft.com/office/officeart/2005/8/layout/venn1"/>
    <dgm:cxn modelId="{D25510ED-175D-43EA-BCFD-2AB3040E9D67}" type="presParOf" srcId="{21B37679-48D4-46C2-9FB9-5F278AF52EC2}" destId="{C0E07562-1D0C-4F63-BF72-E21F235D9161}"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E272F-3B2F-4864-B24A-FA413CAE15A4}">
      <dsp:nvSpPr>
        <dsp:cNvPr id="0" name=""/>
        <dsp:cNvSpPr/>
      </dsp:nvSpPr>
      <dsp:spPr>
        <a:xfrm>
          <a:off x="2438399" y="67733"/>
          <a:ext cx="3251200" cy="32512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Food Ethics</a:t>
          </a:r>
        </a:p>
      </dsp:txBody>
      <dsp:txXfrm>
        <a:off x="2871893" y="636693"/>
        <a:ext cx="2384213" cy="1463040"/>
      </dsp:txXfrm>
    </dsp:sp>
    <dsp:sp modelId="{CE73B927-7866-47AA-9880-999503956D58}">
      <dsp:nvSpPr>
        <dsp:cNvPr id="0" name=""/>
        <dsp:cNvSpPr/>
      </dsp:nvSpPr>
      <dsp:spPr>
        <a:xfrm>
          <a:off x="3611541" y="2099733"/>
          <a:ext cx="3251200" cy="32512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Culinary Quality &amp; Adventurous Eating</a:t>
          </a:r>
        </a:p>
      </dsp:txBody>
      <dsp:txXfrm>
        <a:off x="4605866" y="2939626"/>
        <a:ext cx="1950720" cy="1788160"/>
      </dsp:txXfrm>
    </dsp:sp>
    <dsp:sp modelId="{A2684BD4-7F97-4489-A08B-FABC1FEE1BBD}">
      <dsp:nvSpPr>
        <dsp:cNvPr id="0" name=""/>
        <dsp:cNvSpPr/>
      </dsp:nvSpPr>
      <dsp:spPr>
        <a:xfrm>
          <a:off x="1265258" y="2099733"/>
          <a:ext cx="3251200" cy="32512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Nutrition &amp; Health</a:t>
          </a:r>
        </a:p>
      </dsp:txBody>
      <dsp:txXfrm>
        <a:off x="1571413" y="2939626"/>
        <a:ext cx="1950720" cy="178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D1485-70B2-40CC-95E0-7B373E655974}">
      <dsp:nvSpPr>
        <dsp:cNvPr id="0" name=""/>
        <dsp:cNvSpPr/>
      </dsp:nvSpPr>
      <dsp:spPr>
        <a:xfrm>
          <a:off x="1354666" y="0"/>
          <a:ext cx="5418667" cy="54186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Food Ethics</a:t>
          </a:r>
        </a:p>
      </dsp:txBody>
      <dsp:txXfrm>
        <a:off x="2148211" y="793545"/>
        <a:ext cx="3831577" cy="3831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8D08B-BA94-498B-AD8E-AE1A916F6A6B}">
      <dsp:nvSpPr>
        <dsp:cNvPr id="0" name=""/>
        <dsp:cNvSpPr/>
      </dsp:nvSpPr>
      <dsp:spPr>
        <a:xfrm>
          <a:off x="1354666" y="0"/>
          <a:ext cx="5418667" cy="54186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Nutrition &amp; Health</a:t>
          </a:r>
        </a:p>
      </dsp:txBody>
      <dsp:txXfrm>
        <a:off x="2148211" y="793545"/>
        <a:ext cx="3831577" cy="38315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07562-1D0C-4F63-BF72-E21F235D9161}">
      <dsp:nvSpPr>
        <dsp:cNvPr id="0" name=""/>
        <dsp:cNvSpPr/>
      </dsp:nvSpPr>
      <dsp:spPr>
        <a:xfrm>
          <a:off x="1354666" y="0"/>
          <a:ext cx="5418667" cy="54186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578100">
            <a:lnSpc>
              <a:spcPct val="90000"/>
            </a:lnSpc>
            <a:spcBef>
              <a:spcPct val="0"/>
            </a:spcBef>
            <a:spcAft>
              <a:spcPct val="35000"/>
            </a:spcAft>
            <a:buNone/>
          </a:pPr>
          <a:r>
            <a:rPr lang="en-US" sz="5800" kern="1200" dirty="0"/>
            <a:t>Culinary Quality &amp; Adventurous Eating</a:t>
          </a:r>
        </a:p>
      </dsp:txBody>
      <dsp:txXfrm>
        <a:off x="2148211" y="793545"/>
        <a:ext cx="3831577" cy="383157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56:33.6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2,'87'-1,"97"3,-94 11,10 1,-72-11,37 8,-40-6,53 4,404-8,-226-3,-227 4,57 10,11 1,348-10,-228-6,-27 3,-167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08:25:27.967"/>
    </inkml:context>
    <inkml:brush xml:id="br0">
      <inkml:brushProperty name="width" value="0.1" units="cm"/>
      <inkml:brushProperty name="height" value="0.1" units="cm"/>
      <inkml:brushProperty name="color" value="#E71224"/>
    </inkml:brush>
  </inkml:definitions>
  <inkml:trace contextRef="#ctx0" brushRef="#br0">0 55 24575,'176'14'0,"-5"0"0,932-14 0,-488-1 0,-562-1 0,52-10 0,51-2 0,377 15 0,-511-2 0,-1-1 0,35-8 0,-31 4 0,34-1 0,277 4 0,-174 5 0,560-2 0,-705-1 0,0-1 0,0 0 0,17-6 0,-14 4 0,34-4 0,262 6 0,-163 4 0,-108-3 0,-8 0 0,38 4 0,-63-1 0,-1-1 0,1 2 0,-1-1 0,0 2 0,0-1 0,0 2 0,16 8 0,13 10-1365,-22-13-5461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05:20:01.798"/>
    </inkml:context>
    <inkml:brush xml:id="br0">
      <inkml:brushProperty name="width" value="0.035" units="cm"/>
      <inkml:brushProperty name="height" value="0.035" units="cm"/>
      <inkml:brushProperty name="color" value="#E71224"/>
    </inkml:brush>
  </inkml:definitions>
  <inkml:trace contextRef="#ctx0" brushRef="#br0">180 0 24575,'-3'0'0,"-6"0"0,-1 4 0,-3 1 0,-6 0 0,0 2 0,-1 1 0,-1-2 0,4 3 0,0-1 0,0-2 0,2-1-8191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05:20:05.074"/>
    </inkml:context>
    <inkml:brush xml:id="br0">
      <inkml:brushProperty name="width" value="0.035" units="cm"/>
      <inkml:brushProperty name="height" value="0.035" units="cm"/>
      <inkml:brushProperty name="color" value="#E71224"/>
    </inkml:brush>
  </inkml:definitions>
  <inkml:trace contextRef="#ctx0" brushRef="#br0">1 1 24575,'1'0'0,"1"0"0,0 1 0,-1-1 0,1 1 0,-1-1 0,1 1 0,-1 0 0,1-1 0,-1 1 0,0 0 0,1 0 0,-1 0 0,0 0 0,0 0 0,0 1 0,1-1 0,-1 0 0,-1 0 0,3 3 0,16 32 0,-11-20 0,16 28 0,-3 2 0,28 83 0,-42-111-1365,1-3-5461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05:20:10.625"/>
    </inkml:context>
    <inkml:brush xml:id="br0">
      <inkml:brushProperty name="width" value="0.035" units="cm"/>
      <inkml:brushProperty name="height" value="0.035" units="cm"/>
      <inkml:brushProperty name="color" value="#E71224"/>
    </inkml:brush>
  </inkml:definitions>
  <inkml:trace contextRef="#ctx0" brushRef="#br0">45 115 24575,'0'-11'0,"-1"-1"0,0 1 0,-1 0 0,-1-1 0,1 1 0,-2 0 0,-7-17 0,11 28 0,0-1 0,0 1 0,0 0 0,0-1 0,0 1 0,0 0 0,0 0 0,0-1 0,0 1 0,0 0 0,0-1 0,-1 1 0,1 0 0,0 0 0,0-1 0,0 1 0,0 0 0,-1 0 0,1-1 0,0 1 0,0 0 0,-1 0 0,1 0 0,0-1 0,0 1 0,-1 0 0,1 0 0,0 0 0,-1 0 0,1 0 0,0 0 0,0-1 0,-1 1 0,1 0 0,0 0 0,-1 0 0,1 0 0,0 0 0,-1 0 0,1 0 0,0 0 0,-1 0 0,1 1 0,0-1 0,0 0 0,-1 0 0,1 0 0,-7 18 0,3 27 0,5-37-85,0-1 0,1 1-1,-1 0 1,1 0 0,1-1-1,0 0 1,0 1 0,0-1-1,1 0 1,0 0 0,0-1-1,1 1 1,-1-1 0,1 0-1,7 6 1,1-1-6741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05:20:13.593"/>
    </inkml:context>
    <inkml:brush xml:id="br0">
      <inkml:brushProperty name="width" value="0.035" units="cm"/>
      <inkml:brushProperty name="height" value="0.035" units="cm"/>
      <inkml:brushProperty name="color" value="#E71224"/>
    </inkml:brush>
  </inkml:definitions>
  <inkml:trace contextRef="#ctx0" brushRef="#br0">1 188 24575,'3'0'0,"3"-4"0,2-1 0,1-3 0,3-1 0,-2-2 0,-1-4 0,-3-2 0,1 1 0,0 0 0,2-2 0,0 0 0,-2-2 0,2 3 0,-1 4-8191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05:20:22.543"/>
    </inkml:context>
    <inkml:brush xml:id="br0">
      <inkml:brushProperty name="width" value="0.035" units="cm"/>
      <inkml:brushProperty name="height" value="0.035" units="cm"/>
      <inkml:brushProperty name="color" value="#E71224"/>
    </inkml:brush>
  </inkml:definitions>
  <inkml:trace contextRef="#ctx0" brushRef="#br0">1 1 24575,'0'0'0,"1"0"0,0 1 0,0-1 0,0 0 0,-1 1 0,1-1 0,0 0 0,0 1 0,-1-1 0,1 1 0,0 0 0,-1-1 0,1 1 0,0-1 0,-1 1 0,1 0 0,-1 0 0,1-1 0,-1 1 0,0 0 0,1 0 0,-1-1 0,0 1 0,1 0 0,-1 1 0,8 28 0,-5-15 0,68 149 0,-57-126-1365,-6-24-5461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05:20:24.805"/>
    </inkml:context>
    <inkml:brush xml:id="br0">
      <inkml:brushProperty name="width" value="0.035" units="cm"/>
      <inkml:brushProperty name="height" value="0.035" units="cm"/>
      <inkml:brushProperty name="color" value="#E71224"/>
    </inkml:brush>
  </inkml:definitions>
  <inkml:trace contextRef="#ctx0" brushRef="#br0">252 0 24575,'-1'12'0,"-1"-1"0,-1 1 0,0-1 0,0 1 0,-1-1 0,-1 0 0,0 0 0,0-1 0,-1 0 0,-9 13 0,-14 29 0,24-44 0,0 0 0,-1 0 0,0-1 0,0 0 0,-1 0 0,0-1 0,0 0 0,-14 10 0,12-10 0,0 1 0,1 0 0,0 1 0,0 0 0,-13 17 0,-7 15-1365,19-30-5461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56:44.7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1,'751'0,"-725"1,0 2,31 6,-14-1,-19-4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56:57.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0,'548'0,"-531"1,0 1,0 0,20 6,-17-3,0-1,21 1,378-3,-215-4,-185 3,0 1,35 9,-32-6,38 3,-17-6,79 14,-69-8,1-3,-1-2,80-6,-27 1,574 2,-655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57:05.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1 111,'142'-2,"154"5,-262 1,0 2,38 11,-42-9,-1-2,1 0,41 2,-32-8,168-3,-133-9,-50 7,37-3,286 5,-179 5,-119 0,56 10,-57-5,61 0,1010-8,-1098 0,-1-1,37-9,-35 6,0 2,26-3,-22 4,0-1,0-2,38-12,-37 9,1 2,49-7,-28 8,68-17,-72 12,88-8,-13 5,11-1,236 14,-329 2,58 10,-56-5,54 0,46-9,102 4,-134 18,-85-16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07:57:1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60,'793'0,"-751"1,54 11,26 1,133 15,-61-3,142-21,-179-6,985 2,-1044 4,142 25,-174-19,-8-5,67-1,7 0,-46 9,-60-8,49 4,459-8,-259-3,163 2,-410-1,0-2,0-2,52-14,-50 11,1 1,54-6,-40 9,76-18,-73 12,61-6,14 2,-67 7,61-2,-90 10,2-1,0-1,55-8,120-26,36 8,-163 18,1 4,102 7,-54 0,776-2,-883 0,0 1,-1 1,1 1,-1 1,1 0,29 12,-32-8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08:24:48.491"/>
    </inkml:context>
    <inkml:brush xml:id="br0">
      <inkml:brushProperty name="width" value="0.1" units="cm"/>
      <inkml:brushProperty name="height" value="0.1" units="cm"/>
      <inkml:brushProperty name="color" value="#E71224"/>
    </inkml:brush>
  </inkml:definitions>
  <inkml:trace contextRef="#ctx0" brushRef="#br0">0 31 24575,'18'0'0,"31"0"0,0-1 0,82-14 0,-79 8 0,0 2 0,0 3 0,62 4 0,-16 0 0,798-2 0,-868 1 0,-2 2 0,29 6 0,-25-4 0,42 3 0,141-8 236,-98-1-1837,-87 1-5225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08:24:54.945"/>
    </inkml:context>
    <inkml:brush xml:id="br0">
      <inkml:brushProperty name="width" value="0.1" units="cm"/>
      <inkml:brushProperty name="height" value="0.1" units="cm"/>
      <inkml:brushProperty name="color" value="#E71224"/>
    </inkml:brush>
  </inkml:definitions>
  <inkml:trace contextRef="#ctx0" brushRef="#br0">0 0 24575,'854'0'-1365,"-825"0"-5461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08:25:05.535"/>
    </inkml:context>
    <inkml:brush xml:id="br0">
      <inkml:brushProperty name="width" value="0.1" units="cm"/>
      <inkml:brushProperty name="height" value="0.1" units="cm"/>
      <inkml:brushProperty name="color" value="#E71224"/>
    </inkml:brush>
  </inkml:definitions>
  <inkml:trace contextRef="#ctx0" brushRef="#br0">0 1 24575,'2460'-1'-1365,"-2436"1"-5461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08:25:15.009"/>
    </inkml:context>
    <inkml:brush xml:id="br0">
      <inkml:brushProperty name="width" value="0.1" units="cm"/>
      <inkml:brushProperty name="height" value="0.1" units="cm"/>
      <inkml:brushProperty name="color" value="#E71224"/>
    </inkml:brush>
  </inkml:definitions>
  <inkml:trace contextRef="#ctx0" brushRef="#br0">1 1 24575,'447'0'0,"-427"1"0,1 1 0,36 8 0,-35-5 0,0-1 0,26 1 0,20-5 0,-42-1 0,0 1 0,1 1 0,47 9 0,-30-2 0,1-3 0,-1-1 0,1-2 0,45-5 0,73 4 0,-71 11 0,-57-6 0,43 2 0,395-8 220,-226-1-1805,-220 1-5241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FCB7-0398-CF78-A316-107F424CEB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67BF27-EB76-96CC-CD63-F89BAAC86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ACE9FD-E8E3-661D-BF56-126CAF395E4F}"/>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5" name="Footer Placeholder 4">
            <a:extLst>
              <a:ext uri="{FF2B5EF4-FFF2-40B4-BE49-F238E27FC236}">
                <a16:creationId xmlns:a16="http://schemas.microsoft.com/office/drawing/2014/main" id="{02EC5610-4075-3094-B684-2151B42C4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97DFC-6396-7968-3795-479599C78709}"/>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177534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497C-A28E-FE7F-CD36-88360507F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BB03B5-F192-F457-8EA8-B8B35AEC0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023D2-69B7-F8CE-8D74-E3735DB43E18}"/>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5" name="Footer Placeholder 4">
            <a:extLst>
              <a:ext uri="{FF2B5EF4-FFF2-40B4-BE49-F238E27FC236}">
                <a16:creationId xmlns:a16="http://schemas.microsoft.com/office/drawing/2014/main" id="{14F6D9B6-863D-EC12-63AE-C2E53D515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88031-5545-DBB9-6B14-E728F63E0509}"/>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304556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97687-27AA-A19A-7331-874D519F8A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B1A9B6-E2E7-715E-B7FC-DDE27D4CC4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765E-3027-8AA7-ECE0-81EC3129B767}"/>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5" name="Footer Placeholder 4">
            <a:extLst>
              <a:ext uri="{FF2B5EF4-FFF2-40B4-BE49-F238E27FC236}">
                <a16:creationId xmlns:a16="http://schemas.microsoft.com/office/drawing/2014/main" id="{1241FE83-60AF-AF4E-8DA1-953E25BAC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32E12-15FB-0EEF-27C7-0B8EA5442F15}"/>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393292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1F29-72DE-5521-8D67-EA4B03CD4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98D87-A81C-08FB-F723-1EDE2F207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EE1D2-6C0F-AFCD-9958-C763A2CE60E5}"/>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5" name="Footer Placeholder 4">
            <a:extLst>
              <a:ext uri="{FF2B5EF4-FFF2-40B4-BE49-F238E27FC236}">
                <a16:creationId xmlns:a16="http://schemas.microsoft.com/office/drawing/2014/main" id="{EA7DEE99-DF93-A712-CB45-18E8160BE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F0729-9476-7B4A-9D00-6928C066F62A}"/>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37778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6986-871C-88A0-1F25-15AD1995D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D099A2-A825-498A-93B8-B1C36A107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C5167B-1EAC-8394-4FCE-DF873A277B27}"/>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5" name="Footer Placeholder 4">
            <a:extLst>
              <a:ext uri="{FF2B5EF4-FFF2-40B4-BE49-F238E27FC236}">
                <a16:creationId xmlns:a16="http://schemas.microsoft.com/office/drawing/2014/main" id="{B3434DFE-4A71-B384-D6A6-194C8BB3D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7E6B6-43FF-F28C-F685-5D22F2B25331}"/>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274954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CD980-CA6D-729E-6DDE-DFE37F0B5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D82A3-D1E1-7D1F-2596-5396CD03D9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89E6F4-67E1-5D55-D3EE-037BBAB5B1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FA7ED8-AD48-1B91-B992-687CD60557F1}"/>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6" name="Footer Placeholder 5">
            <a:extLst>
              <a:ext uri="{FF2B5EF4-FFF2-40B4-BE49-F238E27FC236}">
                <a16:creationId xmlns:a16="http://schemas.microsoft.com/office/drawing/2014/main" id="{C9086EE3-338D-7CE7-5400-C52348AF8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25F40-C9AC-1FEE-5FF4-EEBF736D3AF6}"/>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336023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AD1C-4274-1CEF-E331-7716E58789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1D39E3-E420-1892-4B95-B5B331D4A0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C1317E-974E-3180-5340-DC8813E56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B7E9E-1DEA-BB9A-160E-A4650C965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666E02-7EC7-11D4-7D3B-75A29567A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3D3121-B24D-63E4-D526-65AF47E238D2}"/>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8" name="Footer Placeholder 7">
            <a:extLst>
              <a:ext uri="{FF2B5EF4-FFF2-40B4-BE49-F238E27FC236}">
                <a16:creationId xmlns:a16="http://schemas.microsoft.com/office/drawing/2014/main" id="{441B7023-1201-0BE1-CA4E-F71AC78641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39C9B6-AD69-D44A-742C-4FF1BD2F9613}"/>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1057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955F-8080-755A-F95C-48DCE555AF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D29A65-49C3-F10C-F781-C17B043F0CAA}"/>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4" name="Footer Placeholder 3">
            <a:extLst>
              <a:ext uri="{FF2B5EF4-FFF2-40B4-BE49-F238E27FC236}">
                <a16:creationId xmlns:a16="http://schemas.microsoft.com/office/drawing/2014/main" id="{98D24538-1894-E173-3A77-40467D4647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C8209B-F2CC-9D40-934E-7BEF7C1109E6}"/>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341443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3181F-AEE3-7565-0C3E-6BFA159ACD88}"/>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3" name="Footer Placeholder 2">
            <a:extLst>
              <a:ext uri="{FF2B5EF4-FFF2-40B4-BE49-F238E27FC236}">
                <a16:creationId xmlns:a16="http://schemas.microsoft.com/office/drawing/2014/main" id="{ECA2E397-39C3-B8B8-BAD1-5FEA40DAE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5F790-0B15-251A-C139-62B3C01A403E}"/>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119459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D91F-FD39-9D79-722B-0A688616FB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FA3DDD-3C44-8EF7-A588-E8A7A77B7F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B29BD2-7F4F-38E9-1E0E-1CCFFDD8B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F61F5A-1E0D-BAB2-F337-E3E85E124B41}"/>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6" name="Footer Placeholder 5">
            <a:extLst>
              <a:ext uri="{FF2B5EF4-FFF2-40B4-BE49-F238E27FC236}">
                <a16:creationId xmlns:a16="http://schemas.microsoft.com/office/drawing/2014/main" id="{1EA907A9-51A9-3CE2-A26D-798D36D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180ED-ED1C-2DF5-9AD6-8F0ABF69E277}"/>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62181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454E-D454-40BC-779B-BAFB90CD3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53D7F-1F33-DB8A-2CB2-015907B1A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80E827-9B24-3C84-CD4D-2D14EC068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D7B28-689D-7F8A-D090-EE3D1B1A8728}"/>
              </a:ext>
            </a:extLst>
          </p:cNvPr>
          <p:cNvSpPr>
            <a:spLocks noGrp="1"/>
          </p:cNvSpPr>
          <p:nvPr>
            <p:ph type="dt" sz="half" idx="10"/>
          </p:nvPr>
        </p:nvSpPr>
        <p:spPr/>
        <p:txBody>
          <a:bodyPr/>
          <a:lstStyle/>
          <a:p>
            <a:fld id="{CE825D88-8019-4FDF-9E5D-0AD46C58B471}" type="datetimeFigureOut">
              <a:rPr lang="en-US" smtClean="0"/>
              <a:t>10/11/2023</a:t>
            </a:fld>
            <a:endParaRPr lang="en-US"/>
          </a:p>
        </p:txBody>
      </p:sp>
      <p:sp>
        <p:nvSpPr>
          <p:cNvPr id="6" name="Footer Placeholder 5">
            <a:extLst>
              <a:ext uri="{FF2B5EF4-FFF2-40B4-BE49-F238E27FC236}">
                <a16:creationId xmlns:a16="http://schemas.microsoft.com/office/drawing/2014/main" id="{D0669B86-7DCF-B226-3CA8-7BF8DEDD0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A9B551-B25C-D8EE-10DD-2AF6AF753553}"/>
              </a:ext>
            </a:extLst>
          </p:cNvPr>
          <p:cNvSpPr>
            <a:spLocks noGrp="1"/>
          </p:cNvSpPr>
          <p:nvPr>
            <p:ph type="sldNum" sz="quarter" idx="12"/>
          </p:nvPr>
        </p:nvSpPr>
        <p:spPr/>
        <p:txBody>
          <a:bodyPr/>
          <a:lstStyle/>
          <a:p>
            <a:fld id="{6880E36C-CCF5-45C1-A12D-2FE04991FFBE}" type="slidenum">
              <a:rPr lang="en-US" smtClean="0"/>
              <a:t>‹#›</a:t>
            </a:fld>
            <a:endParaRPr lang="en-US"/>
          </a:p>
        </p:txBody>
      </p:sp>
    </p:spTree>
    <p:extLst>
      <p:ext uri="{BB962C8B-B14F-4D97-AF65-F5344CB8AC3E}">
        <p14:creationId xmlns:p14="http://schemas.microsoft.com/office/powerpoint/2010/main" val="216809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8C0DBF-0007-CE09-D8D0-A44B7EC2A7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F108CE-A0AB-7C1B-8895-BD4A6270C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61DB8-4217-ED7E-255E-CD92B2F0E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25D88-8019-4FDF-9E5D-0AD46C58B471}" type="datetimeFigureOut">
              <a:rPr lang="en-US" smtClean="0"/>
              <a:t>10/11/2023</a:t>
            </a:fld>
            <a:endParaRPr lang="en-US"/>
          </a:p>
        </p:txBody>
      </p:sp>
      <p:sp>
        <p:nvSpPr>
          <p:cNvPr id="5" name="Footer Placeholder 4">
            <a:extLst>
              <a:ext uri="{FF2B5EF4-FFF2-40B4-BE49-F238E27FC236}">
                <a16:creationId xmlns:a16="http://schemas.microsoft.com/office/drawing/2014/main" id="{BF7CA982-1B29-DEC2-ACDB-0EDC2F1A2B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D41B08-71CD-477E-E4F9-636F74C748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0E36C-CCF5-45C1-A12D-2FE04991FFBE}" type="slidenum">
              <a:rPr lang="en-US" smtClean="0"/>
              <a:t>‹#›</a:t>
            </a:fld>
            <a:endParaRPr lang="en-US"/>
          </a:p>
        </p:txBody>
      </p:sp>
    </p:spTree>
    <p:extLst>
      <p:ext uri="{BB962C8B-B14F-4D97-AF65-F5344CB8AC3E}">
        <p14:creationId xmlns:p14="http://schemas.microsoft.com/office/powerpoint/2010/main" val="1984020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5.png"/><Relationship Id="rId18" Type="http://schemas.openxmlformats.org/officeDocument/2006/relationships/customXml" Target="../ink/ink9.xml"/><Relationship Id="rId3" Type="http://schemas.openxmlformats.org/officeDocument/2006/relationships/image" Target="../media/image100.png"/><Relationship Id="rId21"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customXml" Target="../ink/ink6.xml"/><Relationship Id="rId17" Type="http://schemas.openxmlformats.org/officeDocument/2006/relationships/image" Target="../media/image17.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customXml" Target="../ink/ink5.xml"/><Relationship Id="rId19" Type="http://schemas.openxmlformats.org/officeDocument/2006/relationships/image" Target="../media/image18.png"/><Relationship Id="rId4" Type="http://schemas.openxmlformats.org/officeDocument/2006/relationships/customXml" Target="../ink/ink2.xml"/><Relationship Id="rId9" Type="http://schemas.openxmlformats.org/officeDocument/2006/relationships/image" Target="../media/image13.png"/><Relationship Id="rId14" Type="http://schemas.openxmlformats.org/officeDocument/2006/relationships/customXml" Target="../ink/ink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csess.onlinelibrary.wiley.com/doi/10.4195/nse.2013.0024"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customXml" Target="../ink/ink15.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34.png"/><Relationship Id="rId14" Type="http://schemas.openxmlformats.org/officeDocument/2006/relationships/customXml" Target="../ink/ink1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s://responsivemanagement.com/" TargetMode="External"/><Relationship Id="rId2" Type="http://schemas.openxmlformats.org/officeDocument/2006/relationships/hyperlink" Target="https://www.outdoorlife.com/uploads/2023/07/06/Americans-Attitudes-Survey-Report-Final-June-2023-FULL-REPORT-1-1.pdf"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outdoorstewards.org/americans-attitudes-towards-fishing-target-shooting-hunting-and-trapping/" TargetMode="External"/><Relationship Id="rId4" Type="http://schemas.openxmlformats.org/officeDocument/2006/relationships/hyperlink" Target="https://www.outdoorstewards.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utdoorlife.com/hunting/hunting-approval-survey-2023/"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4" descr="Gazelles in a group">
            <a:extLst>
              <a:ext uri="{FF2B5EF4-FFF2-40B4-BE49-F238E27FC236}">
                <a16:creationId xmlns:a16="http://schemas.microsoft.com/office/drawing/2014/main" id="{E12D8350-7FC1-3F52-65C8-7A3C52E7BAD4}"/>
              </a:ext>
            </a:extLst>
          </p:cNvPr>
          <p:cNvPicPr>
            <a:picLocks noChangeAspect="1"/>
          </p:cNvPicPr>
          <p:nvPr/>
        </p:nvPicPr>
        <p:blipFill rotWithShape="1">
          <a:blip r:embed="rId2"/>
          <a:srcRect l="17298" r="16203" b="2"/>
          <a:stretch/>
        </p:blipFill>
        <p:spPr>
          <a:xfrm>
            <a:off x="6536411" y="254456"/>
            <a:ext cx="4203526" cy="4203526"/>
          </a:xfrm>
          <a:custGeom>
            <a:avLst/>
            <a:gdLst/>
            <a:ahLst/>
            <a:cxnLst/>
            <a:rect l="l" t="t" r="r" b="b"/>
            <a:pathLst>
              <a:path w="2813056" h="2813056">
                <a:moveTo>
                  <a:pt x="1406528" y="0"/>
                </a:moveTo>
                <a:cubicBezTo>
                  <a:pt x="2183332" y="0"/>
                  <a:pt x="2813056" y="629724"/>
                  <a:pt x="2813056" y="1406528"/>
                </a:cubicBezTo>
                <a:cubicBezTo>
                  <a:pt x="2813056" y="2183332"/>
                  <a:pt x="2183332" y="2813056"/>
                  <a:pt x="1406528" y="2813056"/>
                </a:cubicBezTo>
                <a:cubicBezTo>
                  <a:pt x="629724" y="2813056"/>
                  <a:pt x="0" y="2183332"/>
                  <a:pt x="0" y="1406528"/>
                </a:cubicBezTo>
                <a:cubicBezTo>
                  <a:pt x="0" y="629724"/>
                  <a:pt x="629724" y="0"/>
                  <a:pt x="1406528" y="0"/>
                </a:cubicBezTo>
                <a:close/>
              </a:path>
            </a:pathLst>
          </a:custGeom>
        </p:spPr>
      </p:pic>
      <p:sp>
        <p:nvSpPr>
          <p:cNvPr id="24" name="Oval 23">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B369A2E-99B1-4A2B-9343-957A6C165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0778" y="1131641"/>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254" y="1065353"/>
            <a:ext cx="5290997" cy="529099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39D061-5E3E-26EA-2526-685EACACB1F0}"/>
              </a:ext>
            </a:extLst>
          </p:cNvPr>
          <p:cNvSpPr>
            <a:spLocks noGrp="1"/>
          </p:cNvSpPr>
          <p:nvPr>
            <p:ph type="ctrTitle"/>
          </p:nvPr>
        </p:nvSpPr>
        <p:spPr>
          <a:xfrm>
            <a:off x="2238233" y="2101755"/>
            <a:ext cx="4298178" cy="2669223"/>
          </a:xfrm>
        </p:spPr>
        <p:txBody>
          <a:bodyPr>
            <a:normAutofit fontScale="90000"/>
          </a:bodyPr>
          <a:lstStyle/>
          <a:p>
            <a:r>
              <a:rPr lang="en-US" sz="3000" dirty="0">
                <a:solidFill>
                  <a:schemeClr val="bg1"/>
                </a:solidFill>
              </a:rPr>
              <a:t>Communication about Hunting in Africa Among North American Audiences: Lessons from Leveraging Food Motivations in Recruiting and Retaining New Hunter Demographics</a:t>
            </a:r>
          </a:p>
        </p:txBody>
      </p:sp>
      <p:sp>
        <p:nvSpPr>
          <p:cNvPr id="3" name="Subtitle 2">
            <a:extLst>
              <a:ext uri="{FF2B5EF4-FFF2-40B4-BE49-F238E27FC236}">
                <a16:creationId xmlns:a16="http://schemas.microsoft.com/office/drawing/2014/main" id="{3E52F1DC-4BA9-8665-24F9-109AB07A86D5}"/>
              </a:ext>
            </a:extLst>
          </p:cNvPr>
          <p:cNvSpPr>
            <a:spLocks noGrp="1"/>
          </p:cNvSpPr>
          <p:nvPr>
            <p:ph type="subTitle" idx="1"/>
          </p:nvPr>
        </p:nvSpPr>
        <p:spPr>
          <a:xfrm>
            <a:off x="2545517" y="4863054"/>
            <a:ext cx="3624471" cy="811604"/>
          </a:xfrm>
        </p:spPr>
        <p:txBody>
          <a:bodyPr>
            <a:normAutofit/>
          </a:bodyPr>
          <a:lstStyle/>
          <a:p>
            <a:r>
              <a:rPr lang="en-US" sz="1100">
                <a:solidFill>
                  <a:schemeClr val="bg1"/>
                </a:solidFill>
              </a:rPr>
              <a:t>Keith G. Tidball, PhD</a:t>
            </a:r>
          </a:p>
          <a:p>
            <a:r>
              <a:rPr lang="en-US" sz="1100">
                <a:solidFill>
                  <a:schemeClr val="bg1"/>
                </a:solidFill>
              </a:rPr>
              <a:t>Cornell University </a:t>
            </a:r>
          </a:p>
          <a:p>
            <a:r>
              <a:rPr lang="en-US" sz="1100">
                <a:solidFill>
                  <a:schemeClr val="bg1"/>
                </a:solidFill>
              </a:rPr>
              <a:t>Department of Natural Resources and the Environment</a:t>
            </a:r>
          </a:p>
        </p:txBody>
      </p:sp>
      <p:sp>
        <p:nvSpPr>
          <p:cNvPr id="30"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 name="Graphic 212">
            <a:extLst>
              <a:ext uri="{FF2B5EF4-FFF2-40B4-BE49-F238E27FC236}">
                <a16:creationId xmlns:a16="http://schemas.microsoft.com/office/drawing/2014/main" id="{B3D7D008-0B6D-4161-BEDA-6AF6A03BC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E0339FE9-6931-4B68-8E22-6539BB608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rgbClr val="FFFFFF"/>
          </a:solidFill>
        </p:grpSpPr>
        <p:sp>
          <p:nvSpPr>
            <p:cNvPr id="35" name="Freeform: Shape 3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6" name="Freeform: Shape 35">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8" name="Group 37">
            <a:extLst>
              <a:ext uri="{FF2B5EF4-FFF2-40B4-BE49-F238E27FC236}">
                <a16:creationId xmlns:a16="http://schemas.microsoft.com/office/drawing/2014/main" id="{D0218489-E03B-4E4F-9ADA-EC579122A1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chemeClr val="bg1"/>
          </a:solidFill>
        </p:grpSpPr>
        <p:sp>
          <p:nvSpPr>
            <p:cNvPr id="39" name="Freeform: Shape 38">
              <a:extLst>
                <a:ext uri="{FF2B5EF4-FFF2-40B4-BE49-F238E27FC236}">
                  <a16:creationId xmlns:a16="http://schemas.microsoft.com/office/drawing/2014/main" id="{D36F491E-9A40-46C5-BD55-356F15025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0EC201AA-621E-4837-A31C-D061443F7C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88320" y="4140693"/>
            <a:ext cx="1054466" cy="469689"/>
            <a:chOff x="9841624" y="4115729"/>
            <a:chExt cx="602169" cy="268223"/>
          </a:xfrm>
          <a:solidFill>
            <a:schemeClr val="bg1"/>
          </a:solidFill>
        </p:grpSpPr>
        <p:sp>
          <p:nvSpPr>
            <p:cNvPr id="43" name="Freeform: Shape 4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9" name="Oval 48">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6AA707BA-98B0-47C5-B34A-63D60A010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2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1A12-5EED-2077-F19E-6413E269FE17}"/>
              </a:ext>
            </a:extLst>
          </p:cNvPr>
          <p:cNvSpPr>
            <a:spLocks noGrp="1"/>
          </p:cNvSpPr>
          <p:nvPr>
            <p:ph type="title"/>
          </p:nvPr>
        </p:nvSpPr>
        <p:spPr>
          <a:xfrm>
            <a:off x="1457633" y="-255638"/>
            <a:ext cx="10515600" cy="1325563"/>
          </a:xfrm>
        </p:spPr>
        <p:txBody>
          <a:bodyPr>
            <a:normAutofit/>
          </a:bodyPr>
          <a:lstStyle/>
          <a:p>
            <a:r>
              <a:rPr lang="en-US" sz="3200" dirty="0"/>
              <a:t>AWCF 2022 Hunting Industry S.W.A.T. Exercise Results</a:t>
            </a:r>
          </a:p>
        </p:txBody>
      </p:sp>
      <p:graphicFrame>
        <p:nvGraphicFramePr>
          <p:cNvPr id="4" name="Table 4">
            <a:extLst>
              <a:ext uri="{FF2B5EF4-FFF2-40B4-BE49-F238E27FC236}">
                <a16:creationId xmlns:a16="http://schemas.microsoft.com/office/drawing/2014/main" id="{2BF7B68A-E26A-941A-C927-69EEA4048891}"/>
              </a:ext>
            </a:extLst>
          </p:cNvPr>
          <p:cNvGraphicFramePr>
            <a:graphicFrameLocks noGrp="1"/>
          </p:cNvGraphicFramePr>
          <p:nvPr>
            <p:ph idx="1"/>
          </p:nvPr>
        </p:nvGraphicFramePr>
        <p:xfrm>
          <a:off x="0" y="768727"/>
          <a:ext cx="12192000" cy="6089273"/>
        </p:xfrm>
        <a:graphic>
          <a:graphicData uri="http://schemas.openxmlformats.org/drawingml/2006/table">
            <a:tbl>
              <a:tblPr firstRow="1" bandRow="1">
                <a:tableStyleId>{5C22544A-7EE6-4342-B048-85BDC9FD1C3A}</a:tableStyleId>
              </a:tblPr>
              <a:tblGrid>
                <a:gridCol w="6085939">
                  <a:extLst>
                    <a:ext uri="{9D8B030D-6E8A-4147-A177-3AD203B41FA5}">
                      <a16:colId xmlns:a16="http://schemas.microsoft.com/office/drawing/2014/main" val="2494725467"/>
                    </a:ext>
                  </a:extLst>
                </a:gridCol>
                <a:gridCol w="3058061">
                  <a:extLst>
                    <a:ext uri="{9D8B030D-6E8A-4147-A177-3AD203B41FA5}">
                      <a16:colId xmlns:a16="http://schemas.microsoft.com/office/drawing/2014/main" val="2160552139"/>
                    </a:ext>
                  </a:extLst>
                </a:gridCol>
                <a:gridCol w="3048000">
                  <a:extLst>
                    <a:ext uri="{9D8B030D-6E8A-4147-A177-3AD203B41FA5}">
                      <a16:colId xmlns:a16="http://schemas.microsoft.com/office/drawing/2014/main" val="3647968210"/>
                    </a:ext>
                  </a:extLst>
                </a:gridCol>
              </a:tblGrid>
              <a:tr h="3133405">
                <a:tc>
                  <a:txBody>
                    <a:bodyPr/>
                    <a:lstStyle/>
                    <a:p>
                      <a:pPr lvl="0"/>
                      <a:r>
                        <a:rPr lang="en-US" sz="1600" u="sng" dirty="0"/>
                        <a:t>Strengths</a:t>
                      </a:r>
                    </a:p>
                    <a:p>
                      <a:pPr lvl="0"/>
                      <a:endParaRPr lang="en-US" sz="1300" u="sng" dirty="0"/>
                    </a:p>
                    <a:p>
                      <a:pPr lvl="0"/>
                      <a:r>
                        <a:rPr lang="en-US" sz="1300" b="1" kern="1200" dirty="0">
                          <a:solidFill>
                            <a:schemeClr val="lt1"/>
                          </a:solidFill>
                          <a:effectLst/>
                          <a:latin typeface="+mn-lt"/>
                          <a:ea typeface="+mn-ea"/>
                          <a:cs typeface="+mn-cs"/>
                        </a:rPr>
                        <a:t>Connection to wild lands and habitat conservation</a:t>
                      </a:r>
                    </a:p>
                    <a:p>
                      <a:pPr lvl="1"/>
                      <a:r>
                        <a:rPr lang="en-US" sz="1300" b="1" kern="1200" dirty="0">
                          <a:solidFill>
                            <a:schemeClr val="lt1"/>
                          </a:solidFill>
                          <a:effectLst/>
                          <a:latin typeface="+mn-lt"/>
                          <a:ea typeface="+mn-ea"/>
                          <a:cs typeface="+mn-cs"/>
                        </a:rPr>
                        <a:t>Climate solutions</a:t>
                      </a:r>
                    </a:p>
                    <a:p>
                      <a:pPr lvl="0"/>
                      <a:r>
                        <a:rPr lang="en-US" sz="1300" b="1" kern="1200" dirty="0">
                          <a:solidFill>
                            <a:schemeClr val="lt1"/>
                          </a:solidFill>
                          <a:effectLst/>
                          <a:latin typeface="+mn-lt"/>
                          <a:ea typeface="+mn-ea"/>
                          <a:cs typeface="+mn-cs"/>
                        </a:rPr>
                        <a:t>Benefits to communities</a:t>
                      </a:r>
                    </a:p>
                    <a:p>
                      <a:pPr lvl="1"/>
                      <a:r>
                        <a:rPr lang="en-US" sz="1300" b="1" kern="1200" dirty="0">
                          <a:solidFill>
                            <a:schemeClr val="lt1"/>
                          </a:solidFill>
                          <a:effectLst/>
                          <a:latin typeface="+mn-lt"/>
                          <a:ea typeface="+mn-ea"/>
                          <a:cs typeface="+mn-cs"/>
                        </a:rPr>
                        <a:t>Economic </a:t>
                      </a:r>
                    </a:p>
                    <a:p>
                      <a:pPr lvl="1"/>
                      <a:r>
                        <a:rPr lang="en-US" sz="1300" b="1" kern="1200" dirty="0">
                          <a:solidFill>
                            <a:schemeClr val="lt1"/>
                          </a:solidFill>
                          <a:effectLst/>
                          <a:latin typeface="+mn-lt"/>
                          <a:ea typeface="+mn-ea"/>
                          <a:cs typeface="+mn-cs"/>
                        </a:rPr>
                        <a:t>Nutritional</a:t>
                      </a:r>
                    </a:p>
                    <a:p>
                      <a:pPr lvl="0"/>
                      <a:r>
                        <a:rPr lang="en-US" sz="1300" b="1" kern="1200" dirty="0">
                          <a:solidFill>
                            <a:schemeClr val="lt1"/>
                          </a:solidFill>
                          <a:effectLst/>
                          <a:latin typeface="+mn-lt"/>
                          <a:ea typeface="+mn-ea"/>
                          <a:cs typeface="+mn-cs"/>
                        </a:rPr>
                        <a:t>Regulatory framework</a:t>
                      </a:r>
                    </a:p>
                    <a:p>
                      <a:pPr lvl="0"/>
                      <a:r>
                        <a:rPr lang="en-US" sz="1300" b="1" kern="1200" dirty="0">
                          <a:solidFill>
                            <a:schemeClr val="lt1"/>
                          </a:solidFill>
                          <a:effectLst/>
                          <a:latin typeface="+mn-lt"/>
                          <a:ea typeface="+mn-ea"/>
                          <a:cs typeface="+mn-cs"/>
                        </a:rPr>
                        <a:t>Species conservation</a:t>
                      </a:r>
                    </a:p>
                    <a:p>
                      <a:pPr lvl="0"/>
                      <a:r>
                        <a:rPr lang="en-US" sz="1300" b="1" kern="1200" dirty="0">
                          <a:solidFill>
                            <a:schemeClr val="lt1"/>
                          </a:solidFill>
                          <a:effectLst/>
                          <a:latin typeface="+mn-lt"/>
                          <a:ea typeface="+mn-ea"/>
                          <a:cs typeface="+mn-cs"/>
                        </a:rPr>
                        <a:t>Role in wildlife management </a:t>
                      </a:r>
                    </a:p>
                    <a:p>
                      <a:pPr lvl="0"/>
                      <a:r>
                        <a:rPr lang="en-US" sz="1300" b="1" kern="1200" dirty="0">
                          <a:solidFill>
                            <a:schemeClr val="lt1"/>
                          </a:solidFill>
                          <a:effectLst/>
                          <a:latin typeface="+mn-lt"/>
                          <a:ea typeface="+mn-ea"/>
                          <a:cs typeface="+mn-cs"/>
                        </a:rPr>
                        <a:t>Diverse value chain</a:t>
                      </a:r>
                    </a:p>
                    <a:p>
                      <a:pPr lvl="1"/>
                      <a:r>
                        <a:rPr lang="en-US" sz="1300" b="1" kern="1200" dirty="0">
                          <a:solidFill>
                            <a:schemeClr val="lt1"/>
                          </a:solidFill>
                          <a:effectLst/>
                          <a:latin typeface="+mn-lt"/>
                          <a:ea typeface="+mn-ea"/>
                          <a:cs typeface="+mn-cs"/>
                        </a:rPr>
                        <a:t>Taxidermy, hotel, transport, supplies, etc. </a:t>
                      </a:r>
                    </a:p>
                    <a:p>
                      <a:pPr lvl="1"/>
                      <a:r>
                        <a:rPr lang="en-US" sz="1300" b="1" u="none" kern="1200" dirty="0">
                          <a:solidFill>
                            <a:schemeClr val="lt1"/>
                          </a:solidFill>
                          <a:effectLst/>
                          <a:latin typeface="+mn-lt"/>
                          <a:ea typeface="+mn-ea"/>
                          <a:cs typeface="+mn-cs"/>
                        </a:rPr>
                        <a:t>Also </a:t>
                      </a:r>
                      <a:r>
                        <a:rPr lang="en-US" sz="1300" b="1" kern="1200" dirty="0">
                          <a:solidFill>
                            <a:schemeClr val="lt1"/>
                          </a:solidFill>
                          <a:effectLst/>
                          <a:latin typeface="+mn-lt"/>
                          <a:ea typeface="+mn-ea"/>
                          <a:cs typeface="+mn-cs"/>
                        </a:rPr>
                        <a:t>other products (skin, meat, etc.)</a:t>
                      </a:r>
                    </a:p>
                    <a:p>
                      <a:pPr lvl="0"/>
                      <a:r>
                        <a:rPr lang="en-US" sz="1300" b="1" kern="1200" dirty="0">
                          <a:solidFill>
                            <a:schemeClr val="lt1"/>
                          </a:solidFill>
                          <a:effectLst/>
                          <a:latin typeface="+mn-lt"/>
                          <a:ea typeface="+mn-ea"/>
                          <a:cs typeface="+mn-cs"/>
                        </a:rPr>
                        <a:t>High value, low environmental impact </a:t>
                      </a:r>
                    </a:p>
                    <a:p>
                      <a:pPr lvl="0"/>
                      <a:r>
                        <a:rPr lang="en-US" sz="1300" b="1" kern="1200" dirty="0">
                          <a:solidFill>
                            <a:schemeClr val="lt1"/>
                          </a:solidFill>
                          <a:effectLst/>
                          <a:latin typeface="+mn-lt"/>
                          <a:ea typeface="+mn-ea"/>
                          <a:cs typeface="+mn-cs"/>
                        </a:rPr>
                        <a:t>Utilize remote landscapes not used for other things</a:t>
                      </a:r>
                    </a:p>
                    <a:p>
                      <a:r>
                        <a:rPr lang="en-US" sz="1300" b="1" kern="1200" dirty="0">
                          <a:solidFill>
                            <a:schemeClr val="lt1"/>
                          </a:solidFill>
                          <a:effectLst/>
                          <a:latin typeface="+mn-lt"/>
                          <a:ea typeface="+mn-ea"/>
                          <a:cs typeface="+mn-cs"/>
                        </a:rPr>
                        <a:t>Economic multiplier effect</a:t>
                      </a:r>
                      <a:endParaRPr lang="en-US" sz="1300" b="1" dirty="0"/>
                    </a:p>
                  </a:txBody>
                  <a:tcPr/>
                </a:tc>
                <a:tc gridSpan="2">
                  <a:txBody>
                    <a:bodyPr/>
                    <a:lstStyle/>
                    <a:p>
                      <a:r>
                        <a:rPr lang="en-US" sz="1600" u="sng" dirty="0"/>
                        <a:t>Weaknesses</a:t>
                      </a:r>
                    </a:p>
                    <a:p>
                      <a:endParaRPr lang="en-US" sz="1300" u="sng" dirty="0"/>
                    </a:p>
                    <a:p>
                      <a:r>
                        <a:rPr lang="en-US" sz="1300" b="1" dirty="0"/>
                        <a:t>Word “trophy” should be deleted/replaced</a:t>
                      </a:r>
                    </a:p>
                    <a:p>
                      <a:r>
                        <a:rPr lang="en-US" sz="1300" b="1" dirty="0"/>
                        <a:t>Poor communication on benefits of hunting</a:t>
                      </a:r>
                    </a:p>
                    <a:p>
                      <a:r>
                        <a:rPr lang="en-US" sz="1300" b="1" dirty="0"/>
                        <a:t>There is too much emphasis on species and not the ecosystem as a whole in habitat degradation</a:t>
                      </a:r>
                    </a:p>
                    <a:p>
                      <a:r>
                        <a:rPr lang="en-US" sz="1300" b="1" dirty="0"/>
                        <a:t>Lack of information on the management regimes</a:t>
                      </a:r>
                    </a:p>
                    <a:p>
                      <a:endParaRPr lang="en-US" dirty="0"/>
                    </a:p>
                  </a:txBody>
                  <a:tcPr>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3904064593"/>
                  </a:ext>
                </a:extLst>
              </a:tr>
              <a:tr h="2782193">
                <a:tc>
                  <a:txBody>
                    <a:bodyPr/>
                    <a:lstStyle/>
                    <a:p>
                      <a:r>
                        <a:rPr lang="en-US" sz="1600" b="1" u="sng" dirty="0"/>
                        <a:t>Opportunities</a:t>
                      </a:r>
                    </a:p>
                    <a:p>
                      <a:endParaRPr lang="en-US" sz="1300" b="1" u="sng" dirty="0"/>
                    </a:p>
                    <a:p>
                      <a:r>
                        <a:rPr lang="en-US" sz="1300" b="1" dirty="0"/>
                        <a:t>New markets</a:t>
                      </a:r>
                    </a:p>
                    <a:p>
                      <a:r>
                        <a:rPr lang="en-US" sz="1300" b="1" dirty="0"/>
                        <a:t>Problem animal control</a:t>
                      </a:r>
                    </a:p>
                    <a:p>
                      <a:r>
                        <a:rPr lang="en-US" sz="1300" b="1" dirty="0"/>
                        <a:t>Employment</a:t>
                      </a:r>
                    </a:p>
                    <a:p>
                      <a:r>
                        <a:rPr lang="en-US" sz="1300" b="1" dirty="0"/>
                        <a:t>Developing rural economy</a:t>
                      </a:r>
                    </a:p>
                    <a:p>
                      <a:r>
                        <a:rPr lang="en-US" sz="1300" b="1" dirty="0"/>
                        <a:t>Training and more experts on trophy hunting</a:t>
                      </a:r>
                    </a:p>
                    <a:p>
                      <a:r>
                        <a:rPr lang="en-US" sz="1300" b="1" dirty="0"/>
                        <a:t>Communication/public education/political education</a:t>
                      </a:r>
                    </a:p>
                    <a:p>
                      <a:r>
                        <a:rPr lang="en-US" sz="1300" b="1" dirty="0"/>
                        <a:t>Trading legislation and regulations</a:t>
                      </a:r>
                    </a:p>
                    <a:p>
                      <a:r>
                        <a:rPr lang="en-US" sz="1300" b="1" dirty="0"/>
                        <a:t>Rebranding trophy hunting</a:t>
                      </a:r>
                    </a:p>
                    <a:p>
                      <a:endParaRPr lang="en-US" dirty="0"/>
                    </a:p>
                    <a:p>
                      <a:endParaRPr lang="en-US" dirty="0"/>
                    </a:p>
                  </a:txBody>
                  <a:tcPr>
                    <a:solidFill>
                      <a:schemeClr val="accent6">
                        <a:lumMod val="60000"/>
                        <a:lumOff val="40000"/>
                      </a:schemeClr>
                    </a:solidFill>
                  </a:tcPr>
                </a:tc>
                <a:tc>
                  <a:txBody>
                    <a:bodyPr/>
                    <a:lstStyle/>
                    <a:p>
                      <a:r>
                        <a:rPr lang="en-US" sz="1600" b="1" u="sng" dirty="0"/>
                        <a:t>Threats</a:t>
                      </a:r>
                    </a:p>
                    <a:p>
                      <a:endParaRPr lang="en-US" sz="1200" b="1" u="sng" dirty="0"/>
                    </a:p>
                    <a:p>
                      <a:pPr marL="0" indent="0">
                        <a:buFont typeface="Courier New" panose="02070309020205020404" pitchFamily="49" charset="0"/>
                        <a:buNone/>
                      </a:pPr>
                      <a:r>
                        <a:rPr lang="en-US" sz="1300" b="1" dirty="0"/>
                        <a:t>Habitat loss</a:t>
                      </a:r>
                    </a:p>
                    <a:p>
                      <a:r>
                        <a:rPr lang="en-US" sz="1300" b="1" dirty="0"/>
                        <a:t>Trophy bans</a:t>
                      </a:r>
                    </a:p>
                    <a:p>
                      <a:pPr lvl="1"/>
                      <a:r>
                        <a:rPr lang="en-US" sz="1300" b="1" dirty="0"/>
                        <a:t>External</a:t>
                      </a:r>
                    </a:p>
                    <a:p>
                      <a:pPr lvl="1"/>
                      <a:r>
                        <a:rPr lang="en-US" sz="1300" b="1" dirty="0"/>
                        <a:t>Internal</a:t>
                      </a:r>
                    </a:p>
                    <a:p>
                      <a:r>
                        <a:rPr lang="en-US" sz="1300" b="1" dirty="0"/>
                        <a:t>Overregulation</a:t>
                      </a:r>
                    </a:p>
                    <a:p>
                      <a:r>
                        <a:rPr lang="en-US" sz="1300" b="1" dirty="0"/>
                        <a:t>Misinformation (communication + apathy)</a:t>
                      </a:r>
                    </a:p>
                    <a:p>
                      <a:r>
                        <a:rPr lang="en-US" sz="1300" b="1" dirty="0"/>
                        <a:t>Anti-hunting lobby (communication + apathy)</a:t>
                      </a:r>
                    </a:p>
                    <a:p>
                      <a:r>
                        <a:rPr lang="en-US" sz="1300" b="1" dirty="0"/>
                        <a:t>Emotions vs science</a:t>
                      </a:r>
                    </a:p>
                  </a:txBody>
                  <a:tcPr>
                    <a:solidFill>
                      <a:srgbClr val="C00000">
                        <a:alpha val="44000"/>
                      </a:srgbClr>
                    </a:solidFill>
                  </a:tcPr>
                </a:tc>
                <a:tc>
                  <a:txBody>
                    <a:bodyPr/>
                    <a:lstStyle/>
                    <a:p>
                      <a:r>
                        <a:rPr lang="en-US" sz="1400" dirty="0"/>
                        <a:t> </a:t>
                      </a:r>
                      <a:endParaRPr lang="en-US" sz="1400" b="1" dirty="0"/>
                    </a:p>
                    <a:p>
                      <a:r>
                        <a:rPr lang="en-US" sz="1300" b="1" dirty="0"/>
                        <a:t>Costs</a:t>
                      </a:r>
                    </a:p>
                    <a:p>
                      <a:r>
                        <a:rPr lang="en-US" sz="1300" b="1" dirty="0"/>
                        <a:t>      To hunter</a:t>
                      </a:r>
                    </a:p>
                    <a:p>
                      <a:r>
                        <a:rPr lang="en-US" sz="1300" b="1" dirty="0"/>
                        <a:t>      To landowner</a:t>
                      </a:r>
                    </a:p>
                    <a:p>
                      <a:r>
                        <a:rPr lang="en-US" sz="1300" b="1" dirty="0"/>
                        <a:t>Neocolonialism</a:t>
                      </a:r>
                    </a:p>
                    <a:p>
                      <a:r>
                        <a:rPr lang="en-US" sz="1300" b="1" dirty="0"/>
                        <a:t>Governance</a:t>
                      </a:r>
                    </a:p>
                    <a:p>
                      <a:pPr lvl="1"/>
                      <a:r>
                        <a:rPr lang="en-US" sz="1300" b="1" dirty="0"/>
                        <a:t>Corruption</a:t>
                      </a:r>
                    </a:p>
                    <a:p>
                      <a:pPr lvl="1"/>
                      <a:r>
                        <a:rPr lang="en-US" sz="1300" b="1" dirty="0"/>
                        <a:t>Insecurity</a:t>
                      </a:r>
                    </a:p>
                    <a:p>
                      <a:r>
                        <a:rPr lang="en-US" sz="1300" b="1" dirty="0"/>
                        <a:t>Lack of ethics</a:t>
                      </a:r>
                    </a:p>
                    <a:p>
                      <a:pPr lvl="1"/>
                      <a:r>
                        <a:rPr lang="en-US" sz="1300" b="1" dirty="0"/>
                        <a:t>Hunters and standards </a:t>
                      </a:r>
                    </a:p>
                    <a:p>
                      <a:endParaRPr lang="en-US" dirty="0"/>
                    </a:p>
                  </a:txBody>
                  <a:tcPr>
                    <a:solidFill>
                      <a:srgbClr val="C00000">
                        <a:alpha val="44000"/>
                      </a:srgbClr>
                    </a:solidFill>
                  </a:tcPr>
                </a:tc>
                <a:extLst>
                  <a:ext uri="{0D108BD9-81ED-4DB2-BD59-A6C34878D82A}">
                    <a16:rowId xmlns:a16="http://schemas.microsoft.com/office/drawing/2014/main" val="3648010388"/>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DF3D567-47F7-CB10-4C91-3DCDACF01C40}"/>
                  </a:ext>
                </a:extLst>
              </p14:cNvPr>
              <p14:cNvContentPartPr/>
              <p14:nvPr/>
            </p14:nvContentPartPr>
            <p14:xfrm>
              <a:off x="511150" y="2152274"/>
              <a:ext cx="893880" cy="31320"/>
            </p14:xfrm>
          </p:contentPart>
        </mc:Choice>
        <mc:Fallback xmlns="">
          <p:pic>
            <p:nvPicPr>
              <p:cNvPr id="3" name="Ink 2">
                <a:extLst>
                  <a:ext uri="{FF2B5EF4-FFF2-40B4-BE49-F238E27FC236}">
                    <a16:creationId xmlns:a16="http://schemas.microsoft.com/office/drawing/2014/main" id="{7DF3D567-47F7-CB10-4C91-3DCDACF01C40}"/>
                  </a:ext>
                </a:extLst>
              </p:cNvPr>
              <p:cNvPicPr/>
              <p:nvPr/>
            </p:nvPicPr>
            <p:blipFill>
              <a:blip r:embed="rId3"/>
              <a:stretch>
                <a:fillRect/>
              </a:stretch>
            </p:blipFill>
            <p:spPr>
              <a:xfrm>
                <a:off x="457150" y="2044634"/>
                <a:ext cx="100152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A29BB24-9BFB-4F8F-D7F6-670549FCEA42}"/>
                  </a:ext>
                </a:extLst>
              </p14:cNvPr>
              <p14:cNvContentPartPr/>
              <p14:nvPr/>
            </p14:nvContentPartPr>
            <p14:xfrm>
              <a:off x="2339950" y="3362234"/>
              <a:ext cx="333720" cy="9360"/>
            </p14:xfrm>
          </p:contentPart>
        </mc:Choice>
        <mc:Fallback xmlns="">
          <p:pic>
            <p:nvPicPr>
              <p:cNvPr id="5" name="Ink 4">
                <a:extLst>
                  <a:ext uri="{FF2B5EF4-FFF2-40B4-BE49-F238E27FC236}">
                    <a16:creationId xmlns:a16="http://schemas.microsoft.com/office/drawing/2014/main" id="{DA29BB24-9BFB-4F8F-D7F6-670549FCEA42}"/>
                  </a:ext>
                </a:extLst>
              </p:cNvPr>
              <p:cNvPicPr/>
              <p:nvPr/>
            </p:nvPicPr>
            <p:blipFill>
              <a:blip r:embed="rId5"/>
              <a:stretch>
                <a:fillRect/>
              </a:stretch>
            </p:blipFill>
            <p:spPr>
              <a:xfrm>
                <a:off x="2285950" y="3254594"/>
                <a:ext cx="4413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55FBCC3-95AA-0482-7BB5-DD0AB7952F83}"/>
                  </a:ext>
                </a:extLst>
              </p14:cNvPr>
              <p14:cNvContentPartPr/>
              <p14:nvPr/>
            </p14:nvContentPartPr>
            <p14:xfrm>
              <a:off x="88150" y="4670114"/>
              <a:ext cx="1002240" cy="32040"/>
            </p14:xfrm>
          </p:contentPart>
        </mc:Choice>
        <mc:Fallback xmlns="">
          <p:pic>
            <p:nvPicPr>
              <p:cNvPr id="6" name="Ink 5">
                <a:extLst>
                  <a:ext uri="{FF2B5EF4-FFF2-40B4-BE49-F238E27FC236}">
                    <a16:creationId xmlns:a16="http://schemas.microsoft.com/office/drawing/2014/main" id="{355FBCC3-95AA-0482-7BB5-DD0AB7952F83}"/>
                  </a:ext>
                </a:extLst>
              </p:cNvPr>
              <p:cNvPicPr/>
              <p:nvPr/>
            </p:nvPicPr>
            <p:blipFill>
              <a:blip r:embed="rId7"/>
              <a:stretch>
                <a:fillRect/>
              </a:stretch>
            </p:blipFill>
            <p:spPr>
              <a:xfrm>
                <a:off x="34510" y="4562114"/>
                <a:ext cx="110988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8C67EF0A-F9C0-A26D-EB2F-47A63086FEE2}"/>
                  </a:ext>
                </a:extLst>
              </p14:cNvPr>
              <p14:cNvContentPartPr/>
              <p14:nvPr/>
            </p14:nvContentPartPr>
            <p14:xfrm>
              <a:off x="156910" y="6026594"/>
              <a:ext cx="1906920" cy="60480"/>
            </p14:xfrm>
          </p:contentPart>
        </mc:Choice>
        <mc:Fallback xmlns="">
          <p:pic>
            <p:nvPicPr>
              <p:cNvPr id="7" name="Ink 6">
                <a:extLst>
                  <a:ext uri="{FF2B5EF4-FFF2-40B4-BE49-F238E27FC236}">
                    <a16:creationId xmlns:a16="http://schemas.microsoft.com/office/drawing/2014/main" id="{8C67EF0A-F9C0-A26D-EB2F-47A63086FEE2}"/>
                  </a:ext>
                </a:extLst>
              </p:cNvPr>
              <p:cNvPicPr/>
              <p:nvPr/>
            </p:nvPicPr>
            <p:blipFill>
              <a:blip r:embed="rId9"/>
              <a:stretch>
                <a:fillRect/>
              </a:stretch>
            </p:blipFill>
            <p:spPr>
              <a:xfrm>
                <a:off x="103270" y="5918954"/>
                <a:ext cx="20145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F493BB5-CC49-5184-D636-117BA87307AA}"/>
                  </a:ext>
                </a:extLst>
              </p14:cNvPr>
              <p14:cNvContentPartPr/>
              <p14:nvPr/>
            </p14:nvContentPartPr>
            <p14:xfrm>
              <a:off x="6233350" y="1551794"/>
              <a:ext cx="3014280" cy="81360"/>
            </p14:xfrm>
          </p:contentPart>
        </mc:Choice>
        <mc:Fallback xmlns="">
          <p:pic>
            <p:nvPicPr>
              <p:cNvPr id="8" name="Ink 7">
                <a:extLst>
                  <a:ext uri="{FF2B5EF4-FFF2-40B4-BE49-F238E27FC236}">
                    <a16:creationId xmlns:a16="http://schemas.microsoft.com/office/drawing/2014/main" id="{AF493BB5-CC49-5184-D636-117BA87307AA}"/>
                  </a:ext>
                </a:extLst>
              </p:cNvPr>
              <p:cNvPicPr/>
              <p:nvPr/>
            </p:nvPicPr>
            <p:blipFill>
              <a:blip r:embed="rId11"/>
              <a:stretch>
                <a:fillRect/>
              </a:stretch>
            </p:blipFill>
            <p:spPr>
              <a:xfrm>
                <a:off x="6179710" y="1443794"/>
                <a:ext cx="3121920" cy="297000"/>
              </a:xfrm>
              <a:prstGeom prst="rect">
                <a:avLst/>
              </a:prstGeom>
            </p:spPr>
          </p:pic>
        </mc:Fallback>
      </mc:AlternateContent>
      <p:cxnSp>
        <p:nvCxnSpPr>
          <p:cNvPr id="10" name="Straight Arrow Connector 9">
            <a:extLst>
              <a:ext uri="{FF2B5EF4-FFF2-40B4-BE49-F238E27FC236}">
                <a16:creationId xmlns:a16="http://schemas.microsoft.com/office/drawing/2014/main" id="{32EA497D-1403-70A5-E8CA-424A40417AE6}"/>
              </a:ext>
            </a:extLst>
          </p:cNvPr>
          <p:cNvCxnSpPr/>
          <p:nvPr/>
        </p:nvCxnSpPr>
        <p:spPr>
          <a:xfrm flipV="1">
            <a:off x="1327355" y="1633154"/>
            <a:ext cx="4768645" cy="519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260F0D3-2F43-B644-E589-DF57D9EABA77}"/>
              </a:ext>
            </a:extLst>
          </p:cNvPr>
          <p:cNvCxnSpPr/>
          <p:nvPr/>
        </p:nvCxnSpPr>
        <p:spPr>
          <a:xfrm flipV="1">
            <a:off x="2673670" y="1633154"/>
            <a:ext cx="3343672" cy="1738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8236DF7-A116-FA3D-FE09-C8803FDAC438}"/>
              </a:ext>
            </a:extLst>
          </p:cNvPr>
          <p:cNvCxnSpPr>
            <a:cxnSpLocks/>
          </p:cNvCxnSpPr>
          <p:nvPr/>
        </p:nvCxnSpPr>
        <p:spPr>
          <a:xfrm flipV="1">
            <a:off x="1090390" y="1633154"/>
            <a:ext cx="4926952" cy="3052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F28273F-EE8C-E36F-15AA-9E9C20D7E7FD}"/>
              </a:ext>
            </a:extLst>
          </p:cNvPr>
          <p:cNvCxnSpPr/>
          <p:nvPr/>
        </p:nvCxnSpPr>
        <p:spPr>
          <a:xfrm flipV="1">
            <a:off x="1956619" y="1710813"/>
            <a:ext cx="4060723" cy="4346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0BCB758-C032-0D96-0AF9-824CC9B62E3C}"/>
                  </a:ext>
                </a:extLst>
              </p14:cNvPr>
              <p14:cNvContentPartPr/>
              <p14:nvPr/>
            </p14:nvContentPartPr>
            <p14:xfrm>
              <a:off x="533115" y="2246025"/>
              <a:ext cx="748440" cy="11520"/>
            </p14:xfrm>
          </p:contentPart>
        </mc:Choice>
        <mc:Fallback xmlns="">
          <p:pic>
            <p:nvPicPr>
              <p:cNvPr id="9" name="Ink 8">
                <a:extLst>
                  <a:ext uri="{FF2B5EF4-FFF2-40B4-BE49-F238E27FC236}">
                    <a16:creationId xmlns:a16="http://schemas.microsoft.com/office/drawing/2014/main" id="{E0BCB758-C032-0D96-0AF9-824CC9B62E3C}"/>
                  </a:ext>
                </a:extLst>
              </p:cNvPr>
              <p:cNvPicPr/>
              <p:nvPr/>
            </p:nvPicPr>
            <p:blipFill>
              <a:blip r:embed="rId13"/>
              <a:stretch>
                <a:fillRect/>
              </a:stretch>
            </p:blipFill>
            <p:spPr>
              <a:xfrm>
                <a:off x="515115" y="2228385"/>
                <a:ext cx="7840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1351D7B0-39D0-3CE4-5601-065B90127558}"/>
                  </a:ext>
                </a:extLst>
              </p14:cNvPr>
              <p14:cNvContentPartPr/>
              <p14:nvPr/>
            </p14:nvContentPartPr>
            <p14:xfrm>
              <a:off x="2371275" y="3447705"/>
              <a:ext cx="317880" cy="360"/>
            </p14:xfrm>
          </p:contentPart>
        </mc:Choice>
        <mc:Fallback xmlns="">
          <p:pic>
            <p:nvPicPr>
              <p:cNvPr id="11" name="Ink 10">
                <a:extLst>
                  <a:ext uri="{FF2B5EF4-FFF2-40B4-BE49-F238E27FC236}">
                    <a16:creationId xmlns:a16="http://schemas.microsoft.com/office/drawing/2014/main" id="{1351D7B0-39D0-3CE4-5601-065B90127558}"/>
                  </a:ext>
                </a:extLst>
              </p:cNvPr>
              <p:cNvPicPr/>
              <p:nvPr/>
            </p:nvPicPr>
            <p:blipFill>
              <a:blip r:embed="rId15"/>
              <a:stretch>
                <a:fillRect/>
              </a:stretch>
            </p:blipFill>
            <p:spPr>
              <a:xfrm>
                <a:off x="2353275" y="3429705"/>
                <a:ext cx="353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F745D8E8-71C9-D636-7609-FB728BB5E32E}"/>
                  </a:ext>
                </a:extLst>
              </p14:cNvPr>
              <p14:cNvContentPartPr/>
              <p14:nvPr/>
            </p14:nvContentPartPr>
            <p14:xfrm>
              <a:off x="123795" y="4752705"/>
              <a:ext cx="894600" cy="360"/>
            </p14:xfrm>
          </p:contentPart>
        </mc:Choice>
        <mc:Fallback xmlns="">
          <p:pic>
            <p:nvPicPr>
              <p:cNvPr id="13" name="Ink 12">
                <a:extLst>
                  <a:ext uri="{FF2B5EF4-FFF2-40B4-BE49-F238E27FC236}">
                    <a16:creationId xmlns:a16="http://schemas.microsoft.com/office/drawing/2014/main" id="{F745D8E8-71C9-D636-7609-FB728BB5E32E}"/>
                  </a:ext>
                </a:extLst>
              </p:cNvPr>
              <p:cNvPicPr/>
              <p:nvPr/>
            </p:nvPicPr>
            <p:blipFill>
              <a:blip r:embed="rId17"/>
              <a:stretch>
                <a:fillRect/>
              </a:stretch>
            </p:blipFill>
            <p:spPr>
              <a:xfrm>
                <a:off x="105795" y="4734705"/>
                <a:ext cx="930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49A32C9D-3A68-F07F-72FE-CF221CDD2540}"/>
                  </a:ext>
                </a:extLst>
              </p14:cNvPr>
              <p14:cNvContentPartPr/>
              <p14:nvPr/>
            </p14:nvContentPartPr>
            <p14:xfrm>
              <a:off x="132795" y="6162105"/>
              <a:ext cx="807120" cy="29520"/>
            </p14:xfrm>
          </p:contentPart>
        </mc:Choice>
        <mc:Fallback xmlns="">
          <p:pic>
            <p:nvPicPr>
              <p:cNvPr id="15" name="Ink 14">
                <a:extLst>
                  <a:ext uri="{FF2B5EF4-FFF2-40B4-BE49-F238E27FC236}">
                    <a16:creationId xmlns:a16="http://schemas.microsoft.com/office/drawing/2014/main" id="{49A32C9D-3A68-F07F-72FE-CF221CDD2540}"/>
                  </a:ext>
                </a:extLst>
              </p:cNvPr>
              <p:cNvPicPr/>
              <p:nvPr/>
            </p:nvPicPr>
            <p:blipFill>
              <a:blip r:embed="rId19"/>
              <a:stretch>
                <a:fillRect/>
              </a:stretch>
            </p:blipFill>
            <p:spPr>
              <a:xfrm>
                <a:off x="115155" y="6144105"/>
                <a:ext cx="84276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76B89B92-F2AE-1B1C-FA60-D82DAFA18A22}"/>
                  </a:ext>
                </a:extLst>
              </p14:cNvPr>
              <p14:cNvContentPartPr/>
              <p14:nvPr/>
            </p14:nvContentPartPr>
            <p14:xfrm>
              <a:off x="6562755" y="1637265"/>
              <a:ext cx="1895400" cy="30240"/>
            </p14:xfrm>
          </p:contentPart>
        </mc:Choice>
        <mc:Fallback xmlns="">
          <p:pic>
            <p:nvPicPr>
              <p:cNvPr id="16" name="Ink 15">
                <a:extLst>
                  <a:ext uri="{FF2B5EF4-FFF2-40B4-BE49-F238E27FC236}">
                    <a16:creationId xmlns:a16="http://schemas.microsoft.com/office/drawing/2014/main" id="{76B89B92-F2AE-1B1C-FA60-D82DAFA18A22}"/>
                  </a:ext>
                </a:extLst>
              </p:cNvPr>
              <p:cNvPicPr/>
              <p:nvPr/>
            </p:nvPicPr>
            <p:blipFill>
              <a:blip r:embed="rId21"/>
              <a:stretch>
                <a:fillRect/>
              </a:stretch>
            </p:blipFill>
            <p:spPr>
              <a:xfrm>
                <a:off x="6544755" y="1619625"/>
                <a:ext cx="1931040" cy="65880"/>
              </a:xfrm>
              <a:prstGeom prst="rect">
                <a:avLst/>
              </a:prstGeom>
            </p:spPr>
          </p:pic>
        </mc:Fallback>
      </mc:AlternateContent>
    </p:spTree>
    <p:extLst>
      <p:ext uri="{BB962C8B-B14F-4D97-AF65-F5344CB8AC3E}">
        <p14:creationId xmlns:p14="http://schemas.microsoft.com/office/powerpoint/2010/main" val="61507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AC68-E840-3E7B-CEE1-E68164C83BDC}"/>
              </a:ext>
            </a:extLst>
          </p:cNvPr>
          <p:cNvSpPr>
            <a:spLocks noGrp="1"/>
          </p:cNvSpPr>
          <p:nvPr>
            <p:ph type="title"/>
          </p:nvPr>
        </p:nvSpPr>
        <p:spPr>
          <a:xfrm>
            <a:off x="838200" y="117475"/>
            <a:ext cx="10515600" cy="1325563"/>
          </a:xfrm>
        </p:spPr>
        <p:txBody>
          <a:bodyPr/>
          <a:lstStyle/>
          <a:p>
            <a:r>
              <a:rPr lang="en-US" dirty="0"/>
              <a:t>There appears to be forward motion in this space here in Africa… examples</a:t>
            </a:r>
          </a:p>
        </p:txBody>
      </p:sp>
      <p:pic>
        <p:nvPicPr>
          <p:cNvPr id="4" name="Picture 3">
            <a:extLst>
              <a:ext uri="{FF2B5EF4-FFF2-40B4-BE49-F238E27FC236}">
                <a16:creationId xmlns:a16="http://schemas.microsoft.com/office/drawing/2014/main" id="{383EB1D0-2F5C-7A9C-2D23-21B5811EBCDD}"/>
              </a:ext>
            </a:extLst>
          </p:cNvPr>
          <p:cNvPicPr>
            <a:picLocks noChangeAspect="1"/>
          </p:cNvPicPr>
          <p:nvPr/>
        </p:nvPicPr>
        <p:blipFill>
          <a:blip r:embed="rId2"/>
          <a:stretch>
            <a:fillRect/>
          </a:stretch>
        </p:blipFill>
        <p:spPr>
          <a:xfrm>
            <a:off x="419101" y="1628774"/>
            <a:ext cx="3616871" cy="5093025"/>
          </a:xfrm>
          <a:prstGeom prst="rect">
            <a:avLst/>
          </a:prstGeom>
        </p:spPr>
      </p:pic>
      <p:pic>
        <p:nvPicPr>
          <p:cNvPr id="5" name="Picture 4">
            <a:extLst>
              <a:ext uri="{FF2B5EF4-FFF2-40B4-BE49-F238E27FC236}">
                <a16:creationId xmlns:a16="http://schemas.microsoft.com/office/drawing/2014/main" id="{C89B332E-52CC-A9F6-FD53-9B07E37C6137}"/>
              </a:ext>
            </a:extLst>
          </p:cNvPr>
          <p:cNvPicPr>
            <a:picLocks noChangeAspect="1"/>
          </p:cNvPicPr>
          <p:nvPr/>
        </p:nvPicPr>
        <p:blipFill>
          <a:blip r:embed="rId3"/>
          <a:stretch>
            <a:fillRect/>
          </a:stretch>
        </p:blipFill>
        <p:spPr>
          <a:xfrm>
            <a:off x="5162550" y="1695450"/>
            <a:ext cx="6073317" cy="4786312"/>
          </a:xfrm>
          <a:prstGeom prst="rect">
            <a:avLst/>
          </a:prstGeom>
        </p:spPr>
      </p:pic>
    </p:spTree>
    <p:extLst>
      <p:ext uri="{BB962C8B-B14F-4D97-AF65-F5344CB8AC3E}">
        <p14:creationId xmlns:p14="http://schemas.microsoft.com/office/powerpoint/2010/main" val="1749083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2F701-5CAB-5AC8-1194-195C3E57E2A0}"/>
              </a:ext>
            </a:extLst>
          </p:cNvPr>
          <p:cNvPicPr>
            <a:picLocks noChangeAspect="1"/>
          </p:cNvPicPr>
          <p:nvPr/>
        </p:nvPicPr>
        <p:blipFill>
          <a:blip r:embed="rId2"/>
          <a:stretch>
            <a:fillRect/>
          </a:stretch>
        </p:blipFill>
        <p:spPr>
          <a:xfrm>
            <a:off x="-126806" y="344130"/>
            <a:ext cx="12485954" cy="5493818"/>
          </a:xfrm>
          <a:prstGeom prst="rect">
            <a:avLst/>
          </a:prstGeom>
        </p:spPr>
      </p:pic>
    </p:spTree>
    <p:extLst>
      <p:ext uri="{BB962C8B-B14F-4D97-AF65-F5344CB8AC3E}">
        <p14:creationId xmlns:p14="http://schemas.microsoft.com/office/powerpoint/2010/main" val="3189720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1A698F-1536-5DE2-8401-AC721C7842AC}"/>
              </a:ext>
            </a:extLst>
          </p:cNvPr>
          <p:cNvPicPr>
            <a:picLocks noChangeAspect="1"/>
          </p:cNvPicPr>
          <p:nvPr/>
        </p:nvPicPr>
        <p:blipFill>
          <a:blip r:embed="rId2"/>
          <a:stretch>
            <a:fillRect/>
          </a:stretch>
        </p:blipFill>
        <p:spPr>
          <a:xfrm>
            <a:off x="261937" y="323850"/>
            <a:ext cx="5652965" cy="3748087"/>
          </a:xfrm>
          <a:prstGeom prst="rect">
            <a:avLst/>
          </a:prstGeom>
        </p:spPr>
      </p:pic>
      <p:sp>
        <p:nvSpPr>
          <p:cNvPr id="6" name="TextBox 5">
            <a:extLst>
              <a:ext uri="{FF2B5EF4-FFF2-40B4-BE49-F238E27FC236}">
                <a16:creationId xmlns:a16="http://schemas.microsoft.com/office/drawing/2014/main" id="{6CA823A8-F328-994A-5E12-B96CE28F78B2}"/>
              </a:ext>
            </a:extLst>
          </p:cNvPr>
          <p:cNvSpPr txBox="1"/>
          <p:nvPr/>
        </p:nvSpPr>
        <p:spPr>
          <a:xfrm>
            <a:off x="261937" y="4267200"/>
            <a:ext cx="6034088" cy="646331"/>
          </a:xfrm>
          <a:prstGeom prst="rect">
            <a:avLst/>
          </a:prstGeom>
          <a:noFill/>
        </p:spPr>
        <p:txBody>
          <a:bodyPr wrap="square" rtlCol="0">
            <a:spAutoFit/>
          </a:bodyPr>
          <a:lstStyle/>
          <a:p>
            <a:r>
              <a:rPr lang="en-US" b="0" i="0" dirty="0">
                <a:effectLst/>
                <a:latin typeface="-apple-system"/>
              </a:rPr>
              <a:t>Dr Peter </a:t>
            </a:r>
            <a:r>
              <a:rPr lang="en-US" b="0" i="0" dirty="0" err="1">
                <a:effectLst/>
                <a:latin typeface="-apple-system"/>
              </a:rPr>
              <a:t>Oberem</a:t>
            </a:r>
            <a:r>
              <a:rPr lang="en-US" b="0" i="0" dirty="0">
                <a:effectLst/>
                <a:latin typeface="-apple-system"/>
              </a:rPr>
              <a:t>- 8th All Africa Conference on Animal Agriculture (AACAA8)  September 2023</a:t>
            </a:r>
            <a:endParaRPr lang="en-US" dirty="0"/>
          </a:p>
        </p:txBody>
      </p:sp>
      <p:pic>
        <p:nvPicPr>
          <p:cNvPr id="2050" name="Picture 2" descr="No alt text provided for this image">
            <a:extLst>
              <a:ext uri="{FF2B5EF4-FFF2-40B4-BE49-F238E27FC236}">
                <a16:creationId xmlns:a16="http://schemas.microsoft.com/office/drawing/2014/main" id="{A040D3D4-C6C7-758F-532E-52CF8C992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323849"/>
            <a:ext cx="4997449" cy="37480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9BCF9F-60AC-2206-9ADC-C555BEA06D8B}"/>
              </a:ext>
            </a:extLst>
          </p:cNvPr>
          <p:cNvSpPr txBox="1"/>
          <p:nvPr/>
        </p:nvSpPr>
        <p:spPr>
          <a:xfrm>
            <a:off x="6553200" y="4400550"/>
            <a:ext cx="5076825" cy="1477328"/>
          </a:xfrm>
          <a:prstGeom prst="rect">
            <a:avLst/>
          </a:prstGeom>
          <a:noFill/>
        </p:spPr>
        <p:txBody>
          <a:bodyPr wrap="square" rtlCol="0">
            <a:spAutoFit/>
          </a:bodyPr>
          <a:lstStyle/>
          <a:p>
            <a:r>
              <a:rPr lang="en-US" dirty="0"/>
              <a:t>Dr Wiseman Ndlovu- </a:t>
            </a:r>
          </a:p>
          <a:p>
            <a:r>
              <a:rPr lang="en-US" dirty="0"/>
              <a:t>Eating wild meat for the restoration of African landscapes and sustainable livelihoods -  12th Oppenheimer Research Conference</a:t>
            </a:r>
          </a:p>
          <a:p>
            <a:r>
              <a:rPr lang="en-US" dirty="0"/>
              <a:t>04 Oct 2023 - 06 Oct 2023</a:t>
            </a:r>
          </a:p>
        </p:txBody>
      </p:sp>
    </p:spTree>
    <p:extLst>
      <p:ext uri="{BB962C8B-B14F-4D97-AF65-F5344CB8AC3E}">
        <p14:creationId xmlns:p14="http://schemas.microsoft.com/office/powerpoint/2010/main" val="395972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p view of food cooking in a grill">
            <a:extLst>
              <a:ext uri="{FF2B5EF4-FFF2-40B4-BE49-F238E27FC236}">
                <a16:creationId xmlns:a16="http://schemas.microsoft.com/office/drawing/2014/main" id="{557034B6-160A-8385-1368-9E3B064BC739}"/>
              </a:ext>
            </a:extLst>
          </p:cNvPr>
          <p:cNvPicPr>
            <a:picLocks noChangeAspect="1"/>
          </p:cNvPicPr>
          <p:nvPr/>
        </p:nvPicPr>
        <p:blipFill rotWithShape="1">
          <a:blip r:embed="rId2"/>
          <a:srcRect b="881"/>
          <a:stretch/>
        </p:blipFill>
        <p:spPr>
          <a:xfrm>
            <a:off x="1" y="1"/>
            <a:ext cx="12192000" cy="6857999"/>
          </a:xfrm>
          <a:prstGeom prst="rect">
            <a:avLst/>
          </a:prstGeom>
        </p:spPr>
      </p:pic>
      <p:sp useBgFill="1">
        <p:nvSpPr>
          <p:cNvPr id="36" name="Freeform: Shape 2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1C6EC11-C2F0-0B79-5B11-90D4D78638F4}"/>
              </a:ext>
            </a:extLst>
          </p:cNvPr>
          <p:cNvSpPr>
            <a:spLocks noGrp="1"/>
          </p:cNvSpPr>
          <p:nvPr>
            <p:ph type="title"/>
          </p:nvPr>
        </p:nvSpPr>
        <p:spPr>
          <a:xfrm>
            <a:off x="1116467" y="526141"/>
            <a:ext cx="4775162" cy="1339382"/>
          </a:xfrm>
        </p:spPr>
        <p:txBody>
          <a:bodyPr>
            <a:normAutofit/>
          </a:bodyPr>
          <a:lstStyle/>
          <a:p>
            <a:pPr algn="ctr"/>
            <a:r>
              <a:rPr lang="en-US" sz="3600" dirty="0"/>
              <a:t>Key Points</a:t>
            </a:r>
          </a:p>
        </p:txBody>
      </p:sp>
      <p:sp>
        <p:nvSpPr>
          <p:cNvPr id="37"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0F13E7-0B97-CE34-701A-DA9343D2F43F}"/>
              </a:ext>
            </a:extLst>
          </p:cNvPr>
          <p:cNvSpPr>
            <a:spLocks noGrp="1"/>
          </p:cNvSpPr>
          <p:nvPr>
            <p:ph idx="1"/>
          </p:nvPr>
        </p:nvSpPr>
        <p:spPr>
          <a:xfrm>
            <a:off x="934065" y="1626221"/>
            <a:ext cx="5034116" cy="4355241"/>
          </a:xfrm>
        </p:spPr>
        <p:txBody>
          <a:bodyPr anchor="ctr">
            <a:normAutofit/>
          </a:bodyPr>
          <a:lstStyle/>
          <a:p>
            <a:r>
              <a:rPr lang="en-US" sz="1500" b="0" i="0" dirty="0">
                <a:effectLst/>
                <a:latin typeface="Montserrat" panose="00000500000000000000" pitchFamily="2" charset="0"/>
              </a:rPr>
              <a:t>A value chain-based sustainability approach may therefore answer the question on sustainable wild meat specie </a:t>
            </a:r>
            <a:r>
              <a:rPr lang="en-US" sz="1500" b="0" i="0" dirty="0" err="1">
                <a:effectLst/>
                <a:latin typeface="Montserrat" panose="00000500000000000000" pitchFamily="2" charset="0"/>
              </a:rPr>
              <a:t>utilisation</a:t>
            </a:r>
            <a:r>
              <a:rPr lang="en-US" sz="1500" b="0" i="0" dirty="0">
                <a:effectLst/>
                <a:latin typeface="Montserrat" panose="00000500000000000000" pitchFamily="2" charset="0"/>
              </a:rPr>
              <a:t>. Thus</a:t>
            </a:r>
            <a:r>
              <a:rPr lang="en-US" sz="1500" b="1" i="0" dirty="0">
                <a:effectLst/>
                <a:latin typeface="Montserrat" panose="00000500000000000000" pitchFamily="2" charset="0"/>
              </a:rPr>
              <a:t>, </a:t>
            </a:r>
            <a:r>
              <a:rPr lang="en-US" sz="1800" i="1" dirty="0">
                <a:effectLst/>
                <a:latin typeface="Montserrat" panose="00000500000000000000" pitchFamily="2" charset="0"/>
              </a:rPr>
              <a:t>studying and profiling activities that add or subtract sustainability in the entire value chain of each wild meat species will potentially offer opportunities for entrenching and retaining sustainability.</a:t>
            </a:r>
          </a:p>
          <a:p>
            <a:r>
              <a:rPr lang="en-US" sz="1500" b="0" i="0" dirty="0">
                <a:effectLst/>
                <a:latin typeface="Montserrat" panose="00000500000000000000" pitchFamily="2" charset="0"/>
              </a:rPr>
              <a:t>A value chain assessment addresses a range of questions: </a:t>
            </a:r>
          </a:p>
          <a:p>
            <a:r>
              <a:rPr lang="en-US" sz="1500" b="0" i="0" dirty="0">
                <a:effectLst/>
                <a:latin typeface="Montserrat" panose="00000500000000000000" pitchFamily="2" charset="0"/>
              </a:rPr>
              <a:t>Who are the consumers, producers, harvesters, processors, wholesalers and traders?</a:t>
            </a:r>
          </a:p>
          <a:p>
            <a:r>
              <a:rPr lang="en-US" sz="1500" b="0" i="0" dirty="0">
                <a:effectLst/>
                <a:latin typeface="Montserrat" panose="00000500000000000000" pitchFamily="2" charset="0"/>
              </a:rPr>
              <a:t> What is being supplied or demanded? </a:t>
            </a:r>
          </a:p>
          <a:p>
            <a:r>
              <a:rPr lang="en-US" sz="1500" b="0" i="0" dirty="0">
                <a:effectLst/>
                <a:latin typeface="Montserrat" panose="00000500000000000000" pitchFamily="2" charset="0"/>
              </a:rPr>
              <a:t>What are the barriers/opportunities in wild meat value chains?</a:t>
            </a:r>
          </a:p>
          <a:p>
            <a:endParaRPr lang="en-US" sz="1100" dirty="0"/>
          </a:p>
        </p:txBody>
      </p:sp>
    </p:spTree>
    <p:extLst>
      <p:ext uri="{BB962C8B-B14F-4D97-AF65-F5344CB8AC3E}">
        <p14:creationId xmlns:p14="http://schemas.microsoft.com/office/powerpoint/2010/main" val="69395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26D24-ABD3-3C34-B995-FFB73B8AA58A}"/>
              </a:ext>
            </a:extLst>
          </p:cNvPr>
          <p:cNvSpPr>
            <a:spLocks noGrp="1"/>
          </p:cNvSpPr>
          <p:nvPr>
            <p:ph type="title"/>
          </p:nvPr>
        </p:nvSpPr>
        <p:spPr>
          <a:xfrm>
            <a:off x="4654296" y="329184"/>
            <a:ext cx="7006762" cy="1783080"/>
          </a:xfrm>
        </p:spPr>
        <p:txBody>
          <a:bodyPr anchor="b">
            <a:normAutofit/>
          </a:bodyPr>
          <a:lstStyle/>
          <a:p>
            <a:r>
              <a:rPr lang="en-US" sz="2200" b="1" dirty="0">
                <a:effectLst/>
                <a:latin typeface="Calibri" panose="020F0502020204030204" pitchFamily="34" charset="0"/>
              </a:rPr>
              <a:t>Implications for North American consumers? </a:t>
            </a:r>
            <a:br>
              <a:rPr lang="en-US" sz="2200" dirty="0">
                <a:effectLst/>
                <a:latin typeface="Calibri" panose="020F0502020204030204" pitchFamily="34" charset="0"/>
              </a:rPr>
            </a:br>
            <a:endParaRPr lang="en-US" sz="2200" dirty="0"/>
          </a:p>
        </p:txBody>
      </p:sp>
      <p:pic>
        <p:nvPicPr>
          <p:cNvPr id="5" name="Picture 4" descr="Animals at sunset in the wild">
            <a:extLst>
              <a:ext uri="{FF2B5EF4-FFF2-40B4-BE49-F238E27FC236}">
                <a16:creationId xmlns:a16="http://schemas.microsoft.com/office/drawing/2014/main" id="{E7130CE7-249E-E43C-3258-BBE0A036B637}"/>
              </a:ext>
            </a:extLst>
          </p:cNvPr>
          <p:cNvPicPr>
            <a:picLocks noChangeAspect="1"/>
          </p:cNvPicPr>
          <p:nvPr/>
        </p:nvPicPr>
        <p:blipFill rotWithShape="1">
          <a:blip r:embed="rId2"/>
          <a:srcRect l="38962" r="2174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DBB0CB-AA0D-35C6-43A9-6897B27F7409}"/>
              </a:ext>
            </a:extLst>
          </p:cNvPr>
          <p:cNvSpPr>
            <a:spLocks noGrp="1"/>
          </p:cNvSpPr>
          <p:nvPr>
            <p:ph idx="1"/>
          </p:nvPr>
        </p:nvSpPr>
        <p:spPr>
          <a:xfrm>
            <a:off x="4654295" y="2706624"/>
            <a:ext cx="7185279" cy="3483864"/>
          </a:xfrm>
        </p:spPr>
        <p:txBody>
          <a:bodyPr>
            <a:normAutofit fontScale="92500" lnSpcReduction="10000"/>
          </a:bodyPr>
          <a:lstStyle/>
          <a:p>
            <a:pPr marL="0" marR="0" indent="0">
              <a:spcBef>
                <a:spcPts val="0"/>
              </a:spcBef>
              <a:spcAft>
                <a:spcPts val="0"/>
              </a:spcAft>
              <a:buNone/>
            </a:pPr>
            <a:endParaRPr lang="en-US" sz="2000" dirty="0">
              <a:effectLst/>
              <a:latin typeface="Calibri" panose="020F0502020204030204" pitchFamily="34" charset="0"/>
            </a:endParaRPr>
          </a:p>
          <a:p>
            <a:pPr rtl="0" fontAlgn="ctr">
              <a:spcBef>
                <a:spcPts val="0"/>
              </a:spcBef>
              <a:spcAft>
                <a:spcPts val="0"/>
              </a:spcAft>
              <a:buFont typeface="+mj-lt"/>
              <a:buAutoNum type="arabicPeriod"/>
            </a:pPr>
            <a:r>
              <a:rPr lang="en-US" sz="2000" b="0" i="0" dirty="0">
                <a:effectLst/>
                <a:latin typeface="Calibri" panose="020F0502020204030204" pitchFamily="34" charset="0"/>
              </a:rPr>
              <a:t>Hunting for food is (still) favorable in the USA</a:t>
            </a:r>
          </a:p>
          <a:p>
            <a:pPr rtl="0" fontAlgn="ctr">
              <a:spcBef>
                <a:spcPts val="0"/>
              </a:spcBef>
              <a:spcAft>
                <a:spcPts val="0"/>
              </a:spcAft>
              <a:buFont typeface="+mj-lt"/>
              <a:buAutoNum type="arabicPeriod"/>
            </a:pPr>
            <a:r>
              <a:rPr lang="en-US" sz="2000" b="0" i="0" dirty="0">
                <a:effectLst/>
                <a:latin typeface="Calibri" panose="020F0502020204030204" pitchFamily="34" charset="0"/>
              </a:rPr>
              <a:t>Conversely "Trophy" narratives and orientations are not favorable.</a:t>
            </a:r>
          </a:p>
          <a:p>
            <a:pPr rtl="0" fontAlgn="ctr">
              <a:spcBef>
                <a:spcPts val="0"/>
              </a:spcBef>
              <a:spcAft>
                <a:spcPts val="0"/>
              </a:spcAft>
              <a:buFont typeface="+mj-lt"/>
              <a:buAutoNum type="arabicPeriod"/>
            </a:pPr>
            <a:r>
              <a:rPr lang="en-US" sz="2000" b="0" i="0" dirty="0">
                <a:effectLst/>
                <a:latin typeface="Calibri" panose="020F0502020204030204" pitchFamily="34" charset="0"/>
              </a:rPr>
              <a:t>Women continue to be the fastest growing demographic in hunters in the USA - similar trends in other countries. They frequently mention food at the top of their motivations for hunting.</a:t>
            </a:r>
          </a:p>
          <a:p>
            <a:pPr rtl="0" fontAlgn="ctr">
              <a:spcBef>
                <a:spcPts val="0"/>
              </a:spcBef>
              <a:spcAft>
                <a:spcPts val="0"/>
              </a:spcAft>
              <a:buFont typeface="+mj-lt"/>
              <a:buAutoNum type="arabicPeriod"/>
            </a:pPr>
            <a:r>
              <a:rPr lang="en-US" sz="2000" b="0" i="0" dirty="0">
                <a:effectLst/>
                <a:latin typeface="Calibri" panose="020F0502020204030204" pitchFamily="34" charset="0"/>
              </a:rPr>
              <a:t>General tourism trends are moving away from "opulent luxury" and towards "authentic" (we can have both) and "educational" (the lesson of the Backcountry Hunters and Anglers phenomenon)</a:t>
            </a:r>
          </a:p>
          <a:p>
            <a:pPr rtl="0" fontAlgn="ctr">
              <a:spcBef>
                <a:spcPts val="0"/>
              </a:spcBef>
              <a:spcAft>
                <a:spcPts val="0"/>
              </a:spcAft>
              <a:buFont typeface="+mj-lt"/>
              <a:buAutoNum type="arabicPeriod"/>
            </a:pPr>
            <a:endParaRPr lang="en-US" sz="2000" dirty="0">
              <a:latin typeface="Calibri" panose="020F0502020204030204" pitchFamily="34" charset="0"/>
            </a:endParaRPr>
          </a:p>
          <a:p>
            <a:pPr marL="0" indent="0" rtl="0" fontAlgn="ctr">
              <a:spcBef>
                <a:spcPts val="0"/>
              </a:spcBef>
              <a:spcAft>
                <a:spcPts val="0"/>
              </a:spcAft>
              <a:buNone/>
            </a:pPr>
            <a:r>
              <a:rPr lang="en-US" sz="3500" b="0" i="0" dirty="0">
                <a:effectLst/>
                <a:latin typeface="Calibri" panose="020F0502020204030204" pitchFamily="34" charset="0"/>
              </a:rPr>
              <a:t>**Food motivations for the hunters coming to Africa need a closer look.**</a:t>
            </a:r>
          </a:p>
          <a:p>
            <a:endParaRPr lang="en-US" sz="2000" dirty="0"/>
          </a:p>
        </p:txBody>
      </p:sp>
    </p:spTree>
    <p:extLst>
      <p:ext uri="{BB962C8B-B14F-4D97-AF65-F5344CB8AC3E}">
        <p14:creationId xmlns:p14="http://schemas.microsoft.com/office/powerpoint/2010/main" val="404312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288B3-BC4F-A1AE-5CB2-39FCF1B3AE19}"/>
              </a:ext>
            </a:extLst>
          </p:cNvPr>
          <p:cNvPicPr>
            <a:picLocks noChangeAspect="1"/>
          </p:cNvPicPr>
          <p:nvPr/>
        </p:nvPicPr>
        <p:blipFill>
          <a:blip r:embed="rId2">
            <a:alphaModFix amt="46000"/>
          </a:blip>
          <a:stretch>
            <a:fillRect/>
          </a:stretch>
        </p:blipFill>
        <p:spPr>
          <a:xfrm rot="16200000">
            <a:off x="1922433" y="-2667004"/>
            <a:ext cx="8347136" cy="12191999"/>
          </a:xfrm>
          <a:prstGeom prst="rect">
            <a:avLst/>
          </a:prstGeom>
        </p:spPr>
      </p:pic>
      <p:sp>
        <p:nvSpPr>
          <p:cNvPr id="2" name="Title 1">
            <a:extLst>
              <a:ext uri="{FF2B5EF4-FFF2-40B4-BE49-F238E27FC236}">
                <a16:creationId xmlns:a16="http://schemas.microsoft.com/office/drawing/2014/main" id="{72DF0D7C-8915-5C92-7E6B-FDB0188BEFC7}"/>
              </a:ext>
            </a:extLst>
          </p:cNvPr>
          <p:cNvSpPr>
            <a:spLocks noGrp="1"/>
          </p:cNvSpPr>
          <p:nvPr>
            <p:ph type="title"/>
          </p:nvPr>
        </p:nvSpPr>
        <p:spPr>
          <a:xfrm>
            <a:off x="946354" y="-214979"/>
            <a:ext cx="10515600" cy="1325563"/>
          </a:xfrm>
        </p:spPr>
        <p:txBody>
          <a:bodyPr/>
          <a:lstStyle/>
          <a:p>
            <a:r>
              <a:rPr lang="en-US" dirty="0"/>
              <a:t>Three Spheres of Food Motivations in Hunting</a:t>
            </a:r>
          </a:p>
        </p:txBody>
      </p:sp>
      <p:graphicFrame>
        <p:nvGraphicFramePr>
          <p:cNvPr id="5" name="Diagram 4">
            <a:extLst>
              <a:ext uri="{FF2B5EF4-FFF2-40B4-BE49-F238E27FC236}">
                <a16:creationId xmlns:a16="http://schemas.microsoft.com/office/drawing/2014/main" id="{A09B1870-6777-6EC1-7B06-AFB6153113C7}"/>
              </a:ext>
            </a:extLst>
          </p:cNvPr>
          <p:cNvGraphicFramePr/>
          <p:nvPr>
            <p:extLst>
              <p:ext uri="{D42A27DB-BD31-4B8C-83A1-F6EECF244321}">
                <p14:modId xmlns:p14="http://schemas.microsoft.com/office/powerpoint/2010/main" val="2302332215"/>
              </p:ext>
            </p:extLst>
          </p:nvPr>
        </p:nvGraphicFramePr>
        <p:xfrm>
          <a:off x="1933678" y="11105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6814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288B3-BC4F-A1AE-5CB2-39FCF1B3AE19}"/>
              </a:ext>
            </a:extLst>
          </p:cNvPr>
          <p:cNvPicPr>
            <a:picLocks noChangeAspect="1"/>
          </p:cNvPicPr>
          <p:nvPr/>
        </p:nvPicPr>
        <p:blipFill>
          <a:blip r:embed="rId2">
            <a:alphaModFix amt="46000"/>
          </a:blip>
          <a:stretch>
            <a:fillRect/>
          </a:stretch>
        </p:blipFill>
        <p:spPr>
          <a:xfrm rot="16200000">
            <a:off x="1922432" y="-2667000"/>
            <a:ext cx="8347136" cy="12191999"/>
          </a:xfrm>
          <a:prstGeom prst="rect">
            <a:avLst/>
          </a:prstGeom>
        </p:spPr>
      </p:pic>
      <p:sp>
        <p:nvSpPr>
          <p:cNvPr id="2" name="Title 1">
            <a:extLst>
              <a:ext uri="{FF2B5EF4-FFF2-40B4-BE49-F238E27FC236}">
                <a16:creationId xmlns:a16="http://schemas.microsoft.com/office/drawing/2014/main" id="{72DF0D7C-8915-5C92-7E6B-FDB0188BEFC7}"/>
              </a:ext>
            </a:extLst>
          </p:cNvPr>
          <p:cNvSpPr>
            <a:spLocks noGrp="1"/>
          </p:cNvSpPr>
          <p:nvPr>
            <p:ph type="title"/>
          </p:nvPr>
        </p:nvSpPr>
        <p:spPr>
          <a:xfrm>
            <a:off x="946354" y="-214979"/>
            <a:ext cx="10515600" cy="1325563"/>
          </a:xfrm>
        </p:spPr>
        <p:txBody>
          <a:bodyPr/>
          <a:lstStyle/>
          <a:p>
            <a:r>
              <a:rPr lang="en-US" dirty="0"/>
              <a:t>Three Spheres of Food Motivations in Hunting</a:t>
            </a:r>
          </a:p>
        </p:txBody>
      </p:sp>
      <p:graphicFrame>
        <p:nvGraphicFramePr>
          <p:cNvPr id="5" name="Diagram 4">
            <a:extLst>
              <a:ext uri="{FF2B5EF4-FFF2-40B4-BE49-F238E27FC236}">
                <a16:creationId xmlns:a16="http://schemas.microsoft.com/office/drawing/2014/main" id="{A09B1870-6777-6EC1-7B06-AFB6153113C7}"/>
              </a:ext>
            </a:extLst>
          </p:cNvPr>
          <p:cNvGraphicFramePr/>
          <p:nvPr>
            <p:extLst>
              <p:ext uri="{D42A27DB-BD31-4B8C-83A1-F6EECF244321}">
                <p14:modId xmlns:p14="http://schemas.microsoft.com/office/powerpoint/2010/main" val="3590322669"/>
              </p:ext>
            </p:extLst>
          </p:nvPr>
        </p:nvGraphicFramePr>
        <p:xfrm>
          <a:off x="-996335" y="111995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1D3D489-25DC-E963-8408-30213F90DBF2}"/>
              </a:ext>
            </a:extLst>
          </p:cNvPr>
          <p:cNvSpPr txBox="1"/>
          <p:nvPr/>
        </p:nvSpPr>
        <p:spPr>
          <a:xfrm>
            <a:off x="6204154" y="1290131"/>
            <a:ext cx="4992328" cy="5078313"/>
          </a:xfrm>
          <a:prstGeom prst="rect">
            <a:avLst/>
          </a:prstGeom>
          <a:noFill/>
          <a:ln w="12700">
            <a:solidFill>
              <a:schemeClr val="tx1"/>
            </a:solidFill>
          </a:ln>
        </p:spPr>
        <p:txBody>
          <a:bodyPr wrap="square" rtlCol="0">
            <a:spAutoFit/>
          </a:bodyPr>
          <a:lstStyle/>
          <a:p>
            <a:pPr marL="285750" marR="0" indent="-285750">
              <a:spcBef>
                <a:spcPts val="0"/>
              </a:spcBef>
              <a:spcAft>
                <a:spcPts val="0"/>
              </a:spcAft>
              <a:buFont typeface="Arial" panose="020B0604020202020204" pitchFamily="34" charset="0"/>
              <a:buChar char="•"/>
            </a:pPr>
            <a:r>
              <a:rPr lang="en-US" dirty="0">
                <a:latin typeface="Calibri" panose="020F0502020204030204" pitchFamily="34" charset="0"/>
              </a:rPr>
              <a:t>C</a:t>
            </a:r>
            <a:r>
              <a:rPr lang="en-US" sz="1800" dirty="0">
                <a:effectLst/>
                <a:latin typeface="Calibri" panose="020F0502020204030204" pitchFamily="34" charset="0"/>
              </a:rPr>
              <a:t>onsumers want to "know where their food comes from" and to be assured that their protein "had a high quality of life" before becoming food. </a:t>
            </a:r>
          </a:p>
          <a:p>
            <a:pPr marL="0" marR="0">
              <a:spcBef>
                <a:spcPts val="0"/>
              </a:spcBef>
              <a:spcAft>
                <a:spcPts val="0"/>
              </a:spcAft>
            </a:pPr>
            <a:endParaRPr lang="en-US" dirty="0">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latin typeface="Calibri" panose="020F0502020204030204" pitchFamily="34" charset="0"/>
              </a:rPr>
              <a:t>Consumers</a:t>
            </a:r>
            <a:r>
              <a:rPr lang="en-US" sz="1800" dirty="0">
                <a:effectLst/>
                <a:latin typeface="Calibri" panose="020F0502020204030204" pitchFamily="34" charset="0"/>
              </a:rPr>
              <a:t> express interest in having evidence of (seeing) their food sources existing in perceived "natural" environments. </a:t>
            </a:r>
          </a:p>
          <a:p>
            <a:pPr marL="0" marR="0">
              <a:spcBef>
                <a:spcPts val="0"/>
              </a:spcBef>
              <a:spcAft>
                <a:spcPts val="0"/>
              </a:spcAft>
            </a:pPr>
            <a:endParaRPr lang="en-US" dirty="0">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Food security for indigenous people - this needs to evolve beyond ad hoc philanthropy.</a:t>
            </a:r>
          </a:p>
          <a:p>
            <a:pPr marR="0">
              <a:spcBef>
                <a:spcPts val="0"/>
              </a:spcBef>
              <a:spcAft>
                <a:spcPts val="0"/>
              </a:spcAft>
            </a:pPr>
            <a:endParaRPr lang="en-US" sz="1800" dirty="0">
              <a:effectLst/>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 Contribution of meat to local economies needs to be measured and tracked. </a:t>
            </a:r>
          </a:p>
          <a:p>
            <a:pPr marL="285750" marR="0" indent="-285750">
              <a:spcBef>
                <a:spcPts val="0"/>
              </a:spcBef>
              <a:spcAft>
                <a:spcPts val="0"/>
              </a:spcAft>
              <a:buFont typeface="Arial" panose="020B0604020202020204" pitchFamily="34" charset="0"/>
              <a:buChar char="•"/>
            </a:pPr>
            <a:endParaRPr lang="en-US" dirty="0">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Growing call for more thought around legal and regulated hunting for indigenous people, in the food Ethics/food security context.</a:t>
            </a:r>
          </a:p>
        </p:txBody>
      </p:sp>
    </p:spTree>
    <p:extLst>
      <p:ext uri="{BB962C8B-B14F-4D97-AF65-F5344CB8AC3E}">
        <p14:creationId xmlns:p14="http://schemas.microsoft.com/office/powerpoint/2010/main" val="290863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288B3-BC4F-A1AE-5CB2-39FCF1B3AE19}"/>
              </a:ext>
            </a:extLst>
          </p:cNvPr>
          <p:cNvPicPr>
            <a:picLocks noChangeAspect="1"/>
          </p:cNvPicPr>
          <p:nvPr/>
        </p:nvPicPr>
        <p:blipFill>
          <a:blip r:embed="rId2">
            <a:alphaModFix amt="46000"/>
          </a:blip>
          <a:stretch>
            <a:fillRect/>
          </a:stretch>
        </p:blipFill>
        <p:spPr>
          <a:xfrm rot="16200000">
            <a:off x="1922432" y="-2667000"/>
            <a:ext cx="8347136" cy="12191999"/>
          </a:xfrm>
          <a:prstGeom prst="rect">
            <a:avLst/>
          </a:prstGeom>
        </p:spPr>
      </p:pic>
      <p:sp>
        <p:nvSpPr>
          <p:cNvPr id="2" name="Title 1">
            <a:extLst>
              <a:ext uri="{FF2B5EF4-FFF2-40B4-BE49-F238E27FC236}">
                <a16:creationId xmlns:a16="http://schemas.microsoft.com/office/drawing/2014/main" id="{72DF0D7C-8915-5C92-7E6B-FDB0188BEFC7}"/>
              </a:ext>
            </a:extLst>
          </p:cNvPr>
          <p:cNvSpPr>
            <a:spLocks noGrp="1"/>
          </p:cNvSpPr>
          <p:nvPr>
            <p:ph type="title"/>
          </p:nvPr>
        </p:nvSpPr>
        <p:spPr>
          <a:xfrm>
            <a:off x="946354" y="-214979"/>
            <a:ext cx="10515600" cy="1325563"/>
          </a:xfrm>
        </p:spPr>
        <p:txBody>
          <a:bodyPr/>
          <a:lstStyle/>
          <a:p>
            <a:r>
              <a:rPr lang="en-US" dirty="0"/>
              <a:t>Three Spheres of Food Motivations in Hunting</a:t>
            </a:r>
          </a:p>
        </p:txBody>
      </p:sp>
      <p:graphicFrame>
        <p:nvGraphicFramePr>
          <p:cNvPr id="5" name="Diagram 4">
            <a:extLst>
              <a:ext uri="{FF2B5EF4-FFF2-40B4-BE49-F238E27FC236}">
                <a16:creationId xmlns:a16="http://schemas.microsoft.com/office/drawing/2014/main" id="{A09B1870-6777-6EC1-7B06-AFB6153113C7}"/>
              </a:ext>
            </a:extLst>
          </p:cNvPr>
          <p:cNvGraphicFramePr/>
          <p:nvPr>
            <p:extLst>
              <p:ext uri="{D42A27DB-BD31-4B8C-83A1-F6EECF244321}">
                <p14:modId xmlns:p14="http://schemas.microsoft.com/office/powerpoint/2010/main" val="3840537287"/>
              </p:ext>
            </p:extLst>
          </p:nvPr>
        </p:nvGraphicFramePr>
        <p:xfrm>
          <a:off x="-986502" y="11105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530173D-1A47-E508-2A20-DD21486A6D44}"/>
              </a:ext>
            </a:extLst>
          </p:cNvPr>
          <p:cNvSpPr txBox="1"/>
          <p:nvPr/>
        </p:nvSpPr>
        <p:spPr>
          <a:xfrm>
            <a:off x="6204154" y="865262"/>
            <a:ext cx="4992328" cy="5909310"/>
          </a:xfrm>
          <a:prstGeom prst="rect">
            <a:avLst/>
          </a:prstGeom>
          <a:noFill/>
          <a:ln w="12700">
            <a:solidFill>
              <a:schemeClr val="tx1"/>
            </a:solidFill>
          </a:ln>
        </p:spPr>
        <p:txBody>
          <a:bodyPr wrap="square" rtlCol="0">
            <a:spAutoFit/>
          </a:bodyPr>
          <a:lstStyle/>
          <a:p>
            <a:pPr marR="0">
              <a:spcBef>
                <a:spcPts val="0"/>
              </a:spcBef>
              <a:spcAft>
                <a:spcPts val="0"/>
              </a:spcAft>
            </a:pPr>
            <a:r>
              <a:rPr lang="en-US" dirty="0">
                <a:latin typeface="Calibri" panose="020F0502020204030204" pitchFamily="34" charset="0"/>
              </a:rPr>
              <a:t>R</a:t>
            </a:r>
            <a:r>
              <a:rPr lang="en-US" sz="1800" dirty="0">
                <a:effectLst/>
                <a:latin typeface="Calibri" panose="020F0502020204030204" pitchFamily="34" charset="0"/>
              </a:rPr>
              <a:t>equires empirical data and analysis. </a:t>
            </a:r>
            <a:r>
              <a:rPr lang="en-US" dirty="0">
                <a:effectLst/>
                <a:latin typeface="Calibri" panose="020F0502020204030204" pitchFamily="34" charset="0"/>
              </a:rPr>
              <a:t>There are two main components here.</a:t>
            </a:r>
          </a:p>
          <a:p>
            <a:pPr marR="0">
              <a:spcBef>
                <a:spcPts val="0"/>
              </a:spcBef>
              <a:spcAft>
                <a:spcPts val="0"/>
              </a:spcAft>
            </a:pPr>
            <a:r>
              <a:rPr lang="en-US" dirty="0">
                <a:latin typeface="Calibri" panose="020F0502020204030204" pitchFamily="34" charset="0"/>
              </a:rPr>
              <a:t>1. </a:t>
            </a:r>
            <a:r>
              <a:rPr lang="en-US" dirty="0">
                <a:effectLst/>
                <a:latin typeface="Calibri" panose="020F0502020204030204" pitchFamily="34" charset="0"/>
              </a:rPr>
              <a:t>Nutritional content of game meat component. </a:t>
            </a:r>
          </a:p>
          <a:p>
            <a:pPr marL="742950" lvl="1" indent="-285750">
              <a:buFont typeface="Arial" panose="020B0604020202020204" pitchFamily="34" charset="0"/>
              <a:buChar char="•"/>
            </a:pPr>
            <a:r>
              <a:rPr lang="en-US" dirty="0">
                <a:effectLst/>
                <a:latin typeface="Calibri" panose="020F0502020204030204" pitchFamily="34" charset="0"/>
              </a:rPr>
              <a:t>This needs funding, laboratories, etc. </a:t>
            </a:r>
          </a:p>
          <a:p>
            <a:pPr marL="742950" lvl="1" indent="-285750">
              <a:buFont typeface="Arial" panose="020B0604020202020204" pitchFamily="34" charset="0"/>
              <a:buChar char="•"/>
            </a:pPr>
            <a:r>
              <a:rPr lang="en-US" dirty="0">
                <a:effectLst/>
                <a:latin typeface="Calibri" panose="020F0502020204030204" pitchFamily="34" charset="0"/>
              </a:rPr>
              <a:t>Need to have scientific studies completed for every species hunted and consumed.</a:t>
            </a:r>
          </a:p>
          <a:p>
            <a:pPr marL="742950" lvl="1" indent="-285750">
              <a:buFont typeface="Arial" panose="020B0604020202020204" pitchFamily="34" charset="0"/>
              <a:buChar char="•"/>
            </a:pPr>
            <a:r>
              <a:rPr lang="en-US" dirty="0">
                <a:effectLst/>
                <a:latin typeface="Calibri" panose="020F0502020204030204" pitchFamily="34" charset="0"/>
              </a:rPr>
              <a:t> This nutritional data should be publicly available. </a:t>
            </a:r>
          </a:p>
          <a:p>
            <a:pPr marL="742950" lvl="1" indent="-285750">
              <a:buFont typeface="Arial" panose="020B0604020202020204" pitchFamily="34" charset="0"/>
              <a:buChar char="•"/>
            </a:pPr>
            <a:r>
              <a:rPr lang="en-US" dirty="0">
                <a:effectLst/>
                <a:latin typeface="Calibri" panose="020F0502020204030204" pitchFamily="34" charset="0"/>
              </a:rPr>
              <a:t>Excellent opportunity for government agency/University collaboration.</a:t>
            </a:r>
          </a:p>
          <a:p>
            <a:r>
              <a:rPr lang="en-US" dirty="0">
                <a:effectLst/>
                <a:latin typeface="Calibri" panose="020F0502020204030204" pitchFamily="34" charset="0"/>
              </a:rPr>
              <a:t>2. Health and wellness component. </a:t>
            </a:r>
          </a:p>
          <a:p>
            <a:pPr marL="742950" lvl="1" indent="-285750">
              <a:buFont typeface="Arial" panose="020B0604020202020204" pitchFamily="34" charset="0"/>
              <a:buChar char="•"/>
            </a:pPr>
            <a:r>
              <a:rPr lang="en-US" dirty="0">
                <a:effectLst/>
                <a:latin typeface="Calibri" panose="020F0502020204030204" pitchFamily="34" charset="0"/>
              </a:rPr>
              <a:t>Includes actual physical exercise as well as psychological and holistic health benefits of outdoor recreation. </a:t>
            </a:r>
          </a:p>
          <a:p>
            <a:pPr marL="742950" lvl="1" indent="-285750">
              <a:buFont typeface="Arial" panose="020B0604020202020204" pitchFamily="34" charset="0"/>
              <a:buChar char="•"/>
            </a:pPr>
            <a:r>
              <a:rPr lang="en-US" dirty="0">
                <a:effectLst/>
                <a:latin typeface="Calibri" panose="020F0502020204030204" pitchFamily="34" charset="0"/>
              </a:rPr>
              <a:t>There are particular benefits accrued to those engaged in hunting and fishing, as is currently being studied and demonstrated in context of therapeutic hunting and angling among those who have experienced trauma (combat veterans, first responders, war &amp; disaster survivors).</a:t>
            </a:r>
          </a:p>
        </p:txBody>
      </p:sp>
    </p:spTree>
    <p:extLst>
      <p:ext uri="{BB962C8B-B14F-4D97-AF65-F5344CB8AC3E}">
        <p14:creationId xmlns:p14="http://schemas.microsoft.com/office/powerpoint/2010/main" val="223954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288B3-BC4F-A1AE-5CB2-39FCF1B3AE19}"/>
              </a:ext>
            </a:extLst>
          </p:cNvPr>
          <p:cNvPicPr>
            <a:picLocks noChangeAspect="1"/>
          </p:cNvPicPr>
          <p:nvPr/>
        </p:nvPicPr>
        <p:blipFill>
          <a:blip r:embed="rId2">
            <a:alphaModFix amt="46000"/>
          </a:blip>
          <a:stretch>
            <a:fillRect/>
          </a:stretch>
        </p:blipFill>
        <p:spPr>
          <a:xfrm rot="16200000">
            <a:off x="1922433" y="-2667004"/>
            <a:ext cx="8347136" cy="12191999"/>
          </a:xfrm>
          <a:prstGeom prst="rect">
            <a:avLst/>
          </a:prstGeom>
        </p:spPr>
      </p:pic>
      <p:sp>
        <p:nvSpPr>
          <p:cNvPr id="2" name="Title 1">
            <a:extLst>
              <a:ext uri="{FF2B5EF4-FFF2-40B4-BE49-F238E27FC236}">
                <a16:creationId xmlns:a16="http://schemas.microsoft.com/office/drawing/2014/main" id="{72DF0D7C-8915-5C92-7E6B-FDB0188BEFC7}"/>
              </a:ext>
            </a:extLst>
          </p:cNvPr>
          <p:cNvSpPr>
            <a:spLocks noGrp="1"/>
          </p:cNvSpPr>
          <p:nvPr>
            <p:ph type="title"/>
          </p:nvPr>
        </p:nvSpPr>
        <p:spPr>
          <a:xfrm>
            <a:off x="946354" y="-214979"/>
            <a:ext cx="10515600" cy="1325563"/>
          </a:xfrm>
        </p:spPr>
        <p:txBody>
          <a:bodyPr/>
          <a:lstStyle/>
          <a:p>
            <a:r>
              <a:rPr lang="en-US" dirty="0"/>
              <a:t>Three Spheres of Food Motivations in Hunting</a:t>
            </a:r>
          </a:p>
        </p:txBody>
      </p:sp>
      <p:graphicFrame>
        <p:nvGraphicFramePr>
          <p:cNvPr id="5" name="Diagram 4">
            <a:extLst>
              <a:ext uri="{FF2B5EF4-FFF2-40B4-BE49-F238E27FC236}">
                <a16:creationId xmlns:a16="http://schemas.microsoft.com/office/drawing/2014/main" id="{A09B1870-6777-6EC1-7B06-AFB6153113C7}"/>
              </a:ext>
            </a:extLst>
          </p:cNvPr>
          <p:cNvGraphicFramePr/>
          <p:nvPr>
            <p:extLst>
              <p:ext uri="{D42A27DB-BD31-4B8C-83A1-F6EECF244321}">
                <p14:modId xmlns:p14="http://schemas.microsoft.com/office/powerpoint/2010/main" val="162909965"/>
              </p:ext>
            </p:extLst>
          </p:nvPr>
        </p:nvGraphicFramePr>
        <p:xfrm>
          <a:off x="-907845" y="11105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4ECD7AB-EAFF-081E-A5FC-6BF5338DFD18}"/>
              </a:ext>
            </a:extLst>
          </p:cNvPr>
          <p:cNvSpPr txBox="1"/>
          <p:nvPr/>
        </p:nvSpPr>
        <p:spPr>
          <a:xfrm>
            <a:off x="6204154" y="1640178"/>
            <a:ext cx="4992328" cy="4247317"/>
          </a:xfrm>
          <a:prstGeom prst="rect">
            <a:avLst/>
          </a:prstGeom>
          <a:noFill/>
          <a:ln w="12700">
            <a:solidFill>
              <a:schemeClr val="tx1"/>
            </a:solidFill>
          </a:ln>
        </p:spPr>
        <p:txBody>
          <a:bodyPr wrap="square" rtlCol="0">
            <a:spAutoFit/>
          </a:bodyPr>
          <a:lstStyle/>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We need look no further than the successful "Carnivore" restaurants South Africa, Kenya, and Cairo to see that there is strong demand for a high-quality game meat prepared by trained chefs. </a:t>
            </a:r>
          </a:p>
          <a:p>
            <a:pPr marL="285750" marR="0" indent="-285750">
              <a:spcBef>
                <a:spcPts val="0"/>
              </a:spcBef>
              <a:spcAft>
                <a:spcPts val="0"/>
              </a:spcAft>
              <a:buFont typeface="Arial" panose="020B0604020202020204" pitchFamily="34" charset="0"/>
              <a:buChar char="•"/>
            </a:pPr>
            <a:r>
              <a:rPr lang="en-US" dirty="0">
                <a:latin typeface="Calibri" panose="020F0502020204030204" pitchFamily="34" charset="0"/>
              </a:rPr>
              <a:t>In the US, a growing number of outdoor recreation media “shows” focus on the food component of hunting.</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Though many, if not most, Safari operators do offer game on the menu, my personal observations are that this component could be enhanced across the industry - there are opportunities to market to foodies, especially women hunters, which will improve over-all acceptance of Safari hunting.</a:t>
            </a:r>
            <a:endParaRPr lang="en-US" dirty="0">
              <a:effectLst/>
              <a:latin typeface="Calibri" panose="020F0502020204030204" pitchFamily="34" charset="0"/>
            </a:endParaRPr>
          </a:p>
        </p:txBody>
      </p:sp>
    </p:spTree>
    <p:extLst>
      <p:ext uri="{BB962C8B-B14F-4D97-AF65-F5344CB8AC3E}">
        <p14:creationId xmlns:p14="http://schemas.microsoft.com/office/powerpoint/2010/main" val="18510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B97C0-F4DB-5586-B12D-2B95CCAB5CE2}"/>
              </a:ext>
            </a:extLst>
          </p:cNvPr>
          <p:cNvSpPr>
            <a:spLocks noGrp="1"/>
          </p:cNvSpPr>
          <p:nvPr>
            <p:ph type="title"/>
          </p:nvPr>
        </p:nvSpPr>
        <p:spPr>
          <a:xfrm>
            <a:off x="5199038" y="678191"/>
            <a:ext cx="6140449" cy="1323439"/>
          </a:xfrm>
        </p:spPr>
        <p:txBody>
          <a:bodyPr anchor="t">
            <a:normAutofit/>
          </a:bodyPr>
          <a:lstStyle/>
          <a:p>
            <a:r>
              <a:rPr lang="en-US" sz="1600" dirty="0">
                <a:solidFill>
                  <a:schemeClr val="bg1"/>
                </a:solidFill>
              </a:rPr>
              <a:t>Brief intro </a:t>
            </a:r>
            <a:br>
              <a:rPr lang="en-US" sz="1600" dirty="0">
                <a:solidFill>
                  <a:schemeClr val="bg1"/>
                </a:solidFill>
              </a:rPr>
            </a:br>
            <a:br>
              <a:rPr lang="en-US" sz="1600" dirty="0">
                <a:solidFill>
                  <a:schemeClr val="bg1"/>
                </a:solidFill>
              </a:rPr>
            </a:br>
            <a:r>
              <a:rPr lang="en-US" sz="1600" dirty="0">
                <a:solidFill>
                  <a:schemeClr val="bg1"/>
                </a:solidFill>
              </a:rPr>
              <a:t>Keith G. Tidball, PhD</a:t>
            </a:r>
            <a:br>
              <a:rPr lang="en-US" sz="1600" dirty="0">
                <a:solidFill>
                  <a:schemeClr val="bg1"/>
                </a:solidFill>
              </a:rPr>
            </a:br>
            <a:r>
              <a:rPr lang="en-US" sz="1600" dirty="0">
                <a:solidFill>
                  <a:schemeClr val="bg1"/>
                </a:solidFill>
              </a:rPr>
              <a:t>Cornell University – Dept. of Natural Resources and the Environment </a:t>
            </a:r>
            <a:br>
              <a:rPr lang="en-US" sz="1600" dirty="0">
                <a:solidFill>
                  <a:schemeClr val="bg1"/>
                </a:solidFill>
              </a:rPr>
            </a:br>
            <a:r>
              <a:rPr lang="en-US" sz="1600" dirty="0">
                <a:solidFill>
                  <a:schemeClr val="bg1"/>
                </a:solidFill>
              </a:rPr>
              <a:t>kgtidball@cornell.edu</a:t>
            </a:r>
          </a:p>
        </p:txBody>
      </p:sp>
      <p:pic>
        <p:nvPicPr>
          <p:cNvPr id="7" name="Picture 6" descr="A person holding an object&#10;&#10;Description automatically generated">
            <a:extLst>
              <a:ext uri="{FF2B5EF4-FFF2-40B4-BE49-F238E27FC236}">
                <a16:creationId xmlns:a16="http://schemas.microsoft.com/office/drawing/2014/main" id="{616DA15F-55F1-24F4-F475-37A581065216}"/>
              </a:ext>
            </a:extLst>
          </p:cNvPr>
          <p:cNvPicPr>
            <a:picLocks noChangeAspect="1"/>
          </p:cNvPicPr>
          <p:nvPr/>
        </p:nvPicPr>
        <p:blipFill rotWithShape="1">
          <a:blip r:embed="rId2">
            <a:extLst>
              <a:ext uri="{28A0092B-C50C-407E-A947-70E740481C1C}">
                <a14:useLocalDpi xmlns:a14="http://schemas.microsoft.com/office/drawing/2010/main" val="0"/>
              </a:ext>
            </a:extLst>
          </a:blip>
          <a:srcRect l="3569"/>
          <a:stretch/>
        </p:blipFill>
        <p:spPr>
          <a:xfrm>
            <a:off x="20" y="10"/>
            <a:ext cx="4011541"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4E96B2DF-B653-E0B3-47CD-A76EC4F48E6E}"/>
              </a:ext>
            </a:extLst>
          </p:cNvPr>
          <p:cNvSpPr>
            <a:spLocks noGrp="1"/>
          </p:cNvSpPr>
          <p:nvPr>
            <p:ph idx="1"/>
          </p:nvPr>
        </p:nvSpPr>
        <p:spPr>
          <a:xfrm>
            <a:off x="5232401" y="3146400"/>
            <a:ext cx="6140449" cy="2682000"/>
          </a:xfrm>
        </p:spPr>
        <p:txBody>
          <a:bodyPr>
            <a:normAutofit fontScale="85000" lnSpcReduction="10000"/>
          </a:bodyPr>
          <a:lstStyle/>
          <a:p>
            <a:r>
              <a:rPr lang="en-US" sz="2400" dirty="0">
                <a:solidFill>
                  <a:schemeClr val="bg1">
                    <a:alpha val="80000"/>
                  </a:schemeClr>
                </a:solidFill>
              </a:rPr>
              <a:t>Environmental anthropologist and naturalist</a:t>
            </a:r>
          </a:p>
          <a:p>
            <a:r>
              <a:rPr lang="en-US" sz="2400" dirty="0">
                <a:solidFill>
                  <a:schemeClr val="bg1">
                    <a:alpha val="80000"/>
                  </a:schemeClr>
                </a:solidFill>
              </a:rPr>
              <a:t>Conservation hunting and human dimensions of wildlife management</a:t>
            </a:r>
          </a:p>
          <a:p>
            <a:r>
              <a:rPr lang="en-US" sz="2400" dirty="0">
                <a:solidFill>
                  <a:schemeClr val="bg1">
                    <a:alpha val="80000"/>
                  </a:schemeClr>
                </a:solidFill>
              </a:rPr>
              <a:t>Cultural support of hunting</a:t>
            </a:r>
          </a:p>
          <a:p>
            <a:pPr lvl="1"/>
            <a:r>
              <a:rPr lang="en-US" dirty="0">
                <a:solidFill>
                  <a:schemeClr val="bg1">
                    <a:alpha val="80000"/>
                  </a:schemeClr>
                </a:solidFill>
              </a:rPr>
              <a:t>R3 in international contexts</a:t>
            </a:r>
          </a:p>
          <a:p>
            <a:pPr lvl="1"/>
            <a:r>
              <a:rPr lang="en-US" dirty="0">
                <a:solidFill>
                  <a:schemeClr val="bg1">
                    <a:alpha val="80000"/>
                  </a:schemeClr>
                </a:solidFill>
              </a:rPr>
              <a:t>Food motivations in R3</a:t>
            </a:r>
          </a:p>
          <a:p>
            <a:r>
              <a:rPr lang="en-US" sz="2400" dirty="0">
                <a:solidFill>
                  <a:schemeClr val="bg1">
                    <a:alpha val="80000"/>
                  </a:schemeClr>
                </a:solidFill>
              </a:rPr>
              <a:t>Health &amp; well-being implications of hunting &amp; angling</a:t>
            </a:r>
          </a:p>
          <a:p>
            <a:r>
              <a:rPr lang="en-US" sz="2400" dirty="0">
                <a:solidFill>
                  <a:schemeClr val="bg1">
                    <a:alpha val="80000"/>
                  </a:schemeClr>
                </a:solidFill>
              </a:rPr>
              <a:t>Ecological identities</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1852041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4A7C-2E5C-7156-BEAE-3FF13111311D}"/>
              </a:ext>
            </a:extLst>
          </p:cNvPr>
          <p:cNvSpPr>
            <a:spLocks noGrp="1"/>
          </p:cNvSpPr>
          <p:nvPr>
            <p:ph type="title"/>
          </p:nvPr>
        </p:nvSpPr>
        <p:spPr>
          <a:xfrm>
            <a:off x="876693" y="741391"/>
            <a:ext cx="4355265" cy="1616203"/>
          </a:xfrm>
        </p:spPr>
        <p:txBody>
          <a:bodyPr anchor="b">
            <a:normAutofit/>
          </a:bodyPr>
          <a:lstStyle/>
          <a:p>
            <a:r>
              <a:rPr lang="en-US" sz="2700"/>
              <a:t>Example of Efforts to Leverage Food Motivations in US for Hunter Recruitment &amp; Retention</a:t>
            </a:r>
          </a:p>
        </p:txBody>
      </p:sp>
      <p:sp>
        <p:nvSpPr>
          <p:cNvPr id="3" name="Content Placeholder 2">
            <a:extLst>
              <a:ext uri="{FF2B5EF4-FFF2-40B4-BE49-F238E27FC236}">
                <a16:creationId xmlns:a16="http://schemas.microsoft.com/office/drawing/2014/main" id="{6B46B650-FAA6-F001-DE1F-1E1084FDD061}"/>
              </a:ext>
            </a:extLst>
          </p:cNvPr>
          <p:cNvSpPr>
            <a:spLocks noGrp="1"/>
          </p:cNvSpPr>
          <p:nvPr>
            <p:ph idx="1"/>
          </p:nvPr>
        </p:nvSpPr>
        <p:spPr>
          <a:xfrm>
            <a:off x="876692" y="2533476"/>
            <a:ext cx="4355265" cy="3447832"/>
          </a:xfrm>
        </p:spPr>
        <p:txBody>
          <a:bodyPr anchor="t">
            <a:normAutofit/>
          </a:bodyPr>
          <a:lstStyle/>
          <a:p>
            <a:pPr marL="0" indent="0">
              <a:buNone/>
            </a:pPr>
            <a:r>
              <a:rPr lang="en-US" sz="2000"/>
              <a:t>Tidball lab at Cornell</a:t>
            </a:r>
          </a:p>
          <a:p>
            <a:r>
              <a:rPr lang="en-US" sz="2000"/>
              <a:t>Focused effort to address the “there is no nutrition data on game” arguments – a few papers and a model for going forward.</a:t>
            </a:r>
          </a:p>
          <a:p>
            <a:r>
              <a:rPr lang="en-US" sz="2000"/>
              <a:t>Explicit interrogation of food motivations in hunting</a:t>
            </a:r>
          </a:p>
          <a:p>
            <a:r>
              <a:rPr lang="en-US" sz="2000"/>
              <a:t>Assessment of hunting-focused outdoor rec therapy programs </a:t>
            </a:r>
          </a:p>
        </p:txBody>
      </p:sp>
      <p:pic>
        <p:nvPicPr>
          <p:cNvPr id="7" name="Picture 6" descr="A group of people sitting at a picnic table&#10;&#10;Description automatically generated">
            <a:extLst>
              <a:ext uri="{FF2B5EF4-FFF2-40B4-BE49-F238E27FC236}">
                <a16:creationId xmlns:a16="http://schemas.microsoft.com/office/drawing/2014/main" id="{27C06E24-344F-8DE5-AAA7-CB06F4EC0F8F}"/>
              </a:ext>
            </a:extLst>
          </p:cNvPr>
          <p:cNvPicPr>
            <a:picLocks noChangeAspect="1"/>
          </p:cNvPicPr>
          <p:nvPr/>
        </p:nvPicPr>
        <p:blipFill rotWithShape="1">
          <a:blip r:embed="rId2">
            <a:extLst>
              <a:ext uri="{28A0092B-C50C-407E-A947-70E740481C1C}">
                <a14:useLocalDpi xmlns:a14="http://schemas.microsoft.com/office/drawing/2010/main" val="0"/>
              </a:ext>
            </a:extLst>
          </a:blip>
          <a:srcRect l="4932"/>
          <a:stretch/>
        </p:blipFill>
        <p:spPr>
          <a:xfrm>
            <a:off x="6096000" y="10"/>
            <a:ext cx="6095999" cy="6857990"/>
          </a:xfrm>
          <a:prstGeom prst="rect">
            <a:avLst/>
          </a:prstGeom>
        </p:spPr>
      </p:pic>
      <p:sp>
        <p:nvSpPr>
          <p:cNvPr id="15" name="Rectangle 1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126989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96E68-E8EC-1354-2015-3C65B7D6B14E}"/>
              </a:ext>
            </a:extLst>
          </p:cNvPr>
          <p:cNvPicPr>
            <a:picLocks noChangeAspect="1"/>
          </p:cNvPicPr>
          <p:nvPr/>
        </p:nvPicPr>
        <p:blipFill>
          <a:blip r:embed="rId2"/>
          <a:stretch>
            <a:fillRect/>
          </a:stretch>
        </p:blipFill>
        <p:spPr>
          <a:xfrm>
            <a:off x="0" y="0"/>
            <a:ext cx="5207162" cy="6858000"/>
          </a:xfrm>
          <a:prstGeom prst="rect">
            <a:avLst/>
          </a:prstGeom>
        </p:spPr>
      </p:pic>
      <p:sp>
        <p:nvSpPr>
          <p:cNvPr id="6" name="TextBox 5">
            <a:extLst>
              <a:ext uri="{FF2B5EF4-FFF2-40B4-BE49-F238E27FC236}">
                <a16:creationId xmlns:a16="http://schemas.microsoft.com/office/drawing/2014/main" id="{3514CE14-637C-DE61-9456-8F6EFB89DCC4}"/>
              </a:ext>
            </a:extLst>
          </p:cNvPr>
          <p:cNvSpPr txBox="1"/>
          <p:nvPr/>
        </p:nvSpPr>
        <p:spPr>
          <a:xfrm>
            <a:off x="5535561" y="314632"/>
            <a:ext cx="6253316" cy="5355312"/>
          </a:xfrm>
          <a:prstGeom prst="rect">
            <a:avLst/>
          </a:prstGeom>
          <a:noFill/>
        </p:spPr>
        <p:txBody>
          <a:bodyPr wrap="square" rtlCol="0">
            <a:spAutoFit/>
          </a:bodyPr>
          <a:lstStyle/>
          <a:p>
            <a:r>
              <a:rPr lang="en-US" b="1" dirty="0">
                <a:solidFill>
                  <a:srgbClr val="000000"/>
                </a:solidFill>
                <a:latin typeface="Open Sans" panose="020B0606030504020204" pitchFamily="34" charset="0"/>
              </a:rPr>
              <a:t>“Take-aways” from this paper</a:t>
            </a:r>
          </a:p>
          <a:p>
            <a:endParaRPr lang="en-US" dirty="0">
              <a:solidFill>
                <a:srgbClr val="000000"/>
              </a:solidFill>
              <a:latin typeface="Open Sans" panose="020B0606030504020204" pitchFamily="34" charset="0"/>
            </a:endParaRPr>
          </a:p>
          <a:p>
            <a:pPr marL="285750" indent="-285750">
              <a:buFont typeface="Arial" panose="020B0604020202020204" pitchFamily="34" charset="0"/>
              <a:buChar char="•"/>
            </a:pPr>
            <a:r>
              <a:rPr lang="en-US" dirty="0">
                <a:solidFill>
                  <a:srgbClr val="000000"/>
                </a:solidFill>
                <a:latin typeface="Open Sans" panose="020B0606030504020204" pitchFamily="34" charset="0"/>
              </a:rPr>
              <a:t>F</a:t>
            </a:r>
            <a:r>
              <a:rPr lang="en-US" b="0" i="0" dirty="0">
                <a:solidFill>
                  <a:srgbClr val="000000"/>
                </a:solidFill>
                <a:effectLst/>
                <a:latin typeface="Open Sans" panose="020B0606030504020204" pitchFamily="34" charset="0"/>
              </a:rPr>
              <a:t>ood motivations in hunting present opportunities to educate citizens about the nutritional and culinary benefits associated with consumption of wild fish and game, as well as demonstrate the benefits and value of hunting and fishing activities.</a:t>
            </a:r>
          </a:p>
          <a:p>
            <a:pPr marL="285750" indent="-2857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285750" indent="-285750">
              <a:buFont typeface="Arial" panose="020B0604020202020204" pitchFamily="34" charset="0"/>
              <a:buChar char="•"/>
            </a:pPr>
            <a:r>
              <a:rPr lang="en-US" b="0" i="0" dirty="0">
                <a:solidFill>
                  <a:srgbClr val="000000"/>
                </a:solidFill>
                <a:effectLst/>
                <a:latin typeface="Open Sans" panose="020B0606030504020204" pitchFamily="34" charset="0"/>
              </a:rPr>
              <a:t> An integrated research and extension program focused on procuring, preparing, and eating wild fish and game provides further opportunities to </a:t>
            </a:r>
            <a:r>
              <a:rPr lang="en-US" b="1" i="0" u="sng" dirty="0">
                <a:solidFill>
                  <a:srgbClr val="000000"/>
                </a:solidFill>
                <a:effectLst/>
                <a:latin typeface="Open Sans" panose="020B0606030504020204" pitchFamily="34" charset="0"/>
              </a:rPr>
              <a:t>understand how actions such as participation in hunting, fishing, and other related outdoor recreation contribute to society and to the rest of the environment. </a:t>
            </a: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r>
              <a:rPr lang="en-US" b="0" i="0" dirty="0">
                <a:solidFill>
                  <a:srgbClr val="000000"/>
                </a:solidFill>
                <a:effectLst/>
                <a:latin typeface="Open Sans" panose="020B0606030504020204" pitchFamily="34" charset="0"/>
                <a:hlinkClick r:id="rId3"/>
              </a:rPr>
              <a:t>https://acsess.onlinelibrary.wiley.com/doi/10.4195/nse.2013.0024</a:t>
            </a:r>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AA08FD44-5834-AFBB-31A5-5B21625338D7}"/>
              </a:ext>
            </a:extLst>
          </p:cNvPr>
          <p:cNvSpPr txBox="1"/>
          <p:nvPr/>
        </p:nvSpPr>
        <p:spPr>
          <a:xfrm>
            <a:off x="5535561" y="6391275"/>
            <a:ext cx="1322439" cy="369332"/>
          </a:xfrm>
          <a:prstGeom prst="rect">
            <a:avLst/>
          </a:prstGeom>
          <a:noFill/>
        </p:spPr>
        <p:txBody>
          <a:bodyPr wrap="square" rtlCol="0">
            <a:spAutoFit/>
          </a:bodyPr>
          <a:lstStyle/>
          <a:p>
            <a:r>
              <a:rPr lang="en-US" dirty="0"/>
              <a:t>2013</a:t>
            </a:r>
          </a:p>
        </p:txBody>
      </p:sp>
    </p:spTree>
    <p:extLst>
      <p:ext uri="{BB962C8B-B14F-4D97-AF65-F5344CB8AC3E}">
        <p14:creationId xmlns:p14="http://schemas.microsoft.com/office/powerpoint/2010/main" val="272381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553031-C311-59CD-4F5A-959E7907B38A}"/>
              </a:ext>
            </a:extLst>
          </p:cNvPr>
          <p:cNvPicPr>
            <a:picLocks noChangeAspect="1"/>
          </p:cNvPicPr>
          <p:nvPr/>
        </p:nvPicPr>
        <p:blipFill>
          <a:blip r:embed="rId2"/>
          <a:stretch>
            <a:fillRect/>
          </a:stretch>
        </p:blipFill>
        <p:spPr>
          <a:xfrm>
            <a:off x="0" y="0"/>
            <a:ext cx="4446739" cy="6858000"/>
          </a:xfrm>
          <a:prstGeom prst="rect">
            <a:avLst/>
          </a:prstGeom>
        </p:spPr>
      </p:pic>
      <p:sp>
        <p:nvSpPr>
          <p:cNvPr id="2" name="TextBox 1">
            <a:extLst>
              <a:ext uri="{FF2B5EF4-FFF2-40B4-BE49-F238E27FC236}">
                <a16:creationId xmlns:a16="http://schemas.microsoft.com/office/drawing/2014/main" id="{8028C4B7-3C59-3C97-7680-9384186A8B41}"/>
              </a:ext>
            </a:extLst>
          </p:cNvPr>
          <p:cNvSpPr txBox="1"/>
          <p:nvPr/>
        </p:nvSpPr>
        <p:spPr>
          <a:xfrm>
            <a:off x="4591050" y="6257925"/>
            <a:ext cx="1266825" cy="369332"/>
          </a:xfrm>
          <a:prstGeom prst="rect">
            <a:avLst/>
          </a:prstGeom>
          <a:noFill/>
        </p:spPr>
        <p:txBody>
          <a:bodyPr wrap="square" rtlCol="0">
            <a:spAutoFit/>
          </a:bodyPr>
          <a:lstStyle/>
          <a:p>
            <a:r>
              <a:rPr lang="en-US" dirty="0"/>
              <a:t>2014</a:t>
            </a:r>
          </a:p>
        </p:txBody>
      </p:sp>
      <p:pic>
        <p:nvPicPr>
          <p:cNvPr id="4" name="Picture 3">
            <a:extLst>
              <a:ext uri="{FF2B5EF4-FFF2-40B4-BE49-F238E27FC236}">
                <a16:creationId xmlns:a16="http://schemas.microsoft.com/office/drawing/2014/main" id="{AB7C23B5-026C-9D95-3CD8-A5A5521C0800}"/>
              </a:ext>
            </a:extLst>
          </p:cNvPr>
          <p:cNvPicPr>
            <a:picLocks noChangeAspect="1"/>
          </p:cNvPicPr>
          <p:nvPr/>
        </p:nvPicPr>
        <p:blipFill>
          <a:blip r:embed="rId3"/>
          <a:stretch>
            <a:fillRect/>
          </a:stretch>
        </p:blipFill>
        <p:spPr>
          <a:xfrm>
            <a:off x="6096000" y="0"/>
            <a:ext cx="4387103"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234632A-8374-8D4C-EEFA-7D962DB15534}"/>
                  </a:ext>
                </a:extLst>
              </p14:cNvPr>
              <p14:cNvContentPartPr/>
              <p14:nvPr/>
            </p14:nvContentPartPr>
            <p14:xfrm>
              <a:off x="6143267" y="3256585"/>
              <a:ext cx="65160" cy="23040"/>
            </p14:xfrm>
          </p:contentPart>
        </mc:Choice>
        <mc:Fallback xmlns="">
          <p:pic>
            <p:nvPicPr>
              <p:cNvPr id="8" name="Ink 7">
                <a:extLst>
                  <a:ext uri="{FF2B5EF4-FFF2-40B4-BE49-F238E27FC236}">
                    <a16:creationId xmlns:a16="http://schemas.microsoft.com/office/drawing/2014/main" id="{B234632A-8374-8D4C-EEFA-7D962DB15534}"/>
                  </a:ext>
                </a:extLst>
              </p:cNvPr>
              <p:cNvPicPr/>
              <p:nvPr/>
            </p:nvPicPr>
            <p:blipFill>
              <a:blip r:embed="rId5"/>
              <a:stretch>
                <a:fillRect/>
              </a:stretch>
            </p:blipFill>
            <p:spPr>
              <a:xfrm>
                <a:off x="6137147" y="3250465"/>
                <a:ext cx="774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7FB22E9-A74A-AB65-9908-601885F37E30}"/>
                  </a:ext>
                </a:extLst>
              </p14:cNvPr>
              <p14:cNvContentPartPr/>
              <p14:nvPr/>
            </p14:nvContentPartPr>
            <p14:xfrm>
              <a:off x="6159827" y="3232105"/>
              <a:ext cx="59400" cy="116640"/>
            </p14:xfrm>
          </p:contentPart>
        </mc:Choice>
        <mc:Fallback xmlns="">
          <p:pic>
            <p:nvPicPr>
              <p:cNvPr id="9" name="Ink 8">
                <a:extLst>
                  <a:ext uri="{FF2B5EF4-FFF2-40B4-BE49-F238E27FC236}">
                    <a16:creationId xmlns:a16="http://schemas.microsoft.com/office/drawing/2014/main" id="{47FB22E9-A74A-AB65-9908-601885F37E30}"/>
                  </a:ext>
                </a:extLst>
              </p:cNvPr>
              <p:cNvPicPr/>
              <p:nvPr/>
            </p:nvPicPr>
            <p:blipFill>
              <a:blip r:embed="rId7"/>
              <a:stretch>
                <a:fillRect/>
              </a:stretch>
            </p:blipFill>
            <p:spPr>
              <a:xfrm>
                <a:off x="6153707" y="3225985"/>
                <a:ext cx="71640" cy="128880"/>
              </a:xfrm>
              <a:prstGeom prst="rect">
                <a:avLst/>
              </a:prstGeom>
            </p:spPr>
          </p:pic>
        </mc:Fallback>
      </mc:AlternateContent>
      <p:grpSp>
        <p:nvGrpSpPr>
          <p:cNvPr id="12" name="Group 11">
            <a:extLst>
              <a:ext uri="{FF2B5EF4-FFF2-40B4-BE49-F238E27FC236}">
                <a16:creationId xmlns:a16="http://schemas.microsoft.com/office/drawing/2014/main" id="{D520BAD1-A182-BE18-CCD5-01C9E756E408}"/>
              </a:ext>
            </a:extLst>
          </p:cNvPr>
          <p:cNvGrpSpPr/>
          <p:nvPr/>
        </p:nvGrpSpPr>
        <p:grpSpPr>
          <a:xfrm>
            <a:off x="6143627" y="1865185"/>
            <a:ext cx="49680" cy="80640"/>
            <a:chOff x="6143627" y="1865185"/>
            <a:chExt cx="49680" cy="8064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DB2EA250-E44D-0D16-5292-29155A0B2C1F}"/>
                    </a:ext>
                  </a:extLst>
                </p14:cNvPr>
                <p14:cNvContentPartPr/>
                <p14:nvPr/>
              </p14:nvContentPartPr>
              <p14:xfrm>
                <a:off x="6167747" y="1875625"/>
                <a:ext cx="25560" cy="70200"/>
              </p14:xfrm>
            </p:contentPart>
          </mc:Choice>
          <mc:Fallback xmlns="">
            <p:pic>
              <p:nvPicPr>
                <p:cNvPr id="10" name="Ink 9">
                  <a:extLst>
                    <a:ext uri="{FF2B5EF4-FFF2-40B4-BE49-F238E27FC236}">
                      <a16:creationId xmlns:a16="http://schemas.microsoft.com/office/drawing/2014/main" id="{DB2EA250-E44D-0D16-5292-29155A0B2C1F}"/>
                    </a:ext>
                  </a:extLst>
                </p:cNvPr>
                <p:cNvPicPr/>
                <p:nvPr/>
              </p:nvPicPr>
              <p:blipFill>
                <a:blip r:embed="rId9"/>
                <a:stretch>
                  <a:fillRect/>
                </a:stretch>
              </p:blipFill>
              <p:spPr>
                <a:xfrm>
                  <a:off x="6161627" y="1869505"/>
                  <a:ext cx="378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ECB0E8C5-973D-659A-021E-881B1839289F}"/>
                    </a:ext>
                  </a:extLst>
                </p14:cNvPr>
                <p14:cNvContentPartPr/>
                <p14:nvPr/>
              </p14:nvContentPartPr>
              <p14:xfrm>
                <a:off x="6143627" y="1865185"/>
                <a:ext cx="43560" cy="68040"/>
              </p14:xfrm>
            </p:contentPart>
          </mc:Choice>
          <mc:Fallback xmlns="">
            <p:pic>
              <p:nvPicPr>
                <p:cNvPr id="11" name="Ink 10">
                  <a:extLst>
                    <a:ext uri="{FF2B5EF4-FFF2-40B4-BE49-F238E27FC236}">
                      <a16:creationId xmlns:a16="http://schemas.microsoft.com/office/drawing/2014/main" id="{ECB0E8C5-973D-659A-021E-881B1839289F}"/>
                    </a:ext>
                  </a:extLst>
                </p:cNvPr>
                <p:cNvPicPr/>
                <p:nvPr/>
              </p:nvPicPr>
              <p:blipFill>
                <a:blip r:embed="rId11"/>
                <a:stretch>
                  <a:fillRect/>
                </a:stretch>
              </p:blipFill>
              <p:spPr>
                <a:xfrm>
                  <a:off x="6137507" y="1859065"/>
                  <a:ext cx="55800" cy="80280"/>
                </a:xfrm>
                <a:prstGeom prst="rect">
                  <a:avLst/>
                </a:prstGeom>
              </p:spPr>
            </p:pic>
          </mc:Fallback>
        </mc:AlternateContent>
      </p:grpSp>
      <p:grpSp>
        <p:nvGrpSpPr>
          <p:cNvPr id="15" name="Group 14">
            <a:extLst>
              <a:ext uri="{FF2B5EF4-FFF2-40B4-BE49-F238E27FC236}">
                <a16:creationId xmlns:a16="http://schemas.microsoft.com/office/drawing/2014/main" id="{B59FEABE-561E-02C3-44F2-F1EBFBB0D404}"/>
              </a:ext>
            </a:extLst>
          </p:cNvPr>
          <p:cNvGrpSpPr/>
          <p:nvPr/>
        </p:nvGrpSpPr>
        <p:grpSpPr>
          <a:xfrm>
            <a:off x="6101147" y="5558065"/>
            <a:ext cx="91080" cy="142200"/>
            <a:chOff x="6101147" y="5558065"/>
            <a:chExt cx="91080" cy="142200"/>
          </a:xfrm>
        </p:grpSpPr>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79A1E1B4-70EC-7AE0-DF5C-F006B92DC446}"/>
                    </a:ext>
                  </a:extLst>
                </p14:cNvPr>
                <p14:cNvContentPartPr/>
                <p14:nvPr/>
              </p14:nvContentPartPr>
              <p14:xfrm>
                <a:off x="6143627" y="5558065"/>
                <a:ext cx="43560" cy="100440"/>
              </p14:xfrm>
            </p:contentPart>
          </mc:Choice>
          <mc:Fallback xmlns="">
            <p:pic>
              <p:nvPicPr>
                <p:cNvPr id="13" name="Ink 12">
                  <a:extLst>
                    <a:ext uri="{FF2B5EF4-FFF2-40B4-BE49-F238E27FC236}">
                      <a16:creationId xmlns:a16="http://schemas.microsoft.com/office/drawing/2014/main" id="{79A1E1B4-70EC-7AE0-DF5C-F006B92DC446}"/>
                    </a:ext>
                  </a:extLst>
                </p:cNvPr>
                <p:cNvPicPr/>
                <p:nvPr/>
              </p:nvPicPr>
              <p:blipFill>
                <a:blip r:embed="rId13"/>
                <a:stretch>
                  <a:fillRect/>
                </a:stretch>
              </p:blipFill>
              <p:spPr>
                <a:xfrm>
                  <a:off x="6137507" y="5551945"/>
                  <a:ext cx="558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76E5A4AA-58CA-8FF5-7367-93545892F623}"/>
                    </a:ext>
                  </a:extLst>
                </p14:cNvPr>
                <p14:cNvContentPartPr/>
                <p14:nvPr/>
              </p14:nvContentPartPr>
              <p14:xfrm>
                <a:off x="6101147" y="5566705"/>
                <a:ext cx="91080" cy="133560"/>
              </p14:xfrm>
            </p:contentPart>
          </mc:Choice>
          <mc:Fallback xmlns="">
            <p:pic>
              <p:nvPicPr>
                <p:cNvPr id="14" name="Ink 13">
                  <a:extLst>
                    <a:ext uri="{FF2B5EF4-FFF2-40B4-BE49-F238E27FC236}">
                      <a16:creationId xmlns:a16="http://schemas.microsoft.com/office/drawing/2014/main" id="{76E5A4AA-58CA-8FF5-7367-93545892F623}"/>
                    </a:ext>
                  </a:extLst>
                </p:cNvPr>
                <p:cNvPicPr/>
                <p:nvPr/>
              </p:nvPicPr>
              <p:blipFill>
                <a:blip r:embed="rId15"/>
                <a:stretch>
                  <a:fillRect/>
                </a:stretch>
              </p:blipFill>
              <p:spPr>
                <a:xfrm>
                  <a:off x="6095027" y="5560585"/>
                  <a:ext cx="103320" cy="145800"/>
                </a:xfrm>
                <a:prstGeom prst="rect">
                  <a:avLst/>
                </a:prstGeom>
              </p:spPr>
            </p:pic>
          </mc:Fallback>
        </mc:AlternateContent>
      </p:grpSp>
    </p:spTree>
    <p:extLst>
      <p:ext uri="{BB962C8B-B14F-4D97-AF65-F5344CB8AC3E}">
        <p14:creationId xmlns:p14="http://schemas.microsoft.com/office/powerpoint/2010/main" val="186547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44CE0-295C-AC1E-A1C4-8EBBEF0F646B}"/>
              </a:ext>
            </a:extLst>
          </p:cNvPr>
          <p:cNvPicPr>
            <a:picLocks noChangeAspect="1"/>
          </p:cNvPicPr>
          <p:nvPr/>
        </p:nvPicPr>
        <p:blipFill>
          <a:blip r:embed="rId2"/>
          <a:stretch>
            <a:fillRect/>
          </a:stretch>
        </p:blipFill>
        <p:spPr>
          <a:xfrm>
            <a:off x="0" y="0"/>
            <a:ext cx="5553075" cy="6800850"/>
          </a:xfrm>
          <a:prstGeom prst="rect">
            <a:avLst/>
          </a:prstGeom>
        </p:spPr>
      </p:pic>
      <p:sp>
        <p:nvSpPr>
          <p:cNvPr id="6" name="TextBox 5">
            <a:extLst>
              <a:ext uri="{FF2B5EF4-FFF2-40B4-BE49-F238E27FC236}">
                <a16:creationId xmlns:a16="http://schemas.microsoft.com/office/drawing/2014/main" id="{9EBDBFF2-255A-0065-63BA-7B0F3FE9A834}"/>
              </a:ext>
            </a:extLst>
          </p:cNvPr>
          <p:cNvSpPr txBox="1"/>
          <p:nvPr/>
        </p:nvSpPr>
        <p:spPr>
          <a:xfrm>
            <a:off x="5829300" y="6429375"/>
            <a:ext cx="971550" cy="369332"/>
          </a:xfrm>
          <a:prstGeom prst="rect">
            <a:avLst/>
          </a:prstGeom>
          <a:noFill/>
        </p:spPr>
        <p:txBody>
          <a:bodyPr wrap="square" rtlCol="0">
            <a:spAutoFit/>
          </a:bodyPr>
          <a:lstStyle/>
          <a:p>
            <a:r>
              <a:rPr lang="en-US" dirty="0"/>
              <a:t>2014</a:t>
            </a:r>
          </a:p>
        </p:txBody>
      </p:sp>
      <p:pic>
        <p:nvPicPr>
          <p:cNvPr id="4" name="Picture 3">
            <a:extLst>
              <a:ext uri="{FF2B5EF4-FFF2-40B4-BE49-F238E27FC236}">
                <a16:creationId xmlns:a16="http://schemas.microsoft.com/office/drawing/2014/main" id="{11684E8E-D033-3C03-CDAA-5FA9491D9B00}"/>
              </a:ext>
            </a:extLst>
          </p:cNvPr>
          <p:cNvPicPr>
            <a:picLocks noChangeAspect="1"/>
          </p:cNvPicPr>
          <p:nvPr/>
        </p:nvPicPr>
        <p:blipFill>
          <a:blip r:embed="rId3"/>
          <a:stretch>
            <a:fillRect/>
          </a:stretch>
        </p:blipFill>
        <p:spPr>
          <a:xfrm>
            <a:off x="4623310" y="377687"/>
            <a:ext cx="7568690" cy="5872408"/>
          </a:xfrm>
          <a:prstGeom prst="rect">
            <a:avLst/>
          </a:prstGeom>
        </p:spPr>
      </p:pic>
    </p:spTree>
    <p:extLst>
      <p:ext uri="{BB962C8B-B14F-4D97-AF65-F5344CB8AC3E}">
        <p14:creationId xmlns:p14="http://schemas.microsoft.com/office/powerpoint/2010/main" val="409454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12CA0-DA49-F1AA-EC20-11D147A47519}"/>
              </a:ext>
            </a:extLst>
          </p:cNvPr>
          <p:cNvPicPr>
            <a:picLocks noChangeAspect="1"/>
          </p:cNvPicPr>
          <p:nvPr/>
        </p:nvPicPr>
        <p:blipFill>
          <a:blip r:embed="rId2"/>
          <a:stretch>
            <a:fillRect/>
          </a:stretch>
        </p:blipFill>
        <p:spPr>
          <a:xfrm>
            <a:off x="0" y="0"/>
            <a:ext cx="5381625" cy="6829425"/>
          </a:xfrm>
          <a:prstGeom prst="rect">
            <a:avLst/>
          </a:prstGeom>
        </p:spPr>
      </p:pic>
      <p:sp>
        <p:nvSpPr>
          <p:cNvPr id="6" name="TextBox 5">
            <a:extLst>
              <a:ext uri="{FF2B5EF4-FFF2-40B4-BE49-F238E27FC236}">
                <a16:creationId xmlns:a16="http://schemas.microsoft.com/office/drawing/2014/main" id="{2D0A780D-F2C3-84F6-A294-BFC4178D74BB}"/>
              </a:ext>
            </a:extLst>
          </p:cNvPr>
          <p:cNvSpPr txBox="1"/>
          <p:nvPr/>
        </p:nvSpPr>
        <p:spPr>
          <a:xfrm>
            <a:off x="5543550" y="6460093"/>
            <a:ext cx="2752725" cy="369332"/>
          </a:xfrm>
          <a:prstGeom prst="rect">
            <a:avLst/>
          </a:prstGeom>
          <a:noFill/>
        </p:spPr>
        <p:txBody>
          <a:bodyPr wrap="square" rtlCol="0">
            <a:spAutoFit/>
          </a:bodyPr>
          <a:lstStyle/>
          <a:p>
            <a:r>
              <a:rPr lang="en-US" dirty="0"/>
              <a:t>2017</a:t>
            </a:r>
          </a:p>
        </p:txBody>
      </p:sp>
      <p:pic>
        <p:nvPicPr>
          <p:cNvPr id="8" name="Picture 7">
            <a:extLst>
              <a:ext uri="{FF2B5EF4-FFF2-40B4-BE49-F238E27FC236}">
                <a16:creationId xmlns:a16="http://schemas.microsoft.com/office/drawing/2014/main" id="{14EFEAC8-E5C3-536A-B494-D06D5FE6D082}"/>
              </a:ext>
            </a:extLst>
          </p:cNvPr>
          <p:cNvPicPr>
            <a:picLocks noChangeAspect="1"/>
          </p:cNvPicPr>
          <p:nvPr/>
        </p:nvPicPr>
        <p:blipFill>
          <a:blip r:embed="rId3"/>
          <a:stretch>
            <a:fillRect/>
          </a:stretch>
        </p:blipFill>
        <p:spPr>
          <a:xfrm>
            <a:off x="5468305" y="152399"/>
            <a:ext cx="6618919" cy="3014099"/>
          </a:xfrm>
          <a:prstGeom prst="rect">
            <a:avLst/>
          </a:prstGeom>
        </p:spPr>
      </p:pic>
      <p:pic>
        <p:nvPicPr>
          <p:cNvPr id="10" name="Picture 9">
            <a:extLst>
              <a:ext uri="{FF2B5EF4-FFF2-40B4-BE49-F238E27FC236}">
                <a16:creationId xmlns:a16="http://schemas.microsoft.com/office/drawing/2014/main" id="{32223790-D690-DB25-7B77-F6179A55FFA1}"/>
              </a:ext>
            </a:extLst>
          </p:cNvPr>
          <p:cNvPicPr>
            <a:picLocks noChangeAspect="1"/>
          </p:cNvPicPr>
          <p:nvPr/>
        </p:nvPicPr>
        <p:blipFill>
          <a:blip r:embed="rId4"/>
          <a:stretch>
            <a:fillRect/>
          </a:stretch>
        </p:blipFill>
        <p:spPr>
          <a:xfrm>
            <a:off x="5468305" y="3166498"/>
            <a:ext cx="6634671" cy="3014099"/>
          </a:xfrm>
          <a:prstGeom prst="rect">
            <a:avLst/>
          </a:prstGeom>
        </p:spPr>
      </p:pic>
    </p:spTree>
    <p:extLst>
      <p:ext uri="{BB962C8B-B14F-4D97-AF65-F5344CB8AC3E}">
        <p14:creationId xmlns:p14="http://schemas.microsoft.com/office/powerpoint/2010/main" val="369542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24076-D684-1255-7127-DC4975D71E6E}"/>
              </a:ext>
            </a:extLst>
          </p:cNvPr>
          <p:cNvPicPr>
            <a:picLocks noChangeAspect="1"/>
          </p:cNvPicPr>
          <p:nvPr/>
        </p:nvPicPr>
        <p:blipFill>
          <a:blip r:embed="rId2"/>
          <a:stretch>
            <a:fillRect/>
          </a:stretch>
        </p:blipFill>
        <p:spPr>
          <a:xfrm>
            <a:off x="0" y="0"/>
            <a:ext cx="4682502" cy="6858000"/>
          </a:xfrm>
          <a:prstGeom prst="rect">
            <a:avLst/>
          </a:prstGeom>
        </p:spPr>
      </p:pic>
      <p:sp>
        <p:nvSpPr>
          <p:cNvPr id="2" name="TextBox 1">
            <a:extLst>
              <a:ext uri="{FF2B5EF4-FFF2-40B4-BE49-F238E27FC236}">
                <a16:creationId xmlns:a16="http://schemas.microsoft.com/office/drawing/2014/main" id="{71C47848-BD1D-2D7E-2135-5935454D1CC8}"/>
              </a:ext>
            </a:extLst>
          </p:cNvPr>
          <p:cNvSpPr txBox="1"/>
          <p:nvPr/>
        </p:nvSpPr>
        <p:spPr>
          <a:xfrm>
            <a:off x="4867275" y="6229350"/>
            <a:ext cx="1228725" cy="369332"/>
          </a:xfrm>
          <a:prstGeom prst="rect">
            <a:avLst/>
          </a:prstGeom>
          <a:noFill/>
        </p:spPr>
        <p:txBody>
          <a:bodyPr wrap="square" rtlCol="0">
            <a:spAutoFit/>
          </a:bodyPr>
          <a:lstStyle/>
          <a:p>
            <a:r>
              <a:rPr lang="en-US" dirty="0"/>
              <a:t>2017</a:t>
            </a:r>
          </a:p>
        </p:txBody>
      </p:sp>
      <p:sp>
        <p:nvSpPr>
          <p:cNvPr id="3" name="TextBox 2">
            <a:extLst>
              <a:ext uri="{FF2B5EF4-FFF2-40B4-BE49-F238E27FC236}">
                <a16:creationId xmlns:a16="http://schemas.microsoft.com/office/drawing/2014/main" id="{3ACC195D-875A-B71E-A0E8-753FB4DEB105}"/>
              </a:ext>
            </a:extLst>
          </p:cNvPr>
          <p:cNvSpPr txBox="1"/>
          <p:nvPr/>
        </p:nvSpPr>
        <p:spPr>
          <a:xfrm>
            <a:off x="5478380" y="1033670"/>
            <a:ext cx="5802534" cy="5262979"/>
          </a:xfrm>
          <a:prstGeom prst="rect">
            <a:avLst/>
          </a:prstGeom>
          <a:noFill/>
        </p:spPr>
        <p:txBody>
          <a:bodyPr wrap="square" rtlCol="0">
            <a:spAutoFit/>
          </a:bodyPr>
          <a:lstStyle/>
          <a:p>
            <a:r>
              <a:rPr lang="en-US" sz="2400" i="1" dirty="0"/>
              <a:t>“The inclusion of those who are unlikely to ever hunt, but who are included as part of a broader culture of conservation, is an underappreciated element … the female, affluent, well-educated, urban– suburban element… represents a diversifying influence, compared with characteristics of hunters as a whole. </a:t>
            </a:r>
          </a:p>
          <a:p>
            <a:endParaRPr lang="en-US" sz="2400" i="1" dirty="0"/>
          </a:p>
          <a:p>
            <a:r>
              <a:rPr lang="en-US" sz="2400" i="1" dirty="0"/>
              <a:t>If conservation professionals are able to leverage this group’s interest in consuming wild game, this may both strengthen and diversify support for hunting and conservation.”</a:t>
            </a:r>
          </a:p>
        </p:txBody>
      </p:sp>
    </p:spTree>
    <p:extLst>
      <p:ext uri="{BB962C8B-B14F-4D97-AF65-F5344CB8AC3E}">
        <p14:creationId xmlns:p14="http://schemas.microsoft.com/office/powerpoint/2010/main" val="1903137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9BA25-F100-5CCE-7168-E420220CB04B}"/>
              </a:ext>
            </a:extLst>
          </p:cNvPr>
          <p:cNvPicPr>
            <a:picLocks noChangeAspect="1"/>
          </p:cNvPicPr>
          <p:nvPr/>
        </p:nvPicPr>
        <p:blipFill>
          <a:blip r:embed="rId2"/>
          <a:stretch>
            <a:fillRect/>
          </a:stretch>
        </p:blipFill>
        <p:spPr>
          <a:xfrm>
            <a:off x="0" y="0"/>
            <a:ext cx="5134232" cy="6858000"/>
          </a:xfrm>
          <a:prstGeom prst="rect">
            <a:avLst/>
          </a:prstGeom>
        </p:spPr>
      </p:pic>
      <p:sp>
        <p:nvSpPr>
          <p:cNvPr id="6" name="TextBox 5">
            <a:extLst>
              <a:ext uri="{FF2B5EF4-FFF2-40B4-BE49-F238E27FC236}">
                <a16:creationId xmlns:a16="http://schemas.microsoft.com/office/drawing/2014/main" id="{48B7C574-0400-39A3-74D0-811F7AACAF1D}"/>
              </a:ext>
            </a:extLst>
          </p:cNvPr>
          <p:cNvSpPr txBox="1"/>
          <p:nvPr/>
        </p:nvSpPr>
        <p:spPr>
          <a:xfrm>
            <a:off x="5229225" y="6488668"/>
            <a:ext cx="1590675" cy="369332"/>
          </a:xfrm>
          <a:prstGeom prst="rect">
            <a:avLst/>
          </a:prstGeom>
          <a:noFill/>
        </p:spPr>
        <p:txBody>
          <a:bodyPr wrap="square" rtlCol="0">
            <a:spAutoFit/>
          </a:bodyPr>
          <a:lstStyle/>
          <a:p>
            <a:r>
              <a:rPr lang="en-US" dirty="0"/>
              <a:t>2022</a:t>
            </a:r>
          </a:p>
        </p:txBody>
      </p:sp>
      <p:pic>
        <p:nvPicPr>
          <p:cNvPr id="8" name="Picture 7">
            <a:extLst>
              <a:ext uri="{FF2B5EF4-FFF2-40B4-BE49-F238E27FC236}">
                <a16:creationId xmlns:a16="http://schemas.microsoft.com/office/drawing/2014/main" id="{19563B76-96CD-C265-96A9-81CFF6876A03}"/>
              </a:ext>
            </a:extLst>
          </p:cNvPr>
          <p:cNvPicPr>
            <a:picLocks noChangeAspect="1"/>
          </p:cNvPicPr>
          <p:nvPr/>
        </p:nvPicPr>
        <p:blipFill>
          <a:blip r:embed="rId3"/>
          <a:stretch>
            <a:fillRect/>
          </a:stretch>
        </p:blipFill>
        <p:spPr>
          <a:xfrm>
            <a:off x="4991100" y="68818"/>
            <a:ext cx="7116416" cy="3188524"/>
          </a:xfrm>
          <a:prstGeom prst="rect">
            <a:avLst/>
          </a:prstGeom>
        </p:spPr>
      </p:pic>
      <p:pic>
        <p:nvPicPr>
          <p:cNvPr id="10" name="Picture 9">
            <a:extLst>
              <a:ext uri="{FF2B5EF4-FFF2-40B4-BE49-F238E27FC236}">
                <a16:creationId xmlns:a16="http://schemas.microsoft.com/office/drawing/2014/main" id="{574BC698-1148-7455-9525-9795DBDC2BD3}"/>
              </a:ext>
            </a:extLst>
          </p:cNvPr>
          <p:cNvPicPr>
            <a:picLocks noChangeAspect="1"/>
          </p:cNvPicPr>
          <p:nvPr/>
        </p:nvPicPr>
        <p:blipFill>
          <a:blip r:embed="rId4"/>
          <a:stretch>
            <a:fillRect/>
          </a:stretch>
        </p:blipFill>
        <p:spPr>
          <a:xfrm>
            <a:off x="5134232" y="3420090"/>
            <a:ext cx="6973284" cy="3059053"/>
          </a:xfrm>
          <a:prstGeom prst="rect">
            <a:avLst/>
          </a:prstGeom>
        </p:spPr>
      </p:pic>
    </p:spTree>
    <p:extLst>
      <p:ext uri="{BB962C8B-B14F-4D97-AF65-F5344CB8AC3E}">
        <p14:creationId xmlns:p14="http://schemas.microsoft.com/office/powerpoint/2010/main" val="185594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1361-88CE-5075-A741-E5375C619DC6}"/>
              </a:ext>
            </a:extLst>
          </p:cNvPr>
          <p:cNvSpPr>
            <a:spLocks noGrp="1"/>
          </p:cNvSpPr>
          <p:nvPr>
            <p:ph type="title"/>
          </p:nvPr>
        </p:nvSpPr>
        <p:spPr>
          <a:xfrm>
            <a:off x="838200" y="-172245"/>
            <a:ext cx="10515600" cy="1325563"/>
          </a:xfrm>
        </p:spPr>
        <p:txBody>
          <a:bodyPr/>
          <a:lstStyle/>
          <a:p>
            <a:r>
              <a:rPr lang="en-US" dirty="0"/>
              <a:t>Calls to Action</a:t>
            </a:r>
          </a:p>
        </p:txBody>
      </p:sp>
      <p:sp>
        <p:nvSpPr>
          <p:cNvPr id="3" name="Content Placeholder 2">
            <a:extLst>
              <a:ext uri="{FF2B5EF4-FFF2-40B4-BE49-F238E27FC236}">
                <a16:creationId xmlns:a16="http://schemas.microsoft.com/office/drawing/2014/main" id="{B2F45A9A-EC41-B814-0476-1749D9FDCD06}"/>
              </a:ext>
            </a:extLst>
          </p:cNvPr>
          <p:cNvSpPr>
            <a:spLocks noGrp="1"/>
          </p:cNvSpPr>
          <p:nvPr>
            <p:ph idx="1"/>
          </p:nvPr>
        </p:nvSpPr>
        <p:spPr>
          <a:xfrm>
            <a:off x="219075" y="920749"/>
            <a:ext cx="11791950" cy="5851526"/>
          </a:xfrm>
        </p:spPr>
        <p:txBody>
          <a:bodyPr>
            <a:normAutofit/>
          </a:bodyPr>
          <a:lstStyle/>
          <a:p>
            <a:r>
              <a:rPr lang="en-US" dirty="0"/>
              <a:t>Continue to invest in all of the Three Spheres of Food Motivations in Hunting – but include the experience of the hunting tourist more explicitly</a:t>
            </a:r>
          </a:p>
          <a:p>
            <a:pPr lvl="1"/>
            <a:r>
              <a:rPr lang="en-US" dirty="0"/>
              <a:t>Food Ethics </a:t>
            </a:r>
          </a:p>
          <a:p>
            <a:pPr lvl="2"/>
            <a:r>
              <a:rPr lang="en-US" dirty="0"/>
              <a:t>Seek or create opportunities to better communicate all the food ethics implications for future safari hunting participants</a:t>
            </a:r>
          </a:p>
          <a:p>
            <a:pPr lvl="2"/>
            <a:r>
              <a:rPr lang="en-US" dirty="0"/>
              <a:t>Explore models for how indigenous participation in hunting for food is a part of the hunting safari experience</a:t>
            </a:r>
          </a:p>
          <a:p>
            <a:pPr lvl="1"/>
            <a:r>
              <a:rPr lang="en-US" dirty="0"/>
              <a:t>Nutrition &amp; Health Sphere</a:t>
            </a:r>
          </a:p>
          <a:p>
            <a:pPr lvl="2"/>
            <a:r>
              <a:rPr lang="en-US" dirty="0"/>
              <a:t>Prioritize research partnerships between govt agencies and research universities to gather and analyze nutritional data for ALL species (don’t neglect big 5! )</a:t>
            </a:r>
          </a:p>
          <a:p>
            <a:pPr lvl="2"/>
            <a:r>
              <a:rPr lang="en-US" dirty="0"/>
              <a:t>Invest in social science to document health and wellness outcomes of participation in ecosystems and the African Wildlife Economy</a:t>
            </a:r>
          </a:p>
          <a:p>
            <a:pPr lvl="1"/>
            <a:r>
              <a:rPr lang="en-US" dirty="0"/>
              <a:t>Culinary Quality &amp; Adventurous Eating</a:t>
            </a:r>
          </a:p>
          <a:p>
            <a:pPr lvl="2"/>
            <a:r>
              <a:rPr lang="en-US" dirty="0"/>
              <a:t>Encourage and support hunting operations to experiment with enhancing “foodie” experiences</a:t>
            </a:r>
          </a:p>
          <a:p>
            <a:pPr lvl="2"/>
            <a:r>
              <a:rPr lang="en-US" dirty="0"/>
              <a:t>Willingness to adapt models to include desires of some consumers to be involved with field dressing/processing</a:t>
            </a:r>
          </a:p>
          <a:p>
            <a:pPr lvl="2"/>
            <a:endParaRPr lang="en-US" dirty="0"/>
          </a:p>
        </p:txBody>
      </p:sp>
      <p:pic>
        <p:nvPicPr>
          <p:cNvPr id="1028" name="Picture 4" descr="Barbecued Bavette Steak Recipe | Beef + Lamb New Zealand">
            <a:extLst>
              <a:ext uri="{FF2B5EF4-FFF2-40B4-BE49-F238E27FC236}">
                <a16:creationId xmlns:a16="http://schemas.microsoft.com/office/drawing/2014/main" id="{68C372C0-A1EC-F0FB-6D1E-8072A7CDAD5D}"/>
              </a:ext>
            </a:extLst>
          </p:cNvPr>
          <p:cNvPicPr>
            <a:picLocks noChangeAspect="1" noChangeArrowheads="1"/>
          </p:cNvPicPr>
          <p:nvPr/>
        </p:nvPicPr>
        <p:blipFill>
          <a:blip r:embed="rId2">
            <a:alphaModFix amt="29000"/>
            <a:extLst>
              <a:ext uri="{BEBA8EAE-BF5A-486C-A8C5-ECC9F3942E4B}">
                <a14:imgProps xmlns:a14="http://schemas.microsoft.com/office/drawing/2010/main">
                  <a14:imgLayer r:embed="rId3">
                    <a14:imgEffect>
                      <a14:colorTemperature colorTemp="8289"/>
                    </a14:imgEffect>
                    <a14:imgEffect>
                      <a14:saturation sat="18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433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11B46-626F-D4CD-AA94-C99D3EF9327F}"/>
              </a:ext>
            </a:extLst>
          </p:cNvPr>
          <p:cNvSpPr>
            <a:spLocks noGrp="1"/>
          </p:cNvSpPr>
          <p:nvPr>
            <p:ph type="title"/>
          </p:nvPr>
        </p:nvSpPr>
        <p:spPr>
          <a:xfrm>
            <a:off x="5232400" y="1641752"/>
            <a:ext cx="6140449" cy="1323439"/>
          </a:xfrm>
        </p:spPr>
        <p:txBody>
          <a:bodyPr anchor="t">
            <a:normAutofit/>
          </a:bodyPr>
          <a:lstStyle/>
          <a:p>
            <a:r>
              <a:rPr lang="en-US" sz="4000">
                <a:solidFill>
                  <a:schemeClr val="bg1"/>
                </a:solidFill>
              </a:rPr>
              <a:t>Is the African Safari Hunting Industry Ready for this?</a:t>
            </a:r>
          </a:p>
        </p:txBody>
      </p:sp>
      <p:pic>
        <p:nvPicPr>
          <p:cNvPr id="8" name="Picture 7" descr="A person holding a deer&#10;&#10;Description automatically generated">
            <a:extLst>
              <a:ext uri="{FF2B5EF4-FFF2-40B4-BE49-F238E27FC236}">
                <a16:creationId xmlns:a16="http://schemas.microsoft.com/office/drawing/2014/main" id="{3C1BAD3D-CEF7-4FF8-01E9-E4B2DCE0259F}"/>
              </a:ext>
            </a:extLst>
          </p:cNvPr>
          <p:cNvPicPr>
            <a:picLocks noChangeAspect="1"/>
          </p:cNvPicPr>
          <p:nvPr/>
        </p:nvPicPr>
        <p:blipFill rotWithShape="1">
          <a:blip r:embed="rId2">
            <a:extLst>
              <a:ext uri="{28A0092B-C50C-407E-A947-70E740481C1C}">
                <a14:useLocalDpi xmlns:a14="http://schemas.microsoft.com/office/drawing/2010/main" val="0"/>
              </a:ext>
            </a:extLst>
          </a:blip>
          <a:srcRect l="680"/>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28" name="Group 2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2" name="Freeform: Shape 2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7163753-189F-2C0E-AC9E-6CD4701038BB}"/>
              </a:ext>
            </a:extLst>
          </p:cNvPr>
          <p:cNvSpPr>
            <a:spLocks noGrp="1"/>
          </p:cNvSpPr>
          <p:nvPr>
            <p:ph idx="1"/>
          </p:nvPr>
        </p:nvSpPr>
        <p:spPr>
          <a:xfrm>
            <a:off x="5232401" y="3146400"/>
            <a:ext cx="6140449" cy="2682000"/>
          </a:xfrm>
        </p:spPr>
        <p:txBody>
          <a:bodyPr>
            <a:normAutofit/>
          </a:bodyPr>
          <a:lstStyle/>
          <a:p>
            <a:r>
              <a:rPr lang="en-US" sz="1500">
                <a:solidFill>
                  <a:schemeClr val="bg1">
                    <a:alpha val="80000"/>
                  </a:schemeClr>
                </a:solidFill>
                <a:effectLst/>
                <a:latin typeface="Calibri" panose="020F0502020204030204" pitchFamily="34" charset="0"/>
              </a:rPr>
              <a:t>But is the industry ready for food-motivated hunters? Or women hunters more broadly? Beyond observer rates and accompanying spouses?  There are some (but few?) examples - - entrepreneurial opportunities here</a:t>
            </a:r>
          </a:p>
          <a:p>
            <a:r>
              <a:rPr lang="en-US" sz="1500">
                <a:solidFill>
                  <a:schemeClr val="bg1">
                    <a:alpha val="80000"/>
                  </a:schemeClr>
                </a:solidFill>
                <a:effectLst/>
                <a:latin typeface="Calibri" panose="020F0502020204030204" pitchFamily="34" charset="0"/>
              </a:rPr>
              <a:t>If the number of women hunters doubled next year, would they have a great experience, or would they feel that operators aren't set up for solo women hunters and groups of women?</a:t>
            </a:r>
          </a:p>
          <a:p>
            <a:r>
              <a:rPr lang="en-US" sz="1500">
                <a:solidFill>
                  <a:schemeClr val="bg1">
                    <a:alpha val="80000"/>
                  </a:schemeClr>
                </a:solidFill>
                <a:effectLst/>
                <a:latin typeface="Calibri" panose="020F0502020204030204" pitchFamily="34" charset="0"/>
              </a:rPr>
              <a:t> Improving upon the Safari Industry's capabilities to leverage food motivations will require analysis around the industry's ability to welcome new audiences/participants – especially women.</a:t>
            </a:r>
            <a:endParaRPr lang="en-US" sz="1500">
              <a:solidFill>
                <a:schemeClr val="bg1">
                  <a:alpha val="80000"/>
                </a:schemeClr>
              </a:solidFill>
            </a:endParaRPr>
          </a:p>
        </p:txBody>
      </p:sp>
    </p:spTree>
    <p:extLst>
      <p:ext uri="{BB962C8B-B14F-4D97-AF65-F5344CB8AC3E}">
        <p14:creationId xmlns:p14="http://schemas.microsoft.com/office/powerpoint/2010/main" val="471687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4" descr="Majestic lion in golden grass">
            <a:extLst>
              <a:ext uri="{FF2B5EF4-FFF2-40B4-BE49-F238E27FC236}">
                <a16:creationId xmlns:a16="http://schemas.microsoft.com/office/drawing/2014/main" id="{DF80B093-163F-226C-2005-6A17B17825B8}"/>
              </a:ext>
            </a:extLst>
          </p:cNvPr>
          <p:cNvPicPr>
            <a:picLocks noChangeAspect="1"/>
          </p:cNvPicPr>
          <p:nvPr/>
        </p:nvPicPr>
        <p:blipFill rotWithShape="1">
          <a:blip r:embed="rId2"/>
          <a:srcRect r="1" b="15488"/>
          <a:stretch/>
        </p:blipFill>
        <p:spPr>
          <a:xfrm>
            <a:off x="-3447" y="-1"/>
            <a:ext cx="12195447" cy="6879745"/>
          </a:xfrm>
          <a:prstGeom prst="rect">
            <a:avLst/>
          </a:prstGeom>
        </p:spPr>
      </p:pic>
      <p:sp>
        <p:nvSpPr>
          <p:cNvPr id="18"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42DDBD3-2FA9-4F80-1576-B91F9182DA58}"/>
              </a:ext>
            </a:extLst>
          </p:cNvPr>
          <p:cNvPicPr>
            <a:picLocks noChangeAspect="1"/>
          </p:cNvPicPr>
          <p:nvPr/>
        </p:nvPicPr>
        <p:blipFill>
          <a:blip r:embed="rId3"/>
          <a:stretch>
            <a:fillRect/>
          </a:stretch>
        </p:blipFill>
        <p:spPr>
          <a:xfrm>
            <a:off x="-14598" y="4022"/>
            <a:ext cx="12217747" cy="1620689"/>
          </a:xfrm>
          <a:prstGeom prst="rect">
            <a:avLst/>
          </a:prstGeom>
        </p:spPr>
      </p:pic>
      <p:sp>
        <p:nvSpPr>
          <p:cNvPr id="12" name="Title 11">
            <a:extLst>
              <a:ext uri="{FF2B5EF4-FFF2-40B4-BE49-F238E27FC236}">
                <a16:creationId xmlns:a16="http://schemas.microsoft.com/office/drawing/2014/main" id="{D9E10121-7553-CBD5-C4D4-F1AC587F399A}"/>
              </a:ext>
            </a:extLst>
          </p:cNvPr>
          <p:cNvSpPr>
            <a:spLocks noGrp="1"/>
          </p:cNvSpPr>
          <p:nvPr>
            <p:ph type="title"/>
          </p:nvPr>
        </p:nvSpPr>
        <p:spPr>
          <a:xfrm>
            <a:off x="386255" y="3149838"/>
            <a:ext cx="10515600" cy="1325563"/>
          </a:xfrm>
        </p:spPr>
        <p:txBody>
          <a:bodyPr/>
          <a:lstStyle/>
          <a:p>
            <a:r>
              <a:rPr lang="en-US" dirty="0"/>
              <a:t>Thank you!</a:t>
            </a:r>
          </a:p>
        </p:txBody>
      </p:sp>
      <p:pic>
        <p:nvPicPr>
          <p:cNvPr id="3078" name="Picture 6" descr="Safari Club International Foundation">
            <a:extLst>
              <a:ext uri="{FF2B5EF4-FFF2-40B4-BE49-F238E27FC236}">
                <a16:creationId xmlns:a16="http://schemas.microsoft.com/office/drawing/2014/main" id="{28BEAF02-15B2-E87D-C609-A2CA57F1F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32" y="5708148"/>
            <a:ext cx="2881640" cy="85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95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3A759-FD38-7BEC-6FE9-1F50E505A7D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dirty="0"/>
              <a:t>Context:</a:t>
            </a:r>
            <a:br>
              <a:rPr lang="en-US" sz="3400" dirty="0"/>
            </a:br>
            <a:r>
              <a:rPr lang="en-US" sz="3400" dirty="0"/>
              <a:t>Overall Approval of Hunting in the US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ABE772-BDEA-DFD4-48F1-47FC218D25AF}"/>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0" i="0">
                <a:effectLst/>
              </a:rPr>
              <a:t>The “Americans’ Attitudes Toward Legal, Regulated Fishing, Target/Sport Shooting, Hunting, and Trapping” </a:t>
            </a:r>
            <a:r>
              <a:rPr lang="en-US" sz="1900" b="0" i="0">
                <a:effectLst/>
                <a:hlinkClick r:id="rId2"/>
              </a:rPr>
              <a:t>survey</a:t>
            </a:r>
            <a:r>
              <a:rPr lang="en-US" sz="1900" b="0" i="0">
                <a:effectLst/>
              </a:rPr>
              <a:t>, conducted by </a:t>
            </a:r>
            <a:r>
              <a:rPr lang="en-US" sz="1900" b="0" i="0">
                <a:effectLst/>
                <a:hlinkClick r:id="rId3"/>
              </a:rPr>
              <a:t>Responsive Management</a:t>
            </a:r>
            <a:r>
              <a:rPr lang="en-US" sz="1900" b="0" i="0">
                <a:effectLst/>
              </a:rPr>
              <a:t>, was released last month by the </a:t>
            </a:r>
            <a:r>
              <a:rPr lang="en-US" sz="1900" b="0" i="0">
                <a:effectLst/>
                <a:hlinkClick r:id="rId4"/>
              </a:rPr>
              <a:t>Outdoor Stewards of Conservation Foundation</a:t>
            </a:r>
            <a:r>
              <a:rPr lang="en-US" sz="1900"/>
              <a:t>.</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Details here - </a:t>
            </a:r>
            <a:r>
              <a:rPr lang="en-US" sz="1900">
                <a:hlinkClick r:id="rId5"/>
              </a:rPr>
              <a:t>https://www.outdoorstewards.org/americans-attitudes-towards-fishing-target-shooting-hunting-and-trapping/</a:t>
            </a:r>
            <a:r>
              <a:rPr lang="en-US" sz="1900"/>
              <a:t> </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endParaRPr lang="en-US" sz="1900"/>
          </a:p>
        </p:txBody>
      </p:sp>
      <p:pic>
        <p:nvPicPr>
          <p:cNvPr id="8" name="Picture 7" descr="A person climbing a tree house&#10;&#10;Description automatically generated with medium confidence">
            <a:extLst>
              <a:ext uri="{FF2B5EF4-FFF2-40B4-BE49-F238E27FC236}">
                <a16:creationId xmlns:a16="http://schemas.microsoft.com/office/drawing/2014/main" id="{EB211864-34C0-3BF2-B34F-82D681EA4905}"/>
              </a:ext>
            </a:extLst>
          </p:cNvPr>
          <p:cNvPicPr>
            <a:picLocks noChangeAspect="1"/>
          </p:cNvPicPr>
          <p:nvPr/>
        </p:nvPicPr>
        <p:blipFill rotWithShape="1">
          <a:blip r:embed="rId6">
            <a:extLst>
              <a:ext uri="{28A0092B-C50C-407E-A947-70E740481C1C}">
                <a14:useLocalDpi xmlns:a14="http://schemas.microsoft.com/office/drawing/2010/main" val="0"/>
              </a:ext>
            </a:extLst>
          </a:blip>
          <a:srcRect l="14115" r="71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871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A759-FD38-7BEC-6FE9-1F50E505A7DE}"/>
              </a:ext>
            </a:extLst>
          </p:cNvPr>
          <p:cNvSpPr>
            <a:spLocks noGrp="1"/>
          </p:cNvSpPr>
          <p:nvPr>
            <p:ph type="title"/>
          </p:nvPr>
        </p:nvSpPr>
        <p:spPr>
          <a:xfrm>
            <a:off x="1201994" y="0"/>
            <a:ext cx="10515600" cy="1325563"/>
          </a:xfrm>
        </p:spPr>
        <p:txBody>
          <a:bodyPr/>
          <a:lstStyle/>
          <a:p>
            <a:r>
              <a:rPr lang="en-US" dirty="0"/>
              <a:t>Getting to a 30 Billion Wildlife Economy – Overall Approval of Hunting in the US</a:t>
            </a:r>
          </a:p>
        </p:txBody>
      </p:sp>
      <p:pic>
        <p:nvPicPr>
          <p:cNvPr id="1026" name="Picture 2" descr="A graph showing public approval of hunting over time.">
            <a:extLst>
              <a:ext uri="{FF2B5EF4-FFF2-40B4-BE49-F238E27FC236}">
                <a16:creationId xmlns:a16="http://schemas.microsoft.com/office/drawing/2014/main" id="{B9766441-5105-AA93-E125-3AA652AD4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48" y="1444875"/>
            <a:ext cx="8464703" cy="5216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0CBD81-0DD6-AF01-1ED4-B5182DCAE93D}"/>
              </a:ext>
            </a:extLst>
          </p:cNvPr>
          <p:cNvSpPr txBox="1"/>
          <p:nvPr/>
        </p:nvSpPr>
        <p:spPr>
          <a:xfrm>
            <a:off x="1966452" y="6530549"/>
            <a:ext cx="11626645" cy="261610"/>
          </a:xfrm>
          <a:prstGeom prst="rect">
            <a:avLst/>
          </a:prstGeom>
          <a:noFill/>
        </p:spPr>
        <p:txBody>
          <a:bodyPr wrap="square" rtlCol="0">
            <a:spAutoFit/>
          </a:bodyPr>
          <a:lstStyle/>
          <a:p>
            <a:r>
              <a:rPr lang="en-US" sz="1100" b="0" i="0" dirty="0">
                <a:solidFill>
                  <a:srgbClr val="666666"/>
                </a:solidFill>
                <a:effectLst/>
                <a:latin typeface="Source Sans Pro" panose="020B0503030403020204" pitchFamily="34" charset="0"/>
              </a:rPr>
              <a:t>Public approval of hunting has been trending upward over time, but the most recent survey indicates a sharp dip in this pattern. </a:t>
            </a:r>
            <a:r>
              <a:rPr lang="en-US" sz="1100" b="0" i="1" dirty="0">
                <a:solidFill>
                  <a:srgbClr val="666666"/>
                </a:solidFill>
                <a:effectLst/>
                <a:latin typeface="Source Sans Pro" panose="020B0503030403020204" pitchFamily="34" charset="0"/>
              </a:rPr>
              <a:t>Outdoor Life / Data: OSCF</a:t>
            </a:r>
            <a:endParaRPr lang="en-US" sz="1100" dirty="0"/>
          </a:p>
        </p:txBody>
      </p:sp>
      <p:sp>
        <p:nvSpPr>
          <p:cNvPr id="5" name="Oval 4">
            <a:extLst>
              <a:ext uri="{FF2B5EF4-FFF2-40B4-BE49-F238E27FC236}">
                <a16:creationId xmlns:a16="http://schemas.microsoft.com/office/drawing/2014/main" id="{0CBF0B9A-2C3E-0368-29FE-64D746E0AF31}"/>
              </a:ext>
            </a:extLst>
          </p:cNvPr>
          <p:cNvSpPr/>
          <p:nvPr/>
        </p:nvSpPr>
        <p:spPr>
          <a:xfrm rot="19462314">
            <a:off x="9235866" y="3424239"/>
            <a:ext cx="840222" cy="1406162"/>
          </a:xfrm>
          <a:prstGeom prst="ellipse">
            <a:avLst/>
          </a:prstGeom>
          <a:solidFill>
            <a:srgbClr val="C00000">
              <a:alpha val="17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88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eer">
            <a:extLst>
              <a:ext uri="{FF2B5EF4-FFF2-40B4-BE49-F238E27FC236}">
                <a16:creationId xmlns:a16="http://schemas.microsoft.com/office/drawing/2014/main" id="{13565C7C-45D0-4095-B0A2-C7758BA7A4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9471" y="941355"/>
            <a:ext cx="2601592" cy="2601592"/>
          </a:xfrm>
          <a:prstGeom prst="rect">
            <a:avLst/>
          </a:prstGeom>
        </p:spPr>
      </p:pic>
      <p:grpSp>
        <p:nvGrpSpPr>
          <p:cNvPr id="14" name="Group 13">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15" name="Oval 14">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90C2A-6A22-C9F7-DDE1-BFE28F061939}"/>
              </a:ext>
            </a:extLst>
          </p:cNvPr>
          <p:cNvSpPr>
            <a:spLocks noGrp="1"/>
          </p:cNvSpPr>
          <p:nvPr>
            <p:ph type="title"/>
          </p:nvPr>
        </p:nvSpPr>
        <p:spPr>
          <a:xfrm>
            <a:off x="702591" y="3404608"/>
            <a:ext cx="3520789" cy="2666087"/>
          </a:xfrm>
        </p:spPr>
        <p:txBody>
          <a:bodyPr>
            <a:normAutofit/>
          </a:bodyPr>
          <a:lstStyle/>
          <a:p>
            <a:pPr algn="ctr"/>
            <a:r>
              <a:rPr lang="en-US">
                <a:solidFill>
                  <a:schemeClr val="bg1"/>
                </a:solidFill>
              </a:rPr>
              <a:t>US Results of Interest</a:t>
            </a:r>
          </a:p>
        </p:txBody>
      </p:sp>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5" name="Freeform: Shape 2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B2E51050-2F1B-F424-6726-7B04356FF514}"/>
              </a:ext>
            </a:extLst>
          </p:cNvPr>
          <p:cNvSpPr>
            <a:spLocks noGrp="1"/>
          </p:cNvSpPr>
          <p:nvPr>
            <p:ph idx="1"/>
          </p:nvPr>
        </p:nvSpPr>
        <p:spPr>
          <a:xfrm>
            <a:off x="6746478" y="749055"/>
            <a:ext cx="4974771" cy="4351338"/>
          </a:xfrm>
        </p:spPr>
        <p:txBody>
          <a:bodyPr>
            <a:noAutofit/>
          </a:bodyPr>
          <a:lstStyle/>
          <a:p>
            <a:pPr marL="0" indent="0">
              <a:buNone/>
            </a:pPr>
            <a:r>
              <a:rPr lang="en-US" sz="2400" b="0" i="0" dirty="0">
                <a:solidFill>
                  <a:schemeClr val="bg1"/>
                </a:solidFill>
                <a:effectLst/>
                <a:latin typeface="Source Serif Pro" panose="020F0502020204030204" pitchFamily="18" charset="0"/>
              </a:rPr>
              <a:t>The groups with the lowest approval of hunting are:</a:t>
            </a:r>
          </a:p>
          <a:p>
            <a:r>
              <a:rPr lang="en-US" sz="2400" b="0" i="0" dirty="0">
                <a:solidFill>
                  <a:schemeClr val="bg1"/>
                </a:solidFill>
                <a:effectLst/>
                <a:latin typeface="Source Serif Pro" panose="020F0502020204030204" pitchFamily="18" charset="0"/>
              </a:rPr>
              <a:t> Black, Hispanic</a:t>
            </a:r>
          </a:p>
          <a:p>
            <a:r>
              <a:rPr lang="en-US" sz="2400" b="0" i="0" dirty="0">
                <a:solidFill>
                  <a:schemeClr val="bg1"/>
                </a:solidFill>
                <a:effectLst/>
                <a:latin typeface="Source Serif Pro" panose="020F0502020204030204" pitchFamily="18" charset="0"/>
              </a:rPr>
              <a:t> did not fish or shoot in the past three years</a:t>
            </a:r>
          </a:p>
          <a:p>
            <a:r>
              <a:rPr lang="en-US" sz="2400" b="0" i="0" dirty="0">
                <a:solidFill>
                  <a:schemeClr val="bg1"/>
                </a:solidFill>
                <a:effectLst/>
                <a:latin typeface="Source Serif Pro" panose="020F0502020204030204" pitchFamily="18" charset="0"/>
              </a:rPr>
              <a:t> are between 18 and 34 years old</a:t>
            </a:r>
          </a:p>
          <a:p>
            <a:r>
              <a:rPr lang="en-US" sz="2400" b="0" i="0" dirty="0">
                <a:solidFill>
                  <a:schemeClr val="bg1"/>
                </a:solidFill>
                <a:effectLst/>
                <a:latin typeface="Source Serif Pro" panose="020F0502020204030204" pitchFamily="18" charset="0"/>
              </a:rPr>
              <a:t> are female</a:t>
            </a:r>
          </a:p>
          <a:p>
            <a:r>
              <a:rPr lang="en-US" sz="2400" b="0" i="0" dirty="0">
                <a:solidFill>
                  <a:schemeClr val="bg1"/>
                </a:solidFill>
                <a:effectLst/>
                <a:latin typeface="Source Serif Pro" panose="020F0502020204030204" pitchFamily="18" charset="0"/>
              </a:rPr>
              <a:t> live in the </a:t>
            </a:r>
            <a:r>
              <a:rPr lang="en-US" sz="2400" dirty="0">
                <a:solidFill>
                  <a:schemeClr val="bg1"/>
                </a:solidFill>
                <a:latin typeface="Source Serif Pro" panose="020F0502020204030204" pitchFamily="18" charset="0"/>
              </a:rPr>
              <a:t>North</a:t>
            </a:r>
            <a:r>
              <a:rPr lang="en-US" sz="2400" b="0" i="0" dirty="0">
                <a:solidFill>
                  <a:schemeClr val="bg1"/>
                </a:solidFill>
                <a:effectLst/>
                <a:latin typeface="Source Serif Pro" panose="020F0502020204030204" pitchFamily="18" charset="0"/>
              </a:rPr>
              <a:t> West US region</a:t>
            </a:r>
          </a:p>
          <a:p>
            <a:r>
              <a:rPr lang="en-US" sz="2400" b="0" i="0" dirty="0">
                <a:solidFill>
                  <a:schemeClr val="bg1"/>
                </a:solidFill>
                <a:effectLst/>
                <a:latin typeface="Source Serif Pro" panose="020F0502020204030204" pitchFamily="18" charset="0"/>
              </a:rPr>
              <a:t> and reside in a large city, urban area, or suburban area</a:t>
            </a:r>
            <a:endParaRPr lang="en-US" sz="2400" dirty="0">
              <a:solidFill>
                <a:schemeClr val="bg1"/>
              </a:solidFill>
            </a:endParaRPr>
          </a:p>
        </p:txBody>
      </p:sp>
      <p:sp>
        <p:nvSpPr>
          <p:cNvPr id="4" name="TextBox 3">
            <a:extLst>
              <a:ext uri="{FF2B5EF4-FFF2-40B4-BE49-F238E27FC236}">
                <a16:creationId xmlns:a16="http://schemas.microsoft.com/office/drawing/2014/main" id="{C46C2D6D-C666-8D7A-6D12-6278C7105BE7}"/>
              </a:ext>
            </a:extLst>
          </p:cNvPr>
          <p:cNvSpPr txBox="1"/>
          <p:nvPr/>
        </p:nvSpPr>
        <p:spPr>
          <a:xfrm>
            <a:off x="10621760" y="6322427"/>
            <a:ext cx="2477729" cy="369332"/>
          </a:xfrm>
          <a:prstGeom prst="rect">
            <a:avLst/>
          </a:prstGeom>
          <a:noFill/>
        </p:spPr>
        <p:txBody>
          <a:bodyPr wrap="square" rtlCol="0">
            <a:spAutoFit/>
          </a:bodyPr>
          <a:lstStyle/>
          <a:p>
            <a:r>
              <a:rPr lang="en-US" b="0" i="1" dirty="0">
                <a:solidFill>
                  <a:srgbClr val="666666"/>
                </a:solidFill>
                <a:effectLst/>
                <a:latin typeface="Source Sans Pro" panose="020B0503030403020204" pitchFamily="34" charset="0"/>
              </a:rPr>
              <a:t> Data: OSCF</a:t>
            </a:r>
            <a:endParaRPr lang="en-US" dirty="0"/>
          </a:p>
        </p:txBody>
      </p:sp>
    </p:spTree>
    <p:extLst>
      <p:ext uri="{BB962C8B-B14F-4D97-AF65-F5344CB8AC3E}">
        <p14:creationId xmlns:p14="http://schemas.microsoft.com/office/powerpoint/2010/main" val="1078375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eer">
            <a:extLst>
              <a:ext uri="{FF2B5EF4-FFF2-40B4-BE49-F238E27FC236}">
                <a16:creationId xmlns:a16="http://schemas.microsoft.com/office/drawing/2014/main" id="{13565C7C-45D0-4095-B0A2-C7758BA7A4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9471" y="941355"/>
            <a:ext cx="2601592" cy="2601592"/>
          </a:xfrm>
          <a:prstGeom prst="rect">
            <a:avLst/>
          </a:prstGeom>
        </p:spPr>
      </p:pic>
      <p:grpSp>
        <p:nvGrpSpPr>
          <p:cNvPr id="14" name="Group 13">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15" name="Oval 14">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90C2A-6A22-C9F7-DDE1-BFE28F061939}"/>
              </a:ext>
            </a:extLst>
          </p:cNvPr>
          <p:cNvSpPr>
            <a:spLocks noGrp="1"/>
          </p:cNvSpPr>
          <p:nvPr>
            <p:ph type="title"/>
          </p:nvPr>
        </p:nvSpPr>
        <p:spPr>
          <a:xfrm>
            <a:off x="702591" y="3404608"/>
            <a:ext cx="3520789" cy="2666087"/>
          </a:xfrm>
        </p:spPr>
        <p:txBody>
          <a:bodyPr>
            <a:normAutofit/>
          </a:bodyPr>
          <a:lstStyle/>
          <a:p>
            <a:pPr algn="ctr"/>
            <a:r>
              <a:rPr lang="en-US">
                <a:solidFill>
                  <a:schemeClr val="bg1"/>
                </a:solidFill>
              </a:rPr>
              <a:t>US Results of Interest</a:t>
            </a:r>
          </a:p>
        </p:txBody>
      </p:sp>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5" name="Freeform: Shape 2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B2E51050-2F1B-F424-6726-7B04356FF514}"/>
              </a:ext>
            </a:extLst>
          </p:cNvPr>
          <p:cNvSpPr>
            <a:spLocks noGrp="1"/>
          </p:cNvSpPr>
          <p:nvPr>
            <p:ph idx="1"/>
          </p:nvPr>
        </p:nvSpPr>
        <p:spPr>
          <a:xfrm>
            <a:off x="6746478" y="749055"/>
            <a:ext cx="4974771" cy="4351338"/>
          </a:xfrm>
        </p:spPr>
        <p:txBody>
          <a:bodyPr>
            <a:noAutofit/>
          </a:bodyPr>
          <a:lstStyle/>
          <a:p>
            <a:r>
              <a:rPr lang="en-US" sz="2400" b="0" i="0" dirty="0">
                <a:solidFill>
                  <a:schemeClr val="bg1"/>
                </a:solidFill>
                <a:effectLst/>
                <a:latin typeface="Source Serif Pro" panose="020F0502020204030204" pitchFamily="18" charset="0"/>
              </a:rPr>
              <a:t>Hunting either to protect humans from harm or for wildlife management purposes had the highest approval rating, at 78 and 77 percent, respectively.</a:t>
            </a:r>
          </a:p>
          <a:p>
            <a:r>
              <a:rPr lang="en-US" sz="2400" b="0" i="0" dirty="0">
                <a:solidFill>
                  <a:schemeClr val="bg1"/>
                </a:solidFill>
                <a:effectLst/>
                <a:latin typeface="Source Serif Pro" panose="020F0502020204030204" pitchFamily="18" charset="0"/>
              </a:rPr>
              <a:t> Hunting “for the meat” had a 75 percent approval rating in 2023, down from 84 percent in 2019. </a:t>
            </a:r>
          </a:p>
          <a:p>
            <a:r>
              <a:rPr lang="en-US" sz="2400" b="0" i="0" dirty="0">
                <a:solidFill>
                  <a:schemeClr val="bg1"/>
                </a:solidFill>
                <a:effectLst/>
                <a:latin typeface="Source Serif Pro" panose="020F0502020204030204" pitchFamily="18" charset="0"/>
              </a:rPr>
              <a:t>Surprisingly, hunting “to get locally sourced food” or “to get organic meat” showed major declines in approval, down 11 and 14 percentage points, respectively, from a similar question in 2019. </a:t>
            </a:r>
            <a:endParaRPr lang="en-US" sz="2400" dirty="0">
              <a:solidFill>
                <a:schemeClr val="bg1"/>
              </a:solidFill>
            </a:endParaRPr>
          </a:p>
        </p:txBody>
      </p:sp>
      <p:sp>
        <p:nvSpPr>
          <p:cNvPr id="4" name="TextBox 3">
            <a:extLst>
              <a:ext uri="{FF2B5EF4-FFF2-40B4-BE49-F238E27FC236}">
                <a16:creationId xmlns:a16="http://schemas.microsoft.com/office/drawing/2014/main" id="{76BA085A-98D3-AB91-ADD6-99A1AF96B6DD}"/>
              </a:ext>
            </a:extLst>
          </p:cNvPr>
          <p:cNvSpPr txBox="1"/>
          <p:nvPr/>
        </p:nvSpPr>
        <p:spPr>
          <a:xfrm>
            <a:off x="10621760" y="6386121"/>
            <a:ext cx="2477729" cy="369332"/>
          </a:xfrm>
          <a:prstGeom prst="rect">
            <a:avLst/>
          </a:prstGeom>
          <a:noFill/>
        </p:spPr>
        <p:txBody>
          <a:bodyPr wrap="square" rtlCol="0">
            <a:spAutoFit/>
          </a:bodyPr>
          <a:lstStyle/>
          <a:p>
            <a:r>
              <a:rPr lang="en-US" b="0" i="1" dirty="0">
                <a:solidFill>
                  <a:srgbClr val="666666"/>
                </a:solidFill>
                <a:effectLst/>
                <a:latin typeface="Source Sans Pro" panose="020B0503030403020204" pitchFamily="34" charset="0"/>
              </a:rPr>
              <a:t> Data: OSCF</a:t>
            </a:r>
            <a:endParaRPr lang="en-US" dirty="0"/>
          </a:p>
        </p:txBody>
      </p:sp>
    </p:spTree>
    <p:extLst>
      <p:ext uri="{BB962C8B-B14F-4D97-AF65-F5344CB8AC3E}">
        <p14:creationId xmlns:p14="http://schemas.microsoft.com/office/powerpoint/2010/main" val="214720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42CA-147B-F50F-9B6B-5200202EA2B3}"/>
              </a:ext>
            </a:extLst>
          </p:cNvPr>
          <p:cNvSpPr>
            <a:spLocks noGrp="1"/>
          </p:cNvSpPr>
          <p:nvPr>
            <p:ph type="title"/>
          </p:nvPr>
        </p:nvSpPr>
        <p:spPr>
          <a:xfrm>
            <a:off x="5868557" y="1138036"/>
            <a:ext cx="5444382" cy="1402470"/>
          </a:xfrm>
        </p:spPr>
        <p:txBody>
          <a:bodyPr anchor="t">
            <a:normAutofit/>
          </a:bodyPr>
          <a:lstStyle/>
          <a:p>
            <a:r>
              <a:rPr lang="en-US" sz="3200"/>
              <a:t>Why Are We Losing Ground?</a:t>
            </a:r>
          </a:p>
        </p:txBody>
      </p:sp>
      <p:pic>
        <p:nvPicPr>
          <p:cNvPr id="1026" name="Picture 2" descr="Climb skills: Falling down">
            <a:extLst>
              <a:ext uri="{FF2B5EF4-FFF2-40B4-BE49-F238E27FC236}">
                <a16:creationId xmlns:a16="http://schemas.microsoft.com/office/drawing/2014/main" id="{DE89FCC5-F0CF-F090-EB95-44D36BF98C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78" r="24928" b="-2"/>
          <a:stretch/>
        </p:blipFill>
        <p:spPr bwMode="auto">
          <a:xfrm>
            <a:off x="-1" y="10"/>
            <a:ext cx="5151179"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04B270-9859-9456-134D-6AEC0FFE4246}"/>
              </a:ext>
            </a:extLst>
          </p:cNvPr>
          <p:cNvSpPr>
            <a:spLocks noGrp="1"/>
          </p:cNvSpPr>
          <p:nvPr>
            <p:ph idx="1"/>
          </p:nvPr>
        </p:nvSpPr>
        <p:spPr>
          <a:xfrm>
            <a:off x="5868557" y="2551176"/>
            <a:ext cx="5444382" cy="3591207"/>
          </a:xfrm>
        </p:spPr>
        <p:txBody>
          <a:bodyPr>
            <a:normAutofit/>
          </a:bodyPr>
          <a:lstStyle/>
          <a:p>
            <a:r>
              <a:rPr lang="en-US" sz="1400"/>
              <a:t> “I’m a researcher, and it’s not my business to tell you why we’re seeing these changes,” Mark Duda says (presenter at AWCF 2022 in Mozambique). “But I can tell you that we are definitely losing support among </a:t>
            </a:r>
            <a:r>
              <a:rPr lang="en-US" sz="1400" i="1"/>
              <a:t>younger Americans</a:t>
            </a:r>
            <a:r>
              <a:rPr lang="en-US" sz="1400"/>
              <a:t>. We [sportsmen and women] are </a:t>
            </a:r>
            <a:r>
              <a:rPr lang="en-US" sz="1400" i="1"/>
              <a:t>not talking to Black or Hispanic communities, and we need to do a better job of reaching urban people and </a:t>
            </a:r>
            <a:r>
              <a:rPr lang="en-US" sz="1400" i="1">
                <a:highlight>
                  <a:srgbClr val="FFFF00"/>
                </a:highlight>
              </a:rPr>
              <a:t>women.</a:t>
            </a:r>
          </a:p>
          <a:p>
            <a:r>
              <a:rPr lang="en-US" sz="1400"/>
              <a:t>Larger cultural divisions are influencing Americans’ attitudes toward hunting, shooting, and fishing. (side-picking)</a:t>
            </a:r>
          </a:p>
          <a:p>
            <a:r>
              <a:rPr lang="en-US" sz="1400"/>
              <a:t>“The drop in public support for legal field sports (in the USA) comes after nearly 30 years of increasingly favorable attitudes, and may reflect a wider and growing discomfort with activities that are considered the domains of mainly white, rural, older males.”  From McKean, 2023, </a:t>
            </a:r>
            <a:r>
              <a:rPr lang="en-US" sz="1400" i="1"/>
              <a:t>Outdoor Life - </a:t>
            </a:r>
            <a:r>
              <a:rPr lang="en-US" sz="1400">
                <a:hlinkClick r:id="rId3"/>
              </a:rPr>
              <a:t>https://www.outdoorlife.com/hunting/hunting-approval-survey-2023/</a:t>
            </a:r>
            <a:r>
              <a:rPr lang="en-US" sz="1400"/>
              <a:t> </a:t>
            </a:r>
          </a:p>
        </p:txBody>
      </p:sp>
    </p:spTree>
    <p:extLst>
      <p:ext uri="{BB962C8B-B14F-4D97-AF65-F5344CB8AC3E}">
        <p14:creationId xmlns:p14="http://schemas.microsoft.com/office/powerpoint/2010/main" val="161872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B02441-F302-0AA8-A695-FE3F357E70F1}"/>
              </a:ext>
            </a:extLst>
          </p:cNvPr>
          <p:cNvPicPr>
            <a:picLocks noChangeAspect="1"/>
          </p:cNvPicPr>
          <p:nvPr/>
        </p:nvPicPr>
        <p:blipFill rotWithShape="1">
          <a:blip r:embed="rId2"/>
          <a:srcRect r="-2" b="3515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E4F86CB8-7727-BB2F-0646-9090970C5C0A}"/>
              </a:ext>
            </a:extLst>
          </p:cNvPr>
          <p:cNvPicPr>
            <a:picLocks noChangeAspect="1"/>
          </p:cNvPicPr>
          <p:nvPr/>
        </p:nvPicPr>
        <p:blipFill rotWithShape="1">
          <a:blip r:embed="rId3"/>
          <a:srcRect t="16996" r="-2" b="1971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34ADD78-093E-3D73-E334-ECEB1DCC2F85}"/>
              </a:ext>
            </a:extLst>
          </p:cNvPr>
          <p:cNvSpPr>
            <a:spLocks noGrp="1"/>
          </p:cNvSpPr>
          <p:nvPr>
            <p:ph type="title"/>
          </p:nvPr>
        </p:nvSpPr>
        <p:spPr>
          <a:xfrm>
            <a:off x="448056" y="859536"/>
            <a:ext cx="4832802" cy="1243584"/>
          </a:xfrm>
        </p:spPr>
        <p:txBody>
          <a:bodyPr>
            <a:normAutofit/>
          </a:bodyPr>
          <a:lstStyle/>
          <a:p>
            <a:r>
              <a:rPr lang="en-US" sz="3400"/>
              <a:t>What we learned last year at this time--</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62F9D1E-AB9D-F57F-821C-CCB54F4FDFBC}"/>
              </a:ext>
            </a:extLst>
          </p:cNvPr>
          <p:cNvSpPr>
            <a:spLocks noGrp="1"/>
          </p:cNvSpPr>
          <p:nvPr>
            <p:ph idx="1"/>
          </p:nvPr>
        </p:nvSpPr>
        <p:spPr>
          <a:xfrm>
            <a:off x="448056" y="2512611"/>
            <a:ext cx="4832803" cy="3664351"/>
          </a:xfrm>
        </p:spPr>
        <p:txBody>
          <a:bodyPr>
            <a:normAutofit/>
          </a:bodyPr>
          <a:lstStyle/>
          <a:p>
            <a:pPr marL="0" indent="0">
              <a:buNone/>
            </a:pPr>
            <a:r>
              <a:rPr lang="en-US" sz="2000" dirty="0"/>
              <a:t>At the 2022 AWCF in Mozambique we engaged in rigorous discussions in the form of break out groups to “take the pulse” of the state of the Hunting Industry within the African Wildlife Economy.</a:t>
            </a:r>
          </a:p>
          <a:p>
            <a:pPr marL="0" indent="0">
              <a:buNone/>
            </a:pPr>
            <a:endParaRPr lang="en-US" sz="2000" dirty="0"/>
          </a:p>
          <a:p>
            <a:pPr marL="0" indent="0">
              <a:buNone/>
            </a:pPr>
            <a:r>
              <a:rPr lang="en-US" sz="2000" dirty="0"/>
              <a:t>The team from Cornell University conducted a S.W.A.T exercise and broke up into four groups to address Strengths, Weaknesses, Opportunities, and Threats  as perceived by the group assembled.</a:t>
            </a:r>
          </a:p>
        </p:txBody>
      </p:sp>
    </p:spTree>
    <p:extLst>
      <p:ext uri="{BB962C8B-B14F-4D97-AF65-F5344CB8AC3E}">
        <p14:creationId xmlns:p14="http://schemas.microsoft.com/office/powerpoint/2010/main" val="230961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1A12-5EED-2077-F19E-6413E269FE17}"/>
              </a:ext>
            </a:extLst>
          </p:cNvPr>
          <p:cNvSpPr>
            <a:spLocks noGrp="1"/>
          </p:cNvSpPr>
          <p:nvPr>
            <p:ph type="title"/>
          </p:nvPr>
        </p:nvSpPr>
        <p:spPr>
          <a:xfrm>
            <a:off x="1457633" y="-255638"/>
            <a:ext cx="10515600" cy="1325563"/>
          </a:xfrm>
        </p:spPr>
        <p:txBody>
          <a:bodyPr>
            <a:normAutofit/>
          </a:bodyPr>
          <a:lstStyle/>
          <a:p>
            <a:r>
              <a:rPr lang="en-US" sz="3200" dirty="0"/>
              <a:t>AWCF 2022 Hunting Industry S.W.A.T. Exercise Results</a:t>
            </a:r>
          </a:p>
        </p:txBody>
      </p:sp>
      <p:graphicFrame>
        <p:nvGraphicFramePr>
          <p:cNvPr id="4" name="Table 4">
            <a:extLst>
              <a:ext uri="{FF2B5EF4-FFF2-40B4-BE49-F238E27FC236}">
                <a16:creationId xmlns:a16="http://schemas.microsoft.com/office/drawing/2014/main" id="{2BF7B68A-E26A-941A-C927-69EEA4048891}"/>
              </a:ext>
            </a:extLst>
          </p:cNvPr>
          <p:cNvGraphicFramePr>
            <a:graphicFrameLocks noGrp="1"/>
          </p:cNvGraphicFramePr>
          <p:nvPr>
            <p:ph idx="1"/>
            <p:extLst>
              <p:ext uri="{D42A27DB-BD31-4B8C-83A1-F6EECF244321}">
                <p14:modId xmlns:p14="http://schemas.microsoft.com/office/powerpoint/2010/main" val="573797066"/>
              </p:ext>
            </p:extLst>
          </p:nvPr>
        </p:nvGraphicFramePr>
        <p:xfrm>
          <a:off x="0" y="768727"/>
          <a:ext cx="12192000" cy="6089273"/>
        </p:xfrm>
        <a:graphic>
          <a:graphicData uri="http://schemas.openxmlformats.org/drawingml/2006/table">
            <a:tbl>
              <a:tblPr firstRow="1" bandRow="1">
                <a:tableStyleId>{5C22544A-7EE6-4342-B048-85BDC9FD1C3A}</a:tableStyleId>
              </a:tblPr>
              <a:tblGrid>
                <a:gridCol w="6085939">
                  <a:extLst>
                    <a:ext uri="{9D8B030D-6E8A-4147-A177-3AD203B41FA5}">
                      <a16:colId xmlns:a16="http://schemas.microsoft.com/office/drawing/2014/main" val="2494725467"/>
                    </a:ext>
                  </a:extLst>
                </a:gridCol>
                <a:gridCol w="3058061">
                  <a:extLst>
                    <a:ext uri="{9D8B030D-6E8A-4147-A177-3AD203B41FA5}">
                      <a16:colId xmlns:a16="http://schemas.microsoft.com/office/drawing/2014/main" val="2160552139"/>
                    </a:ext>
                  </a:extLst>
                </a:gridCol>
                <a:gridCol w="3048000">
                  <a:extLst>
                    <a:ext uri="{9D8B030D-6E8A-4147-A177-3AD203B41FA5}">
                      <a16:colId xmlns:a16="http://schemas.microsoft.com/office/drawing/2014/main" val="3647968210"/>
                    </a:ext>
                  </a:extLst>
                </a:gridCol>
              </a:tblGrid>
              <a:tr h="3133405">
                <a:tc>
                  <a:txBody>
                    <a:bodyPr/>
                    <a:lstStyle/>
                    <a:p>
                      <a:pPr lvl="0"/>
                      <a:r>
                        <a:rPr lang="en-US" sz="1600" u="sng" dirty="0"/>
                        <a:t>Strengths</a:t>
                      </a:r>
                    </a:p>
                    <a:p>
                      <a:pPr lvl="0"/>
                      <a:endParaRPr lang="en-US" sz="1300" u="sng" dirty="0"/>
                    </a:p>
                    <a:p>
                      <a:pPr lvl="0"/>
                      <a:r>
                        <a:rPr lang="en-US" sz="1300" b="1" kern="1200" dirty="0">
                          <a:solidFill>
                            <a:schemeClr val="lt1"/>
                          </a:solidFill>
                          <a:effectLst/>
                          <a:latin typeface="+mn-lt"/>
                          <a:ea typeface="+mn-ea"/>
                          <a:cs typeface="+mn-cs"/>
                        </a:rPr>
                        <a:t>Connection to wild lands and habitat conservation</a:t>
                      </a:r>
                    </a:p>
                    <a:p>
                      <a:pPr lvl="1"/>
                      <a:r>
                        <a:rPr lang="en-US" sz="1300" b="1" kern="1200" dirty="0">
                          <a:solidFill>
                            <a:schemeClr val="lt1"/>
                          </a:solidFill>
                          <a:effectLst/>
                          <a:latin typeface="+mn-lt"/>
                          <a:ea typeface="+mn-ea"/>
                          <a:cs typeface="+mn-cs"/>
                        </a:rPr>
                        <a:t>Climate solutions</a:t>
                      </a:r>
                    </a:p>
                    <a:p>
                      <a:pPr lvl="0"/>
                      <a:r>
                        <a:rPr lang="en-US" sz="1300" b="1" kern="1200" dirty="0">
                          <a:solidFill>
                            <a:schemeClr val="lt1"/>
                          </a:solidFill>
                          <a:effectLst/>
                          <a:latin typeface="+mn-lt"/>
                          <a:ea typeface="+mn-ea"/>
                          <a:cs typeface="+mn-cs"/>
                        </a:rPr>
                        <a:t>Benefits to communities</a:t>
                      </a:r>
                    </a:p>
                    <a:p>
                      <a:pPr lvl="1"/>
                      <a:r>
                        <a:rPr lang="en-US" sz="1300" b="1" kern="1200" dirty="0">
                          <a:solidFill>
                            <a:schemeClr val="lt1"/>
                          </a:solidFill>
                          <a:effectLst/>
                          <a:latin typeface="+mn-lt"/>
                          <a:ea typeface="+mn-ea"/>
                          <a:cs typeface="+mn-cs"/>
                        </a:rPr>
                        <a:t>Economic </a:t>
                      </a:r>
                    </a:p>
                    <a:p>
                      <a:pPr lvl="1"/>
                      <a:r>
                        <a:rPr lang="en-US" sz="1300" b="1" kern="1200" dirty="0">
                          <a:solidFill>
                            <a:schemeClr val="lt1"/>
                          </a:solidFill>
                          <a:effectLst/>
                          <a:latin typeface="+mn-lt"/>
                          <a:ea typeface="+mn-ea"/>
                          <a:cs typeface="+mn-cs"/>
                        </a:rPr>
                        <a:t>Nutritional</a:t>
                      </a:r>
                    </a:p>
                    <a:p>
                      <a:pPr lvl="0"/>
                      <a:r>
                        <a:rPr lang="en-US" sz="1300" b="1" kern="1200" dirty="0">
                          <a:solidFill>
                            <a:schemeClr val="lt1"/>
                          </a:solidFill>
                          <a:effectLst/>
                          <a:latin typeface="+mn-lt"/>
                          <a:ea typeface="+mn-ea"/>
                          <a:cs typeface="+mn-cs"/>
                        </a:rPr>
                        <a:t>Regulatory framework</a:t>
                      </a:r>
                    </a:p>
                    <a:p>
                      <a:pPr lvl="0"/>
                      <a:r>
                        <a:rPr lang="en-US" sz="1300" b="1" kern="1200" dirty="0">
                          <a:solidFill>
                            <a:schemeClr val="lt1"/>
                          </a:solidFill>
                          <a:effectLst/>
                          <a:latin typeface="+mn-lt"/>
                          <a:ea typeface="+mn-ea"/>
                          <a:cs typeface="+mn-cs"/>
                        </a:rPr>
                        <a:t>Species conservation</a:t>
                      </a:r>
                    </a:p>
                    <a:p>
                      <a:pPr lvl="0"/>
                      <a:r>
                        <a:rPr lang="en-US" sz="1300" b="1" kern="1200" dirty="0">
                          <a:solidFill>
                            <a:schemeClr val="lt1"/>
                          </a:solidFill>
                          <a:effectLst/>
                          <a:latin typeface="+mn-lt"/>
                          <a:ea typeface="+mn-ea"/>
                          <a:cs typeface="+mn-cs"/>
                        </a:rPr>
                        <a:t>Role in wildlife management </a:t>
                      </a:r>
                    </a:p>
                    <a:p>
                      <a:pPr lvl="0"/>
                      <a:r>
                        <a:rPr lang="en-US" sz="1300" b="1" kern="1200" dirty="0">
                          <a:solidFill>
                            <a:schemeClr val="lt1"/>
                          </a:solidFill>
                          <a:effectLst/>
                          <a:latin typeface="+mn-lt"/>
                          <a:ea typeface="+mn-ea"/>
                          <a:cs typeface="+mn-cs"/>
                        </a:rPr>
                        <a:t>Diverse value chain</a:t>
                      </a:r>
                    </a:p>
                    <a:p>
                      <a:pPr lvl="1"/>
                      <a:r>
                        <a:rPr lang="en-US" sz="1300" b="1" kern="1200" dirty="0">
                          <a:solidFill>
                            <a:schemeClr val="lt1"/>
                          </a:solidFill>
                          <a:effectLst/>
                          <a:latin typeface="+mn-lt"/>
                          <a:ea typeface="+mn-ea"/>
                          <a:cs typeface="+mn-cs"/>
                        </a:rPr>
                        <a:t>Taxidermy, hotel, transport, supplies, etc. </a:t>
                      </a:r>
                    </a:p>
                    <a:p>
                      <a:pPr lvl="1"/>
                      <a:r>
                        <a:rPr lang="en-US" sz="1300" b="1" u="none" kern="1200" dirty="0">
                          <a:solidFill>
                            <a:schemeClr val="lt1"/>
                          </a:solidFill>
                          <a:effectLst/>
                          <a:latin typeface="+mn-lt"/>
                          <a:ea typeface="+mn-ea"/>
                          <a:cs typeface="+mn-cs"/>
                        </a:rPr>
                        <a:t>Also </a:t>
                      </a:r>
                      <a:r>
                        <a:rPr lang="en-US" sz="1300" b="1" kern="1200" dirty="0">
                          <a:solidFill>
                            <a:schemeClr val="lt1"/>
                          </a:solidFill>
                          <a:effectLst/>
                          <a:latin typeface="+mn-lt"/>
                          <a:ea typeface="+mn-ea"/>
                          <a:cs typeface="+mn-cs"/>
                        </a:rPr>
                        <a:t>other products (skin, meat, etc.)</a:t>
                      </a:r>
                    </a:p>
                    <a:p>
                      <a:pPr lvl="0"/>
                      <a:r>
                        <a:rPr lang="en-US" sz="1300" b="1" kern="1200" dirty="0">
                          <a:solidFill>
                            <a:schemeClr val="lt1"/>
                          </a:solidFill>
                          <a:effectLst/>
                          <a:latin typeface="+mn-lt"/>
                          <a:ea typeface="+mn-ea"/>
                          <a:cs typeface="+mn-cs"/>
                        </a:rPr>
                        <a:t>High value, low environmental impact </a:t>
                      </a:r>
                    </a:p>
                    <a:p>
                      <a:pPr lvl="0"/>
                      <a:r>
                        <a:rPr lang="en-US" sz="1300" b="1" kern="1200" dirty="0">
                          <a:solidFill>
                            <a:schemeClr val="lt1"/>
                          </a:solidFill>
                          <a:effectLst/>
                          <a:latin typeface="+mn-lt"/>
                          <a:ea typeface="+mn-ea"/>
                          <a:cs typeface="+mn-cs"/>
                        </a:rPr>
                        <a:t>Utilize remote landscapes not used for other things</a:t>
                      </a:r>
                    </a:p>
                    <a:p>
                      <a:r>
                        <a:rPr lang="en-US" sz="1300" b="1" kern="1200" dirty="0">
                          <a:solidFill>
                            <a:schemeClr val="lt1"/>
                          </a:solidFill>
                          <a:effectLst/>
                          <a:latin typeface="+mn-lt"/>
                          <a:ea typeface="+mn-ea"/>
                          <a:cs typeface="+mn-cs"/>
                        </a:rPr>
                        <a:t>Economic multiplier effect</a:t>
                      </a:r>
                      <a:endParaRPr lang="en-US" sz="1300" b="1" dirty="0"/>
                    </a:p>
                  </a:txBody>
                  <a:tcPr/>
                </a:tc>
                <a:tc gridSpan="2">
                  <a:txBody>
                    <a:bodyPr/>
                    <a:lstStyle/>
                    <a:p>
                      <a:r>
                        <a:rPr lang="en-US" sz="1600" u="sng" dirty="0"/>
                        <a:t>Weaknesses</a:t>
                      </a:r>
                    </a:p>
                    <a:p>
                      <a:endParaRPr lang="en-US" sz="1300" u="sng" dirty="0"/>
                    </a:p>
                    <a:p>
                      <a:r>
                        <a:rPr lang="en-US" sz="1300" b="1" dirty="0"/>
                        <a:t>Word “trophy” should be deleted/replaced</a:t>
                      </a:r>
                    </a:p>
                    <a:p>
                      <a:r>
                        <a:rPr lang="en-US" sz="1300" b="1" dirty="0"/>
                        <a:t>Poor communication on benefits of hunting</a:t>
                      </a:r>
                    </a:p>
                    <a:p>
                      <a:r>
                        <a:rPr lang="en-US" sz="1300" b="1" dirty="0"/>
                        <a:t>There is too much emphasis on species and not the ecosystem as a whole in habitat degradation</a:t>
                      </a:r>
                    </a:p>
                    <a:p>
                      <a:r>
                        <a:rPr lang="en-US" sz="1300" b="1" dirty="0"/>
                        <a:t>Lack of information on the management regimes</a:t>
                      </a:r>
                    </a:p>
                    <a:p>
                      <a:endParaRPr lang="en-US" dirty="0"/>
                    </a:p>
                  </a:txBody>
                  <a:tcPr>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3904064593"/>
                  </a:ext>
                </a:extLst>
              </a:tr>
              <a:tr h="2782193">
                <a:tc>
                  <a:txBody>
                    <a:bodyPr/>
                    <a:lstStyle/>
                    <a:p>
                      <a:r>
                        <a:rPr lang="en-US" sz="1600" b="1" u="sng" dirty="0"/>
                        <a:t>Opportunities</a:t>
                      </a:r>
                    </a:p>
                    <a:p>
                      <a:endParaRPr lang="en-US" sz="1300" b="1" u="sng" dirty="0"/>
                    </a:p>
                    <a:p>
                      <a:r>
                        <a:rPr lang="en-US" sz="1300" b="1" dirty="0"/>
                        <a:t>New markets</a:t>
                      </a:r>
                    </a:p>
                    <a:p>
                      <a:r>
                        <a:rPr lang="en-US" sz="1300" b="1" dirty="0"/>
                        <a:t>Problem animal control</a:t>
                      </a:r>
                    </a:p>
                    <a:p>
                      <a:r>
                        <a:rPr lang="en-US" sz="1300" b="1" dirty="0"/>
                        <a:t>Employment</a:t>
                      </a:r>
                    </a:p>
                    <a:p>
                      <a:r>
                        <a:rPr lang="en-US" sz="1300" b="1" dirty="0"/>
                        <a:t>Developing rural economy</a:t>
                      </a:r>
                    </a:p>
                    <a:p>
                      <a:r>
                        <a:rPr lang="en-US" sz="1300" b="1" dirty="0"/>
                        <a:t>Training and more experts on trophy hunting</a:t>
                      </a:r>
                    </a:p>
                    <a:p>
                      <a:r>
                        <a:rPr lang="en-US" sz="1300" b="1" dirty="0"/>
                        <a:t>Communication/public education/political education</a:t>
                      </a:r>
                    </a:p>
                    <a:p>
                      <a:r>
                        <a:rPr lang="en-US" sz="1300" b="1" dirty="0"/>
                        <a:t>Trading legislation and regulations</a:t>
                      </a:r>
                    </a:p>
                    <a:p>
                      <a:r>
                        <a:rPr lang="en-US" sz="1300" b="1" dirty="0"/>
                        <a:t>Rebranding trophy hunting</a:t>
                      </a:r>
                    </a:p>
                    <a:p>
                      <a:endParaRPr lang="en-US" dirty="0"/>
                    </a:p>
                    <a:p>
                      <a:endParaRPr lang="en-US" dirty="0"/>
                    </a:p>
                  </a:txBody>
                  <a:tcPr>
                    <a:solidFill>
                      <a:schemeClr val="accent6">
                        <a:lumMod val="60000"/>
                        <a:lumOff val="40000"/>
                      </a:schemeClr>
                    </a:solidFill>
                  </a:tcPr>
                </a:tc>
                <a:tc>
                  <a:txBody>
                    <a:bodyPr/>
                    <a:lstStyle/>
                    <a:p>
                      <a:r>
                        <a:rPr lang="en-US" sz="1600" b="1" u="sng" dirty="0"/>
                        <a:t>Threats</a:t>
                      </a:r>
                    </a:p>
                    <a:p>
                      <a:endParaRPr lang="en-US" sz="1200" b="1" u="sng" dirty="0"/>
                    </a:p>
                    <a:p>
                      <a:pPr marL="0" indent="0">
                        <a:buFont typeface="Courier New" panose="02070309020205020404" pitchFamily="49" charset="0"/>
                        <a:buNone/>
                      </a:pPr>
                      <a:r>
                        <a:rPr lang="en-US" sz="1300" b="1" dirty="0"/>
                        <a:t>Habitat loss</a:t>
                      </a:r>
                    </a:p>
                    <a:p>
                      <a:r>
                        <a:rPr lang="en-US" sz="1300" b="1" dirty="0"/>
                        <a:t>Trophy bans</a:t>
                      </a:r>
                    </a:p>
                    <a:p>
                      <a:pPr lvl="1"/>
                      <a:r>
                        <a:rPr lang="en-US" sz="1300" b="1" dirty="0"/>
                        <a:t>External</a:t>
                      </a:r>
                    </a:p>
                    <a:p>
                      <a:pPr lvl="1"/>
                      <a:r>
                        <a:rPr lang="en-US" sz="1300" b="1" dirty="0"/>
                        <a:t>Internal</a:t>
                      </a:r>
                    </a:p>
                    <a:p>
                      <a:r>
                        <a:rPr lang="en-US" sz="1300" b="1" dirty="0"/>
                        <a:t>Overregulation</a:t>
                      </a:r>
                    </a:p>
                    <a:p>
                      <a:r>
                        <a:rPr lang="en-US" sz="1300" b="1" dirty="0"/>
                        <a:t>Misinformation (communication + apathy)</a:t>
                      </a:r>
                    </a:p>
                    <a:p>
                      <a:r>
                        <a:rPr lang="en-US" sz="1300" b="1" dirty="0"/>
                        <a:t>Anti-hunting lobby (communication + apathy)</a:t>
                      </a:r>
                    </a:p>
                    <a:p>
                      <a:r>
                        <a:rPr lang="en-US" sz="1300" b="1" dirty="0"/>
                        <a:t>Emotions vs science</a:t>
                      </a:r>
                    </a:p>
                  </a:txBody>
                  <a:tcPr>
                    <a:solidFill>
                      <a:srgbClr val="C00000">
                        <a:alpha val="44000"/>
                      </a:srgbClr>
                    </a:solidFill>
                  </a:tcPr>
                </a:tc>
                <a:tc>
                  <a:txBody>
                    <a:bodyPr/>
                    <a:lstStyle/>
                    <a:p>
                      <a:r>
                        <a:rPr lang="en-US" sz="1400" dirty="0"/>
                        <a:t> </a:t>
                      </a:r>
                      <a:endParaRPr lang="en-US" sz="1400" b="1" dirty="0"/>
                    </a:p>
                    <a:p>
                      <a:r>
                        <a:rPr lang="en-US" sz="1300" b="1" dirty="0"/>
                        <a:t>Costs</a:t>
                      </a:r>
                    </a:p>
                    <a:p>
                      <a:r>
                        <a:rPr lang="en-US" sz="1300" b="1" dirty="0"/>
                        <a:t>      To hunter</a:t>
                      </a:r>
                    </a:p>
                    <a:p>
                      <a:r>
                        <a:rPr lang="en-US" sz="1300" b="1" dirty="0"/>
                        <a:t>      To landowner</a:t>
                      </a:r>
                    </a:p>
                    <a:p>
                      <a:r>
                        <a:rPr lang="en-US" sz="1300" b="1" dirty="0"/>
                        <a:t>Neocolonialism</a:t>
                      </a:r>
                    </a:p>
                    <a:p>
                      <a:r>
                        <a:rPr lang="en-US" sz="1300" b="1" dirty="0"/>
                        <a:t>Governance</a:t>
                      </a:r>
                    </a:p>
                    <a:p>
                      <a:pPr lvl="1"/>
                      <a:r>
                        <a:rPr lang="en-US" sz="1300" b="1" dirty="0"/>
                        <a:t>Corruption</a:t>
                      </a:r>
                    </a:p>
                    <a:p>
                      <a:pPr lvl="1"/>
                      <a:r>
                        <a:rPr lang="en-US" sz="1300" b="1" dirty="0"/>
                        <a:t>Insecurity</a:t>
                      </a:r>
                    </a:p>
                    <a:p>
                      <a:r>
                        <a:rPr lang="en-US" sz="1300" b="1" dirty="0"/>
                        <a:t>Lack of ethics</a:t>
                      </a:r>
                    </a:p>
                    <a:p>
                      <a:pPr lvl="1"/>
                      <a:r>
                        <a:rPr lang="en-US" sz="1300" b="1" dirty="0"/>
                        <a:t>Hunters and standards </a:t>
                      </a:r>
                    </a:p>
                    <a:p>
                      <a:endParaRPr lang="en-US" dirty="0"/>
                    </a:p>
                  </a:txBody>
                  <a:tcPr>
                    <a:solidFill>
                      <a:srgbClr val="C00000">
                        <a:alpha val="44000"/>
                      </a:srgbClr>
                    </a:solidFill>
                  </a:tcPr>
                </a:tc>
                <a:extLst>
                  <a:ext uri="{0D108BD9-81ED-4DB2-BD59-A6C34878D82A}">
                    <a16:rowId xmlns:a16="http://schemas.microsoft.com/office/drawing/2014/main" val="3648010388"/>
                  </a:ext>
                </a:extLst>
              </a:tr>
            </a:tbl>
          </a:graphicData>
        </a:graphic>
      </p:graphicFrame>
    </p:spTree>
    <p:extLst>
      <p:ext uri="{BB962C8B-B14F-4D97-AF65-F5344CB8AC3E}">
        <p14:creationId xmlns:p14="http://schemas.microsoft.com/office/powerpoint/2010/main" val="778828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8D8D843D9EEE469C28B9E00CA7FA3F" ma:contentTypeVersion="13" ma:contentTypeDescription="Create a new document." ma:contentTypeScope="" ma:versionID="8fee8b03f014181aa418638d6f8583e8">
  <xsd:schema xmlns:xsd="http://www.w3.org/2001/XMLSchema" xmlns:xs="http://www.w3.org/2001/XMLSchema" xmlns:p="http://schemas.microsoft.com/office/2006/metadata/properties" xmlns:ns3="3e717f60-4dc6-443e-bb2b-bf6f5ea5dec8" xmlns:ns4="e84997d5-caa3-44c2-9a97-d23ca30eb295" targetNamespace="http://schemas.microsoft.com/office/2006/metadata/properties" ma:root="true" ma:fieldsID="7dd568cbe5bb69f41b654412f1e794fb" ns3:_="" ns4:_="">
    <xsd:import namespace="3e717f60-4dc6-443e-bb2b-bf6f5ea5dec8"/>
    <xsd:import namespace="e84997d5-caa3-44c2-9a97-d23ca30eb29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717f60-4dc6-443e-bb2b-bf6f5ea5de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4997d5-caa3-44c2-9a97-d23ca30eb2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e717f60-4dc6-443e-bb2b-bf6f5ea5dec8" xsi:nil="true"/>
  </documentManagement>
</p:properties>
</file>

<file path=customXml/itemProps1.xml><?xml version="1.0" encoding="utf-8"?>
<ds:datastoreItem xmlns:ds="http://schemas.openxmlformats.org/officeDocument/2006/customXml" ds:itemID="{CE69BDF2-1E06-4F1A-A82E-5439F36D5FEF}">
  <ds:schemaRefs>
    <ds:schemaRef ds:uri="http://schemas.microsoft.com/sharepoint/v3/contenttype/forms"/>
  </ds:schemaRefs>
</ds:datastoreItem>
</file>

<file path=customXml/itemProps2.xml><?xml version="1.0" encoding="utf-8"?>
<ds:datastoreItem xmlns:ds="http://schemas.openxmlformats.org/officeDocument/2006/customXml" ds:itemID="{3570265F-B206-4536-939F-9AE4451A63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717f60-4dc6-443e-bb2b-bf6f5ea5dec8"/>
    <ds:schemaRef ds:uri="e84997d5-caa3-44c2-9a97-d23ca30eb2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2D488D-8A1F-4E5E-96A0-881A72F833FF}">
  <ds:schemaRef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terms/"/>
    <ds:schemaRef ds:uri="3e717f60-4dc6-443e-bb2b-bf6f5ea5dec8"/>
    <ds:schemaRef ds:uri="e84997d5-caa3-44c2-9a97-d23ca30eb29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8508</TotalTime>
  <Words>2175</Words>
  <Application>Microsoft Office PowerPoint</Application>
  <PresentationFormat>Widescreen</PresentationFormat>
  <Paragraphs>233</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-apple-system</vt:lpstr>
      <vt:lpstr>Arial</vt:lpstr>
      <vt:lpstr>Calibri</vt:lpstr>
      <vt:lpstr>Calibri Light</vt:lpstr>
      <vt:lpstr>Courier New</vt:lpstr>
      <vt:lpstr>Montserrat</vt:lpstr>
      <vt:lpstr>Open Sans</vt:lpstr>
      <vt:lpstr>Source Sans Pro</vt:lpstr>
      <vt:lpstr>Source Serif Pro</vt:lpstr>
      <vt:lpstr>Office Theme</vt:lpstr>
      <vt:lpstr>Communication about Hunting in Africa Among North American Audiences: Lessons from Leveraging Food Motivations in Recruiting and Retaining New Hunter Demographics</vt:lpstr>
      <vt:lpstr>Brief intro   Keith G. Tidball, PhD Cornell University – Dept. of Natural Resources and the Environment  kgtidball@cornell.edu</vt:lpstr>
      <vt:lpstr>Context: Overall Approval of Hunting in the US</vt:lpstr>
      <vt:lpstr>Getting to a 30 Billion Wildlife Economy – Overall Approval of Hunting in the US</vt:lpstr>
      <vt:lpstr>US Results of Interest</vt:lpstr>
      <vt:lpstr>US Results of Interest</vt:lpstr>
      <vt:lpstr>Why Are We Losing Ground?</vt:lpstr>
      <vt:lpstr>What we learned last year at this time--</vt:lpstr>
      <vt:lpstr>AWCF 2022 Hunting Industry S.W.A.T. Exercise Results</vt:lpstr>
      <vt:lpstr>AWCF 2022 Hunting Industry S.W.A.T. Exercise Results</vt:lpstr>
      <vt:lpstr>There appears to be forward motion in this space here in Africa… examples</vt:lpstr>
      <vt:lpstr>PowerPoint Presentation</vt:lpstr>
      <vt:lpstr>PowerPoint Presentation</vt:lpstr>
      <vt:lpstr>Key Points</vt:lpstr>
      <vt:lpstr>Implications for North American consumers?  </vt:lpstr>
      <vt:lpstr>Three Spheres of Food Motivations in Hunting</vt:lpstr>
      <vt:lpstr>Three Spheres of Food Motivations in Hunting</vt:lpstr>
      <vt:lpstr>Three Spheres of Food Motivations in Hunting</vt:lpstr>
      <vt:lpstr>Three Spheres of Food Motivations in Hunting</vt:lpstr>
      <vt:lpstr>Example of Efforts to Leverage Food Motivations in US for Hunter Recruitment &amp; Retention</vt:lpstr>
      <vt:lpstr>PowerPoint Presentation</vt:lpstr>
      <vt:lpstr>PowerPoint Presentation</vt:lpstr>
      <vt:lpstr>PowerPoint Presentation</vt:lpstr>
      <vt:lpstr>PowerPoint Presentation</vt:lpstr>
      <vt:lpstr>PowerPoint Presentation</vt:lpstr>
      <vt:lpstr>PowerPoint Presentation</vt:lpstr>
      <vt:lpstr>Calls to Action</vt:lpstr>
      <vt:lpstr>Is the African Safari Hunting Industry Ready for this?</vt:lpstr>
      <vt:lpstr>Thank you!</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Motivations in Recruiting and Retaining New Hunter Demographics: Implications for the African Wildlife Economy</dc:title>
  <dc:creator>Keith G. Tidball</dc:creator>
  <cp:lastModifiedBy>Keith G. Tidball</cp:lastModifiedBy>
  <cp:revision>32</cp:revision>
  <dcterms:created xsi:type="dcterms:W3CDTF">2023-10-05T17:58:53Z</dcterms:created>
  <dcterms:modified xsi:type="dcterms:W3CDTF">2023-10-12T08:33:23Z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0x010100B08D8D843D9EEE469C28B9E00CA7FA3F</vt:lpwstr>
  </property>
</Properties>
</file>