
<file path=[Content_Types].xml><?xml version="1.0" encoding="utf-8"?>
<Types xmlns="http://schemas.openxmlformats.org/package/2006/content-types">
  <Default ContentType="image/png" Extension="png"/>
  <Default ContentType="image/jpeg" Extension="jpeg"/>
  <Default ContentType="image/x-emf" Extension="emf"/>
  <Default ContentType="application/vnd.openxmlformats-package.relationships+xml" Extension="rels"/>
  <Default ContentType="application/xml" Extension="xml"/>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drawingml.chart+xml" PartName="/ppt/charts/chart1.xml"/>
  <Override ContentType="application/vnd.ms-office.chartstyle+xml" PartName="/ppt/charts/style1.xml"/>
  <Override ContentType="application/vnd.ms-office.chartcolorstyle+xml" PartName="/ppt/charts/colors1.xml"/>
  <Override ContentType="application/vnd.openxmlformats-officedocument.drawingml.chart+xml" PartName="/ppt/charts/chart2.xml"/>
  <Override ContentType="application/vnd.ms-office.chartstyle+xml" PartName="/ppt/charts/style2.xml"/>
  <Override ContentType="application/vnd.ms-office.chartcolorstyle+xml" PartName="/ppt/charts/colors2.xml"/>
  <Override ContentType="application/vnd.openxmlformats-officedocument.drawingml.chart+xml" PartName="/ppt/charts/chart3.xml"/>
  <Override ContentType="application/vnd.ms-office.chartstyle+xml" PartName="/ppt/charts/style3.xml"/>
  <Override ContentType="application/vnd.ms-office.chartcolorstyle+xml" PartName="/ppt/charts/colors3.xml"/>
  <Override ContentType="application/vnd.openxmlformats-officedocument.drawingml.chart+xml" PartName="/ppt/charts/chart4.xml"/>
  <Override ContentType="application/vnd.ms-office.chartstyle+xml" PartName="/ppt/charts/style4.xml"/>
  <Override ContentType="application/vnd.ms-office.chartcolorstyle+xml" PartName="/ppt/charts/colors4.xml"/>
  <Override ContentType="application/vnd.openxmlformats-officedocument.drawingml.chart+xml" PartName="/ppt/charts/chart5.xml"/>
  <Override ContentType="application/vnd.ms-office.chartstyle+xml" PartName="/ppt/charts/style5.xml"/>
  <Override ContentType="application/vnd.ms-office.chartcolorstyle+xml" PartName="/ppt/charts/colors5.xml"/>
  <Override ContentType="application/vnd.openxmlformats-officedocument.drawingml.chartshapes+xml" PartName="/ppt/drawings/drawing1.xml"/>
  <Override ContentType="application/vnd.openxmlformats-officedocument.drawingml.chart+xml" PartName="/ppt/charts/chart6.xml"/>
  <Override ContentType="application/vnd.ms-office.chartstyle+xml" PartName="/ppt/charts/style6.xml"/>
  <Override ContentType="application/vnd.ms-office.chartcolorstyle+xml" PartName="/ppt/charts/colors6.xml"/>
  <Override ContentType="application/vnd.openxmlformats-officedocument.drawingml.chart+xml" PartName="/ppt/charts/chart7.xml"/>
  <Override ContentType="application/vnd.ms-office.chartstyle+xml" PartName="/ppt/charts/style7.xml"/>
  <Override ContentType="application/vnd.ms-office.chartcolorstyle+xml" PartName="/ppt/charts/colors7.xml"/>
  <Override ContentType="application/vnd.openxmlformats-officedocument.drawingml.chartshapes+xml" PartName="/ppt/drawings/drawing2.xml"/>
  <Override ContentType="application/vnd.openxmlformats-officedocument.drawingml.chart+xml" PartName="/ppt/charts/chart8.xml"/>
  <Override ContentType="application/vnd.ms-office.chartstyle+xml" PartName="/ppt/charts/style8.xml"/>
  <Override ContentType="application/vnd.ms-office.chartcolorstyle+xml" PartName="/ppt/charts/colors8.xml"/>
  <Override ContentType="application/vnd.openxmlformats-officedocument.drawingml.chartshapes+xml" PartName="/ppt/drawings/drawing3.xml"/>
  <Override ContentType="application/vnd.openxmlformats-officedocument.drawingml.chart+xml" PartName="/ppt/charts/chart9.xml"/>
  <Override ContentType="application/vnd.ms-office.chartstyle+xml" PartName="/ppt/charts/style9.xml"/>
  <Override ContentType="application/vnd.ms-office.chartcolorstyle+xml" PartName="/ppt/charts/colors9.xml"/>
  <Override ContentType="application/vnd.openxmlformats-officedocument.drawingml.chartshapes+xml" PartName="/ppt/drawings/drawing4.xml"/>
  <Override ContentType="application/vnd.openxmlformats-officedocument.drawingml.chart+xml" PartName="/ppt/charts/chart10.xml"/>
  <Override ContentType="application/vnd.ms-office.chartstyle+xml" PartName="/ppt/charts/style10.xml"/>
  <Override ContentType="application/vnd.ms-office.chartcolorstyle+xml" PartName="/ppt/charts/colors10.xml"/>
  <Override ContentType="application/vnd.openxmlformats-officedocument.themeOverride+xml" PartName="/ppt/theme/themeOverride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31" r:id="rId71"/>
    <p:sldId id="332" r:id="rId72"/>
    <p:sldId id="333" r:id="rId73"/>
    <p:sldId id="334" r:id="rId74"/>
    <p:sldId id="335"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3" autoAdjust="0"/>
    <p:restoredTop sz="94660"/>
  </p:normalViewPr>
  <p:slideViewPr>
    <p:cSldViewPr snapToGrid="0">
      <p:cViewPr varScale="1">
        <p:scale>
          <a:sx n="73" d="100"/>
          <a:sy n="73" d="100"/>
        </p:scale>
        <p:origin x="66"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ls7\Documents\GOATS\Research\BFT_Study\FarmStudiesSamplingData\NorthlandTyra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tls7\Documents\GOATS\Research\BFT_Study\FarmStudiesSamplingData\Sunny%20Acres%202016%20xlsx.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tls7\Documents\GOATS\Research\BFT_Study\FarmStudiesSamplingData\NorthlandTyra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ls7\Documents\GOATS\Research\BFT_Study\FarmStudiesSamplingData\NorthlandTyra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ls7\Documents\GOATS\Research\BFT_Study\FarmStudiesSamplingData\Gansvoort%20Lamb%20Data%201104201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tls7\Documents\GOATS\Research\BFT_Study\FarmStudiesSamplingData\GansvoortTyra1.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file:///C:\Users\tls7\Documents\GOATS\Research\BFT_Study\FarmStudiesSamplingData\GansvoortTyra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tls7\Documents\GOATS\Research\BFT_Study\FarmStudiesSamplingData\ELF%20Lamb%20Data%20Summer%202015C.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oleObject" Target="file:///C:\Users\tls7\Documents\GOATS\Research\BFT_Study\FarmStudiesSamplingData\Sunny%20Acres%202016%20xlsx.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oleObject" Target="file:///C:\Users\tls7\Documents\GOATS\Research\BFT_Study\FarmStudiesSamplingData\Sunny%20Acres%202016%20xlsx.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FAMACHA Scores by Treatment</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TreatmentMeans!$B$9</c:f>
              <c:strCache>
                <c:ptCount val="1"/>
                <c:pt idx="0">
                  <c:v>BFT</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TreatmentMeans!$A$10:$A$13</c:f>
              <c:numCache>
                <c:formatCode>m/d/yyyy</c:formatCode>
                <c:ptCount val="4"/>
                <c:pt idx="0">
                  <c:v>42200</c:v>
                </c:pt>
                <c:pt idx="1">
                  <c:v>42214</c:v>
                </c:pt>
                <c:pt idx="2">
                  <c:v>42228</c:v>
                </c:pt>
                <c:pt idx="3">
                  <c:v>42242</c:v>
                </c:pt>
              </c:numCache>
            </c:numRef>
          </c:cat>
          <c:val>
            <c:numRef>
              <c:f>TreatmentMeans!$B$10:$B$13</c:f>
              <c:numCache>
                <c:formatCode>General</c:formatCode>
                <c:ptCount val="4"/>
                <c:pt idx="0">
                  <c:v>1.75</c:v>
                </c:pt>
                <c:pt idx="1">
                  <c:v>2.25</c:v>
                </c:pt>
                <c:pt idx="2">
                  <c:v>1.625</c:v>
                </c:pt>
                <c:pt idx="3">
                  <c:v>1.125</c:v>
                </c:pt>
              </c:numCache>
            </c:numRef>
          </c:val>
          <c:smooth val="0"/>
          <c:extLst xmlns:c16r2="http://schemas.microsoft.com/office/drawing/2015/06/chart">
            <c:ext xmlns:c16="http://schemas.microsoft.com/office/drawing/2014/chart" uri="{C3380CC4-5D6E-409C-BE32-E72D297353CC}">
              <c16:uniqueId val="{00000000-60B5-4AA3-B9EB-B10BBB0A3ED8}"/>
            </c:ext>
          </c:extLst>
        </c:ser>
        <c:ser>
          <c:idx val="1"/>
          <c:order val="1"/>
          <c:tx>
            <c:strRef>
              <c:f>TreatmentMeans!$C$9</c:f>
              <c:strCache>
                <c:ptCount val="1"/>
                <c:pt idx="0">
                  <c:v>CP</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TreatmentMeans!$A$10:$A$13</c:f>
              <c:numCache>
                <c:formatCode>m/d/yyyy</c:formatCode>
                <c:ptCount val="4"/>
                <c:pt idx="0">
                  <c:v>42200</c:v>
                </c:pt>
                <c:pt idx="1">
                  <c:v>42214</c:v>
                </c:pt>
                <c:pt idx="2">
                  <c:v>42228</c:v>
                </c:pt>
                <c:pt idx="3">
                  <c:v>42242</c:v>
                </c:pt>
              </c:numCache>
            </c:numRef>
          </c:cat>
          <c:val>
            <c:numRef>
              <c:f>TreatmentMeans!$C$10:$C$13</c:f>
              <c:numCache>
                <c:formatCode>General</c:formatCode>
                <c:ptCount val="4"/>
                <c:pt idx="0">
                  <c:v>2</c:v>
                </c:pt>
                <c:pt idx="1">
                  <c:v>2.375</c:v>
                </c:pt>
                <c:pt idx="2">
                  <c:v>2.5</c:v>
                </c:pt>
                <c:pt idx="3">
                  <c:v>2</c:v>
                </c:pt>
              </c:numCache>
            </c:numRef>
          </c:val>
          <c:smooth val="0"/>
          <c:extLst xmlns:c16r2="http://schemas.microsoft.com/office/drawing/2015/06/chart">
            <c:ext xmlns:c16="http://schemas.microsoft.com/office/drawing/2014/chart" uri="{C3380CC4-5D6E-409C-BE32-E72D297353CC}">
              <c16:uniqueId val="{00000001-60B5-4AA3-B9EB-B10BBB0A3ED8}"/>
            </c:ext>
          </c:extLst>
        </c:ser>
        <c:dLbls>
          <c:dLblPos val="ctr"/>
          <c:showLegendKey val="0"/>
          <c:showVal val="1"/>
          <c:showCatName val="0"/>
          <c:showSerName val="0"/>
          <c:showPercent val="0"/>
          <c:showBubbleSize val="0"/>
        </c:dLbls>
        <c:marker val="1"/>
        <c:smooth val="0"/>
        <c:axId val="455054008"/>
        <c:axId val="455055184"/>
      </c:lineChart>
      <c:dateAx>
        <c:axId val="455054008"/>
        <c:scaling>
          <c:orientation val="minMax"/>
        </c:scaling>
        <c:delete val="0"/>
        <c:axPos val="b"/>
        <c:numFmt formatCode="m/d/yyyy" sourceLinked="1"/>
        <c:majorTickMark val="out"/>
        <c:minorTickMark val="none"/>
        <c:tickLblPos val="nextTo"/>
        <c:spPr>
          <a:noFill/>
          <a:ln w="19050" cap="flat" cmpd="sng" algn="ctr">
            <a:solidFill>
              <a:schemeClr val="dk1">
                <a:lumMod val="75000"/>
                <a:lumOff val="25000"/>
              </a:schemeClr>
            </a:solidFill>
            <a:round/>
          </a:ln>
          <a:effectLst/>
        </c:spPr>
        <c:txPr>
          <a:bodyPr rot="-5400000" spcFirstLastPara="1" vertOverflow="ellipsis"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455055184"/>
        <c:crosses val="autoZero"/>
        <c:auto val="1"/>
        <c:lblOffset val="100"/>
        <c:baseTimeUnit val="days"/>
        <c:majorUnit val="14"/>
        <c:majorTimeUnit val="days"/>
      </c:dateAx>
      <c:valAx>
        <c:axId val="45505518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a:t>FAMACHA Scores</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crossAx val="45505400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77398658501023E-2"/>
          <c:y val="0.17655030621172355"/>
          <c:w val="0.82632521402114456"/>
          <c:h val="0.69141261188505287"/>
        </c:manualLayout>
      </c:layout>
      <c:lineChart>
        <c:grouping val="standard"/>
        <c:varyColors val="0"/>
        <c:ser>
          <c:idx val="0"/>
          <c:order val="0"/>
          <c:tx>
            <c:strRef>
              <c:f>'Charts Tables'!$P$3</c:f>
              <c:strCache>
                <c:ptCount val="1"/>
                <c:pt idx="0">
                  <c:v>Birdsfoot Trefoil</c:v>
                </c:pt>
              </c:strCache>
            </c:strRef>
          </c:tx>
          <c:spPr>
            <a:ln w="38100" cap="rnd">
              <a:solidFill>
                <a:schemeClr val="accent1"/>
              </a:solidFill>
              <a:prstDash val="sysDash"/>
              <a:round/>
            </a:ln>
            <a:effectLst/>
          </c:spPr>
          <c:marker>
            <c:symbol val="diamond"/>
            <c:size val="6"/>
            <c:spPr>
              <a:solidFill>
                <a:schemeClr val="accent1"/>
              </a:solidFill>
              <a:ln w="38100">
                <a:solidFill>
                  <a:schemeClr val="accent1"/>
                </a:solidFill>
                <a:prstDash val="sysDash"/>
                <a:round/>
              </a:ln>
              <a:effectLst/>
            </c:spPr>
          </c:marker>
          <c:cat>
            <c:numRef>
              <c:f>'Charts Tables'!$O$4:$O$8</c:f>
              <c:numCache>
                <c:formatCode>m/d/yyyy</c:formatCode>
                <c:ptCount val="5"/>
                <c:pt idx="0">
                  <c:v>42557</c:v>
                </c:pt>
                <c:pt idx="1">
                  <c:v>42572</c:v>
                </c:pt>
                <c:pt idx="2">
                  <c:v>42586</c:v>
                </c:pt>
                <c:pt idx="3">
                  <c:v>42598</c:v>
                </c:pt>
                <c:pt idx="4">
                  <c:v>42614</c:v>
                </c:pt>
              </c:numCache>
            </c:numRef>
          </c:cat>
          <c:val>
            <c:numRef>
              <c:f>'Charts Tables'!$P$4:$P$8</c:f>
              <c:numCache>
                <c:formatCode>0.0</c:formatCode>
                <c:ptCount val="5"/>
                <c:pt idx="0">
                  <c:v>53.444444444444443</c:v>
                </c:pt>
                <c:pt idx="1">
                  <c:v>53.644444444444439</c:v>
                </c:pt>
                <c:pt idx="2">
                  <c:v>55.477777777777789</c:v>
                </c:pt>
                <c:pt idx="3">
                  <c:v>60.577777777777783</c:v>
                </c:pt>
                <c:pt idx="4">
                  <c:v>65.155555555555551</c:v>
                </c:pt>
              </c:numCache>
            </c:numRef>
          </c:val>
          <c:smooth val="0"/>
          <c:extLst xmlns:c16r2="http://schemas.microsoft.com/office/drawing/2015/06/chart">
            <c:ext xmlns:c16="http://schemas.microsoft.com/office/drawing/2014/chart" uri="{C3380CC4-5D6E-409C-BE32-E72D297353CC}">
              <c16:uniqueId val="{00000000-6751-4BD5-9E13-CD907F25324F}"/>
            </c:ext>
          </c:extLst>
        </c:ser>
        <c:ser>
          <c:idx val="1"/>
          <c:order val="1"/>
          <c:tx>
            <c:strRef>
              <c:f>'Charts Tables'!$Q$3</c:f>
              <c:strCache>
                <c:ptCount val="1"/>
                <c:pt idx="0">
                  <c:v>Conventional/Annual Pasture</c:v>
                </c:pt>
              </c:strCache>
            </c:strRef>
          </c:tx>
          <c:spPr>
            <a:ln w="38100" cap="rnd">
              <a:solidFill>
                <a:srgbClr val="FF0000"/>
              </a:solidFill>
              <a:prstDash val="lgDash"/>
              <a:round/>
            </a:ln>
            <a:effectLst/>
          </c:spPr>
          <c:marker>
            <c:symbol val="square"/>
            <c:size val="6"/>
            <c:spPr>
              <a:solidFill>
                <a:schemeClr val="accent2"/>
              </a:solidFill>
              <a:ln w="38100">
                <a:solidFill>
                  <a:srgbClr val="FF0000"/>
                </a:solidFill>
                <a:prstDash val="lgDash"/>
                <a:round/>
              </a:ln>
              <a:effectLst/>
            </c:spPr>
          </c:marker>
          <c:cat>
            <c:numRef>
              <c:f>'Charts Tables'!$O$4:$O$8</c:f>
              <c:numCache>
                <c:formatCode>m/d/yyyy</c:formatCode>
                <c:ptCount val="5"/>
                <c:pt idx="0">
                  <c:v>42557</c:v>
                </c:pt>
                <c:pt idx="1">
                  <c:v>42572</c:v>
                </c:pt>
                <c:pt idx="2">
                  <c:v>42586</c:v>
                </c:pt>
                <c:pt idx="3">
                  <c:v>42598</c:v>
                </c:pt>
                <c:pt idx="4">
                  <c:v>42614</c:v>
                </c:pt>
              </c:numCache>
            </c:numRef>
          </c:cat>
          <c:val>
            <c:numRef>
              <c:f>'Charts Tables'!$Q$4:$Q$8</c:f>
              <c:numCache>
                <c:formatCode>0.0</c:formatCode>
                <c:ptCount val="5"/>
                <c:pt idx="0">
                  <c:v>50.2</c:v>
                </c:pt>
                <c:pt idx="1">
                  <c:v>51.519999999999996</c:v>
                </c:pt>
                <c:pt idx="2">
                  <c:v>51.120000000000005</c:v>
                </c:pt>
                <c:pt idx="3">
                  <c:v>53.88000000000001</c:v>
                </c:pt>
                <c:pt idx="4">
                  <c:v>54.040000000000006</c:v>
                </c:pt>
              </c:numCache>
            </c:numRef>
          </c:val>
          <c:smooth val="0"/>
          <c:extLst xmlns:c16r2="http://schemas.microsoft.com/office/drawing/2015/06/chart">
            <c:ext xmlns:c16="http://schemas.microsoft.com/office/drawing/2014/chart" uri="{C3380CC4-5D6E-409C-BE32-E72D297353CC}">
              <c16:uniqueId val="{00000001-6751-4BD5-9E13-CD907F25324F}"/>
            </c:ext>
          </c:extLst>
        </c:ser>
        <c:ser>
          <c:idx val="2"/>
          <c:order val="2"/>
          <c:tx>
            <c:strRef>
              <c:f>'Charts Tables'!$S$2:$S$3</c:f>
              <c:strCache>
                <c:ptCount val="2"/>
                <c:pt idx="1">
                  <c:v>Conventional/Annual Pasture + COWP</c:v>
                </c:pt>
              </c:strCache>
            </c:strRef>
          </c:tx>
          <c:spPr>
            <a:ln w="38100" cap="rnd">
              <a:solidFill>
                <a:sysClr val="windowText" lastClr="000000"/>
              </a:solidFill>
              <a:round/>
            </a:ln>
            <a:effectLst/>
          </c:spPr>
          <c:marker>
            <c:symbol val="triangle"/>
            <c:size val="6"/>
            <c:spPr>
              <a:solidFill>
                <a:schemeClr val="accent3"/>
              </a:solidFill>
              <a:ln w="38100">
                <a:solidFill>
                  <a:sysClr val="windowText" lastClr="000000"/>
                </a:solidFill>
                <a:round/>
              </a:ln>
              <a:effectLst/>
            </c:spPr>
          </c:marker>
          <c:cat>
            <c:numRef>
              <c:f>'Charts Tables'!$O$4:$O$8</c:f>
              <c:numCache>
                <c:formatCode>m/d/yyyy</c:formatCode>
                <c:ptCount val="5"/>
                <c:pt idx="0">
                  <c:v>42557</c:v>
                </c:pt>
                <c:pt idx="1">
                  <c:v>42572</c:v>
                </c:pt>
                <c:pt idx="2">
                  <c:v>42586</c:v>
                </c:pt>
                <c:pt idx="3">
                  <c:v>42598</c:v>
                </c:pt>
                <c:pt idx="4">
                  <c:v>42614</c:v>
                </c:pt>
              </c:numCache>
            </c:numRef>
          </c:cat>
          <c:val>
            <c:numRef>
              <c:f>'Charts Tables'!$R$4:$R$8</c:f>
              <c:numCache>
                <c:formatCode>0.0</c:formatCode>
                <c:ptCount val="5"/>
                <c:pt idx="0">
                  <c:v>49.25</c:v>
                </c:pt>
                <c:pt idx="1">
                  <c:v>48.849999999999994</c:v>
                </c:pt>
                <c:pt idx="2" formatCode="General">
                  <c:v>48.6</c:v>
                </c:pt>
                <c:pt idx="3">
                  <c:v>51.349999999999994</c:v>
                </c:pt>
                <c:pt idx="4">
                  <c:v>55.05</c:v>
                </c:pt>
              </c:numCache>
            </c:numRef>
          </c:val>
          <c:smooth val="0"/>
          <c:extLst xmlns:c16r2="http://schemas.microsoft.com/office/drawing/2015/06/chart">
            <c:ext xmlns:c16="http://schemas.microsoft.com/office/drawing/2014/chart" uri="{C3380CC4-5D6E-409C-BE32-E72D297353CC}">
              <c16:uniqueId val="{00000002-6751-4BD5-9E13-CD907F25324F}"/>
            </c:ext>
          </c:extLst>
        </c:ser>
        <c:dLbls>
          <c:showLegendKey val="0"/>
          <c:showVal val="0"/>
          <c:showCatName val="0"/>
          <c:showSerName val="0"/>
          <c:showPercent val="0"/>
          <c:showBubbleSize val="0"/>
        </c:dLbls>
        <c:marker val="1"/>
        <c:smooth val="0"/>
        <c:axId val="455710544"/>
        <c:axId val="455716424"/>
      </c:lineChart>
      <c:dateAx>
        <c:axId val="45571054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en-US"/>
          </a:p>
        </c:txPr>
        <c:crossAx val="455716424"/>
        <c:crosses val="autoZero"/>
        <c:auto val="1"/>
        <c:lblOffset val="100"/>
        <c:baseTimeUnit val="days"/>
        <c:majorUnit val="14"/>
        <c:majorTimeUnit val="days"/>
      </c:dateAx>
      <c:valAx>
        <c:axId val="455716424"/>
        <c:scaling>
          <c:orientation val="minMax"/>
          <c:min val="40"/>
        </c:scaling>
        <c:delete val="0"/>
        <c:axPos val="l"/>
        <c:title>
          <c:tx>
            <c:rich>
              <a:bodyPr rot="-540000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r>
                  <a:rPr lang="en-US" sz="1200" b="1"/>
                  <a:t>Weight (lb.)</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55710544"/>
        <c:crosses val="autoZero"/>
        <c:crossBetween val="between"/>
      </c:valAx>
      <c:spPr>
        <a:noFill/>
        <a:ln>
          <a:noFill/>
        </a:ln>
        <a:effectLst/>
      </c:spPr>
    </c:plotArea>
    <c:legend>
      <c:legendPos val="l"/>
      <c:layout>
        <c:manualLayout>
          <c:xMode val="edge"/>
          <c:yMode val="edge"/>
          <c:x val="0.13989881199060647"/>
          <c:y val="0.15782361765561648"/>
          <c:w val="0.36802159598471251"/>
          <c:h val="0.32563057122668065"/>
        </c:manualLayout>
      </c:layout>
      <c:overlay val="1"/>
      <c:spPr>
        <a:noFill/>
        <a:ln>
          <a:solidFill>
            <a:schemeClr val="accent1"/>
          </a:solid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a:t>Srongyle Egg Counts by Treatment</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manualLayout>
          <c:layoutTarget val="inner"/>
          <c:xMode val="edge"/>
          <c:yMode val="edge"/>
          <c:x val="0.11407854260152965"/>
          <c:y val="0.14312169312169312"/>
          <c:w val="0.88592145739847039"/>
          <c:h val="0.78894971461900598"/>
        </c:manualLayout>
      </c:layout>
      <c:lineChart>
        <c:grouping val="standard"/>
        <c:varyColors val="0"/>
        <c:ser>
          <c:idx val="0"/>
          <c:order val="0"/>
          <c:tx>
            <c:strRef>
              <c:f>TreatmentMeans!$F$9</c:f>
              <c:strCache>
                <c:ptCount val="1"/>
                <c:pt idx="0">
                  <c:v>BFT</c:v>
                </c:pt>
              </c:strCache>
            </c:strRef>
          </c:tx>
          <c:spPr>
            <a:ln w="22225" cap="rnd" cmpd="sng" algn="ctr">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TreatmentMeans!$E$10:$E$13</c:f>
              <c:numCache>
                <c:formatCode>m/d/yyyy</c:formatCode>
                <c:ptCount val="4"/>
                <c:pt idx="0">
                  <c:v>42200</c:v>
                </c:pt>
                <c:pt idx="1">
                  <c:v>42214</c:v>
                </c:pt>
                <c:pt idx="2">
                  <c:v>42228</c:v>
                </c:pt>
                <c:pt idx="3">
                  <c:v>42242</c:v>
                </c:pt>
              </c:numCache>
            </c:numRef>
          </c:cat>
          <c:val>
            <c:numRef>
              <c:f>TreatmentMeans!$F$10:$F$13</c:f>
              <c:numCache>
                <c:formatCode>General</c:formatCode>
                <c:ptCount val="4"/>
                <c:pt idx="0">
                  <c:v>556.25</c:v>
                </c:pt>
                <c:pt idx="1">
                  <c:v>1100</c:v>
                </c:pt>
                <c:pt idx="2">
                  <c:v>975</c:v>
                </c:pt>
                <c:pt idx="3">
                  <c:v>1487.5</c:v>
                </c:pt>
              </c:numCache>
            </c:numRef>
          </c:val>
          <c:smooth val="0"/>
          <c:extLst xmlns:c16r2="http://schemas.microsoft.com/office/drawing/2015/06/chart">
            <c:ext xmlns:c16="http://schemas.microsoft.com/office/drawing/2014/chart" uri="{C3380CC4-5D6E-409C-BE32-E72D297353CC}">
              <c16:uniqueId val="{00000000-74C9-4F77-86C2-70930389C998}"/>
            </c:ext>
          </c:extLst>
        </c:ser>
        <c:ser>
          <c:idx val="1"/>
          <c:order val="1"/>
          <c:tx>
            <c:strRef>
              <c:f>TreatmentMeans!$G$9</c:f>
              <c:strCache>
                <c:ptCount val="1"/>
                <c:pt idx="0">
                  <c:v>CP</c:v>
                </c:pt>
              </c:strCache>
            </c:strRef>
          </c:tx>
          <c:spPr>
            <a:ln w="22225" cap="rnd" cmpd="sng" algn="ctr">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TreatmentMeans!$E$10:$E$13</c:f>
              <c:numCache>
                <c:formatCode>m/d/yyyy</c:formatCode>
                <c:ptCount val="4"/>
                <c:pt idx="0">
                  <c:v>42200</c:v>
                </c:pt>
                <c:pt idx="1">
                  <c:v>42214</c:v>
                </c:pt>
                <c:pt idx="2">
                  <c:v>42228</c:v>
                </c:pt>
                <c:pt idx="3">
                  <c:v>42242</c:v>
                </c:pt>
              </c:numCache>
            </c:numRef>
          </c:cat>
          <c:val>
            <c:numRef>
              <c:f>TreatmentMeans!$G$10:$G$13</c:f>
              <c:numCache>
                <c:formatCode>General</c:formatCode>
                <c:ptCount val="4"/>
                <c:pt idx="0">
                  <c:v>793.75</c:v>
                </c:pt>
                <c:pt idx="1">
                  <c:v>1225</c:v>
                </c:pt>
                <c:pt idx="2">
                  <c:v>918.75</c:v>
                </c:pt>
                <c:pt idx="3">
                  <c:v>1062.5</c:v>
                </c:pt>
              </c:numCache>
            </c:numRef>
          </c:val>
          <c:smooth val="0"/>
          <c:extLst xmlns:c16r2="http://schemas.microsoft.com/office/drawing/2015/06/chart">
            <c:ext xmlns:c16="http://schemas.microsoft.com/office/drawing/2014/chart" uri="{C3380CC4-5D6E-409C-BE32-E72D297353CC}">
              <c16:uniqueId val="{00000001-74C9-4F77-86C2-70930389C998}"/>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455056360"/>
        <c:axId val="455050872"/>
      </c:lineChart>
      <c:dateAx>
        <c:axId val="455056360"/>
        <c:scaling>
          <c:orientation val="minMax"/>
        </c:scaling>
        <c:delete val="0"/>
        <c:axPos val="b"/>
        <c:numFmt formatCode="m/d/yyyy"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455050872"/>
        <c:crosses val="autoZero"/>
        <c:auto val="1"/>
        <c:lblOffset val="100"/>
        <c:baseTimeUnit val="days"/>
        <c:majorUnit val="14"/>
        <c:majorTimeUnit val="days"/>
      </c:dateAx>
      <c:valAx>
        <c:axId val="455050872"/>
        <c:scaling>
          <c:orientation val="minMax"/>
        </c:scaling>
        <c:delete val="0"/>
        <c:axPos val="l"/>
        <c:title>
          <c:tx>
            <c:rich>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r>
                  <a:rPr lang="en-US"/>
                  <a:t>Strongyle eggs per gram</a:t>
                </a:r>
              </a:p>
            </c:rich>
          </c:tx>
          <c:layout>
            <c:manualLayout>
              <c:xMode val="edge"/>
              <c:yMode val="edge"/>
              <c:x val="1.3888888888888888E-2"/>
              <c:y val="0.17171296296296298"/>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455056360"/>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Weight Gain Over 40 Day Grazing Trial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TreatmentMeans!$N$9</c:f>
              <c:strCache>
                <c:ptCount val="1"/>
                <c:pt idx="0">
                  <c:v>BFT</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TreatmentMeans!$M$10:$M$11</c:f>
              <c:numCache>
                <c:formatCode>m/d/yyyy</c:formatCode>
                <c:ptCount val="2"/>
                <c:pt idx="0">
                  <c:v>42200</c:v>
                </c:pt>
                <c:pt idx="1">
                  <c:v>42240</c:v>
                </c:pt>
              </c:numCache>
            </c:numRef>
          </c:cat>
          <c:val>
            <c:numRef>
              <c:f>TreatmentMeans!$N$10:$N$11</c:f>
              <c:numCache>
                <c:formatCode>0.0</c:formatCode>
                <c:ptCount val="2"/>
                <c:pt idx="0">
                  <c:v>57.125</c:v>
                </c:pt>
                <c:pt idx="1">
                  <c:v>70.25</c:v>
                </c:pt>
              </c:numCache>
            </c:numRef>
          </c:val>
          <c:smooth val="0"/>
          <c:extLst xmlns:c16r2="http://schemas.microsoft.com/office/drawing/2015/06/chart">
            <c:ext xmlns:c16="http://schemas.microsoft.com/office/drawing/2014/chart" uri="{C3380CC4-5D6E-409C-BE32-E72D297353CC}">
              <c16:uniqueId val="{00000000-D404-414B-BB1C-A815B142B527}"/>
            </c:ext>
          </c:extLst>
        </c:ser>
        <c:ser>
          <c:idx val="1"/>
          <c:order val="1"/>
          <c:tx>
            <c:strRef>
              <c:f>TreatmentMeans!$O$9</c:f>
              <c:strCache>
                <c:ptCount val="1"/>
                <c:pt idx="0">
                  <c:v>CP</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TreatmentMeans!$M$10:$M$11</c:f>
              <c:numCache>
                <c:formatCode>m/d/yyyy</c:formatCode>
                <c:ptCount val="2"/>
                <c:pt idx="0">
                  <c:v>42200</c:v>
                </c:pt>
                <c:pt idx="1">
                  <c:v>42240</c:v>
                </c:pt>
              </c:numCache>
            </c:numRef>
          </c:cat>
          <c:val>
            <c:numRef>
              <c:f>TreatmentMeans!$O$10:$O$11</c:f>
              <c:numCache>
                <c:formatCode>0.0</c:formatCode>
                <c:ptCount val="2"/>
                <c:pt idx="0">
                  <c:v>60.75</c:v>
                </c:pt>
                <c:pt idx="1">
                  <c:v>65.5</c:v>
                </c:pt>
              </c:numCache>
            </c:numRef>
          </c:val>
          <c:smooth val="0"/>
          <c:extLst xmlns:c16r2="http://schemas.microsoft.com/office/drawing/2015/06/chart">
            <c:ext xmlns:c16="http://schemas.microsoft.com/office/drawing/2014/chart" uri="{C3380CC4-5D6E-409C-BE32-E72D297353CC}">
              <c16:uniqueId val="{00000001-D404-414B-BB1C-A815B142B527}"/>
            </c:ext>
          </c:extLst>
        </c:ser>
        <c:dLbls>
          <c:dLblPos val="ctr"/>
          <c:showLegendKey val="0"/>
          <c:showVal val="1"/>
          <c:showCatName val="0"/>
          <c:showSerName val="0"/>
          <c:showPercent val="0"/>
          <c:showBubbleSize val="0"/>
        </c:dLbls>
        <c:marker val="1"/>
        <c:smooth val="0"/>
        <c:axId val="455053616"/>
        <c:axId val="455056752"/>
      </c:lineChart>
      <c:dateAx>
        <c:axId val="455053616"/>
        <c:scaling>
          <c:orientation val="minMax"/>
        </c:scaling>
        <c:delete val="0"/>
        <c:axPos val="b"/>
        <c:numFmt formatCode="m/d/yyyy"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455056752"/>
        <c:crosses val="autoZero"/>
        <c:auto val="1"/>
        <c:lblOffset val="100"/>
        <c:baseTimeUnit val="months"/>
      </c:dateAx>
      <c:valAx>
        <c:axId val="455056752"/>
        <c:scaling>
          <c:orientation val="minMax"/>
          <c:min val="50"/>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a:t>Weight (lbs.)</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0.0" sourceLinked="1"/>
        <c:majorTickMark val="none"/>
        <c:minorTickMark val="none"/>
        <c:tickLblPos val="nextTo"/>
        <c:crossAx val="45505361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FAMACHA Score by Treatments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9.0143151748888525E-2"/>
          <c:y val="9.1136363636363654E-2"/>
          <c:w val="0.89134219829664152"/>
          <c:h val="0.72870913863039843"/>
        </c:manualLayout>
      </c:layout>
      <c:lineChart>
        <c:grouping val="standard"/>
        <c:varyColors val="0"/>
        <c:ser>
          <c:idx val="0"/>
          <c:order val="0"/>
          <c:tx>
            <c:strRef>
              <c:f>'Tables&amp;Charts'!$G$9</c:f>
              <c:strCache>
                <c:ptCount val="1"/>
                <c:pt idx="0">
                  <c:v>BFT</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'Tables&amp;Charts'!$F$10:$F$13</c:f>
              <c:numCache>
                <c:formatCode>m/d/yyyy</c:formatCode>
                <c:ptCount val="4"/>
                <c:pt idx="0">
                  <c:v>42215</c:v>
                </c:pt>
                <c:pt idx="1">
                  <c:v>42230</c:v>
                </c:pt>
                <c:pt idx="2">
                  <c:v>42242</c:v>
                </c:pt>
                <c:pt idx="3">
                  <c:v>42256</c:v>
                </c:pt>
              </c:numCache>
            </c:numRef>
          </c:cat>
          <c:val>
            <c:numRef>
              <c:f>'Tables&amp;Charts'!$G$10:$G$13</c:f>
              <c:numCache>
                <c:formatCode>0.00</c:formatCode>
                <c:ptCount val="4"/>
                <c:pt idx="0">
                  <c:v>2.2222222222222223</c:v>
                </c:pt>
                <c:pt idx="1">
                  <c:v>2.5555555555555554</c:v>
                </c:pt>
                <c:pt idx="2">
                  <c:v>2.3333333333333335</c:v>
                </c:pt>
                <c:pt idx="3">
                  <c:v>1.8888888888888888</c:v>
                </c:pt>
              </c:numCache>
            </c:numRef>
          </c:val>
          <c:smooth val="0"/>
          <c:extLst xmlns:c16r2="http://schemas.microsoft.com/office/drawing/2015/06/chart">
            <c:ext xmlns:c16="http://schemas.microsoft.com/office/drawing/2014/chart" uri="{C3380CC4-5D6E-409C-BE32-E72D297353CC}">
              <c16:uniqueId val="{00000000-B8CE-4AB4-AFA9-5AD35A24EDD5}"/>
            </c:ext>
          </c:extLst>
        </c:ser>
        <c:ser>
          <c:idx val="1"/>
          <c:order val="1"/>
          <c:tx>
            <c:strRef>
              <c:f>'Tables&amp;Charts'!$H$9</c:f>
              <c:strCache>
                <c:ptCount val="1"/>
                <c:pt idx="0">
                  <c:v>CP</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'Tables&amp;Charts'!$F$10:$F$13</c:f>
              <c:numCache>
                <c:formatCode>m/d/yyyy</c:formatCode>
                <c:ptCount val="4"/>
                <c:pt idx="0">
                  <c:v>42215</c:v>
                </c:pt>
                <c:pt idx="1">
                  <c:v>42230</c:v>
                </c:pt>
                <c:pt idx="2">
                  <c:v>42242</c:v>
                </c:pt>
                <c:pt idx="3">
                  <c:v>42256</c:v>
                </c:pt>
              </c:numCache>
            </c:numRef>
          </c:cat>
          <c:val>
            <c:numRef>
              <c:f>'Tables&amp;Charts'!$H$10:$H$13</c:f>
              <c:numCache>
                <c:formatCode>General</c:formatCode>
                <c:ptCount val="4"/>
                <c:pt idx="0" formatCode="0.00">
                  <c:v>2.1</c:v>
                </c:pt>
                <c:pt idx="1">
                  <c:v>2.5</c:v>
                </c:pt>
                <c:pt idx="2">
                  <c:v>2.4</c:v>
                </c:pt>
                <c:pt idx="3">
                  <c:v>3.1</c:v>
                </c:pt>
              </c:numCache>
            </c:numRef>
          </c:val>
          <c:smooth val="0"/>
          <c:extLst xmlns:c16r2="http://schemas.microsoft.com/office/drawing/2015/06/chart">
            <c:ext xmlns:c16="http://schemas.microsoft.com/office/drawing/2014/chart" uri="{C3380CC4-5D6E-409C-BE32-E72D297353CC}">
              <c16:uniqueId val="{00000001-B8CE-4AB4-AFA9-5AD35A24EDD5}"/>
            </c:ext>
          </c:extLst>
        </c:ser>
        <c:dLbls>
          <c:dLblPos val="ctr"/>
          <c:showLegendKey val="0"/>
          <c:showVal val="1"/>
          <c:showCatName val="0"/>
          <c:showSerName val="0"/>
          <c:showPercent val="0"/>
          <c:showBubbleSize val="0"/>
        </c:dLbls>
        <c:marker val="1"/>
        <c:smooth val="0"/>
        <c:axId val="455057536"/>
        <c:axId val="455051264"/>
      </c:lineChart>
      <c:dateAx>
        <c:axId val="455057536"/>
        <c:scaling>
          <c:orientation val="minMax"/>
        </c:scaling>
        <c:delete val="0"/>
        <c:axPos val="b"/>
        <c:numFmt formatCode="m/d/yyyy"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455051264"/>
        <c:crosses val="autoZero"/>
        <c:auto val="1"/>
        <c:lblOffset val="100"/>
        <c:baseTimeUnit val="days"/>
      </c:dateAx>
      <c:valAx>
        <c:axId val="45505126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a:t>FAMACHA Score</a:t>
                </a:r>
              </a:p>
            </c:rich>
          </c:tx>
          <c:layout>
            <c:manualLayout>
              <c:xMode val="edge"/>
              <c:yMode val="edge"/>
              <c:x val="2.2222222222222199E-2"/>
              <c:y val="0.24595253718285201"/>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0.00" sourceLinked="1"/>
        <c:majorTickMark val="none"/>
        <c:minorTickMark val="none"/>
        <c:tickLblPos val="nextTo"/>
        <c:crossAx val="45505753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Roundworm Egg Count by Treatment</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'Tables&amp;Charts'!$Q$9</c:f>
              <c:strCache>
                <c:ptCount val="1"/>
                <c:pt idx="0">
                  <c:v>BFT</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'Tables&amp;Charts'!$P$10:$P$13</c:f>
              <c:numCache>
                <c:formatCode>m/d/yyyy</c:formatCode>
                <c:ptCount val="4"/>
                <c:pt idx="0">
                  <c:v>42215</c:v>
                </c:pt>
                <c:pt idx="1">
                  <c:v>42230</c:v>
                </c:pt>
                <c:pt idx="2">
                  <c:v>42242</c:v>
                </c:pt>
                <c:pt idx="3">
                  <c:v>42256</c:v>
                </c:pt>
              </c:numCache>
            </c:numRef>
          </c:cat>
          <c:val>
            <c:numRef>
              <c:f>'Tables&amp;Charts'!$Q$10:$Q$13</c:f>
              <c:numCache>
                <c:formatCode>0.00</c:formatCode>
                <c:ptCount val="4"/>
                <c:pt idx="0">
                  <c:v>1422.2222222222222</c:v>
                </c:pt>
                <c:pt idx="1">
                  <c:v>7438.8888888888887</c:v>
                </c:pt>
                <c:pt idx="2">
                  <c:v>6505.5555555555557</c:v>
                </c:pt>
                <c:pt idx="3">
                  <c:v>4550</c:v>
                </c:pt>
              </c:numCache>
            </c:numRef>
          </c:val>
          <c:smooth val="0"/>
          <c:extLst xmlns:c16r2="http://schemas.microsoft.com/office/drawing/2015/06/chart">
            <c:ext xmlns:c16="http://schemas.microsoft.com/office/drawing/2014/chart" uri="{C3380CC4-5D6E-409C-BE32-E72D297353CC}">
              <c16:uniqueId val="{00000000-916D-4972-82ED-82DBA849C35D}"/>
            </c:ext>
          </c:extLst>
        </c:ser>
        <c:ser>
          <c:idx val="1"/>
          <c:order val="1"/>
          <c:tx>
            <c:strRef>
              <c:f>'Tables&amp;Charts'!$R$9</c:f>
              <c:strCache>
                <c:ptCount val="1"/>
                <c:pt idx="0">
                  <c:v>CP</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'Tables&amp;Charts'!$P$10:$P$13</c:f>
              <c:numCache>
                <c:formatCode>m/d/yyyy</c:formatCode>
                <c:ptCount val="4"/>
                <c:pt idx="0">
                  <c:v>42215</c:v>
                </c:pt>
                <c:pt idx="1">
                  <c:v>42230</c:v>
                </c:pt>
                <c:pt idx="2">
                  <c:v>42242</c:v>
                </c:pt>
                <c:pt idx="3">
                  <c:v>42256</c:v>
                </c:pt>
              </c:numCache>
            </c:numRef>
          </c:cat>
          <c:val>
            <c:numRef>
              <c:f>'Tables&amp;Charts'!$R$10:$R$13</c:f>
              <c:numCache>
                <c:formatCode>General</c:formatCode>
                <c:ptCount val="4"/>
                <c:pt idx="0" formatCode="0.00">
                  <c:v>1470</c:v>
                </c:pt>
                <c:pt idx="1">
                  <c:v>8185</c:v>
                </c:pt>
                <c:pt idx="2">
                  <c:v>6715</c:v>
                </c:pt>
                <c:pt idx="3">
                  <c:v>6955</c:v>
                </c:pt>
              </c:numCache>
            </c:numRef>
          </c:val>
          <c:smooth val="0"/>
          <c:extLst xmlns:c16r2="http://schemas.microsoft.com/office/drawing/2015/06/chart">
            <c:ext xmlns:c16="http://schemas.microsoft.com/office/drawing/2014/chart" uri="{C3380CC4-5D6E-409C-BE32-E72D297353CC}">
              <c16:uniqueId val="{00000001-916D-4972-82ED-82DBA849C35D}"/>
            </c:ext>
          </c:extLst>
        </c:ser>
        <c:dLbls>
          <c:dLblPos val="ctr"/>
          <c:showLegendKey val="0"/>
          <c:showVal val="1"/>
          <c:showCatName val="0"/>
          <c:showSerName val="0"/>
          <c:showPercent val="0"/>
          <c:showBubbleSize val="0"/>
        </c:dLbls>
        <c:marker val="1"/>
        <c:smooth val="0"/>
        <c:axId val="455052048"/>
        <c:axId val="455052440"/>
      </c:lineChart>
      <c:dateAx>
        <c:axId val="455052048"/>
        <c:scaling>
          <c:orientation val="minMax"/>
        </c:scaling>
        <c:delete val="0"/>
        <c:axPos val="b"/>
        <c:numFmt formatCode="m/d/yyyy"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455052440"/>
        <c:crosses val="autoZero"/>
        <c:auto val="1"/>
        <c:lblOffset val="100"/>
        <c:baseTimeUnit val="days"/>
      </c:dateAx>
      <c:valAx>
        <c:axId val="45505244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a:t>Strongyle Eggs per Gram (epg)</a:t>
                </a:r>
              </a:p>
            </c:rich>
          </c:tx>
          <c:layout>
            <c:manualLayout>
              <c:xMode val="edge"/>
              <c:yMode val="edge"/>
              <c:x val="1.3888888888888888E-2"/>
              <c:y val="0.11615740740740743"/>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0.00" sourceLinked="1"/>
        <c:majorTickMark val="none"/>
        <c:minorTickMark val="none"/>
        <c:tickLblPos val="nextTo"/>
        <c:crossAx val="45505204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Weight Change (kg) over 41 Day Grazing Trial</a:t>
            </a:r>
          </a:p>
          <a:p>
            <a:pPr>
              <a:defRPr/>
            </a:pPr>
            <a:r>
              <a:rPr lang="en-US"/>
              <a:t>Although average growth slightly better for lambs grazing BFT, it was not statistically significant (P=0.208  </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'Tables&amp;Charts'!$V$9</c:f>
              <c:strCache>
                <c:ptCount val="1"/>
                <c:pt idx="0">
                  <c:v>BFT</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'Tables&amp;Charts'!$U$10:$U$11</c:f>
              <c:numCache>
                <c:formatCode>m/d/yyyy</c:formatCode>
                <c:ptCount val="2"/>
                <c:pt idx="0">
                  <c:v>42215</c:v>
                </c:pt>
                <c:pt idx="1">
                  <c:v>42256</c:v>
                </c:pt>
              </c:numCache>
            </c:numRef>
          </c:cat>
          <c:val>
            <c:numRef>
              <c:f>'Tables&amp;Charts'!$V$10:$V$11</c:f>
              <c:numCache>
                <c:formatCode>0.00</c:formatCode>
                <c:ptCount val="2"/>
                <c:pt idx="0">
                  <c:v>20.777777777777779</c:v>
                </c:pt>
                <c:pt idx="1">
                  <c:v>29.888888888888889</c:v>
                </c:pt>
              </c:numCache>
            </c:numRef>
          </c:val>
          <c:smooth val="0"/>
          <c:extLst xmlns:c16r2="http://schemas.microsoft.com/office/drawing/2015/06/chart">
            <c:ext xmlns:c16="http://schemas.microsoft.com/office/drawing/2014/chart" uri="{C3380CC4-5D6E-409C-BE32-E72D297353CC}">
              <c16:uniqueId val="{00000000-6018-4BE9-BE70-314D3BF9E314}"/>
            </c:ext>
          </c:extLst>
        </c:ser>
        <c:ser>
          <c:idx val="1"/>
          <c:order val="1"/>
          <c:tx>
            <c:strRef>
              <c:f>'Tables&amp;Charts'!$W$9</c:f>
              <c:strCache>
                <c:ptCount val="1"/>
                <c:pt idx="0">
                  <c:v>CP</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'Tables&amp;Charts'!$U$10:$U$11</c:f>
              <c:numCache>
                <c:formatCode>m/d/yyyy</c:formatCode>
                <c:ptCount val="2"/>
                <c:pt idx="0">
                  <c:v>42215</c:v>
                </c:pt>
                <c:pt idx="1">
                  <c:v>42256</c:v>
                </c:pt>
              </c:numCache>
            </c:numRef>
          </c:cat>
          <c:val>
            <c:numRef>
              <c:f>'Tables&amp;Charts'!$W$10:$W$11</c:f>
              <c:numCache>
                <c:formatCode>General</c:formatCode>
                <c:ptCount val="2"/>
                <c:pt idx="0" formatCode="0.00">
                  <c:v>20.125</c:v>
                </c:pt>
                <c:pt idx="1">
                  <c:v>27.625</c:v>
                </c:pt>
              </c:numCache>
            </c:numRef>
          </c:val>
          <c:smooth val="0"/>
          <c:extLst xmlns:c16r2="http://schemas.microsoft.com/office/drawing/2015/06/chart">
            <c:ext xmlns:c16="http://schemas.microsoft.com/office/drawing/2014/chart" uri="{C3380CC4-5D6E-409C-BE32-E72D297353CC}">
              <c16:uniqueId val="{00000001-6018-4BE9-BE70-314D3BF9E314}"/>
            </c:ext>
          </c:extLst>
        </c:ser>
        <c:dLbls>
          <c:dLblPos val="ctr"/>
          <c:showLegendKey val="0"/>
          <c:showVal val="1"/>
          <c:showCatName val="0"/>
          <c:showSerName val="0"/>
          <c:showPercent val="0"/>
          <c:showBubbleSize val="0"/>
        </c:dLbls>
        <c:marker val="1"/>
        <c:smooth val="0"/>
        <c:axId val="453894416"/>
        <c:axId val="453890104"/>
      </c:lineChart>
      <c:dateAx>
        <c:axId val="453894416"/>
        <c:scaling>
          <c:orientation val="minMax"/>
        </c:scaling>
        <c:delete val="0"/>
        <c:axPos val="b"/>
        <c:numFmt formatCode="m/d/yyyy"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453890104"/>
        <c:crosses val="autoZero"/>
        <c:auto val="1"/>
        <c:lblOffset val="100"/>
        <c:baseTimeUnit val="months"/>
      </c:dateAx>
      <c:valAx>
        <c:axId val="45389010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a:t>Weight (kg)</a:t>
                </a:r>
              </a:p>
            </c:rich>
          </c:tx>
          <c:layout>
            <c:manualLayout>
              <c:xMode val="edge"/>
              <c:yMode val="edge"/>
              <c:x val="1.3888888888888888E-2"/>
              <c:y val="0.35641586468358127"/>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0.00" sourceLinked="1"/>
        <c:majorTickMark val="none"/>
        <c:minorTickMark val="none"/>
        <c:tickLblPos val="nextTo"/>
        <c:crossAx val="45389441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Figure 4. Weight Gain over 70 days</a:t>
            </a:r>
          </a:p>
        </c:rich>
      </c:tx>
      <c:layout>
        <c:manualLayout>
          <c:xMode val="edge"/>
          <c:yMode val="edge"/>
          <c:x val="8.7356321839080642E-3"/>
          <c:y val="1.3888891420401615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MeansForGraphs!$Z$11</c:f>
              <c:strCache>
                <c:ptCount val="1"/>
                <c:pt idx="0">
                  <c:v>BFT/COWP</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MeansForGraphs!$Y$12:$Y$14</c:f>
              <c:numCache>
                <c:formatCode>m/d/yyyy</c:formatCode>
                <c:ptCount val="3"/>
                <c:pt idx="0">
                  <c:v>42193</c:v>
                </c:pt>
                <c:pt idx="1">
                  <c:v>42207</c:v>
                </c:pt>
                <c:pt idx="2">
                  <c:v>42263</c:v>
                </c:pt>
              </c:numCache>
            </c:numRef>
          </c:cat>
          <c:val>
            <c:numRef>
              <c:f>MeansForGraphs!$Z$12:$Z$14</c:f>
              <c:numCache>
                <c:formatCode>#,##0.0</c:formatCode>
                <c:ptCount val="3"/>
                <c:pt idx="0">
                  <c:v>46.375</c:v>
                </c:pt>
                <c:pt idx="1">
                  <c:v>49</c:v>
                </c:pt>
                <c:pt idx="2">
                  <c:v>67.625</c:v>
                </c:pt>
              </c:numCache>
            </c:numRef>
          </c:val>
          <c:smooth val="0"/>
          <c:extLst xmlns:c16r2="http://schemas.microsoft.com/office/drawing/2015/06/chart">
            <c:ext xmlns:c16="http://schemas.microsoft.com/office/drawing/2014/chart" uri="{C3380CC4-5D6E-409C-BE32-E72D297353CC}">
              <c16:uniqueId val="{00000000-7649-4E10-AE79-800D07E3ECB8}"/>
            </c:ext>
          </c:extLst>
        </c:ser>
        <c:ser>
          <c:idx val="1"/>
          <c:order val="1"/>
          <c:tx>
            <c:strRef>
              <c:f>MeansForGraphs!$AA$11</c:f>
              <c:strCache>
                <c:ptCount val="1"/>
                <c:pt idx="0">
                  <c:v>Birdsfoot Trefoil</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MeansForGraphs!$Y$12:$Y$14</c:f>
              <c:numCache>
                <c:formatCode>m/d/yyyy</c:formatCode>
                <c:ptCount val="3"/>
                <c:pt idx="0">
                  <c:v>42193</c:v>
                </c:pt>
                <c:pt idx="1">
                  <c:v>42207</c:v>
                </c:pt>
                <c:pt idx="2">
                  <c:v>42263</c:v>
                </c:pt>
              </c:numCache>
            </c:numRef>
          </c:cat>
          <c:val>
            <c:numRef>
              <c:f>MeansForGraphs!$AA$12:$AA$14</c:f>
              <c:numCache>
                <c:formatCode>#,##0.0</c:formatCode>
                <c:ptCount val="3"/>
                <c:pt idx="0">
                  <c:v>49</c:v>
                </c:pt>
                <c:pt idx="1">
                  <c:v>53.25</c:v>
                </c:pt>
                <c:pt idx="2">
                  <c:v>64.25</c:v>
                </c:pt>
              </c:numCache>
            </c:numRef>
          </c:val>
          <c:smooth val="0"/>
          <c:extLst xmlns:c16r2="http://schemas.microsoft.com/office/drawing/2015/06/chart">
            <c:ext xmlns:c16="http://schemas.microsoft.com/office/drawing/2014/chart" uri="{C3380CC4-5D6E-409C-BE32-E72D297353CC}">
              <c16:uniqueId val="{00000001-7649-4E10-AE79-800D07E3ECB8}"/>
            </c:ext>
          </c:extLst>
        </c:ser>
        <c:ser>
          <c:idx val="2"/>
          <c:order val="2"/>
          <c:tx>
            <c:strRef>
              <c:f>MeansForGraphs!$AB$11</c:f>
              <c:strCache>
                <c:ptCount val="1"/>
                <c:pt idx="0">
                  <c:v>CP/COWP</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MeansForGraphs!$Y$12:$Y$14</c:f>
              <c:numCache>
                <c:formatCode>m/d/yyyy</c:formatCode>
                <c:ptCount val="3"/>
                <c:pt idx="0">
                  <c:v>42193</c:v>
                </c:pt>
                <c:pt idx="1">
                  <c:v>42207</c:v>
                </c:pt>
                <c:pt idx="2">
                  <c:v>42263</c:v>
                </c:pt>
              </c:numCache>
            </c:numRef>
          </c:cat>
          <c:val>
            <c:numRef>
              <c:f>MeansForGraphs!$AB$12:$AB$14</c:f>
              <c:numCache>
                <c:formatCode>#,##0.0</c:formatCode>
                <c:ptCount val="3"/>
                <c:pt idx="0">
                  <c:v>45.5</c:v>
                </c:pt>
                <c:pt idx="1">
                  <c:v>50.875</c:v>
                </c:pt>
                <c:pt idx="2">
                  <c:v>56.875</c:v>
                </c:pt>
              </c:numCache>
            </c:numRef>
          </c:val>
          <c:smooth val="0"/>
          <c:extLst xmlns:c16r2="http://schemas.microsoft.com/office/drawing/2015/06/chart">
            <c:ext xmlns:c16="http://schemas.microsoft.com/office/drawing/2014/chart" uri="{C3380CC4-5D6E-409C-BE32-E72D297353CC}">
              <c16:uniqueId val="{00000002-7649-4E10-AE79-800D07E3ECB8}"/>
            </c:ext>
          </c:extLst>
        </c:ser>
        <c:ser>
          <c:idx val="3"/>
          <c:order val="3"/>
          <c:tx>
            <c:strRef>
              <c:f>MeansForGraphs!$AC$11</c:f>
              <c:strCache>
                <c:ptCount val="1"/>
                <c:pt idx="0">
                  <c:v>CP</c:v>
                </c:pt>
              </c:strCache>
            </c:strRef>
          </c:tx>
          <c:spPr>
            <a:ln w="31750" cap="rnd">
              <a:solidFill>
                <a:schemeClr val="accent4"/>
              </a:solidFill>
              <a:round/>
            </a:ln>
            <a:effectLst/>
          </c:spPr>
          <c:marker>
            <c:symbol val="circle"/>
            <c:size val="17"/>
            <c:spPr>
              <a:solidFill>
                <a:schemeClr val="accent4"/>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MeansForGraphs!$Y$12:$Y$14</c:f>
              <c:numCache>
                <c:formatCode>m/d/yyyy</c:formatCode>
                <c:ptCount val="3"/>
                <c:pt idx="0">
                  <c:v>42193</c:v>
                </c:pt>
                <c:pt idx="1">
                  <c:v>42207</c:v>
                </c:pt>
                <c:pt idx="2">
                  <c:v>42263</c:v>
                </c:pt>
              </c:numCache>
            </c:numRef>
          </c:cat>
          <c:val>
            <c:numRef>
              <c:f>MeansForGraphs!$AC$12:$AC$14</c:f>
              <c:numCache>
                <c:formatCode>#,##0.0</c:formatCode>
                <c:ptCount val="3"/>
                <c:pt idx="0">
                  <c:v>43.857142857142854</c:v>
                </c:pt>
                <c:pt idx="1">
                  <c:v>53.285714285714285</c:v>
                </c:pt>
                <c:pt idx="2">
                  <c:v>56.284999999999997</c:v>
                </c:pt>
              </c:numCache>
            </c:numRef>
          </c:val>
          <c:smooth val="0"/>
          <c:extLst xmlns:c16r2="http://schemas.microsoft.com/office/drawing/2015/06/chart">
            <c:ext xmlns:c16="http://schemas.microsoft.com/office/drawing/2014/chart" uri="{C3380CC4-5D6E-409C-BE32-E72D297353CC}">
              <c16:uniqueId val="{00000003-7649-4E10-AE79-800D07E3ECB8}"/>
            </c:ext>
          </c:extLst>
        </c:ser>
        <c:ser>
          <c:idx val="4"/>
          <c:order val="4"/>
          <c:tx>
            <c:strRef>
              <c:f>MeansForGraphs!$AD$11</c:f>
              <c:strCache>
                <c:ptCount val="1"/>
                <c:pt idx="0">
                  <c:v>HayGrain</c:v>
                </c:pt>
              </c:strCache>
            </c:strRef>
          </c:tx>
          <c:spPr>
            <a:ln w="31750" cap="rnd">
              <a:solidFill>
                <a:schemeClr val="accent5"/>
              </a:solidFill>
              <a:round/>
            </a:ln>
            <a:effectLst/>
          </c:spPr>
          <c:marker>
            <c:symbol val="circle"/>
            <c:size val="17"/>
            <c:spPr>
              <a:solidFill>
                <a:schemeClr val="accent5"/>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MeansForGraphs!$Y$12:$Y$14</c:f>
              <c:numCache>
                <c:formatCode>m/d/yyyy</c:formatCode>
                <c:ptCount val="3"/>
                <c:pt idx="0">
                  <c:v>42193</c:v>
                </c:pt>
                <c:pt idx="1">
                  <c:v>42207</c:v>
                </c:pt>
                <c:pt idx="2">
                  <c:v>42263</c:v>
                </c:pt>
              </c:numCache>
            </c:numRef>
          </c:cat>
          <c:val>
            <c:numRef>
              <c:f>MeansForGraphs!$AD$12:$AD$14</c:f>
              <c:numCache>
                <c:formatCode>#,##0.0</c:formatCode>
                <c:ptCount val="3"/>
                <c:pt idx="0">
                  <c:v>46.875</c:v>
                </c:pt>
                <c:pt idx="1">
                  <c:v>52.5</c:v>
                </c:pt>
                <c:pt idx="2">
                  <c:v>64.25</c:v>
                </c:pt>
              </c:numCache>
            </c:numRef>
          </c:val>
          <c:smooth val="0"/>
          <c:extLst xmlns:c16r2="http://schemas.microsoft.com/office/drawing/2015/06/chart">
            <c:ext xmlns:c16="http://schemas.microsoft.com/office/drawing/2014/chart" uri="{C3380CC4-5D6E-409C-BE32-E72D297353CC}">
              <c16:uniqueId val="{00000004-7649-4E10-AE79-800D07E3ECB8}"/>
            </c:ext>
          </c:extLst>
        </c:ser>
        <c:dLbls>
          <c:dLblPos val="ctr"/>
          <c:showLegendKey val="0"/>
          <c:showVal val="1"/>
          <c:showCatName val="0"/>
          <c:showSerName val="0"/>
          <c:showPercent val="0"/>
          <c:showBubbleSize val="0"/>
        </c:dLbls>
        <c:marker val="1"/>
        <c:smooth val="0"/>
        <c:axId val="453893632"/>
        <c:axId val="453896376"/>
      </c:lineChart>
      <c:dateAx>
        <c:axId val="453893632"/>
        <c:scaling>
          <c:orientation val="minMax"/>
        </c:scaling>
        <c:delete val="0"/>
        <c:axPos val="b"/>
        <c:numFmt formatCode="m/d/yyyy"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453896376"/>
        <c:crosses val="autoZero"/>
        <c:auto val="1"/>
        <c:lblOffset val="100"/>
        <c:baseTimeUnit val="days"/>
        <c:majorUnit val="14"/>
        <c:majorTimeUnit val="days"/>
      </c:dateAx>
      <c:valAx>
        <c:axId val="453896376"/>
        <c:scaling>
          <c:orientation val="minMax"/>
          <c:min val="35"/>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a:t>Weight (Lb)</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0.0" sourceLinked="1"/>
        <c:majorTickMark val="none"/>
        <c:minorTickMark val="none"/>
        <c:tickLblPos val="nextTo"/>
        <c:crossAx val="453893632"/>
        <c:crosses val="autoZero"/>
        <c:crossBetween val="between"/>
        <c:majorUnit val="5"/>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FAMACHA scores over 57 days by treatment </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1378161276668194"/>
          <c:y val="0.13728923089159309"/>
          <c:w val="0.76075157258732484"/>
          <c:h val="0.7665829555396485"/>
        </c:manualLayout>
      </c:layout>
      <c:lineChart>
        <c:grouping val="standard"/>
        <c:varyColors val="0"/>
        <c:ser>
          <c:idx val="0"/>
          <c:order val="0"/>
          <c:tx>
            <c:strRef>
              <c:f>'Charts Tables'!$B$21</c:f>
              <c:strCache>
                <c:ptCount val="1"/>
                <c:pt idx="0">
                  <c:v>Birdsfoot Trefoil</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'Charts Tables'!$A$22:$A$26</c:f>
              <c:numCache>
                <c:formatCode>m/d/yyyy</c:formatCode>
                <c:ptCount val="5"/>
                <c:pt idx="0">
                  <c:v>42557</c:v>
                </c:pt>
                <c:pt idx="1">
                  <c:v>42572</c:v>
                </c:pt>
                <c:pt idx="2">
                  <c:v>42586</c:v>
                </c:pt>
                <c:pt idx="3">
                  <c:v>42598</c:v>
                </c:pt>
                <c:pt idx="4">
                  <c:v>42614</c:v>
                </c:pt>
              </c:numCache>
            </c:numRef>
          </c:cat>
          <c:val>
            <c:numRef>
              <c:f>'Charts Tables'!$B$22:$B$26</c:f>
              <c:numCache>
                <c:formatCode>0.0</c:formatCode>
                <c:ptCount val="5"/>
                <c:pt idx="0">
                  <c:v>1.8888888888888888</c:v>
                </c:pt>
                <c:pt idx="1">
                  <c:v>2</c:v>
                </c:pt>
                <c:pt idx="2">
                  <c:v>1.7777777777777777</c:v>
                </c:pt>
                <c:pt idx="3">
                  <c:v>1.6666666666666667</c:v>
                </c:pt>
                <c:pt idx="4">
                  <c:v>1.7777777777777777</c:v>
                </c:pt>
              </c:numCache>
            </c:numRef>
          </c:val>
          <c:smooth val="0"/>
          <c:extLst xmlns:c16r2="http://schemas.microsoft.com/office/drawing/2015/06/chart">
            <c:ext xmlns:c16="http://schemas.microsoft.com/office/drawing/2014/chart" uri="{C3380CC4-5D6E-409C-BE32-E72D297353CC}">
              <c16:uniqueId val="{00000000-C3B2-4FDF-A5E7-93A0F4A6A68D}"/>
            </c:ext>
          </c:extLst>
        </c:ser>
        <c:ser>
          <c:idx val="1"/>
          <c:order val="1"/>
          <c:tx>
            <c:strRef>
              <c:f>'Charts Tables'!$C$21</c:f>
              <c:strCache>
                <c:ptCount val="1"/>
                <c:pt idx="0">
                  <c:v>Conventional/Annual Pasture</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'Charts Tables'!$A$22:$A$26</c:f>
              <c:numCache>
                <c:formatCode>m/d/yyyy</c:formatCode>
                <c:ptCount val="5"/>
                <c:pt idx="0">
                  <c:v>42557</c:v>
                </c:pt>
                <c:pt idx="1">
                  <c:v>42572</c:v>
                </c:pt>
                <c:pt idx="2">
                  <c:v>42586</c:v>
                </c:pt>
                <c:pt idx="3">
                  <c:v>42598</c:v>
                </c:pt>
                <c:pt idx="4">
                  <c:v>42614</c:v>
                </c:pt>
              </c:numCache>
            </c:numRef>
          </c:cat>
          <c:val>
            <c:numRef>
              <c:f>'Charts Tables'!$C$22:$C$26</c:f>
              <c:numCache>
                <c:formatCode>0.0</c:formatCode>
                <c:ptCount val="5"/>
                <c:pt idx="0">
                  <c:v>2</c:v>
                </c:pt>
                <c:pt idx="1">
                  <c:v>2</c:v>
                </c:pt>
                <c:pt idx="2">
                  <c:v>2</c:v>
                </c:pt>
                <c:pt idx="3">
                  <c:v>2</c:v>
                </c:pt>
                <c:pt idx="4">
                  <c:v>2.6</c:v>
                </c:pt>
              </c:numCache>
            </c:numRef>
          </c:val>
          <c:smooth val="0"/>
          <c:extLst xmlns:c16r2="http://schemas.microsoft.com/office/drawing/2015/06/chart">
            <c:ext xmlns:c16="http://schemas.microsoft.com/office/drawing/2014/chart" uri="{C3380CC4-5D6E-409C-BE32-E72D297353CC}">
              <c16:uniqueId val="{00000001-C3B2-4FDF-A5E7-93A0F4A6A68D}"/>
            </c:ext>
          </c:extLst>
        </c:ser>
        <c:ser>
          <c:idx val="2"/>
          <c:order val="2"/>
          <c:tx>
            <c:strRef>
              <c:f>'Charts Tables'!$D$21</c:f>
              <c:strCache>
                <c:ptCount val="1"/>
                <c:pt idx="0">
                  <c:v>Conventional/Annual Pasture + COWP</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'Charts Tables'!$A$22:$A$26</c:f>
              <c:numCache>
                <c:formatCode>m/d/yyyy</c:formatCode>
                <c:ptCount val="5"/>
                <c:pt idx="0">
                  <c:v>42557</c:v>
                </c:pt>
                <c:pt idx="1">
                  <c:v>42572</c:v>
                </c:pt>
                <c:pt idx="2">
                  <c:v>42586</c:v>
                </c:pt>
                <c:pt idx="3">
                  <c:v>42598</c:v>
                </c:pt>
                <c:pt idx="4">
                  <c:v>42614</c:v>
                </c:pt>
              </c:numCache>
            </c:numRef>
          </c:cat>
          <c:val>
            <c:numRef>
              <c:f>'Charts Tables'!$D$22:$D$26</c:f>
              <c:numCache>
                <c:formatCode>0.0</c:formatCode>
                <c:ptCount val="5"/>
                <c:pt idx="0">
                  <c:v>2</c:v>
                </c:pt>
                <c:pt idx="1">
                  <c:v>2.25</c:v>
                </c:pt>
                <c:pt idx="2" formatCode="General">
                  <c:v>2</c:v>
                </c:pt>
                <c:pt idx="3">
                  <c:v>2.25</c:v>
                </c:pt>
                <c:pt idx="4">
                  <c:v>2</c:v>
                </c:pt>
              </c:numCache>
            </c:numRef>
          </c:val>
          <c:smooth val="0"/>
          <c:extLst xmlns:c16r2="http://schemas.microsoft.com/office/drawing/2015/06/chart">
            <c:ext xmlns:c16="http://schemas.microsoft.com/office/drawing/2014/chart" uri="{C3380CC4-5D6E-409C-BE32-E72D297353CC}">
              <c16:uniqueId val="{00000002-C3B2-4FDF-A5E7-93A0F4A6A68D}"/>
            </c:ext>
          </c:extLst>
        </c:ser>
        <c:dLbls>
          <c:dLblPos val="ctr"/>
          <c:showLegendKey val="0"/>
          <c:showVal val="1"/>
          <c:showCatName val="0"/>
          <c:showSerName val="0"/>
          <c:showPercent val="0"/>
          <c:showBubbleSize val="0"/>
        </c:dLbls>
        <c:marker val="1"/>
        <c:smooth val="0"/>
        <c:axId val="455714856"/>
        <c:axId val="455713288"/>
      </c:lineChart>
      <c:dateAx>
        <c:axId val="455714856"/>
        <c:scaling>
          <c:orientation val="minMax"/>
        </c:scaling>
        <c:delete val="0"/>
        <c:axPos val="b"/>
        <c:numFmt formatCode="m/d/yyyy"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455713288"/>
        <c:crosses val="autoZero"/>
        <c:auto val="1"/>
        <c:lblOffset val="100"/>
        <c:baseTimeUnit val="days"/>
        <c:majorUnit val="14"/>
        <c:majorTimeUnit val="days"/>
        <c:minorUnit val="2"/>
        <c:minorTimeUnit val="days"/>
      </c:dateAx>
      <c:valAx>
        <c:axId val="455713288"/>
        <c:scaling>
          <c:orientation val="minMax"/>
          <c:min val="1"/>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a:t>FAMACHA SCORE</a:t>
                </a:r>
              </a:p>
            </c:rich>
          </c:tx>
          <c:layout>
            <c:manualLayout>
              <c:xMode val="edge"/>
              <c:yMode val="edge"/>
              <c:x val="1.9471153873826252E-2"/>
              <c:y val="0.37580788196929932"/>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0.0" sourceLinked="1"/>
        <c:majorTickMark val="none"/>
        <c:minorTickMark val="none"/>
        <c:tickLblPos val="nextTo"/>
        <c:crossAx val="45571485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Change in </a:t>
            </a:r>
            <a:r>
              <a:rPr lang="en-US" dirty="0" smtClean="0"/>
              <a:t>Strongyle fecal egg count (eggs per gram) </a:t>
            </a:r>
            <a:br>
              <a:rPr lang="en-US" dirty="0" smtClean="0"/>
            </a:br>
            <a:r>
              <a:rPr lang="en-US" dirty="0" smtClean="0"/>
              <a:t>over </a:t>
            </a:r>
            <a:r>
              <a:rPr lang="en-US" dirty="0"/>
              <a:t>57 days by treatment</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2465236274985503"/>
          <c:y val="0.17171296296296296"/>
          <c:w val="0.83583589190053098"/>
          <c:h val="0.70643606870739251"/>
        </c:manualLayout>
      </c:layout>
      <c:lineChart>
        <c:grouping val="standard"/>
        <c:varyColors val="0"/>
        <c:ser>
          <c:idx val="0"/>
          <c:order val="0"/>
          <c:tx>
            <c:strRef>
              <c:f>'Charts Tables'!$P$21</c:f>
              <c:strCache>
                <c:ptCount val="1"/>
                <c:pt idx="0">
                  <c:v>Birdsfoot Trefoil</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'Charts Tables'!$O$22:$O$26</c:f>
              <c:numCache>
                <c:formatCode>m/d/yyyy</c:formatCode>
                <c:ptCount val="5"/>
                <c:pt idx="0">
                  <c:v>42557</c:v>
                </c:pt>
                <c:pt idx="1">
                  <c:v>42572</c:v>
                </c:pt>
                <c:pt idx="2">
                  <c:v>42586</c:v>
                </c:pt>
                <c:pt idx="3">
                  <c:v>42598</c:v>
                </c:pt>
                <c:pt idx="4">
                  <c:v>42614</c:v>
                </c:pt>
              </c:numCache>
            </c:numRef>
          </c:cat>
          <c:val>
            <c:numRef>
              <c:f>'Charts Tables'!$P$22:$P$26</c:f>
              <c:numCache>
                <c:formatCode>0</c:formatCode>
                <c:ptCount val="5"/>
                <c:pt idx="0">
                  <c:v>1255.5555555555557</c:v>
                </c:pt>
                <c:pt idx="1">
                  <c:v>1100</c:v>
                </c:pt>
                <c:pt idx="2">
                  <c:v>711.11111111111109</c:v>
                </c:pt>
                <c:pt idx="3">
                  <c:v>388.88888888888891</c:v>
                </c:pt>
                <c:pt idx="4">
                  <c:v>1850</c:v>
                </c:pt>
              </c:numCache>
            </c:numRef>
          </c:val>
          <c:smooth val="0"/>
          <c:extLst xmlns:c16r2="http://schemas.microsoft.com/office/drawing/2015/06/chart">
            <c:ext xmlns:c16="http://schemas.microsoft.com/office/drawing/2014/chart" uri="{C3380CC4-5D6E-409C-BE32-E72D297353CC}">
              <c16:uniqueId val="{00000000-CCEC-4D08-AADF-910E84D39494}"/>
            </c:ext>
          </c:extLst>
        </c:ser>
        <c:ser>
          <c:idx val="1"/>
          <c:order val="1"/>
          <c:tx>
            <c:strRef>
              <c:f>'Charts Tables'!$Q$21</c:f>
              <c:strCache>
                <c:ptCount val="1"/>
                <c:pt idx="0">
                  <c:v>Conventional/Annual Pasture</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'Charts Tables'!$O$22:$O$26</c:f>
              <c:numCache>
                <c:formatCode>m/d/yyyy</c:formatCode>
                <c:ptCount val="5"/>
                <c:pt idx="0">
                  <c:v>42557</c:v>
                </c:pt>
                <c:pt idx="1">
                  <c:v>42572</c:v>
                </c:pt>
                <c:pt idx="2">
                  <c:v>42586</c:v>
                </c:pt>
                <c:pt idx="3">
                  <c:v>42598</c:v>
                </c:pt>
                <c:pt idx="4">
                  <c:v>42614</c:v>
                </c:pt>
              </c:numCache>
            </c:numRef>
          </c:cat>
          <c:val>
            <c:numRef>
              <c:f>'Charts Tables'!$Q$22:$Q$26</c:f>
              <c:numCache>
                <c:formatCode>0</c:formatCode>
                <c:ptCount val="5"/>
                <c:pt idx="0">
                  <c:v>4266.666666666667</c:v>
                </c:pt>
                <c:pt idx="1">
                  <c:v>950</c:v>
                </c:pt>
                <c:pt idx="2">
                  <c:v>1220</c:v>
                </c:pt>
                <c:pt idx="3">
                  <c:v>6430</c:v>
                </c:pt>
                <c:pt idx="4">
                  <c:v>5350</c:v>
                </c:pt>
              </c:numCache>
            </c:numRef>
          </c:val>
          <c:smooth val="0"/>
          <c:extLst xmlns:c16r2="http://schemas.microsoft.com/office/drawing/2015/06/chart">
            <c:ext xmlns:c16="http://schemas.microsoft.com/office/drawing/2014/chart" uri="{C3380CC4-5D6E-409C-BE32-E72D297353CC}">
              <c16:uniqueId val="{00000001-CCEC-4D08-AADF-910E84D39494}"/>
            </c:ext>
          </c:extLst>
        </c:ser>
        <c:ser>
          <c:idx val="2"/>
          <c:order val="2"/>
          <c:tx>
            <c:strRef>
              <c:f>'Charts Tables'!$R$21</c:f>
              <c:strCache>
                <c:ptCount val="1"/>
                <c:pt idx="0">
                  <c:v>Conventional/Annual Pasture + COWP</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'Charts Tables'!$O$22:$O$26</c:f>
              <c:numCache>
                <c:formatCode>m/d/yyyy</c:formatCode>
                <c:ptCount val="5"/>
                <c:pt idx="0">
                  <c:v>42557</c:v>
                </c:pt>
                <c:pt idx="1">
                  <c:v>42572</c:v>
                </c:pt>
                <c:pt idx="2">
                  <c:v>42586</c:v>
                </c:pt>
                <c:pt idx="3">
                  <c:v>42598</c:v>
                </c:pt>
                <c:pt idx="4">
                  <c:v>42614</c:v>
                </c:pt>
              </c:numCache>
            </c:numRef>
          </c:cat>
          <c:val>
            <c:numRef>
              <c:f>'Charts Tables'!$R$22:$R$26</c:f>
              <c:numCache>
                <c:formatCode>0</c:formatCode>
                <c:ptCount val="5"/>
                <c:pt idx="0">
                  <c:v>2225</c:v>
                </c:pt>
                <c:pt idx="1">
                  <c:v>1750</c:v>
                </c:pt>
                <c:pt idx="2">
                  <c:v>1687.5</c:v>
                </c:pt>
                <c:pt idx="3">
                  <c:v>1375</c:v>
                </c:pt>
                <c:pt idx="4">
                  <c:v>1225</c:v>
                </c:pt>
              </c:numCache>
            </c:numRef>
          </c:val>
          <c:smooth val="0"/>
          <c:extLst xmlns:c16r2="http://schemas.microsoft.com/office/drawing/2015/06/chart">
            <c:ext xmlns:c16="http://schemas.microsoft.com/office/drawing/2014/chart" uri="{C3380CC4-5D6E-409C-BE32-E72D297353CC}">
              <c16:uniqueId val="{00000002-CCEC-4D08-AADF-910E84D39494}"/>
            </c:ext>
          </c:extLst>
        </c:ser>
        <c:dLbls>
          <c:dLblPos val="ctr"/>
          <c:showLegendKey val="0"/>
          <c:showVal val="1"/>
          <c:showCatName val="0"/>
          <c:showSerName val="0"/>
          <c:showPercent val="0"/>
          <c:showBubbleSize val="0"/>
        </c:dLbls>
        <c:marker val="1"/>
        <c:smooth val="0"/>
        <c:axId val="455711720"/>
        <c:axId val="455714072"/>
      </c:lineChart>
      <c:dateAx>
        <c:axId val="455711720"/>
        <c:scaling>
          <c:orientation val="minMax"/>
        </c:scaling>
        <c:delete val="0"/>
        <c:axPos val="b"/>
        <c:numFmt formatCode="m/d/yyyy"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455714072"/>
        <c:crosses val="autoZero"/>
        <c:auto val="1"/>
        <c:lblOffset val="100"/>
        <c:baseTimeUnit val="days"/>
        <c:majorUnit val="14"/>
        <c:majorTimeUnit val="days"/>
      </c:dateAx>
      <c:valAx>
        <c:axId val="4557140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a:t>Strongylid eggs per gram</a:t>
                </a:r>
              </a:p>
            </c:rich>
          </c:tx>
          <c:layout>
            <c:manualLayout>
              <c:xMode val="edge"/>
              <c:yMode val="edge"/>
              <c:x val="2.2035646563981832E-2"/>
              <c:y val="0.28079740032495937"/>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0" sourceLinked="1"/>
        <c:majorTickMark val="none"/>
        <c:minorTickMark val="none"/>
        <c:tickLblPos val="nextTo"/>
        <c:crossAx val="455711720"/>
        <c:crosses val="autoZero"/>
        <c:crossBetween val="between"/>
        <c:majorUnit val="500"/>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39.jpeg"/></Relationships>
</file>

<file path=ppt/drawings/drawing1.xml><?xml version="1.0" encoding="utf-8"?>
<c:userShapes xmlns:c="http://schemas.openxmlformats.org/drawingml/2006/chart">
  <cdr:relSizeAnchor xmlns:cdr="http://schemas.openxmlformats.org/drawingml/2006/chartDrawing">
    <cdr:from>
      <cdr:x>0.75424</cdr:x>
      <cdr:y>0.6338</cdr:y>
    </cdr:from>
    <cdr:to>
      <cdr:x>0.88136</cdr:x>
      <cdr:y>0.76812</cdr:y>
    </cdr:to>
    <cdr:sp macro="" textlink="">
      <cdr:nvSpPr>
        <cdr:cNvPr id="2" name="TextBox 1"/>
        <cdr:cNvSpPr txBox="1"/>
      </cdr:nvSpPr>
      <cdr:spPr>
        <a:xfrm xmlns:a="http://schemas.openxmlformats.org/drawingml/2006/main">
          <a:off x="6781824" y="3332394"/>
          <a:ext cx="1143013" cy="70620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US"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7/13 </a:t>
          </a:r>
        </a:p>
        <a:p xmlns:a="http://schemas.openxmlformats.org/drawingml/2006/main">
          <a:r>
            <a:rPr lang="en-US"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65% BFT</a:t>
          </a:r>
          <a:endPar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0.55833</cdr:x>
      <cdr:y>0.53073</cdr:y>
    </cdr:from>
    <cdr:to>
      <cdr:x>0.82569</cdr:x>
      <cdr:y>0.92727</cdr:y>
    </cdr:to>
    <cdr:pic>
      <cdr:nvPicPr>
        <cdr:cNvPr id="2" name="Content Placeholder 5"/>
        <cdr:cNvPicPr>
          <a:picLocks xmlns:a="http://schemas.openxmlformats.org/drawingml/2006/main" noGrp="1" noChangeAspect="1"/>
        </cdr:cNvPicPr>
      </cdr:nvPicPr>
      <cdr:blipFill rotWithShape="1">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t="24918" b="-14"/>
        <a:stretch xmlns:a="http://schemas.openxmlformats.org/drawingml/2006/main"/>
      </cdr:blipFill>
      <cdr:spPr bwMode="auto">
        <a:xfrm xmlns:a="http://schemas.openxmlformats.org/drawingml/2006/main">
          <a:off x="5105400" y="3016249"/>
          <a:ext cx="2444740" cy="2253648"/>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pic>
  </cdr:relSizeAnchor>
</c:userShapes>
</file>

<file path=ppt/drawings/drawing3.xml><?xml version="1.0" encoding="utf-8"?>
<c:userShapes xmlns:c="http://schemas.openxmlformats.org/drawingml/2006/chart">
  <cdr:relSizeAnchor xmlns:cdr="http://schemas.openxmlformats.org/drawingml/2006/chartDrawing">
    <cdr:from>
      <cdr:x>0.48246</cdr:x>
      <cdr:y>0.34848</cdr:y>
    </cdr:from>
    <cdr:to>
      <cdr:x>0.5</cdr:x>
      <cdr:y>0.45455</cdr:y>
    </cdr:to>
    <cdr:cxnSp macro="">
      <cdr:nvCxnSpPr>
        <cdr:cNvPr id="3" name="Straight Arrow Connector 2"/>
        <cdr:cNvCxnSpPr/>
      </cdr:nvCxnSpPr>
      <cdr:spPr>
        <a:xfrm xmlns:a="http://schemas.openxmlformats.org/drawingml/2006/main">
          <a:off x="4191000" y="1752600"/>
          <a:ext cx="152399" cy="533400"/>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0.44828</cdr:x>
      <cdr:y>0.50028</cdr:y>
    </cdr:from>
    <cdr:to>
      <cdr:x>0.55172</cdr:x>
      <cdr:y>0.68209</cdr:y>
    </cdr:to>
    <cdr:sp macro="" textlink="">
      <cdr:nvSpPr>
        <cdr:cNvPr id="2" name="TextBox 1"/>
        <cdr:cNvSpPr txBox="1"/>
      </cdr:nvSpPr>
      <cdr:spPr>
        <a:xfrm xmlns:a="http://schemas.openxmlformats.org/drawingml/2006/main">
          <a:off x="3962400" y="251598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0.31897</cdr:x>
      <cdr:y>0.42424</cdr:y>
    </cdr:from>
    <cdr:to>
      <cdr:x>0.42241</cdr:x>
      <cdr:y>0.66667</cdr:y>
    </cdr:to>
    <cdr:sp macro="" textlink="">
      <cdr:nvSpPr>
        <cdr:cNvPr id="3" name="TextBox 2"/>
        <cdr:cNvSpPr txBox="1"/>
      </cdr:nvSpPr>
      <cdr:spPr>
        <a:xfrm xmlns:a="http://schemas.openxmlformats.org/drawingml/2006/main">
          <a:off x="2819400" y="2133600"/>
          <a:ext cx="914326" cy="1219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t>Dosed with COWP then put on</a:t>
          </a:r>
        </a:p>
        <a:p xmlns:a="http://schemas.openxmlformats.org/drawingml/2006/main">
          <a:r>
            <a:rPr lang="en-US" sz="1400" b="1" dirty="0" smtClean="0"/>
            <a:t>Ray’s Crazy Summer Mix regrowth</a:t>
          </a:r>
          <a:br>
            <a:rPr lang="en-US" sz="1400" b="1" dirty="0" smtClean="0"/>
          </a:br>
          <a:r>
            <a:rPr lang="en-US" sz="1400" b="1" dirty="0" smtClean="0"/>
            <a:t>(cowpea, sorghum sudan, radish, </a:t>
          </a:r>
        </a:p>
        <a:p xmlns:a="http://schemas.openxmlformats.org/drawingml/2006/main">
          <a:r>
            <a:rPr lang="en-US" sz="1400" b="1" dirty="0" smtClean="0"/>
            <a:t>millet, sunflowers)</a:t>
          </a:r>
          <a:r>
            <a:rPr lang="en-US" sz="1100" dirty="0" smtClean="0"/>
            <a:t/>
          </a:r>
          <a:br>
            <a:rPr lang="en-US" sz="1100" dirty="0" smtClean="0"/>
          </a:b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DAF04-B386-45DF-A880-987495269185}" type="datetimeFigureOut">
              <a:rPr lang="en-US" smtClean="0"/>
              <a:t>3/14/2018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BF9C51-113C-4A6B-91D6-9FBDD3532F32}" type="slidenum">
              <a:rPr lang="en-US" smtClean="0"/>
              <a:t>‹#›</a:t>
            </a:fld>
            <a:endParaRPr lang="en-US"/>
          </a:p>
        </p:txBody>
      </p:sp>
    </p:spTree>
    <p:extLst>
      <p:ext uri="{BB962C8B-B14F-4D97-AF65-F5344CB8AC3E}">
        <p14:creationId xmlns:p14="http://schemas.microsoft.com/office/powerpoint/2010/main" val="2074255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A34E131F-14F4-450D-BF50-FCA44CBE6A19}" type="slidenum">
              <a:rPr lang="en-US" altLang="en-US" smtClean="0">
                <a:latin typeface="Arial" panose="020B0604020202020204" pitchFamily="34" charset="0"/>
              </a:rPr>
              <a:pPr/>
              <a:t>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440677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2F90823D-CCC6-4D88-A190-13CDC4469B98}" type="slidenum">
              <a:rPr lang="en-US" altLang="en-US" smtClean="0">
                <a:latin typeface="Arial" panose="020B0604020202020204" pitchFamily="34" charset="0"/>
              </a:rPr>
              <a:pPr/>
              <a:t>19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323410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04C3858-19C4-4893-8794-AE5044AD6D40}" type="slidenum">
              <a:rPr lang="en-US" altLang="en-US" smtClean="0">
                <a:latin typeface="Arial" panose="020B0604020202020204" pitchFamily="34" charset="0"/>
              </a:rPr>
              <a:pPr/>
              <a:t>20</a:t>
            </a:fld>
            <a:endParaRPr lang="en-US" altLang="en-US" smtClean="0">
              <a:latin typeface="Arial" panose="020B0604020202020204" pitchFamily="34" charset="0"/>
            </a:endParaRPr>
          </a:p>
        </p:txBody>
      </p:sp>
    </p:spTree>
    <p:extLst>
      <p:ext uri="{BB962C8B-B14F-4D97-AF65-F5344CB8AC3E}">
        <p14:creationId xmlns:p14="http://schemas.microsoft.com/office/powerpoint/2010/main" val="745892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9C74AE-18F9-4A61-BCEC-DD065C5C8310}"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040EA-34FB-4E29-83F5-7F4435677DF0}" type="slidenum">
              <a:rPr lang="en-US" smtClean="0"/>
              <a:t>‹#›</a:t>
            </a:fld>
            <a:endParaRPr lang="en-US"/>
          </a:p>
        </p:txBody>
      </p:sp>
    </p:spTree>
    <p:extLst>
      <p:ext uri="{BB962C8B-B14F-4D97-AF65-F5344CB8AC3E}">
        <p14:creationId xmlns:p14="http://schemas.microsoft.com/office/powerpoint/2010/main" val="1413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9C74AE-18F9-4A61-BCEC-DD065C5C8310}"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040EA-34FB-4E29-83F5-7F4435677DF0}" type="slidenum">
              <a:rPr lang="en-US" smtClean="0"/>
              <a:t>‹#›</a:t>
            </a:fld>
            <a:endParaRPr lang="en-US"/>
          </a:p>
        </p:txBody>
      </p:sp>
    </p:spTree>
    <p:extLst>
      <p:ext uri="{BB962C8B-B14F-4D97-AF65-F5344CB8AC3E}">
        <p14:creationId xmlns:p14="http://schemas.microsoft.com/office/powerpoint/2010/main" val="606007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9C74AE-18F9-4A61-BCEC-DD065C5C8310}"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040EA-34FB-4E29-83F5-7F4435677DF0}" type="slidenum">
              <a:rPr lang="en-US" smtClean="0"/>
              <a:t>‹#›</a:t>
            </a:fld>
            <a:endParaRPr lang="en-US"/>
          </a:p>
        </p:txBody>
      </p:sp>
    </p:spTree>
    <p:extLst>
      <p:ext uri="{BB962C8B-B14F-4D97-AF65-F5344CB8AC3E}">
        <p14:creationId xmlns:p14="http://schemas.microsoft.com/office/powerpoint/2010/main" val="2141317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1"/>
            <a:ext cx="5384800" cy="4530725"/>
          </a:xfrm>
        </p:spPr>
        <p:txBody>
          <a:bodyPr/>
          <a:lstStyle/>
          <a:p>
            <a:pPr lvl="0"/>
            <a:endParaRPr lang="en-US" noProof="0" dirty="0" smtClean="0"/>
          </a:p>
        </p:txBody>
      </p:sp>
      <p:sp>
        <p:nvSpPr>
          <p:cNvPr id="4" name="Text Placeholder 3"/>
          <p:cNvSpPr>
            <a:spLocks noGrp="1"/>
          </p:cNvSpPr>
          <p:nvPr>
            <p:ph type="body"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p:txBody>
          <a:bodyPr/>
          <a:lstStyle>
            <a:lvl1pPr>
              <a:defRPr/>
            </a:lvl1pPr>
          </a:lstStyle>
          <a:p>
            <a:pPr>
              <a:defRPr/>
            </a:pPr>
            <a:endParaRPr lang="en-US"/>
          </a:p>
        </p:txBody>
      </p:sp>
      <p:sp>
        <p:nvSpPr>
          <p:cNvPr id="6" name="Rectangle 24"/>
          <p:cNvSpPr>
            <a:spLocks noGrp="1" noChangeArrowheads="1"/>
          </p:cNvSpPr>
          <p:nvPr>
            <p:ph type="ftr" sz="quarter" idx="11"/>
          </p:nvPr>
        </p:nvSpPr>
        <p:spPr/>
        <p:txBody>
          <a:bodyPr/>
          <a:lstStyle>
            <a:lvl1pPr>
              <a:defRPr/>
            </a:lvl1pPr>
          </a:lstStyle>
          <a:p>
            <a:pPr>
              <a:defRPr/>
            </a:pPr>
            <a:endParaRPr lang="en-US"/>
          </a:p>
        </p:txBody>
      </p:sp>
      <p:sp>
        <p:nvSpPr>
          <p:cNvPr id="7" name="Rectangle 25"/>
          <p:cNvSpPr>
            <a:spLocks noGrp="1" noChangeArrowheads="1"/>
          </p:cNvSpPr>
          <p:nvPr>
            <p:ph type="sldNum" sz="quarter" idx="12"/>
          </p:nvPr>
        </p:nvSpPr>
        <p:spPr/>
        <p:txBody>
          <a:bodyPr/>
          <a:lstStyle>
            <a:lvl1pPr>
              <a:defRPr/>
            </a:lvl1pPr>
          </a:lstStyle>
          <a:p>
            <a:pPr>
              <a:defRPr/>
            </a:pPr>
            <a:fld id="{1C4088AF-3EBC-4780-805D-7CE1C63E20C1}" type="slidenum">
              <a:rPr lang="en-US" altLang="en-US"/>
              <a:pPr>
                <a:defRPr/>
              </a:pPr>
              <a:t>‹#›</a:t>
            </a:fld>
            <a:endParaRPr lang="en-US" altLang="en-US"/>
          </a:p>
        </p:txBody>
      </p:sp>
    </p:spTree>
    <p:extLst>
      <p:ext uri="{BB962C8B-B14F-4D97-AF65-F5344CB8AC3E}">
        <p14:creationId xmlns:p14="http://schemas.microsoft.com/office/powerpoint/2010/main" val="388509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9C74AE-18F9-4A61-BCEC-DD065C5C8310}"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040EA-34FB-4E29-83F5-7F4435677DF0}" type="slidenum">
              <a:rPr lang="en-US" smtClean="0"/>
              <a:t>‹#›</a:t>
            </a:fld>
            <a:endParaRPr lang="en-US"/>
          </a:p>
        </p:txBody>
      </p:sp>
    </p:spTree>
    <p:extLst>
      <p:ext uri="{BB962C8B-B14F-4D97-AF65-F5344CB8AC3E}">
        <p14:creationId xmlns:p14="http://schemas.microsoft.com/office/powerpoint/2010/main" val="1238065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C74AE-18F9-4A61-BCEC-DD065C5C8310}"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040EA-34FB-4E29-83F5-7F4435677DF0}" type="slidenum">
              <a:rPr lang="en-US" smtClean="0"/>
              <a:t>‹#›</a:t>
            </a:fld>
            <a:endParaRPr lang="en-US"/>
          </a:p>
        </p:txBody>
      </p:sp>
    </p:spTree>
    <p:extLst>
      <p:ext uri="{BB962C8B-B14F-4D97-AF65-F5344CB8AC3E}">
        <p14:creationId xmlns:p14="http://schemas.microsoft.com/office/powerpoint/2010/main" val="21652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9C74AE-18F9-4A61-BCEC-DD065C5C8310}"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040EA-34FB-4E29-83F5-7F4435677DF0}" type="slidenum">
              <a:rPr lang="en-US" smtClean="0"/>
              <a:t>‹#›</a:t>
            </a:fld>
            <a:endParaRPr lang="en-US"/>
          </a:p>
        </p:txBody>
      </p:sp>
    </p:spTree>
    <p:extLst>
      <p:ext uri="{BB962C8B-B14F-4D97-AF65-F5344CB8AC3E}">
        <p14:creationId xmlns:p14="http://schemas.microsoft.com/office/powerpoint/2010/main" val="2661870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9C74AE-18F9-4A61-BCEC-DD065C5C8310}" type="datetimeFigureOut">
              <a:rPr lang="en-US" smtClean="0"/>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040EA-34FB-4E29-83F5-7F4435677DF0}" type="slidenum">
              <a:rPr lang="en-US" smtClean="0"/>
              <a:t>‹#›</a:t>
            </a:fld>
            <a:endParaRPr lang="en-US"/>
          </a:p>
        </p:txBody>
      </p:sp>
    </p:spTree>
    <p:extLst>
      <p:ext uri="{BB962C8B-B14F-4D97-AF65-F5344CB8AC3E}">
        <p14:creationId xmlns:p14="http://schemas.microsoft.com/office/powerpoint/2010/main" val="1694795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9C74AE-18F9-4A61-BCEC-DD065C5C8310}" type="datetimeFigureOut">
              <a:rPr lang="en-US" smtClean="0"/>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040EA-34FB-4E29-83F5-7F4435677DF0}" type="slidenum">
              <a:rPr lang="en-US" smtClean="0"/>
              <a:t>‹#›</a:t>
            </a:fld>
            <a:endParaRPr lang="en-US"/>
          </a:p>
        </p:txBody>
      </p:sp>
    </p:spTree>
    <p:extLst>
      <p:ext uri="{BB962C8B-B14F-4D97-AF65-F5344CB8AC3E}">
        <p14:creationId xmlns:p14="http://schemas.microsoft.com/office/powerpoint/2010/main" val="4013112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9C74AE-18F9-4A61-BCEC-DD065C5C8310}" type="datetimeFigureOut">
              <a:rPr lang="en-US" smtClean="0"/>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040EA-34FB-4E29-83F5-7F4435677DF0}" type="slidenum">
              <a:rPr lang="en-US" smtClean="0"/>
              <a:t>‹#›</a:t>
            </a:fld>
            <a:endParaRPr lang="en-US"/>
          </a:p>
        </p:txBody>
      </p:sp>
    </p:spTree>
    <p:extLst>
      <p:ext uri="{BB962C8B-B14F-4D97-AF65-F5344CB8AC3E}">
        <p14:creationId xmlns:p14="http://schemas.microsoft.com/office/powerpoint/2010/main" val="78429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9C74AE-18F9-4A61-BCEC-DD065C5C8310}"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040EA-34FB-4E29-83F5-7F4435677DF0}" type="slidenum">
              <a:rPr lang="en-US" smtClean="0"/>
              <a:t>‹#›</a:t>
            </a:fld>
            <a:endParaRPr lang="en-US"/>
          </a:p>
        </p:txBody>
      </p:sp>
    </p:spTree>
    <p:extLst>
      <p:ext uri="{BB962C8B-B14F-4D97-AF65-F5344CB8AC3E}">
        <p14:creationId xmlns:p14="http://schemas.microsoft.com/office/powerpoint/2010/main" val="529316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9C74AE-18F9-4A61-BCEC-DD065C5C8310}"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040EA-34FB-4E29-83F5-7F4435677DF0}" type="slidenum">
              <a:rPr lang="en-US" smtClean="0"/>
              <a:t>‹#›</a:t>
            </a:fld>
            <a:endParaRPr lang="en-US"/>
          </a:p>
        </p:txBody>
      </p:sp>
    </p:spTree>
    <p:extLst>
      <p:ext uri="{BB962C8B-B14F-4D97-AF65-F5344CB8AC3E}">
        <p14:creationId xmlns:p14="http://schemas.microsoft.com/office/powerpoint/2010/main" val="4265474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9C74AE-18F9-4A61-BCEC-DD065C5C8310}" type="datetimeFigureOut">
              <a:rPr lang="en-US" smtClean="0"/>
              <a:t>3/14/2018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040EA-34FB-4E29-83F5-7F4435677DF0}" type="slidenum">
              <a:rPr lang="en-US" smtClean="0"/>
              <a:t>‹#›</a:t>
            </a:fld>
            <a:endParaRPr lang="en-US"/>
          </a:p>
        </p:txBody>
      </p:sp>
    </p:spTree>
    <p:extLst>
      <p:ext uri="{BB962C8B-B14F-4D97-AF65-F5344CB8AC3E}">
        <p14:creationId xmlns:p14="http://schemas.microsoft.com/office/powerpoint/2010/main" val="1628117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rchive.apvma.gov.au/application_summaries/106347.pdf%2040%20pages%20of%20d.flagrans" TargetMode="External"/><Relationship Id="rId2" Type="http://schemas.openxmlformats.org/officeDocument/2006/relationships/hyperlink" Target="http://www.duddingtonia.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981200" y="1752600"/>
            <a:ext cx="8229600" cy="1143000"/>
          </a:xfrm>
        </p:spPr>
        <p:txBody>
          <a:bodyPr>
            <a:noAutofit/>
          </a:bodyPr>
          <a:lstStyle/>
          <a:p>
            <a:pPr>
              <a:defRPr/>
            </a:pPr>
            <a:r>
              <a:rPr lang="en-US" altLang="en-US" sz="4800" dirty="0">
                <a:latin typeface="Tahoma" panose="020B0604030504040204" pitchFamily="34" charset="0"/>
                <a:ea typeface="Tahoma" panose="020B0604030504040204" pitchFamily="34" charset="0"/>
                <a:cs typeface="Tahoma" panose="020B0604030504040204" pitchFamily="34" charset="0"/>
              </a:rPr>
              <a:t>Part 3. </a:t>
            </a:r>
            <a:br>
              <a:rPr lang="en-US" altLang="en-US" sz="4800" dirty="0">
                <a:latin typeface="Tahoma" panose="020B0604030504040204" pitchFamily="34" charset="0"/>
                <a:ea typeface="Tahoma" panose="020B0604030504040204" pitchFamily="34" charset="0"/>
                <a:cs typeface="Tahoma" panose="020B0604030504040204" pitchFamily="34" charset="0"/>
              </a:rPr>
            </a:br>
            <a:r>
              <a:rPr lang="en-US" altLang="en-US" sz="4800" dirty="0">
                <a:latin typeface="Tahoma" panose="020B0604030504040204" pitchFamily="34" charset="0"/>
                <a:ea typeface="Tahoma" panose="020B0604030504040204" pitchFamily="34" charset="0"/>
                <a:cs typeface="Tahoma" panose="020B0604030504040204" pitchFamily="34" charset="0"/>
              </a:rPr>
              <a:t/>
            </a:r>
            <a:br>
              <a:rPr lang="en-US" altLang="en-US" sz="4800" dirty="0">
                <a:latin typeface="Tahoma" panose="020B0604030504040204" pitchFamily="34" charset="0"/>
                <a:ea typeface="Tahoma" panose="020B0604030504040204" pitchFamily="34" charset="0"/>
                <a:cs typeface="Tahoma" panose="020B0604030504040204" pitchFamily="34" charset="0"/>
              </a:rPr>
            </a:br>
            <a:r>
              <a:rPr lang="en-US" altLang="en-US" sz="4800" dirty="0">
                <a:latin typeface="Tahoma" panose="020B0604030504040204" pitchFamily="34" charset="0"/>
                <a:ea typeface="Tahoma" panose="020B0604030504040204" pitchFamily="34" charset="0"/>
                <a:cs typeface="Tahoma" panose="020B0604030504040204" pitchFamily="34" charset="0"/>
              </a:rPr>
              <a:t>What’s in our Future?</a:t>
            </a:r>
            <a:br>
              <a:rPr lang="en-US" altLang="en-US" sz="4800" dirty="0">
                <a:latin typeface="Tahoma" panose="020B0604030504040204" pitchFamily="34" charset="0"/>
                <a:ea typeface="Tahoma" panose="020B0604030504040204" pitchFamily="34" charset="0"/>
                <a:cs typeface="Tahoma" panose="020B0604030504040204" pitchFamily="34" charset="0"/>
              </a:rPr>
            </a:br>
            <a:r>
              <a:rPr lang="en-US" altLang="en-US" sz="4800" dirty="0">
                <a:latin typeface="Tahoma" panose="020B0604030504040204" pitchFamily="34" charset="0"/>
                <a:ea typeface="Tahoma" panose="020B0604030504040204" pitchFamily="34" charset="0"/>
                <a:cs typeface="Tahoma" panose="020B0604030504040204" pitchFamily="34" charset="0"/>
              </a:rPr>
              <a:t>Worm Control Strategies</a:t>
            </a:r>
            <a:br>
              <a:rPr lang="en-US" altLang="en-US" sz="4800" dirty="0">
                <a:latin typeface="Tahoma" panose="020B0604030504040204" pitchFamily="34" charset="0"/>
                <a:ea typeface="Tahoma" panose="020B0604030504040204" pitchFamily="34" charset="0"/>
                <a:cs typeface="Tahoma" panose="020B0604030504040204" pitchFamily="34" charset="0"/>
              </a:rPr>
            </a:br>
            <a:r>
              <a:rPr lang="en-US" altLang="en-US" sz="4800" dirty="0">
                <a:latin typeface="Tahoma" panose="020B0604030504040204" pitchFamily="34" charset="0"/>
                <a:ea typeface="Tahoma" panose="020B0604030504040204" pitchFamily="34" charset="0"/>
                <a:cs typeface="Tahoma" panose="020B0604030504040204" pitchFamily="34" charset="0"/>
              </a:rPr>
              <a:t>in Development</a:t>
            </a:r>
          </a:p>
        </p:txBody>
      </p:sp>
    </p:spTree>
    <p:extLst>
      <p:ext uri="{BB962C8B-B14F-4D97-AF65-F5344CB8AC3E}">
        <p14:creationId xmlns:p14="http://schemas.microsoft.com/office/powerpoint/2010/main" val="523054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938"/>
            <a:ext cx="8229600" cy="830262"/>
          </a:xfrm>
        </p:spPr>
        <p:txBody>
          <a:bodyPr/>
          <a:lstStyle/>
          <a:p>
            <a:pPr>
              <a:defRPr/>
            </a:pPr>
            <a:r>
              <a:rPr lang="en-US" dirty="0" smtClean="0">
                <a:latin typeface="Tahoma" panose="020B0604030504040204" pitchFamily="34" charset="0"/>
                <a:ea typeface="Tahoma" panose="020B0604030504040204" pitchFamily="34" charset="0"/>
                <a:cs typeface="Tahoma" panose="020B0604030504040204" pitchFamily="34" charset="0"/>
              </a:rPr>
              <a:t>Copper Oxide Wire Particles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547649" y="1003301"/>
            <a:ext cx="9320048" cy="5029200"/>
          </a:xfrm>
        </p:spPr>
        <p:txBody>
          <a:bodyPr>
            <a:normAutofit fontScale="85000" lnSpcReduction="10000"/>
          </a:bodyPr>
          <a:lstStyle/>
          <a:p>
            <a:pPr>
              <a:defRPr/>
            </a:pPr>
            <a:r>
              <a:rPr lang="en-US" dirty="0"/>
              <a:t>Copper oxide wire particles (COWP) were developed as a slow release source of copper for cattle on copper deficient  soils. </a:t>
            </a:r>
            <a:endParaRPr lang="en-US" dirty="0" smtClean="0">
              <a:effectLst>
                <a:outerShdw blurRad="38100" dist="38100" dir="2700000" algn="tl">
                  <a:srgbClr val="000000">
                    <a:alpha val="43137"/>
                  </a:srgbClr>
                </a:outerShdw>
              </a:effectLst>
              <a:ea typeface="Verdana" panose="020B0604030504040204" pitchFamily="34" charset="0"/>
              <a:cs typeface="Verdana" panose="020B0604030504040204" pitchFamily="34" charset="0"/>
            </a:endParaRPr>
          </a:p>
          <a:p>
            <a:pPr>
              <a:defRPr/>
            </a:pPr>
            <a:r>
              <a:rPr lang="en-US" dirty="0">
                <a:ea typeface="Verdana" panose="020B0604030504040204" pitchFamily="34" charset="0"/>
                <a:cs typeface="Verdana" panose="020B0604030504040204" pitchFamily="34" charset="0"/>
              </a:rPr>
              <a:t>Sheep are ten times more </a:t>
            </a:r>
            <a:r>
              <a:rPr lang="en-US" dirty="0" smtClean="0">
                <a:ea typeface="Verdana" panose="020B0604030504040204" pitchFamily="34" charset="0"/>
                <a:cs typeface="Verdana" panose="020B0604030504040204" pitchFamily="34" charset="0"/>
              </a:rPr>
              <a:t>susceptible </a:t>
            </a:r>
            <a:r>
              <a:rPr lang="en-US" dirty="0">
                <a:ea typeface="Verdana" panose="020B0604030504040204" pitchFamily="34" charset="0"/>
                <a:cs typeface="Verdana" panose="020B0604030504040204" pitchFamily="34" charset="0"/>
              </a:rPr>
              <a:t>to copper toxicity than cattle. </a:t>
            </a:r>
          </a:p>
          <a:p>
            <a:pPr>
              <a:defRPr/>
            </a:pPr>
            <a:r>
              <a:rPr lang="en-US" dirty="0"/>
              <a:t>12.5 and 25 gram boluses for calves and cows need to be repackaged into </a:t>
            </a:r>
            <a:r>
              <a:rPr lang="en-US" b="1" dirty="0"/>
              <a:t>far smaller doses suitable for growing goats and sheep</a:t>
            </a:r>
            <a:r>
              <a:rPr lang="en-US" dirty="0"/>
              <a:t>! </a:t>
            </a:r>
            <a:endParaRPr lang="en-US" dirty="0" smtClean="0">
              <a:ea typeface="Verdana" panose="020B0604030504040204" pitchFamily="34" charset="0"/>
              <a:cs typeface="Verdana" panose="020B0604030504040204" pitchFamily="34" charset="0"/>
            </a:endParaRPr>
          </a:p>
          <a:p>
            <a:pPr>
              <a:defRPr/>
            </a:pPr>
            <a:r>
              <a:rPr lang="en-US" dirty="0" smtClean="0">
                <a:ea typeface="Verdana" panose="020B0604030504040204" pitchFamily="34" charset="0"/>
                <a:cs typeface="Verdana" panose="020B0604030504040204" pitchFamily="34" charset="0"/>
              </a:rPr>
              <a:t>COWP </a:t>
            </a:r>
            <a:r>
              <a:rPr lang="en-US" dirty="0">
                <a:ea typeface="Verdana" panose="020B0604030504040204" pitchFamily="34" charset="0"/>
                <a:cs typeface="Verdana" panose="020B0604030504040204" pitchFamily="34" charset="0"/>
              </a:rPr>
              <a:t>particles </a:t>
            </a:r>
            <a:r>
              <a:rPr lang="en-US" dirty="0" smtClean="0">
                <a:ea typeface="Verdana" panose="020B0604030504040204" pitchFamily="34" charset="0"/>
                <a:cs typeface="Verdana" panose="020B0604030504040204" pitchFamily="34" charset="0"/>
              </a:rPr>
              <a:t>must be </a:t>
            </a:r>
            <a:r>
              <a:rPr lang="en-US" dirty="0">
                <a:ea typeface="Verdana" panose="020B0604030504040204" pitchFamily="34" charset="0"/>
                <a:cs typeface="Verdana" panose="020B0604030504040204" pitchFamily="34" charset="0"/>
              </a:rPr>
              <a:t>retained in the abomasum </a:t>
            </a:r>
            <a:r>
              <a:rPr lang="en-US" dirty="0" smtClean="0">
                <a:ea typeface="Verdana" panose="020B0604030504040204" pitchFamily="34" charset="0"/>
                <a:cs typeface="Verdana" panose="020B0604030504040204" pitchFamily="34" charset="0"/>
              </a:rPr>
              <a:t>long enough </a:t>
            </a:r>
            <a:r>
              <a:rPr lang="en-US" dirty="0">
                <a:ea typeface="Verdana" panose="020B0604030504040204" pitchFamily="34" charset="0"/>
                <a:cs typeface="Verdana" panose="020B0604030504040204" pitchFamily="34" charset="0"/>
              </a:rPr>
              <a:t>to permit </a:t>
            </a:r>
            <a:r>
              <a:rPr lang="en-US" b="1" dirty="0">
                <a:ea typeface="Verdana" panose="020B0604030504040204" pitchFamily="34" charset="0"/>
                <a:cs typeface="Verdana" panose="020B0604030504040204" pitchFamily="34" charset="0"/>
              </a:rPr>
              <a:t>acid solubilization </a:t>
            </a:r>
            <a:r>
              <a:rPr lang="en-US" dirty="0">
                <a:ea typeface="Verdana" panose="020B0604030504040204" pitchFamily="34" charset="0"/>
                <a:cs typeface="Verdana" panose="020B0604030504040204" pitchFamily="34" charset="0"/>
              </a:rPr>
              <a:t>of the copper. </a:t>
            </a:r>
            <a:r>
              <a:rPr lang="en-US" dirty="0" smtClean="0">
                <a:ea typeface="Verdana" panose="020B0604030504040204" pitchFamily="34" charset="0"/>
                <a:cs typeface="Verdana" panose="020B0604030504040204" pitchFamily="34" charset="0"/>
              </a:rPr>
              <a:t>The stomach acids are responsible for this. If the pH of the stomach is not acidic enough, the copper will not go into solution and will be ineffective .</a:t>
            </a:r>
          </a:p>
          <a:p>
            <a:pPr>
              <a:defRPr/>
            </a:pPr>
            <a:endParaRPr lang="en-US" dirty="0" smtClean="0">
              <a:ea typeface="Verdana" panose="020B0604030504040204" pitchFamily="34" charset="0"/>
              <a:cs typeface="Verdana" panose="020B0604030504040204" pitchFamily="34" charset="0"/>
            </a:endParaRPr>
          </a:p>
          <a:p>
            <a:pPr>
              <a:defRPr/>
            </a:pPr>
            <a:r>
              <a:rPr lang="en-US" dirty="0" smtClean="0">
                <a:ea typeface="Verdana" panose="020B0604030504040204" pitchFamily="34" charset="0"/>
                <a:cs typeface="Verdana" panose="020B0604030504040204" pitchFamily="34" charset="0"/>
              </a:rPr>
              <a:t>Acid solubilization results in gradual</a:t>
            </a:r>
            <a:br>
              <a:rPr lang="en-US" dirty="0" smtClean="0">
                <a:ea typeface="Verdana" panose="020B0604030504040204" pitchFamily="34" charset="0"/>
                <a:cs typeface="Verdana" panose="020B0604030504040204" pitchFamily="34" charset="0"/>
              </a:rPr>
            </a:br>
            <a:r>
              <a:rPr lang="en-US" dirty="0" smtClean="0">
                <a:ea typeface="Verdana" panose="020B0604030504040204" pitchFamily="34" charset="0"/>
                <a:cs typeface="Verdana" panose="020B0604030504040204" pitchFamily="34" charset="0"/>
              </a:rPr>
              <a:t>release </a:t>
            </a:r>
            <a:r>
              <a:rPr lang="en-US" dirty="0">
                <a:ea typeface="Verdana" panose="020B0604030504040204" pitchFamily="34" charset="0"/>
                <a:cs typeface="Verdana" panose="020B0604030504040204" pitchFamily="34" charset="0"/>
              </a:rPr>
              <a:t>of </a:t>
            </a:r>
            <a:r>
              <a:rPr lang="en-US" dirty="0" smtClean="0">
                <a:ea typeface="Verdana" panose="020B0604030504040204" pitchFamily="34" charset="0"/>
                <a:cs typeface="Verdana" panose="020B0604030504040204" pitchFamily="34" charset="0"/>
              </a:rPr>
              <a:t>copper from the COWP </a:t>
            </a:r>
            <a:br>
              <a:rPr lang="en-US" dirty="0" smtClean="0">
                <a:ea typeface="Verdana" panose="020B0604030504040204" pitchFamily="34" charset="0"/>
                <a:cs typeface="Verdana" panose="020B0604030504040204" pitchFamily="34" charset="0"/>
              </a:rPr>
            </a:br>
            <a:r>
              <a:rPr lang="en-US" dirty="0" smtClean="0">
                <a:ea typeface="Verdana" panose="020B0604030504040204" pitchFamily="34" charset="0"/>
                <a:cs typeface="Verdana" panose="020B0604030504040204" pitchFamily="34" charset="0"/>
              </a:rPr>
              <a:t>which reduces risk </a:t>
            </a:r>
            <a:r>
              <a:rPr lang="en-US" dirty="0">
                <a:ea typeface="Verdana" panose="020B0604030504040204" pitchFamily="34" charset="0"/>
                <a:cs typeface="Verdana" panose="020B0604030504040204" pitchFamily="34" charset="0"/>
              </a:rPr>
              <a:t>of copper toxicity</a:t>
            </a:r>
            <a:r>
              <a:rPr lang="en-US" dirty="0" smtClean="0">
                <a:ea typeface="Verdana" panose="020B0604030504040204" pitchFamily="34" charset="0"/>
                <a:cs typeface="Verdana" panose="020B0604030504040204" pitchFamily="34" charset="0"/>
              </a:rPr>
              <a:t>.</a:t>
            </a:r>
            <a:br>
              <a:rPr lang="en-US" dirty="0" smtClean="0">
                <a:ea typeface="Verdana" panose="020B0604030504040204" pitchFamily="34" charset="0"/>
                <a:cs typeface="Verdana" panose="020B0604030504040204" pitchFamily="34" charset="0"/>
              </a:rPr>
            </a:br>
            <a:endParaRPr lang="en-US" dirty="0" smtClean="0">
              <a:ea typeface="Verdana" panose="020B0604030504040204" pitchFamily="34" charset="0"/>
              <a:cs typeface="Verdana" panose="020B0604030504040204" pitchFamily="34" charset="0"/>
            </a:endParaRPr>
          </a:p>
          <a:p>
            <a:pPr>
              <a:defRPr/>
            </a:pP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993" y="4030773"/>
            <a:ext cx="43434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4"/>
          <p:cNvSpPr txBox="1">
            <a:spLocks noChangeArrowheads="1"/>
          </p:cNvSpPr>
          <p:nvPr/>
        </p:nvSpPr>
        <p:spPr bwMode="auto">
          <a:xfrm>
            <a:off x="7467600" y="5048251"/>
            <a:ext cx="66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sz="1400">
                <a:solidFill>
                  <a:srgbClr val="000066"/>
                </a:solidFill>
                <a:latin typeface="Calibri" panose="020F0502020204030204" pitchFamily="34" charset="0"/>
              </a:rPr>
              <a:t>rumen</a:t>
            </a:r>
          </a:p>
        </p:txBody>
      </p:sp>
      <p:sp>
        <p:nvSpPr>
          <p:cNvPr id="28678" name="TextBox 5"/>
          <p:cNvSpPr txBox="1">
            <a:spLocks noChangeArrowheads="1"/>
          </p:cNvSpPr>
          <p:nvPr/>
        </p:nvSpPr>
        <p:spPr bwMode="auto">
          <a:xfrm>
            <a:off x="8686800" y="4894264"/>
            <a:ext cx="865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sz="1400">
                <a:solidFill>
                  <a:srgbClr val="000066"/>
                </a:solidFill>
                <a:latin typeface="Calibri" panose="020F0502020204030204" pitchFamily="34" charset="0"/>
              </a:rPr>
              <a:t>omasum</a:t>
            </a:r>
          </a:p>
        </p:txBody>
      </p:sp>
      <p:sp>
        <p:nvSpPr>
          <p:cNvPr id="28679" name="TextBox 6"/>
          <p:cNvSpPr txBox="1">
            <a:spLocks noChangeArrowheads="1"/>
          </p:cNvSpPr>
          <p:nvPr/>
        </p:nvSpPr>
        <p:spPr bwMode="auto">
          <a:xfrm>
            <a:off x="8624888" y="5724526"/>
            <a:ext cx="996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sz="1400">
                <a:solidFill>
                  <a:srgbClr val="000066"/>
                </a:solidFill>
                <a:latin typeface="Calibri" panose="020F0502020204030204" pitchFamily="34" charset="0"/>
              </a:rPr>
              <a:t>abomasum</a:t>
            </a:r>
          </a:p>
        </p:txBody>
      </p:sp>
      <p:sp>
        <p:nvSpPr>
          <p:cNvPr id="28680" name="TextBox 7"/>
          <p:cNvSpPr txBox="1">
            <a:spLocks noChangeArrowheads="1"/>
          </p:cNvSpPr>
          <p:nvPr/>
        </p:nvSpPr>
        <p:spPr bwMode="auto">
          <a:xfrm>
            <a:off x="9529764" y="5043489"/>
            <a:ext cx="884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sz="1400">
                <a:solidFill>
                  <a:srgbClr val="000066"/>
                </a:solidFill>
                <a:latin typeface="Calibri" panose="020F0502020204030204" pitchFamily="34" charset="0"/>
              </a:rPr>
              <a:t>reticulum</a:t>
            </a:r>
          </a:p>
        </p:txBody>
      </p:sp>
    </p:spTree>
    <p:extLst>
      <p:ext uri="{BB962C8B-B14F-4D97-AF65-F5344CB8AC3E}">
        <p14:creationId xmlns:p14="http://schemas.microsoft.com/office/powerpoint/2010/main" val="170384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229600" cy="1143000"/>
          </a:xfrm>
        </p:spPr>
        <p:txBody>
          <a:bodyPr/>
          <a:lstStyle/>
          <a:p>
            <a:pPr>
              <a:defRPr/>
            </a:pPr>
            <a:r>
              <a:rPr lang="en-US" dirty="0" smtClean="0">
                <a:latin typeface="Tahoma" panose="020B0604030504040204" pitchFamily="34" charset="0"/>
                <a:ea typeface="Tahoma" panose="020B0604030504040204" pitchFamily="34" charset="0"/>
                <a:cs typeface="Tahoma" panose="020B0604030504040204" pitchFamily="34" charset="0"/>
              </a:rPr>
              <a:t>Copper Oxide Wire Particles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638300" y="1143001"/>
            <a:ext cx="8763000" cy="4530725"/>
          </a:xfrm>
        </p:spPr>
        <p:txBody>
          <a:bodyPr>
            <a:noAutofit/>
          </a:bodyPr>
          <a:lstStyle/>
          <a:p>
            <a:pPr>
              <a:defRPr/>
            </a:pPr>
            <a:r>
              <a:rPr lang="en-US" sz="2400" dirty="0">
                <a:latin typeface="Verdana" panose="020B0604030504040204" pitchFamily="34" charset="0"/>
                <a:ea typeface="Verdana" panose="020B0604030504040204" pitchFamily="34" charset="0"/>
                <a:cs typeface="Verdana" panose="020B0604030504040204" pitchFamily="34" charset="0"/>
              </a:rPr>
              <a:t>Works only on worms in stomach, not worms in intestines. Damages barber pole worm but not brown stomach worm. </a:t>
            </a:r>
            <a:br>
              <a:rPr lang="en-US" sz="2400" dirty="0">
                <a:latin typeface="Verdana" panose="020B0604030504040204" pitchFamily="34" charset="0"/>
                <a:ea typeface="Verdana" panose="020B0604030504040204" pitchFamily="34" charset="0"/>
                <a:cs typeface="Verdana" panose="020B0604030504040204" pitchFamily="34" charset="0"/>
              </a:rPr>
            </a:br>
            <a:endParaRPr lang="en-US" sz="2400" dirty="0">
              <a:latin typeface="Verdana" panose="020B0604030504040204" pitchFamily="34" charset="0"/>
              <a:ea typeface="Verdana" panose="020B0604030504040204" pitchFamily="34" charset="0"/>
              <a:cs typeface="Verdana" panose="020B0604030504040204" pitchFamily="34" charset="0"/>
            </a:endParaRPr>
          </a:p>
          <a:p>
            <a:pPr>
              <a:defRPr/>
            </a:pPr>
            <a:r>
              <a:rPr lang="en-US" sz="2400" dirty="0">
                <a:latin typeface="Verdana" panose="020B0604030504040204" pitchFamily="34" charset="0"/>
                <a:ea typeface="Verdana" panose="020B0604030504040204" pitchFamily="34" charset="0"/>
                <a:cs typeface="Verdana" panose="020B0604030504040204" pitchFamily="34" charset="0"/>
              </a:rPr>
              <a:t>If there are too many brown stomach worms, the copper will not be available, why?</a:t>
            </a:r>
            <a:br>
              <a:rPr lang="en-US" sz="2400" dirty="0">
                <a:latin typeface="Verdana" panose="020B0604030504040204" pitchFamily="34" charset="0"/>
                <a:ea typeface="Verdana" panose="020B0604030504040204" pitchFamily="34" charset="0"/>
                <a:cs typeface="Verdana" panose="020B0604030504040204" pitchFamily="34" charset="0"/>
              </a:rPr>
            </a:br>
            <a:r>
              <a:rPr lang="en-US" sz="2400" dirty="0">
                <a:latin typeface="Verdana" panose="020B0604030504040204" pitchFamily="34" charset="0"/>
                <a:ea typeface="Verdana" panose="020B0604030504040204" pitchFamily="34" charset="0"/>
                <a:cs typeface="Verdana" panose="020B0604030504040204" pitchFamily="34" charset="0"/>
              </a:rPr>
              <a:t>  </a:t>
            </a:r>
          </a:p>
          <a:p>
            <a:pPr>
              <a:defRPr/>
            </a:pPr>
            <a:r>
              <a:rPr lang="en-US" sz="2400" dirty="0">
                <a:latin typeface="Verdana" panose="020B0604030504040204" pitchFamily="34" charset="0"/>
                <a:ea typeface="Verdana" panose="020B0604030504040204" pitchFamily="34" charset="0"/>
                <a:cs typeface="Verdana" panose="020B0604030504040204" pitchFamily="34" charset="0"/>
              </a:rPr>
              <a:t>SE researchers said - worked poorly in animals that were stressed or run down.  Did not appear effective in just weaned kids or lambs – instead give 2 weeks before or after weaning</a:t>
            </a:r>
            <a:br>
              <a:rPr lang="en-US" sz="2400" dirty="0">
                <a:latin typeface="Verdana" panose="020B0604030504040204" pitchFamily="34" charset="0"/>
                <a:ea typeface="Verdana" panose="020B0604030504040204" pitchFamily="34" charset="0"/>
                <a:cs typeface="Verdana" panose="020B0604030504040204" pitchFamily="34" charset="0"/>
              </a:rPr>
            </a:br>
            <a:endParaRPr lang="en-US" sz="2400" dirty="0">
              <a:latin typeface="Verdana" panose="020B0604030504040204" pitchFamily="34" charset="0"/>
              <a:ea typeface="Verdana" panose="020B0604030504040204" pitchFamily="34" charset="0"/>
              <a:cs typeface="Verdana" panose="020B0604030504040204" pitchFamily="34" charset="0"/>
            </a:endParaRPr>
          </a:p>
          <a:p>
            <a:pPr>
              <a:defRPr/>
            </a:pPr>
            <a:r>
              <a:rPr lang="en-US" sz="2400" dirty="0">
                <a:latin typeface="Verdana" panose="020B0604030504040204" pitchFamily="34" charset="0"/>
                <a:ea typeface="Verdana" panose="020B0604030504040204" pitchFamily="34" charset="0"/>
                <a:cs typeface="Verdana" panose="020B0604030504040204" pitchFamily="34" charset="0"/>
              </a:rPr>
              <a:t>When it worked </a:t>
            </a:r>
            <a:r>
              <a:rPr lang="en-US" sz="24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r>
              <a:rPr lang="en-US" sz="2400" dirty="0">
                <a:latin typeface="Verdana" panose="020B0604030504040204" pitchFamily="34" charset="0"/>
                <a:ea typeface="Verdana" panose="020B0604030504040204" pitchFamily="34" charset="0"/>
                <a:cs typeface="Verdana" panose="020B0604030504040204" pitchFamily="34" charset="0"/>
              </a:rPr>
              <a:t> Quite effective, killing 75-95% of Barber pole worms</a:t>
            </a:r>
          </a:p>
        </p:txBody>
      </p:sp>
    </p:spTree>
    <p:extLst>
      <p:ext uri="{BB962C8B-B14F-4D97-AF65-F5344CB8AC3E}">
        <p14:creationId xmlns:p14="http://schemas.microsoft.com/office/powerpoint/2010/main" val="4057107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341" y="310896"/>
            <a:ext cx="8714232" cy="6089904"/>
          </a:xfrm>
          <a:prstGeom prst="rect">
            <a:avLst/>
          </a:prstGeom>
        </p:spPr>
      </p:pic>
      <p:sp>
        <p:nvSpPr>
          <p:cNvPr id="30726" name="TextBox 1"/>
          <p:cNvSpPr txBox="1">
            <a:spLocks noChangeArrowheads="1"/>
          </p:cNvSpPr>
          <p:nvPr/>
        </p:nvSpPr>
        <p:spPr bwMode="auto">
          <a:xfrm>
            <a:off x="3317875" y="2184400"/>
            <a:ext cx="1993900" cy="369888"/>
          </a:xfrm>
          <a:prstGeom prst="rect">
            <a:avLst/>
          </a:prstGeom>
          <a:solidFill>
            <a:schemeClr val="bg1"/>
          </a:solidFill>
          <a:ln>
            <a:noFill/>
          </a:ln>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sz="1800" dirty="0"/>
              <a:t>Using a cat pill gun</a:t>
            </a:r>
          </a:p>
        </p:txBody>
      </p:sp>
      <p:sp>
        <p:nvSpPr>
          <p:cNvPr id="30727" name="TextBox 2"/>
          <p:cNvSpPr txBox="1">
            <a:spLocks noChangeArrowheads="1"/>
          </p:cNvSpPr>
          <p:nvPr/>
        </p:nvSpPr>
        <p:spPr bwMode="auto">
          <a:xfrm>
            <a:off x="5589589" y="2173288"/>
            <a:ext cx="5070475" cy="368300"/>
          </a:xfrm>
          <a:prstGeom prst="rect">
            <a:avLst/>
          </a:prstGeom>
          <a:solidFill>
            <a:schemeClr val="bg1"/>
          </a:solidFill>
          <a:ln>
            <a:noFill/>
          </a:ln>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sz="1800" dirty="0"/>
              <a:t>Using a metal bolus or balling gun with plastic head</a:t>
            </a:r>
          </a:p>
        </p:txBody>
      </p:sp>
      <p:sp>
        <p:nvSpPr>
          <p:cNvPr id="30728" name="TextBox 3"/>
          <p:cNvSpPr txBox="1">
            <a:spLocks noChangeArrowheads="1"/>
          </p:cNvSpPr>
          <p:nvPr/>
        </p:nvSpPr>
        <p:spPr bwMode="auto">
          <a:xfrm>
            <a:off x="6219825" y="6400800"/>
            <a:ext cx="3938588" cy="369888"/>
          </a:xfrm>
          <a:prstGeom prst="rect">
            <a:avLst/>
          </a:prstGeom>
          <a:solidFill>
            <a:schemeClr val="bg1"/>
          </a:solidFill>
          <a:ln>
            <a:noFill/>
          </a:ln>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sz="1800" dirty="0"/>
              <a:t>Large boluses are easier to see if spit out</a:t>
            </a:r>
          </a:p>
        </p:txBody>
      </p:sp>
    </p:spTree>
    <p:extLst>
      <p:ext uri="{BB962C8B-B14F-4D97-AF65-F5344CB8AC3E}">
        <p14:creationId xmlns:p14="http://schemas.microsoft.com/office/powerpoint/2010/main" val="3614777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dirty="0" smtClean="0">
                <a:latin typeface="Tahoma" panose="020B0604030504040204" pitchFamily="34" charset="0"/>
                <a:ea typeface="Tahoma" panose="020B0604030504040204" pitchFamily="34" charset="0"/>
                <a:cs typeface="Tahoma" panose="020B0604030504040204" pitchFamily="34" charset="0"/>
              </a:rPr>
              <a:t>NEW YORK</a:t>
            </a:r>
            <a:br>
              <a:rPr lang="en-US" dirty="0" smtClean="0">
                <a:latin typeface="Tahoma" panose="020B0604030504040204" pitchFamily="34" charset="0"/>
                <a:ea typeface="Tahoma" panose="020B0604030504040204" pitchFamily="34" charset="0"/>
                <a:cs typeface="Tahoma" panose="020B0604030504040204" pitchFamily="34" charset="0"/>
              </a:rPr>
            </a:br>
            <a:r>
              <a:rPr lang="en-US" dirty="0" smtClean="0">
                <a:latin typeface="Tahoma" panose="020B0604030504040204" pitchFamily="34" charset="0"/>
                <a:ea typeface="Tahoma" panose="020B0604030504040204" pitchFamily="34" charset="0"/>
                <a:cs typeface="Tahoma" panose="020B0604030504040204" pitchFamily="34" charset="0"/>
              </a:rPr>
              <a:t>1 Goat Dairy</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a:xfrm>
            <a:off x="2249488" y="1752601"/>
            <a:ext cx="8189912" cy="4073525"/>
          </a:xfrm>
        </p:spPr>
        <p:txBody>
          <a:bodyPr/>
          <a:lstStyle/>
          <a:p>
            <a:pPr>
              <a:defRPr/>
            </a:pPr>
            <a:r>
              <a:rPr lang="en-US" dirty="0" smtClean="0">
                <a:latin typeface="Verdana" panose="020B0604030504040204" pitchFamily="34" charset="0"/>
                <a:ea typeface="Verdana" panose="020B0604030504040204" pitchFamily="34" charset="0"/>
                <a:cs typeface="Verdana" panose="020B0604030504040204" pitchFamily="34" charset="0"/>
              </a:rPr>
              <a:t>Treatments consisted of </a:t>
            </a:r>
          </a:p>
          <a:p>
            <a:pPr lvl="1">
              <a:defRPr/>
            </a:pPr>
            <a:r>
              <a:rPr lang="en-US" dirty="0" smtClean="0">
                <a:latin typeface="Verdana" panose="020B0604030504040204" pitchFamily="34" charset="0"/>
                <a:ea typeface="Verdana" panose="020B0604030504040204" pitchFamily="34" charset="0"/>
                <a:cs typeface="Verdana" panose="020B0604030504040204" pitchFamily="34" charset="0"/>
              </a:rPr>
              <a:t>1 gram COWP/head, </a:t>
            </a:r>
          </a:p>
          <a:p>
            <a:pPr lvl="1">
              <a:defRPr/>
            </a:pPr>
            <a:r>
              <a:rPr lang="en-US" dirty="0" smtClean="0">
                <a:latin typeface="Verdana" panose="020B0604030504040204" pitchFamily="34" charset="0"/>
                <a:ea typeface="Verdana" panose="020B0604030504040204" pitchFamily="34" charset="0"/>
                <a:cs typeface="Verdana" panose="020B0604030504040204" pitchFamily="34" charset="0"/>
              </a:rPr>
              <a:t>2 gram COWP/head, or </a:t>
            </a:r>
          </a:p>
          <a:p>
            <a:pPr lvl="1">
              <a:defRPr/>
            </a:pPr>
            <a:r>
              <a:rPr lang="en-US" dirty="0" smtClean="0">
                <a:latin typeface="Verdana" panose="020B0604030504040204" pitchFamily="34" charset="0"/>
                <a:ea typeface="Verdana" panose="020B0604030504040204" pitchFamily="34" charset="0"/>
                <a:cs typeface="Verdana" panose="020B0604030504040204" pitchFamily="34" charset="0"/>
              </a:rPr>
              <a:t>1 gram COWP/22 lb. live weight</a:t>
            </a:r>
          </a:p>
          <a:p>
            <a:pPr>
              <a:defRPr/>
            </a:pPr>
            <a:r>
              <a:rPr lang="en-US" dirty="0">
                <a:latin typeface="Verdana" panose="020B0604030504040204" pitchFamily="34" charset="0"/>
                <a:ea typeface="Verdana" panose="020B0604030504040204" pitchFamily="34" charset="0"/>
                <a:cs typeface="Verdana" panose="020B060403050404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15 to 16 lactating does per treatment </a:t>
            </a:r>
          </a:p>
          <a:p>
            <a:pPr>
              <a:defRPr/>
            </a:pPr>
            <a:r>
              <a:rPr lang="en-US" dirty="0" smtClean="0">
                <a:latin typeface="Verdana" panose="020B0604030504040204" pitchFamily="34" charset="0"/>
                <a:ea typeface="Verdana" panose="020B0604030504040204" pitchFamily="34" charset="0"/>
                <a:cs typeface="Verdana" panose="020B0604030504040204" pitchFamily="34" charset="0"/>
              </a:rPr>
              <a:t>Looked at fecal egg counts, FAMACHA scores, curd formation in 4 cheeses, Cu in milk, AST in blood)</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46759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828800" y="228601"/>
          <a:ext cx="8686800" cy="6424612"/>
        </p:xfrm>
        <a:graphic>
          <a:graphicData uri="http://schemas.openxmlformats.org/drawingml/2006/table">
            <a:tbl>
              <a:tblPr firstRow="1" firstCol="1" bandRow="1">
                <a:tableStyleId>{5C22544A-7EE6-4342-B048-85BDC9FD1C3A}</a:tableStyleId>
              </a:tblPr>
              <a:tblGrid>
                <a:gridCol w="3047999">
                  <a:extLst>
                    <a:ext uri="{9D8B030D-6E8A-4147-A177-3AD203B41FA5}">
                      <a16:colId xmlns="" xmlns:a16="http://schemas.microsoft.com/office/drawing/2014/main" val="20000"/>
                    </a:ext>
                  </a:extLst>
                </a:gridCol>
                <a:gridCol w="2768601">
                  <a:extLst>
                    <a:ext uri="{9D8B030D-6E8A-4147-A177-3AD203B41FA5}">
                      <a16:colId xmlns="" xmlns:a16="http://schemas.microsoft.com/office/drawing/2014/main" val="20001"/>
                    </a:ext>
                  </a:extLst>
                </a:gridCol>
                <a:gridCol w="2870200">
                  <a:extLst>
                    <a:ext uri="{9D8B030D-6E8A-4147-A177-3AD203B41FA5}">
                      <a16:colId xmlns="" xmlns:a16="http://schemas.microsoft.com/office/drawing/2014/main" val="20002"/>
                    </a:ext>
                  </a:extLst>
                </a:gridCol>
              </a:tblGrid>
              <a:tr h="1517018">
                <a:tc gridSpan="3">
                  <a:txBody>
                    <a:bodyPr/>
                    <a:lstStyle/>
                    <a:p>
                      <a:pPr marL="0" marR="0" algn="ctr">
                        <a:spcBef>
                          <a:spcPts val="0"/>
                        </a:spcBef>
                        <a:spcAft>
                          <a:spcPts val="0"/>
                        </a:spcAft>
                      </a:pPr>
                      <a:r>
                        <a:rPr lang="en-US" sz="2400" dirty="0" smtClean="0">
                          <a:effectLst/>
                          <a:latin typeface="Tahoma" panose="020B0604030504040204" pitchFamily="34" charset="0"/>
                          <a:ea typeface="Tahoma" panose="020B0604030504040204" pitchFamily="34" charset="0"/>
                          <a:cs typeface="Tahoma" panose="020B0604030504040204" pitchFamily="34" charset="0"/>
                        </a:rPr>
                        <a:t>Effect </a:t>
                      </a:r>
                      <a:r>
                        <a:rPr lang="en-US" sz="2400" dirty="0">
                          <a:effectLst/>
                          <a:latin typeface="Tahoma" panose="020B0604030504040204" pitchFamily="34" charset="0"/>
                          <a:ea typeface="Tahoma" panose="020B0604030504040204" pitchFamily="34" charset="0"/>
                          <a:cs typeface="Tahoma" panose="020B0604030504040204" pitchFamily="34" charset="0"/>
                        </a:rPr>
                        <a:t>of copper oxide wire particles (COWP</a:t>
                      </a:r>
                      <a:r>
                        <a:rPr lang="en-US" sz="2400" dirty="0" smtClean="0">
                          <a:effectLst/>
                          <a:latin typeface="Tahoma" panose="020B0604030504040204" pitchFamily="34" charset="0"/>
                          <a:ea typeface="Tahoma" panose="020B0604030504040204" pitchFamily="34" charset="0"/>
                          <a:cs typeface="Tahoma" panose="020B0604030504040204" pitchFamily="34" charset="0"/>
                        </a:rPr>
                        <a:t>)</a:t>
                      </a:r>
                    </a:p>
                    <a:p>
                      <a:pPr marL="0" marR="0" algn="ctr">
                        <a:spcBef>
                          <a:spcPts val="0"/>
                        </a:spcBef>
                        <a:spcAft>
                          <a:spcPts val="0"/>
                        </a:spcAft>
                      </a:pPr>
                      <a:r>
                        <a:rPr lang="en-US" sz="2400" dirty="0" smtClean="0">
                          <a:effectLst/>
                          <a:latin typeface="Tahoma" panose="020B0604030504040204" pitchFamily="34" charset="0"/>
                          <a:ea typeface="Tahoma" panose="020B0604030504040204" pitchFamily="34" charset="0"/>
                          <a:cs typeface="Tahoma" panose="020B0604030504040204" pitchFamily="34" charset="0"/>
                        </a:rPr>
                        <a:t>on </a:t>
                      </a:r>
                      <a:r>
                        <a:rPr lang="en-US" sz="2400" dirty="0">
                          <a:effectLst/>
                          <a:latin typeface="Tahoma" panose="020B0604030504040204" pitchFamily="34" charset="0"/>
                          <a:ea typeface="Tahoma" panose="020B0604030504040204" pitchFamily="34" charset="0"/>
                          <a:cs typeface="Tahoma" panose="020B0604030504040204" pitchFamily="34" charset="0"/>
                        </a:rPr>
                        <a:t>the change in fecal egg counts after 14 days</a:t>
                      </a:r>
                      <a:r>
                        <a:rPr lang="en-US" sz="2400" dirty="0" smtClean="0">
                          <a:effectLst/>
                          <a:latin typeface="Tahoma" panose="020B0604030504040204" pitchFamily="34" charset="0"/>
                          <a:ea typeface="Tahoma" panose="020B0604030504040204" pitchFamily="34" charset="0"/>
                          <a:cs typeface="Tahoma" panose="020B0604030504040204" pitchFamily="34" charset="0"/>
                        </a:rPr>
                        <a:t>. Did not appear to have a long term effect.</a:t>
                      </a:r>
                      <a:br>
                        <a:rPr lang="en-US" sz="2400" dirty="0" smtClean="0">
                          <a:effectLst/>
                          <a:latin typeface="Tahoma" panose="020B0604030504040204" pitchFamily="34" charset="0"/>
                          <a:ea typeface="Tahoma" panose="020B0604030504040204" pitchFamily="34" charset="0"/>
                          <a:cs typeface="Tahoma" panose="020B0604030504040204" pitchFamily="34" charset="0"/>
                        </a:rPr>
                      </a:br>
                      <a:endParaRPr lang="en-US" sz="2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5">
                        <a:lumMod val="25000"/>
                      </a:schemeClr>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35688">
                <a:tc>
                  <a:txBody>
                    <a:bodyPr/>
                    <a:lstStyle/>
                    <a:p>
                      <a:pPr marL="0" marR="0">
                        <a:spcBef>
                          <a:spcPts val="0"/>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COWP</a:t>
                      </a:r>
                    </a:p>
                  </a:txBody>
                  <a:tcPr marL="68580" marR="68580" marT="0" marB="0">
                    <a:solidFill>
                      <a:schemeClr val="accent4">
                        <a:lumMod val="50000"/>
                      </a:schemeClr>
                    </a:solidFill>
                  </a:tcPr>
                </a:tc>
                <a:tc>
                  <a:txBody>
                    <a:bodyPr/>
                    <a:lstStyle/>
                    <a:p>
                      <a:pPr marL="0" marR="0" algn="ctr">
                        <a:spcBef>
                          <a:spcPts val="0"/>
                        </a:spcBef>
                        <a:spcAft>
                          <a:spcPts val="0"/>
                        </a:spcAft>
                      </a:pPr>
                      <a:r>
                        <a:rPr lang="en-US" sz="1800" dirty="0" smtClean="0">
                          <a:solidFill>
                            <a:srgbClr val="080808"/>
                          </a:solidFill>
                          <a:effectLst/>
                          <a:latin typeface="Verdana" panose="020B0604030504040204" pitchFamily="34" charset="0"/>
                          <a:ea typeface="Verdana" panose="020B0604030504040204" pitchFamily="34" charset="0"/>
                          <a:cs typeface="Verdana" panose="020B0604030504040204" pitchFamily="34" charset="0"/>
                        </a:rPr>
                        <a:t>Strongyles</a:t>
                      </a:r>
                      <a:endParaRPr lang="en-US" sz="1800" dirty="0">
                        <a:solidFill>
                          <a:srgbClr val="080808"/>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800" dirty="0" smtClean="0">
                          <a:solidFill>
                            <a:srgbClr val="080808"/>
                          </a:solidFill>
                          <a:effectLst/>
                          <a:latin typeface="Verdana" panose="020B0604030504040204" pitchFamily="34" charset="0"/>
                          <a:ea typeface="Verdana" panose="020B0604030504040204" pitchFamily="34" charset="0"/>
                          <a:cs typeface="Verdana" panose="020B0604030504040204" pitchFamily="34" charset="0"/>
                        </a:rPr>
                        <a:t>Haemonchus</a:t>
                      </a:r>
                      <a:endParaRPr lang="en-US" sz="1800" dirty="0">
                        <a:solidFill>
                          <a:srgbClr val="080808"/>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extLst>
                  <a:ext uri="{0D108BD9-81ED-4DB2-BD59-A6C34878D82A}">
                    <a16:rowId xmlns="" xmlns:a16="http://schemas.microsoft.com/office/drawing/2014/main" val="10001"/>
                  </a:ext>
                </a:extLst>
              </a:tr>
              <a:tr h="535688">
                <a:tc>
                  <a:txBody>
                    <a:bodyPr/>
                    <a:lstStyle/>
                    <a:p>
                      <a:pPr marL="0" marR="0" algn="r">
                        <a:spcBef>
                          <a:spcPts val="0"/>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1 g/22 </a:t>
                      </a:r>
                      <a:r>
                        <a:rPr lang="en-US" sz="1800" dirty="0" smtClean="0">
                          <a:effectLst/>
                          <a:latin typeface="Verdana" panose="020B0604030504040204" pitchFamily="34" charset="0"/>
                          <a:ea typeface="Verdana" panose="020B0604030504040204" pitchFamily="34" charset="0"/>
                          <a:cs typeface="Verdana" panose="020B0604030504040204" pitchFamily="34" charset="0"/>
                        </a:rPr>
                        <a:t>lb. </a:t>
                      </a:r>
                      <a:r>
                        <a:rPr lang="en-US" sz="1800" dirty="0">
                          <a:effectLst/>
                          <a:latin typeface="Verdana" panose="020B0604030504040204" pitchFamily="34" charset="0"/>
                          <a:ea typeface="Verdana" panose="020B0604030504040204" pitchFamily="34" charset="0"/>
                          <a:cs typeface="Verdana" panose="020B0604030504040204" pitchFamily="34" charset="0"/>
                        </a:rPr>
                        <a:t>BW</a:t>
                      </a:r>
                    </a:p>
                  </a:txBody>
                  <a:tcPr marL="68580" marR="68580" marT="0" marB="0" anchor="ctr">
                    <a:solidFill>
                      <a:schemeClr val="accent4">
                        <a:lumMod val="50000"/>
                      </a:schemeClr>
                    </a:solidFill>
                  </a:tcPr>
                </a:tc>
                <a:tc>
                  <a:txBody>
                    <a:bodyPr/>
                    <a:lstStyle/>
                    <a:p>
                      <a:pPr marL="0" marR="0" algn="ctr">
                        <a:spcBef>
                          <a:spcPts val="0"/>
                        </a:spcBef>
                        <a:spcAft>
                          <a:spcPts val="0"/>
                        </a:spcAft>
                      </a:pPr>
                      <a:r>
                        <a:rPr lang="en-US" sz="1800" dirty="0">
                          <a:solidFill>
                            <a:srgbClr val="080808"/>
                          </a:solidFill>
                          <a:effectLst/>
                          <a:latin typeface="Verdana" panose="020B0604030504040204" pitchFamily="34" charset="0"/>
                          <a:ea typeface="Verdana" panose="020B0604030504040204" pitchFamily="34" charset="0"/>
                          <a:cs typeface="Verdana" panose="020B0604030504040204" pitchFamily="34" charset="0"/>
                        </a:rPr>
                        <a:t>-</a:t>
                      </a:r>
                      <a:r>
                        <a:rPr lang="en-US" sz="1800" dirty="0" smtClean="0">
                          <a:solidFill>
                            <a:srgbClr val="080808"/>
                          </a:solidFill>
                          <a:effectLst/>
                          <a:latin typeface="Verdana" panose="020B0604030504040204" pitchFamily="34" charset="0"/>
                          <a:ea typeface="Verdana" panose="020B0604030504040204" pitchFamily="34" charset="0"/>
                          <a:cs typeface="Verdana" panose="020B0604030504040204" pitchFamily="34" charset="0"/>
                        </a:rPr>
                        <a:t>1185</a:t>
                      </a:r>
                      <a:endParaRPr lang="en-US" sz="1800" dirty="0">
                        <a:solidFill>
                          <a:srgbClr val="080808"/>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800" dirty="0">
                          <a:solidFill>
                            <a:srgbClr val="080808"/>
                          </a:solidFill>
                          <a:effectLst/>
                          <a:latin typeface="Verdana" panose="020B0604030504040204" pitchFamily="34" charset="0"/>
                          <a:ea typeface="Verdana" panose="020B0604030504040204" pitchFamily="34" charset="0"/>
                          <a:cs typeface="Verdana" panose="020B0604030504040204" pitchFamily="34" charset="0"/>
                        </a:rPr>
                        <a:t>-</a:t>
                      </a:r>
                      <a:r>
                        <a:rPr lang="en-US" sz="1800" dirty="0" smtClean="0">
                          <a:solidFill>
                            <a:srgbClr val="080808"/>
                          </a:solidFill>
                          <a:effectLst/>
                          <a:latin typeface="Verdana" panose="020B0604030504040204" pitchFamily="34" charset="0"/>
                          <a:ea typeface="Verdana" panose="020B0604030504040204" pitchFamily="34" charset="0"/>
                          <a:cs typeface="Verdana" panose="020B0604030504040204" pitchFamily="34" charset="0"/>
                        </a:rPr>
                        <a:t>1153</a:t>
                      </a:r>
                      <a:endParaRPr lang="en-US" sz="1800" dirty="0">
                        <a:solidFill>
                          <a:srgbClr val="080808"/>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extLst>
                  <a:ext uri="{0D108BD9-81ED-4DB2-BD59-A6C34878D82A}">
                    <a16:rowId xmlns="" xmlns:a16="http://schemas.microsoft.com/office/drawing/2014/main" val="10002"/>
                  </a:ext>
                </a:extLst>
              </a:tr>
              <a:tr h="535688">
                <a:tc>
                  <a:txBody>
                    <a:bodyPr/>
                    <a:lstStyle/>
                    <a:p>
                      <a:pPr marL="0" marR="0" algn="r">
                        <a:spcBef>
                          <a:spcPts val="0"/>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2 g/doe</a:t>
                      </a:r>
                    </a:p>
                  </a:txBody>
                  <a:tcPr marL="68580" marR="68580" marT="0" marB="0" anchor="ctr">
                    <a:solidFill>
                      <a:schemeClr val="accent4">
                        <a:lumMod val="50000"/>
                      </a:schemeClr>
                    </a:solidFill>
                  </a:tcPr>
                </a:tc>
                <a:tc>
                  <a:txBody>
                    <a:bodyPr/>
                    <a:lstStyle/>
                    <a:p>
                      <a:pPr marL="0" marR="0" algn="ctr">
                        <a:spcBef>
                          <a:spcPts val="0"/>
                        </a:spcBef>
                        <a:spcAft>
                          <a:spcPts val="0"/>
                        </a:spcAft>
                      </a:pPr>
                      <a:r>
                        <a:rPr lang="en-US" sz="1800" dirty="0">
                          <a:solidFill>
                            <a:srgbClr val="080808"/>
                          </a:solidFill>
                          <a:effectLst/>
                          <a:latin typeface="Verdana" panose="020B0604030504040204" pitchFamily="34" charset="0"/>
                          <a:ea typeface="Verdana" panose="020B0604030504040204" pitchFamily="34" charset="0"/>
                          <a:cs typeface="Verdana" panose="020B0604030504040204" pitchFamily="34" charset="0"/>
                        </a:rPr>
                        <a:t>-1226</a:t>
                      </a:r>
                    </a:p>
                  </a:txBody>
                  <a:tcPr marL="68580" marR="68580" marT="0" marB="0" anchor="ctr"/>
                </a:tc>
                <a:tc>
                  <a:txBody>
                    <a:bodyPr/>
                    <a:lstStyle/>
                    <a:p>
                      <a:pPr marL="0" marR="0" algn="ctr">
                        <a:spcBef>
                          <a:spcPts val="0"/>
                        </a:spcBef>
                        <a:spcAft>
                          <a:spcPts val="0"/>
                        </a:spcAft>
                      </a:pPr>
                      <a:r>
                        <a:rPr lang="en-US" sz="1800">
                          <a:solidFill>
                            <a:srgbClr val="080808"/>
                          </a:solidFill>
                          <a:effectLst/>
                          <a:latin typeface="Verdana" panose="020B0604030504040204" pitchFamily="34" charset="0"/>
                          <a:ea typeface="Verdana" panose="020B0604030504040204" pitchFamily="34" charset="0"/>
                          <a:cs typeface="Verdana" panose="020B0604030504040204" pitchFamily="34" charset="0"/>
                        </a:rPr>
                        <a:t>-1191</a:t>
                      </a:r>
                    </a:p>
                  </a:txBody>
                  <a:tcPr marL="68580" marR="68580" marT="0" marB="0" anchor="ctr"/>
                </a:tc>
                <a:extLst>
                  <a:ext uri="{0D108BD9-81ED-4DB2-BD59-A6C34878D82A}">
                    <a16:rowId xmlns="" xmlns:a16="http://schemas.microsoft.com/office/drawing/2014/main" val="10003"/>
                  </a:ext>
                </a:extLst>
              </a:tr>
              <a:tr h="535688">
                <a:tc>
                  <a:txBody>
                    <a:bodyPr/>
                    <a:lstStyle/>
                    <a:p>
                      <a:pPr marL="0" marR="0" algn="r">
                        <a:spcBef>
                          <a:spcPts val="0"/>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1 g/doe</a:t>
                      </a:r>
                    </a:p>
                  </a:txBody>
                  <a:tcPr marL="68580" marR="68580" marT="0" marB="0" anchor="ctr">
                    <a:solidFill>
                      <a:schemeClr val="accent4">
                        <a:lumMod val="50000"/>
                      </a:schemeClr>
                    </a:solidFill>
                  </a:tcPr>
                </a:tc>
                <a:tc>
                  <a:txBody>
                    <a:bodyPr/>
                    <a:lstStyle/>
                    <a:p>
                      <a:pPr marL="0" marR="0" algn="ctr">
                        <a:spcBef>
                          <a:spcPts val="0"/>
                        </a:spcBef>
                        <a:spcAft>
                          <a:spcPts val="0"/>
                        </a:spcAft>
                      </a:pPr>
                      <a:r>
                        <a:rPr lang="en-US" sz="1800" dirty="0">
                          <a:solidFill>
                            <a:srgbClr val="080808"/>
                          </a:solidFill>
                          <a:effectLst/>
                          <a:latin typeface="Verdana" panose="020B0604030504040204" pitchFamily="34" charset="0"/>
                          <a:ea typeface="Verdana" panose="020B0604030504040204" pitchFamily="34" charset="0"/>
                          <a:cs typeface="Verdana" panose="020B0604030504040204" pitchFamily="34" charset="0"/>
                        </a:rPr>
                        <a:t>107</a:t>
                      </a:r>
                    </a:p>
                  </a:txBody>
                  <a:tcPr marL="68580" marR="68580" marT="0" marB="0" anchor="ctr"/>
                </a:tc>
                <a:tc>
                  <a:txBody>
                    <a:bodyPr/>
                    <a:lstStyle/>
                    <a:p>
                      <a:pPr marL="0" marR="0" algn="ctr">
                        <a:spcBef>
                          <a:spcPts val="0"/>
                        </a:spcBef>
                        <a:spcAft>
                          <a:spcPts val="0"/>
                        </a:spcAft>
                      </a:pPr>
                      <a:r>
                        <a:rPr lang="en-US" sz="1800">
                          <a:solidFill>
                            <a:srgbClr val="080808"/>
                          </a:solidFill>
                          <a:effectLst/>
                          <a:latin typeface="Verdana" panose="020B0604030504040204" pitchFamily="34" charset="0"/>
                          <a:ea typeface="Verdana" panose="020B0604030504040204" pitchFamily="34" charset="0"/>
                          <a:cs typeface="Verdana" panose="020B0604030504040204" pitchFamily="34" charset="0"/>
                        </a:rPr>
                        <a:t>75</a:t>
                      </a:r>
                    </a:p>
                  </a:txBody>
                  <a:tcPr marL="68580" marR="68580" marT="0" marB="0" anchor="ctr"/>
                </a:tc>
                <a:extLst>
                  <a:ext uri="{0D108BD9-81ED-4DB2-BD59-A6C34878D82A}">
                    <a16:rowId xmlns="" xmlns:a16="http://schemas.microsoft.com/office/drawing/2014/main" val="10004"/>
                  </a:ext>
                </a:extLst>
              </a:tr>
              <a:tr h="535688">
                <a:tc>
                  <a:txBody>
                    <a:bodyPr/>
                    <a:lstStyle/>
                    <a:p>
                      <a:pPr marL="0" marR="0" algn="r">
                        <a:spcBef>
                          <a:spcPts val="0"/>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 </a:t>
                      </a:r>
                    </a:p>
                  </a:txBody>
                  <a:tcPr marL="68580" marR="68580" marT="0" marB="0" anchor="ctr">
                    <a:solidFill>
                      <a:schemeClr val="accent4">
                        <a:lumMod val="50000"/>
                      </a:schemeClr>
                    </a:solidFill>
                  </a:tcPr>
                </a:tc>
                <a:tc>
                  <a:txBody>
                    <a:bodyPr/>
                    <a:lstStyle/>
                    <a:p>
                      <a:pPr marL="0" marR="0" algn="ctr">
                        <a:spcBef>
                          <a:spcPts val="0"/>
                        </a:spcBef>
                        <a:spcAft>
                          <a:spcPts val="0"/>
                        </a:spcAft>
                      </a:pPr>
                      <a:r>
                        <a:rPr lang="en-US" sz="1800" dirty="0">
                          <a:solidFill>
                            <a:srgbClr val="080808"/>
                          </a:solidFill>
                          <a:effectLst/>
                          <a:latin typeface="Verdana" panose="020B0604030504040204" pitchFamily="34" charset="0"/>
                          <a:ea typeface="Verdana" panose="020B0604030504040204" pitchFamily="34" charset="0"/>
                          <a:cs typeface="Verdana" panose="020B0604030504040204" pitchFamily="34" charset="0"/>
                        </a:rPr>
                        <a:t> </a:t>
                      </a:r>
                    </a:p>
                  </a:txBody>
                  <a:tcPr marL="68580" marR="68580" marT="0" marB="0" anchor="ctr"/>
                </a:tc>
                <a:tc>
                  <a:txBody>
                    <a:bodyPr/>
                    <a:lstStyle/>
                    <a:p>
                      <a:pPr marL="0" marR="0" algn="ctr">
                        <a:spcBef>
                          <a:spcPts val="0"/>
                        </a:spcBef>
                        <a:spcAft>
                          <a:spcPts val="0"/>
                        </a:spcAft>
                      </a:pPr>
                      <a:r>
                        <a:rPr lang="en-US" sz="1800">
                          <a:solidFill>
                            <a:srgbClr val="080808"/>
                          </a:solidFill>
                          <a:effectLst/>
                          <a:latin typeface="Verdana" panose="020B0604030504040204" pitchFamily="34" charset="0"/>
                          <a:ea typeface="Verdana" panose="020B0604030504040204" pitchFamily="34" charset="0"/>
                          <a:cs typeface="Verdana" panose="020B0604030504040204" pitchFamily="34" charset="0"/>
                        </a:rPr>
                        <a:t> </a:t>
                      </a:r>
                    </a:p>
                  </a:txBody>
                  <a:tcPr marL="68580" marR="68580" marT="0" marB="0" anchor="ctr"/>
                </a:tc>
                <a:extLst>
                  <a:ext uri="{0D108BD9-81ED-4DB2-BD59-A6C34878D82A}">
                    <a16:rowId xmlns="" xmlns:a16="http://schemas.microsoft.com/office/drawing/2014/main" val="10005"/>
                  </a:ext>
                </a:extLst>
              </a:tr>
              <a:tr h="535688">
                <a:tc>
                  <a:txBody>
                    <a:bodyPr/>
                    <a:lstStyle/>
                    <a:p>
                      <a:pPr marL="0" marR="0" algn="r">
                        <a:spcBef>
                          <a:spcPts val="0"/>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SE</a:t>
                      </a:r>
                    </a:p>
                  </a:txBody>
                  <a:tcPr marL="68580" marR="68580" marT="0" marB="0" anchor="ctr">
                    <a:solidFill>
                      <a:schemeClr val="accent4">
                        <a:lumMod val="50000"/>
                      </a:schemeClr>
                    </a:solidFill>
                  </a:tcPr>
                </a:tc>
                <a:tc>
                  <a:txBody>
                    <a:bodyPr/>
                    <a:lstStyle/>
                    <a:p>
                      <a:pPr marL="0" marR="0" algn="ctr">
                        <a:spcBef>
                          <a:spcPts val="0"/>
                        </a:spcBef>
                        <a:spcAft>
                          <a:spcPts val="0"/>
                        </a:spcAft>
                      </a:pPr>
                      <a:r>
                        <a:rPr lang="en-US" sz="1800" dirty="0">
                          <a:solidFill>
                            <a:srgbClr val="080808"/>
                          </a:solidFill>
                          <a:effectLst/>
                          <a:latin typeface="Verdana" panose="020B0604030504040204" pitchFamily="34" charset="0"/>
                          <a:ea typeface="Verdana" panose="020B0604030504040204" pitchFamily="34" charset="0"/>
                          <a:cs typeface="Verdana" panose="020B0604030504040204" pitchFamily="34" charset="0"/>
                        </a:rPr>
                        <a:t>484.6</a:t>
                      </a:r>
                    </a:p>
                  </a:txBody>
                  <a:tcPr marL="68580" marR="68580" marT="0" marB="0" anchor="ctr"/>
                </a:tc>
                <a:tc>
                  <a:txBody>
                    <a:bodyPr/>
                    <a:lstStyle/>
                    <a:p>
                      <a:pPr marL="0" marR="0" algn="ctr">
                        <a:spcBef>
                          <a:spcPts val="0"/>
                        </a:spcBef>
                        <a:spcAft>
                          <a:spcPts val="0"/>
                        </a:spcAft>
                      </a:pPr>
                      <a:r>
                        <a:rPr lang="en-US" sz="1800">
                          <a:solidFill>
                            <a:srgbClr val="080808"/>
                          </a:solidFill>
                          <a:effectLst/>
                          <a:latin typeface="Verdana" panose="020B0604030504040204" pitchFamily="34" charset="0"/>
                          <a:ea typeface="Verdana" panose="020B0604030504040204" pitchFamily="34" charset="0"/>
                          <a:cs typeface="Verdana" panose="020B0604030504040204" pitchFamily="34" charset="0"/>
                        </a:rPr>
                        <a:t>477.9</a:t>
                      </a:r>
                    </a:p>
                  </a:txBody>
                  <a:tcPr marL="68580" marR="68580" marT="0" marB="0" anchor="ctr"/>
                </a:tc>
                <a:extLst>
                  <a:ext uri="{0D108BD9-81ED-4DB2-BD59-A6C34878D82A}">
                    <a16:rowId xmlns="" xmlns:a16="http://schemas.microsoft.com/office/drawing/2014/main" val="10006"/>
                  </a:ext>
                </a:extLst>
              </a:tr>
              <a:tr h="1071377">
                <a:tc>
                  <a:txBody>
                    <a:bodyPr/>
                    <a:lstStyle/>
                    <a:p>
                      <a:pPr marL="0" marR="0" algn="r">
                        <a:spcBef>
                          <a:spcPts val="0"/>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P-value for 1 </a:t>
                      </a:r>
                      <a:r>
                        <a:rPr lang="en-US" sz="1800" dirty="0" smtClean="0">
                          <a:effectLst/>
                          <a:latin typeface="Verdana" panose="020B0604030504040204" pitchFamily="34" charset="0"/>
                          <a:ea typeface="Verdana" panose="020B0604030504040204" pitchFamily="34" charset="0"/>
                          <a:cs typeface="Verdana" panose="020B0604030504040204" pitchFamily="34" charset="0"/>
                        </a:rPr>
                        <a:t>g/doe </a:t>
                      </a:r>
                      <a:r>
                        <a:rPr lang="en-US" sz="1800" dirty="0">
                          <a:effectLst/>
                          <a:latin typeface="Verdana" panose="020B0604030504040204" pitchFamily="34" charset="0"/>
                          <a:ea typeface="Verdana" panose="020B0604030504040204" pitchFamily="34" charset="0"/>
                          <a:cs typeface="Verdana" panose="020B0604030504040204" pitchFamily="34" charset="0"/>
                        </a:rPr>
                        <a:t>vs average of 1 g/22 </a:t>
                      </a:r>
                      <a:r>
                        <a:rPr lang="en-US" sz="1800" dirty="0" smtClean="0">
                          <a:effectLst/>
                          <a:latin typeface="Verdana" panose="020B0604030504040204" pitchFamily="34" charset="0"/>
                          <a:ea typeface="Verdana" panose="020B0604030504040204" pitchFamily="34" charset="0"/>
                          <a:cs typeface="Verdana" panose="020B0604030504040204" pitchFamily="34" charset="0"/>
                        </a:rPr>
                        <a:t>lb. </a:t>
                      </a:r>
                      <a:r>
                        <a:rPr lang="en-US" sz="1800" dirty="0">
                          <a:effectLst/>
                          <a:latin typeface="Verdana" panose="020B0604030504040204" pitchFamily="34" charset="0"/>
                          <a:ea typeface="Verdana" panose="020B0604030504040204" pitchFamily="34" charset="0"/>
                          <a:cs typeface="Verdana" panose="020B0604030504040204" pitchFamily="34" charset="0"/>
                        </a:rPr>
                        <a:t>and 2 </a:t>
                      </a:r>
                      <a:r>
                        <a:rPr lang="en-US" sz="1800" dirty="0" smtClean="0">
                          <a:effectLst/>
                          <a:latin typeface="Verdana" panose="020B0604030504040204" pitchFamily="34" charset="0"/>
                          <a:ea typeface="Verdana" panose="020B0604030504040204" pitchFamily="34" charset="0"/>
                          <a:cs typeface="Verdana" panose="020B0604030504040204" pitchFamily="34" charset="0"/>
                        </a:rPr>
                        <a:t>g/doe</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solidFill>
                      <a:schemeClr val="accent4">
                        <a:lumMod val="50000"/>
                      </a:schemeClr>
                    </a:solidFill>
                  </a:tcPr>
                </a:tc>
                <a:tc>
                  <a:txBody>
                    <a:bodyPr/>
                    <a:lstStyle/>
                    <a:p>
                      <a:pPr marL="0" marR="0" algn="ctr">
                        <a:spcBef>
                          <a:spcPts val="0"/>
                        </a:spcBef>
                        <a:spcAft>
                          <a:spcPts val="0"/>
                        </a:spcAft>
                      </a:pPr>
                      <a:r>
                        <a:rPr lang="en-US" sz="1800" dirty="0">
                          <a:solidFill>
                            <a:srgbClr val="080808"/>
                          </a:solidFill>
                          <a:effectLst/>
                          <a:latin typeface="Verdana" panose="020B0604030504040204" pitchFamily="34" charset="0"/>
                          <a:ea typeface="Verdana" panose="020B0604030504040204" pitchFamily="34" charset="0"/>
                          <a:cs typeface="Verdana" panose="020B0604030504040204" pitchFamily="34" charset="0"/>
                        </a:rPr>
                        <a:t>0.034</a:t>
                      </a:r>
                    </a:p>
                  </a:txBody>
                  <a:tcPr marL="68580" marR="68580" marT="0" marB="0" anchor="ctr"/>
                </a:tc>
                <a:tc>
                  <a:txBody>
                    <a:bodyPr/>
                    <a:lstStyle/>
                    <a:p>
                      <a:pPr marL="0" marR="0" algn="ctr">
                        <a:spcBef>
                          <a:spcPts val="0"/>
                        </a:spcBef>
                        <a:spcAft>
                          <a:spcPts val="0"/>
                        </a:spcAft>
                      </a:pPr>
                      <a:r>
                        <a:rPr lang="en-US" sz="1800" dirty="0">
                          <a:solidFill>
                            <a:srgbClr val="080808"/>
                          </a:solidFill>
                          <a:effectLst/>
                          <a:latin typeface="Verdana" panose="020B0604030504040204" pitchFamily="34" charset="0"/>
                          <a:ea typeface="Verdana" panose="020B0604030504040204" pitchFamily="34" charset="0"/>
                          <a:cs typeface="Verdana" panose="020B0604030504040204" pitchFamily="34" charset="0"/>
                        </a:rPr>
                        <a:t>0.036</a:t>
                      </a:r>
                    </a:p>
                  </a:txBody>
                  <a:tcPr marL="68580" marR="68580" marT="0" marB="0" anchor="ctr"/>
                </a:tc>
                <a:extLst>
                  <a:ext uri="{0D108BD9-81ED-4DB2-BD59-A6C34878D82A}">
                    <a16:rowId xmlns="" xmlns:a16="http://schemas.microsoft.com/office/drawing/2014/main" val="10007"/>
                  </a:ext>
                </a:extLst>
              </a:tr>
              <a:tr h="622089">
                <a:tc>
                  <a:txBody>
                    <a:bodyPr/>
                    <a:lstStyle/>
                    <a:p>
                      <a:pPr marL="0" marR="0" algn="r">
                        <a:spcBef>
                          <a:spcPts val="0"/>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P-value for 1 g/22 </a:t>
                      </a:r>
                      <a:r>
                        <a:rPr lang="en-US" sz="1800" dirty="0" smtClean="0">
                          <a:effectLst/>
                          <a:latin typeface="Verdana" panose="020B0604030504040204" pitchFamily="34" charset="0"/>
                          <a:ea typeface="Verdana" panose="020B0604030504040204" pitchFamily="34" charset="0"/>
                          <a:cs typeface="Verdana" panose="020B0604030504040204" pitchFamily="34" charset="0"/>
                        </a:rPr>
                        <a:t>lb. </a:t>
                      </a:r>
                      <a:r>
                        <a:rPr lang="en-US" sz="1800" dirty="0">
                          <a:effectLst/>
                          <a:latin typeface="Verdana" panose="020B0604030504040204" pitchFamily="34" charset="0"/>
                          <a:ea typeface="Verdana" panose="020B0604030504040204" pitchFamily="34" charset="0"/>
                          <a:cs typeface="Verdana" panose="020B0604030504040204" pitchFamily="34" charset="0"/>
                        </a:rPr>
                        <a:t>vs 2 </a:t>
                      </a:r>
                      <a:r>
                        <a:rPr lang="en-US" sz="1800" dirty="0" smtClean="0">
                          <a:effectLst/>
                          <a:latin typeface="Verdana" panose="020B0604030504040204" pitchFamily="34" charset="0"/>
                          <a:ea typeface="Verdana" panose="020B0604030504040204" pitchFamily="34" charset="0"/>
                          <a:cs typeface="Verdana" panose="020B0604030504040204" pitchFamily="34" charset="0"/>
                        </a:rPr>
                        <a:t>g/doe</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solidFill>
                      <a:schemeClr val="accent4">
                        <a:lumMod val="50000"/>
                      </a:schemeClr>
                    </a:solidFill>
                  </a:tcPr>
                </a:tc>
                <a:tc>
                  <a:txBody>
                    <a:bodyPr/>
                    <a:lstStyle/>
                    <a:p>
                      <a:pPr marL="0" marR="0" algn="ctr">
                        <a:spcBef>
                          <a:spcPts val="0"/>
                        </a:spcBef>
                        <a:spcAft>
                          <a:spcPts val="0"/>
                        </a:spcAft>
                      </a:pPr>
                      <a:r>
                        <a:rPr lang="en-US" sz="1800" dirty="0">
                          <a:solidFill>
                            <a:srgbClr val="080808"/>
                          </a:solidFill>
                          <a:effectLst/>
                          <a:latin typeface="Verdana" panose="020B0604030504040204" pitchFamily="34" charset="0"/>
                          <a:ea typeface="Verdana" panose="020B0604030504040204" pitchFamily="34" charset="0"/>
                          <a:cs typeface="Verdana" panose="020B0604030504040204" pitchFamily="34" charset="0"/>
                        </a:rPr>
                        <a:t>0.914</a:t>
                      </a:r>
                    </a:p>
                  </a:txBody>
                  <a:tcPr marL="68580" marR="68580" marT="0" marB="0" anchor="ctr"/>
                </a:tc>
                <a:tc>
                  <a:txBody>
                    <a:bodyPr/>
                    <a:lstStyle/>
                    <a:p>
                      <a:pPr marL="0" marR="0" algn="ctr">
                        <a:spcBef>
                          <a:spcPts val="0"/>
                        </a:spcBef>
                        <a:spcAft>
                          <a:spcPts val="0"/>
                        </a:spcAft>
                      </a:pPr>
                      <a:r>
                        <a:rPr lang="en-US" sz="1800" dirty="0">
                          <a:solidFill>
                            <a:srgbClr val="080808"/>
                          </a:solidFill>
                          <a:effectLst/>
                          <a:latin typeface="Verdana" panose="020B0604030504040204" pitchFamily="34" charset="0"/>
                          <a:ea typeface="Verdana" panose="020B0604030504040204" pitchFamily="34" charset="0"/>
                          <a:cs typeface="Verdana" panose="020B0604030504040204" pitchFamily="34" charset="0"/>
                        </a:rPr>
                        <a:t>0.993</a:t>
                      </a:r>
                    </a:p>
                  </a:txBody>
                  <a:tcPr marL="68580" marR="68580" marT="0" marB="0" anchor="ct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3082457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7813"/>
            <a:ext cx="8915400" cy="1143000"/>
          </a:xfrm>
        </p:spPr>
        <p:txBody>
          <a:bodyPr>
            <a:normAutofit/>
          </a:bodyPr>
          <a:lstStyle/>
          <a:p>
            <a:pPr>
              <a:defRPr/>
            </a:pPr>
            <a:r>
              <a:rPr lang="en-US" sz="4000" dirty="0">
                <a:latin typeface="Tahoma" panose="020B0604030504040204" pitchFamily="34" charset="0"/>
                <a:ea typeface="Tahoma" panose="020B0604030504040204" pitchFamily="34" charset="0"/>
                <a:cs typeface="Tahoma" panose="020B0604030504040204" pitchFamily="34" charset="0"/>
              </a:rPr>
              <a:t>Looked for signs of copper problems</a:t>
            </a:r>
          </a:p>
        </p:txBody>
      </p:sp>
      <p:sp>
        <p:nvSpPr>
          <p:cNvPr id="3" name="Content Placeholder 2"/>
          <p:cNvSpPr>
            <a:spLocks noGrp="1"/>
          </p:cNvSpPr>
          <p:nvPr>
            <p:ph idx="1"/>
          </p:nvPr>
        </p:nvSpPr>
        <p:spPr>
          <a:xfrm>
            <a:off x="1981200" y="1600200"/>
            <a:ext cx="8229600" cy="4876800"/>
          </a:xfrm>
        </p:spPr>
        <p:txBody>
          <a:bodyPr>
            <a:normAutofit fontScale="92500" lnSpcReduction="10000"/>
          </a:bodyPr>
          <a:lstStyle/>
          <a:p>
            <a:pPr>
              <a:defRPr/>
            </a:pPr>
            <a:r>
              <a:rPr lang="en-US" sz="3000" dirty="0" smtClean="0">
                <a:ea typeface="Verdana" panose="020B0604030504040204" pitchFamily="34" charset="0"/>
                <a:cs typeface="Verdana" panose="020B0604030504040204" pitchFamily="34" charset="0"/>
              </a:rPr>
              <a:t>Sampled milk on Day 0 (immediately before) COWP dosing, Day 14 and Day 42 to analyze for Cu content using plasma-atomic emission spectroscopy</a:t>
            </a:r>
          </a:p>
          <a:p>
            <a:pPr>
              <a:defRPr/>
            </a:pPr>
            <a:endParaRPr lang="en-US" sz="3000" dirty="0" smtClean="0">
              <a:ea typeface="Verdana" panose="020B0604030504040204" pitchFamily="34" charset="0"/>
              <a:cs typeface="Verdana" panose="020B0604030504040204" pitchFamily="34" charset="0"/>
            </a:endParaRPr>
          </a:p>
          <a:p>
            <a:pPr>
              <a:defRPr/>
            </a:pPr>
            <a:r>
              <a:rPr lang="en-US" sz="3000" dirty="0" smtClean="0">
                <a:ea typeface="Verdana" panose="020B0604030504040204" pitchFamily="34" charset="0"/>
                <a:cs typeface="Verdana" panose="020B0604030504040204" pitchFamily="34" charset="0"/>
              </a:rPr>
              <a:t>Cheese maker reported no changes in time to set curd and consistency of curd for 4 different cheeses made first week immediately following COWP treatments</a:t>
            </a:r>
          </a:p>
          <a:p>
            <a:pPr>
              <a:defRPr/>
            </a:pPr>
            <a:endParaRPr lang="en-US" sz="3000" dirty="0" smtClean="0">
              <a:ea typeface="Verdana" panose="020B0604030504040204" pitchFamily="34" charset="0"/>
              <a:cs typeface="Verdana" panose="020B0604030504040204" pitchFamily="34" charset="0"/>
            </a:endParaRPr>
          </a:p>
          <a:p>
            <a:pPr>
              <a:defRPr/>
            </a:pPr>
            <a:r>
              <a:rPr lang="en-US" sz="3000" dirty="0" smtClean="0">
                <a:ea typeface="Verdana" panose="020B0604030504040204" pitchFamily="34" charset="0"/>
                <a:cs typeface="Verdana" panose="020B0604030504040204" pitchFamily="34" charset="0"/>
              </a:rPr>
              <a:t>Blood samples taken on Day 42 and the plasma then analyzed for </a:t>
            </a:r>
            <a:r>
              <a:rPr lang="en-US" sz="3000" dirty="0" smtClean="0">
                <a:effectLst/>
                <a:ea typeface="Verdana" panose="020B0604030504040204" pitchFamily="34" charset="0"/>
                <a:cs typeface="Verdana" panose="020B0604030504040204" pitchFamily="34" charset="0"/>
              </a:rPr>
              <a:t>aspartate aminotransferase</a:t>
            </a:r>
            <a:r>
              <a:rPr lang="en-US" sz="3000" dirty="0" smtClean="0">
                <a:effectLst/>
              </a:rPr>
              <a:t> </a:t>
            </a:r>
            <a:r>
              <a:rPr lang="en-US" sz="3000" dirty="0" smtClean="0">
                <a:effectLst/>
                <a:ea typeface="Verdana" panose="020B0604030504040204" pitchFamily="34" charset="0"/>
                <a:cs typeface="Verdana" panose="020B0604030504040204" pitchFamily="34" charset="0"/>
              </a:rPr>
              <a:t>(AST) </a:t>
            </a:r>
            <a:r>
              <a:rPr lang="en-US" sz="3000" dirty="0" smtClean="0">
                <a:ea typeface="Verdana" panose="020B0604030504040204" pitchFamily="34" charset="0"/>
                <a:cs typeface="Verdana" panose="020B0604030504040204" pitchFamily="34" charset="0"/>
              </a:rPr>
              <a:t>enzyme activity – an indicator of poor liver function and possible copper toxicity</a:t>
            </a:r>
          </a:p>
          <a:p>
            <a:pPr>
              <a:defRPr/>
            </a:pPr>
            <a:endParaRPr lang="en-US" dirty="0"/>
          </a:p>
        </p:txBody>
      </p:sp>
    </p:spTree>
    <p:extLst>
      <p:ext uri="{BB962C8B-B14F-4D97-AF65-F5344CB8AC3E}">
        <p14:creationId xmlns:p14="http://schemas.microsoft.com/office/powerpoint/2010/main" val="627575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latin typeface="Tahoma" panose="020B0604030504040204" pitchFamily="34" charset="0"/>
                <a:ea typeface="Tahoma" panose="020B0604030504040204" pitchFamily="34" charset="0"/>
                <a:cs typeface="Tahoma" panose="020B0604030504040204" pitchFamily="34" charset="0"/>
              </a:rPr>
              <a:t>Changes in Cu  Level in Milk after COWP Treatment</a:t>
            </a:r>
            <a:endParaRPr lang="en-US"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Content Placeholder 3"/>
          <p:cNvGraphicFramePr>
            <a:graphicFrameLocks noGrp="1"/>
          </p:cNvGraphicFramePr>
          <p:nvPr>
            <p:ph idx="1"/>
          </p:nvPr>
        </p:nvGraphicFramePr>
        <p:xfrm>
          <a:off x="1981200" y="2133600"/>
          <a:ext cx="8229600" cy="2406649"/>
        </p:xfrm>
        <a:graphic>
          <a:graphicData uri="http://schemas.openxmlformats.org/drawingml/2006/table">
            <a:tbl>
              <a:tblPr firstRow="1" bandRow="1">
                <a:tableStyleId>{5C22544A-7EE6-4342-B048-85BDC9FD1C3A}</a:tableStyleId>
              </a:tblPr>
              <a:tblGrid>
                <a:gridCol w="2057400">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2057400">
                  <a:extLst>
                    <a:ext uri="{9D8B030D-6E8A-4147-A177-3AD203B41FA5}">
                      <a16:colId xmlns="" xmlns:a16="http://schemas.microsoft.com/office/drawing/2014/main" val="20003"/>
                    </a:ext>
                  </a:extLst>
                </a:gridCol>
              </a:tblGrid>
              <a:tr h="914641">
                <a:tc>
                  <a:txBody>
                    <a:bodyPr/>
                    <a:lstStyle/>
                    <a:p>
                      <a:r>
                        <a:rPr lang="en-US" sz="1800" dirty="0" smtClean="0"/>
                        <a:t>Treatment</a:t>
                      </a:r>
                      <a:endParaRPr lang="en-US" sz="1800" dirty="0"/>
                    </a:p>
                  </a:txBody>
                  <a:tcPr marT="45732" marB="45732"/>
                </a:tc>
                <a:tc>
                  <a:txBody>
                    <a:bodyPr/>
                    <a:lstStyle/>
                    <a:p>
                      <a:r>
                        <a:rPr lang="en-US" sz="1800" dirty="0" smtClean="0"/>
                        <a:t>Day 0 – Immediately</a:t>
                      </a:r>
                      <a:br>
                        <a:rPr lang="en-US" sz="1800" dirty="0" smtClean="0"/>
                      </a:br>
                      <a:r>
                        <a:rPr lang="en-US" sz="1800" dirty="0" smtClean="0"/>
                        <a:t>before treatment</a:t>
                      </a:r>
                      <a:endParaRPr lang="en-US" sz="1800" dirty="0"/>
                    </a:p>
                  </a:txBody>
                  <a:tcPr marT="45732" marB="45732"/>
                </a:tc>
                <a:tc>
                  <a:txBody>
                    <a:bodyPr/>
                    <a:lstStyle/>
                    <a:p>
                      <a:r>
                        <a:rPr lang="en-US" sz="1800" dirty="0" smtClean="0"/>
                        <a:t>Day 14</a:t>
                      </a:r>
                      <a:endParaRPr lang="en-US" sz="1800" dirty="0"/>
                    </a:p>
                  </a:txBody>
                  <a:tcPr marT="45732" marB="45732"/>
                </a:tc>
                <a:tc>
                  <a:txBody>
                    <a:bodyPr/>
                    <a:lstStyle/>
                    <a:p>
                      <a:r>
                        <a:rPr lang="en-US" sz="1800" dirty="0" smtClean="0"/>
                        <a:t>Increase </a:t>
                      </a:r>
                      <a:endParaRPr lang="en-US" sz="1800" dirty="0"/>
                    </a:p>
                  </a:txBody>
                  <a:tcPr marT="45732" marB="45732"/>
                </a:tc>
                <a:extLst>
                  <a:ext uri="{0D108BD9-81ED-4DB2-BD59-A6C34878D82A}">
                    <a16:rowId xmlns="" xmlns:a16="http://schemas.microsoft.com/office/drawing/2014/main" val="10000"/>
                  </a:ext>
                </a:extLst>
              </a:tr>
              <a:tr h="497336">
                <a:tc>
                  <a:txBody>
                    <a:bodyPr/>
                    <a:lstStyle/>
                    <a:p>
                      <a:r>
                        <a:rPr lang="en-US" sz="1800" dirty="0" smtClean="0"/>
                        <a:t>1 gram/22 </a:t>
                      </a:r>
                      <a:r>
                        <a:rPr lang="en-US" sz="1800" dirty="0" err="1" smtClean="0"/>
                        <a:t>lb</a:t>
                      </a:r>
                      <a:r>
                        <a:rPr lang="en-US" sz="1800" dirty="0" smtClean="0"/>
                        <a:t> </a:t>
                      </a:r>
                      <a:r>
                        <a:rPr lang="en-US" sz="1800" dirty="0" err="1" smtClean="0"/>
                        <a:t>livewt</a:t>
                      </a:r>
                      <a:r>
                        <a:rPr lang="en-US" sz="1800" dirty="0" smtClean="0"/>
                        <a:t>.</a:t>
                      </a:r>
                      <a:endParaRPr lang="en-US" sz="1800" dirty="0"/>
                    </a:p>
                  </a:txBody>
                  <a:tcPr marT="45732" marB="45732"/>
                </a:tc>
                <a:tc>
                  <a:txBody>
                    <a:bodyPr/>
                    <a:lstStyle/>
                    <a:p>
                      <a:pPr algn="ctr" fontAlgn="b"/>
                      <a:r>
                        <a:rPr lang="en-US" sz="1600" b="0" i="0" u="none" strike="noStrike" dirty="0" smtClean="0">
                          <a:solidFill>
                            <a:srgbClr val="000000"/>
                          </a:solidFill>
                          <a:effectLst/>
                          <a:latin typeface="Calibri"/>
                        </a:rPr>
                        <a:t>0.105 ppm </a:t>
                      </a:r>
                    </a:p>
                    <a:p>
                      <a:pPr algn="ctr" fontAlgn="b"/>
                      <a:r>
                        <a:rPr lang="en-US" sz="1600" b="0" i="0" u="none" strike="noStrike" dirty="0" smtClean="0">
                          <a:solidFill>
                            <a:srgbClr val="000000"/>
                          </a:solidFill>
                          <a:effectLst/>
                          <a:latin typeface="Calibri"/>
                        </a:rPr>
                        <a:t>(0.042 – 0.33)</a:t>
                      </a:r>
                      <a:endParaRPr lang="en-US" sz="1600" b="0" i="0" u="none" strike="noStrike" dirty="0">
                        <a:solidFill>
                          <a:srgbClr val="000000"/>
                        </a:solidFill>
                        <a:effectLst/>
                        <a:latin typeface="Calibri"/>
                      </a:endParaRPr>
                    </a:p>
                  </a:txBody>
                  <a:tcPr marL="9525" marR="9525" marT="9528" marB="0" anchor="b"/>
                </a:tc>
                <a:tc>
                  <a:txBody>
                    <a:bodyPr/>
                    <a:lstStyle/>
                    <a:p>
                      <a:pPr algn="ctr" fontAlgn="b"/>
                      <a:r>
                        <a:rPr lang="en-US" sz="1600" b="0" i="0" u="none" strike="noStrike" dirty="0" smtClean="0">
                          <a:solidFill>
                            <a:srgbClr val="000000"/>
                          </a:solidFill>
                          <a:effectLst/>
                          <a:latin typeface="Calibri"/>
                        </a:rPr>
                        <a:t>0.171 ppm </a:t>
                      </a:r>
                    </a:p>
                    <a:p>
                      <a:pPr algn="ctr" fontAlgn="b"/>
                      <a:r>
                        <a:rPr lang="en-US" sz="1600" b="0" i="0" u="none" strike="noStrike" dirty="0" smtClean="0">
                          <a:solidFill>
                            <a:srgbClr val="000000"/>
                          </a:solidFill>
                          <a:effectLst/>
                          <a:latin typeface="Calibri"/>
                        </a:rPr>
                        <a:t>(0.083 – 0.322)</a:t>
                      </a:r>
                      <a:endParaRPr lang="en-US" sz="1600" b="0" i="0" u="none" strike="noStrike" dirty="0">
                        <a:solidFill>
                          <a:srgbClr val="000000"/>
                        </a:solidFill>
                        <a:effectLst/>
                        <a:latin typeface="Calibri"/>
                      </a:endParaRPr>
                    </a:p>
                  </a:txBody>
                  <a:tcPr marL="9525" marR="9525" marT="9528" marB="0" anchor="b"/>
                </a:tc>
                <a:tc>
                  <a:txBody>
                    <a:bodyPr/>
                    <a:lstStyle/>
                    <a:p>
                      <a:pPr algn="ctr" fontAlgn="b"/>
                      <a:r>
                        <a:rPr lang="en-US" sz="1600" b="0" i="0" u="none" strike="noStrike" dirty="0" smtClean="0">
                          <a:solidFill>
                            <a:srgbClr val="000000"/>
                          </a:solidFill>
                          <a:effectLst/>
                          <a:latin typeface="Calibri"/>
                        </a:rPr>
                        <a:t>0.066 ppm</a:t>
                      </a:r>
                      <a:endParaRPr lang="en-US" sz="1600" b="0" i="0" u="none" strike="noStrike" dirty="0">
                        <a:solidFill>
                          <a:srgbClr val="000000"/>
                        </a:solidFill>
                        <a:effectLst/>
                        <a:latin typeface="Calibri"/>
                      </a:endParaRPr>
                    </a:p>
                  </a:txBody>
                  <a:tcPr marL="9525" marR="9525" marT="9528" marB="0" anchor="b"/>
                </a:tc>
                <a:extLst>
                  <a:ext uri="{0D108BD9-81ED-4DB2-BD59-A6C34878D82A}">
                    <a16:rowId xmlns="" xmlns:a16="http://schemas.microsoft.com/office/drawing/2014/main" val="10001"/>
                  </a:ext>
                </a:extLst>
              </a:tr>
              <a:tr h="497336">
                <a:tc>
                  <a:txBody>
                    <a:bodyPr/>
                    <a:lstStyle/>
                    <a:p>
                      <a:r>
                        <a:rPr lang="en-US" sz="1800" dirty="0" smtClean="0"/>
                        <a:t>2 gram/head</a:t>
                      </a:r>
                      <a:endParaRPr lang="en-US" sz="1800" dirty="0"/>
                    </a:p>
                  </a:txBody>
                  <a:tcPr marT="45732" marB="45732"/>
                </a:tc>
                <a:tc>
                  <a:txBody>
                    <a:bodyPr/>
                    <a:lstStyle/>
                    <a:p>
                      <a:pPr algn="ctr" fontAlgn="b"/>
                      <a:r>
                        <a:rPr lang="en-US" sz="1600" b="0" i="0" u="none" strike="noStrike" dirty="0" smtClean="0">
                          <a:solidFill>
                            <a:srgbClr val="000000"/>
                          </a:solidFill>
                          <a:effectLst/>
                          <a:latin typeface="Calibri"/>
                        </a:rPr>
                        <a:t>0.135 ppm </a:t>
                      </a:r>
                    </a:p>
                    <a:p>
                      <a:pPr algn="ctr" fontAlgn="b"/>
                      <a:r>
                        <a:rPr lang="en-US" sz="1600" b="0" i="0" u="none" strike="noStrike" dirty="0" smtClean="0">
                          <a:solidFill>
                            <a:srgbClr val="000000"/>
                          </a:solidFill>
                          <a:effectLst/>
                          <a:latin typeface="Calibri"/>
                        </a:rPr>
                        <a:t>(0.056 – 0.398)</a:t>
                      </a:r>
                      <a:endParaRPr lang="en-US" sz="1600" b="0" i="0" u="none" strike="noStrike" dirty="0">
                        <a:solidFill>
                          <a:srgbClr val="000000"/>
                        </a:solidFill>
                        <a:effectLst/>
                        <a:latin typeface="Calibri"/>
                      </a:endParaRPr>
                    </a:p>
                  </a:txBody>
                  <a:tcPr marL="9525" marR="9525" marT="9528" marB="0" anchor="b"/>
                </a:tc>
                <a:tc>
                  <a:txBody>
                    <a:bodyPr/>
                    <a:lstStyle/>
                    <a:p>
                      <a:pPr algn="ctr" fontAlgn="b"/>
                      <a:r>
                        <a:rPr lang="en-US" sz="1600" b="0" i="0" u="none" strike="noStrike" dirty="0" smtClean="0">
                          <a:solidFill>
                            <a:srgbClr val="000000"/>
                          </a:solidFill>
                          <a:effectLst/>
                          <a:latin typeface="Calibri"/>
                        </a:rPr>
                        <a:t>0.161 ppm </a:t>
                      </a:r>
                    </a:p>
                    <a:p>
                      <a:pPr algn="ctr" fontAlgn="b"/>
                      <a:r>
                        <a:rPr lang="en-US" sz="1600" b="0" i="0" u="none" strike="noStrike" dirty="0" smtClean="0">
                          <a:solidFill>
                            <a:srgbClr val="000000"/>
                          </a:solidFill>
                          <a:effectLst/>
                          <a:latin typeface="Calibri"/>
                        </a:rPr>
                        <a:t>(0.103 – 0.282)</a:t>
                      </a:r>
                      <a:endParaRPr lang="en-US" sz="1600" b="0" i="0" u="none" strike="noStrike" dirty="0">
                        <a:solidFill>
                          <a:srgbClr val="000000"/>
                        </a:solidFill>
                        <a:effectLst/>
                        <a:latin typeface="Calibri"/>
                      </a:endParaRPr>
                    </a:p>
                  </a:txBody>
                  <a:tcPr marL="9525" marR="9525" marT="9528" marB="0" anchor="b"/>
                </a:tc>
                <a:tc>
                  <a:txBody>
                    <a:bodyPr/>
                    <a:lstStyle/>
                    <a:p>
                      <a:pPr algn="ctr" fontAlgn="b"/>
                      <a:r>
                        <a:rPr lang="en-US" sz="1600" b="0" i="0" u="none" strike="noStrike" dirty="0" smtClean="0">
                          <a:solidFill>
                            <a:srgbClr val="000000"/>
                          </a:solidFill>
                          <a:effectLst/>
                          <a:latin typeface="Calibri"/>
                        </a:rPr>
                        <a:t>0.026 ppm</a:t>
                      </a:r>
                      <a:endParaRPr lang="en-US" sz="1600" b="0" i="0" u="none" strike="noStrike" dirty="0">
                        <a:solidFill>
                          <a:srgbClr val="000000"/>
                        </a:solidFill>
                        <a:effectLst/>
                        <a:latin typeface="Calibri"/>
                      </a:endParaRPr>
                    </a:p>
                  </a:txBody>
                  <a:tcPr marL="9525" marR="9525" marT="9528" marB="0" anchor="b"/>
                </a:tc>
                <a:extLst>
                  <a:ext uri="{0D108BD9-81ED-4DB2-BD59-A6C34878D82A}">
                    <a16:rowId xmlns="" xmlns:a16="http://schemas.microsoft.com/office/drawing/2014/main" val="10002"/>
                  </a:ext>
                </a:extLst>
              </a:tr>
              <a:tr h="497336">
                <a:tc>
                  <a:txBody>
                    <a:bodyPr/>
                    <a:lstStyle/>
                    <a:p>
                      <a:r>
                        <a:rPr lang="en-US" sz="1800" dirty="0" smtClean="0"/>
                        <a:t>1 gram/head</a:t>
                      </a:r>
                      <a:endParaRPr lang="en-US" sz="1800" dirty="0"/>
                    </a:p>
                  </a:txBody>
                  <a:tcPr marT="45732" marB="45732"/>
                </a:tc>
                <a:tc>
                  <a:txBody>
                    <a:bodyPr/>
                    <a:lstStyle/>
                    <a:p>
                      <a:pPr algn="ctr" fontAlgn="b"/>
                      <a:r>
                        <a:rPr lang="en-US" sz="1600" b="0" i="0" u="none" strike="noStrike" dirty="0" smtClean="0">
                          <a:solidFill>
                            <a:srgbClr val="000000"/>
                          </a:solidFill>
                          <a:effectLst/>
                          <a:latin typeface="Calibri"/>
                        </a:rPr>
                        <a:t>0.153 ppm </a:t>
                      </a:r>
                    </a:p>
                    <a:p>
                      <a:pPr algn="ctr" fontAlgn="b"/>
                      <a:r>
                        <a:rPr lang="en-US" sz="1600" b="0" i="0" u="none" strike="noStrike" dirty="0" smtClean="0">
                          <a:solidFill>
                            <a:srgbClr val="000000"/>
                          </a:solidFill>
                          <a:effectLst/>
                          <a:latin typeface="Calibri"/>
                        </a:rPr>
                        <a:t>(0.043 - 0.551)</a:t>
                      </a:r>
                      <a:endParaRPr lang="en-US" sz="1600" b="0" i="0" u="none" strike="noStrike" dirty="0">
                        <a:solidFill>
                          <a:srgbClr val="000000"/>
                        </a:solidFill>
                        <a:effectLst/>
                        <a:latin typeface="Calibri"/>
                      </a:endParaRPr>
                    </a:p>
                  </a:txBody>
                  <a:tcPr marL="9525" marR="9525" marT="9528" marB="0" anchor="b"/>
                </a:tc>
                <a:tc>
                  <a:txBody>
                    <a:bodyPr/>
                    <a:lstStyle/>
                    <a:p>
                      <a:pPr algn="ctr" fontAlgn="b"/>
                      <a:r>
                        <a:rPr lang="en-US" sz="1600" b="0" i="0" u="none" strike="noStrike" dirty="0" smtClean="0">
                          <a:solidFill>
                            <a:srgbClr val="000000"/>
                          </a:solidFill>
                          <a:effectLst/>
                          <a:latin typeface="Calibri"/>
                        </a:rPr>
                        <a:t>0.191 ppm </a:t>
                      </a:r>
                    </a:p>
                    <a:p>
                      <a:pPr algn="ctr" fontAlgn="b"/>
                      <a:r>
                        <a:rPr lang="en-US" sz="1600" b="0" i="0" u="none" strike="noStrike" dirty="0" smtClean="0">
                          <a:solidFill>
                            <a:srgbClr val="000000"/>
                          </a:solidFill>
                          <a:effectLst/>
                          <a:latin typeface="Calibri"/>
                        </a:rPr>
                        <a:t>(0.121 – 0.358)</a:t>
                      </a:r>
                      <a:endParaRPr lang="en-US" sz="1600" b="0" i="0" u="none" strike="noStrike" dirty="0">
                        <a:solidFill>
                          <a:srgbClr val="000000"/>
                        </a:solidFill>
                        <a:effectLst/>
                        <a:latin typeface="Calibri"/>
                      </a:endParaRPr>
                    </a:p>
                  </a:txBody>
                  <a:tcPr marL="9525" marR="9525" marT="9528" marB="0" anchor="b"/>
                </a:tc>
                <a:tc>
                  <a:txBody>
                    <a:bodyPr/>
                    <a:lstStyle/>
                    <a:p>
                      <a:pPr algn="ctr" fontAlgn="b"/>
                      <a:r>
                        <a:rPr lang="en-US" sz="1600" b="0" i="0" u="none" strike="noStrike" dirty="0" smtClean="0">
                          <a:solidFill>
                            <a:srgbClr val="000000"/>
                          </a:solidFill>
                          <a:effectLst/>
                          <a:latin typeface="Calibri"/>
                        </a:rPr>
                        <a:t>0.039 ppm</a:t>
                      </a:r>
                      <a:endParaRPr lang="en-US" sz="1600" b="0" i="0" u="none" strike="noStrike" dirty="0">
                        <a:solidFill>
                          <a:srgbClr val="000000"/>
                        </a:solidFill>
                        <a:effectLst/>
                        <a:latin typeface="Calibri"/>
                      </a:endParaRPr>
                    </a:p>
                  </a:txBody>
                  <a:tcPr marL="9525" marR="9525" marT="9528" marB="0" anchor="b"/>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422310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latin typeface="Tahoma" panose="020B0604030504040204" pitchFamily="34" charset="0"/>
                <a:ea typeface="Tahoma" panose="020B0604030504040204" pitchFamily="34" charset="0"/>
                <a:cs typeface="Tahoma" panose="020B0604030504040204" pitchFamily="34" charset="0"/>
              </a:rPr>
              <a:t>AST Enzyme Levels in Plasma after COWP Treatment</a:t>
            </a:r>
            <a:endParaRPr lang="en-US"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Content Placeholder 3"/>
          <p:cNvGraphicFramePr>
            <a:graphicFrameLocks noGrp="1"/>
          </p:cNvGraphicFramePr>
          <p:nvPr>
            <p:ph idx="1"/>
          </p:nvPr>
        </p:nvGraphicFramePr>
        <p:xfrm>
          <a:off x="2667000" y="1752600"/>
          <a:ext cx="6858000" cy="3276600"/>
        </p:xfrm>
        <a:graphic>
          <a:graphicData uri="http://schemas.openxmlformats.org/drawingml/2006/table">
            <a:tbl>
              <a:tblPr firstRow="1" bandRow="1">
                <a:tableStyleId>{5C22544A-7EE6-4342-B048-85BDC9FD1C3A}</a:tableStyleId>
              </a:tblPr>
              <a:tblGrid>
                <a:gridCol w="3429000">
                  <a:extLst>
                    <a:ext uri="{9D8B030D-6E8A-4147-A177-3AD203B41FA5}">
                      <a16:colId xmlns="" xmlns:a16="http://schemas.microsoft.com/office/drawing/2014/main" val="20000"/>
                    </a:ext>
                  </a:extLst>
                </a:gridCol>
                <a:gridCol w="3429000">
                  <a:extLst>
                    <a:ext uri="{9D8B030D-6E8A-4147-A177-3AD203B41FA5}">
                      <a16:colId xmlns="" xmlns:a16="http://schemas.microsoft.com/office/drawing/2014/main" val="20001"/>
                    </a:ext>
                  </a:extLst>
                </a:gridCol>
              </a:tblGrid>
              <a:tr h="790938">
                <a:tc>
                  <a:txBody>
                    <a:bodyPr/>
                    <a:lstStyle/>
                    <a:p>
                      <a:r>
                        <a:rPr lang="en-US" dirty="0" smtClean="0"/>
                        <a:t>Treatment</a:t>
                      </a:r>
                      <a:endParaRPr lang="en-US" dirty="0"/>
                    </a:p>
                  </a:txBody>
                  <a:tcPr/>
                </a:tc>
                <a:tc>
                  <a:txBody>
                    <a:bodyPr/>
                    <a:lstStyle/>
                    <a:p>
                      <a:pPr algn="ctr"/>
                      <a:r>
                        <a:rPr lang="en-US" dirty="0" smtClean="0"/>
                        <a:t>DAY 42</a:t>
                      </a:r>
                      <a:endParaRPr lang="en-US" dirty="0"/>
                    </a:p>
                  </a:txBody>
                  <a:tcPr/>
                </a:tc>
                <a:extLst>
                  <a:ext uri="{0D108BD9-81ED-4DB2-BD59-A6C34878D82A}">
                    <a16:rowId xmlns="" xmlns:a16="http://schemas.microsoft.com/office/drawing/2014/main" val="10000"/>
                  </a:ext>
                </a:extLst>
              </a:tr>
              <a:tr h="903786">
                <a:tc>
                  <a:txBody>
                    <a:bodyPr/>
                    <a:lstStyle/>
                    <a:p>
                      <a:r>
                        <a:rPr lang="en-US" dirty="0" smtClean="0"/>
                        <a:t>1 gram/22 </a:t>
                      </a:r>
                      <a:r>
                        <a:rPr lang="en-US" dirty="0" err="1" smtClean="0"/>
                        <a:t>lb</a:t>
                      </a:r>
                      <a:r>
                        <a:rPr lang="en-US" dirty="0" smtClean="0"/>
                        <a:t> </a:t>
                      </a:r>
                      <a:r>
                        <a:rPr lang="en-US" dirty="0" err="1" smtClean="0"/>
                        <a:t>livewt</a:t>
                      </a:r>
                      <a:r>
                        <a:rPr lang="en-US" dirty="0" smtClean="0"/>
                        <a:t>.</a:t>
                      </a:r>
                      <a:endParaRPr lang="en-US" dirty="0"/>
                    </a:p>
                  </a:txBody>
                  <a:tcPr/>
                </a:tc>
                <a:tc>
                  <a:txBody>
                    <a:bodyPr/>
                    <a:lstStyle/>
                    <a:p>
                      <a:pPr algn="ctr" fontAlgn="t"/>
                      <a:r>
                        <a:rPr lang="en-US" sz="1800" b="0" i="0" u="none" strike="noStrike" dirty="0" smtClean="0">
                          <a:solidFill>
                            <a:srgbClr val="FF0000"/>
                          </a:solidFill>
                          <a:effectLst/>
                          <a:latin typeface="Calibri"/>
                        </a:rPr>
                        <a:t/>
                      </a:r>
                      <a:br>
                        <a:rPr lang="en-US" sz="1800" b="0" i="0" u="none" strike="noStrike" dirty="0" smtClean="0">
                          <a:solidFill>
                            <a:srgbClr val="FF0000"/>
                          </a:solidFill>
                          <a:effectLst/>
                          <a:latin typeface="Calibri"/>
                        </a:rPr>
                      </a:br>
                      <a:r>
                        <a:rPr lang="en-US" sz="1800" b="0" i="0" u="none" strike="noStrike" dirty="0" smtClean="0">
                          <a:solidFill>
                            <a:srgbClr val="FF0000"/>
                          </a:solidFill>
                          <a:effectLst/>
                          <a:latin typeface="Calibri"/>
                        </a:rPr>
                        <a:t>117.9 (89 – 221)</a:t>
                      </a:r>
                      <a:endParaRPr lang="en-US" sz="1800" b="0" i="0" u="none" strike="noStrike" dirty="0">
                        <a:solidFill>
                          <a:srgbClr val="FF0000"/>
                        </a:solidFill>
                        <a:effectLst/>
                        <a:latin typeface="Calibri"/>
                      </a:endParaRPr>
                    </a:p>
                  </a:txBody>
                  <a:tcPr marL="9525" marR="9525" marT="9525" marB="0"/>
                </a:tc>
                <a:extLst>
                  <a:ext uri="{0D108BD9-81ED-4DB2-BD59-A6C34878D82A}">
                    <a16:rowId xmlns="" xmlns:a16="http://schemas.microsoft.com/office/drawing/2014/main" val="10001"/>
                  </a:ext>
                </a:extLst>
              </a:tr>
              <a:tr h="790938">
                <a:tc>
                  <a:txBody>
                    <a:bodyPr/>
                    <a:lstStyle/>
                    <a:p>
                      <a:r>
                        <a:rPr lang="en-US" dirty="0" smtClean="0"/>
                        <a:t>2 gram/head</a:t>
                      </a:r>
                      <a:endParaRPr lang="en-US" dirty="0"/>
                    </a:p>
                  </a:txBody>
                  <a:tcPr/>
                </a:tc>
                <a:tc>
                  <a:txBody>
                    <a:bodyPr/>
                    <a:lstStyle/>
                    <a:p>
                      <a:pPr algn="ctr" fontAlgn="b"/>
                      <a:r>
                        <a:rPr lang="en-US" sz="1800" b="0" i="0" u="none" strike="noStrike" dirty="0" smtClean="0">
                          <a:solidFill>
                            <a:srgbClr val="FF0000"/>
                          </a:solidFill>
                          <a:effectLst/>
                          <a:latin typeface="Calibri"/>
                        </a:rPr>
                        <a:t>120.6 (76 – 203)</a:t>
                      </a:r>
                      <a:endParaRPr lang="en-US" sz="1800" b="0" i="0" u="none" strike="noStrike" dirty="0">
                        <a:solidFill>
                          <a:srgbClr val="FF0000"/>
                        </a:solidFill>
                        <a:effectLst/>
                        <a:latin typeface="Calibri"/>
                      </a:endParaRPr>
                    </a:p>
                  </a:txBody>
                  <a:tcPr marL="9525" marR="9525" marT="9525" marB="0" anchor="b"/>
                </a:tc>
                <a:extLst>
                  <a:ext uri="{0D108BD9-81ED-4DB2-BD59-A6C34878D82A}">
                    <a16:rowId xmlns="" xmlns:a16="http://schemas.microsoft.com/office/drawing/2014/main" val="10002"/>
                  </a:ext>
                </a:extLst>
              </a:tr>
              <a:tr h="790938">
                <a:tc>
                  <a:txBody>
                    <a:bodyPr/>
                    <a:lstStyle/>
                    <a:p>
                      <a:r>
                        <a:rPr lang="en-US" dirty="0" smtClean="0"/>
                        <a:t>1 gram/head</a:t>
                      </a:r>
                      <a:endParaRPr lang="en-US" dirty="0"/>
                    </a:p>
                  </a:txBody>
                  <a:tcPr/>
                </a:tc>
                <a:tc>
                  <a:txBody>
                    <a:bodyPr/>
                    <a:lstStyle/>
                    <a:p>
                      <a:pPr algn="ctr" fontAlgn="b"/>
                      <a:r>
                        <a:rPr lang="en-US" sz="1800" b="0" i="0" u="none" strike="noStrike" dirty="0" smtClean="0">
                          <a:solidFill>
                            <a:srgbClr val="FF0000"/>
                          </a:solidFill>
                          <a:effectLst/>
                          <a:latin typeface="Calibri"/>
                        </a:rPr>
                        <a:t>112.9 (86 – 138)</a:t>
                      </a:r>
                      <a:endParaRPr lang="en-US" sz="1800" b="0" i="0" u="none" strike="noStrike" dirty="0">
                        <a:solidFill>
                          <a:srgbClr val="FF0000"/>
                        </a:solidFill>
                        <a:effectLst/>
                        <a:latin typeface="Calibri"/>
                      </a:endParaRPr>
                    </a:p>
                  </a:txBody>
                  <a:tcPr marL="9525" marR="9525" marT="9525" marB="0" anchor="b"/>
                </a:tc>
                <a:extLst>
                  <a:ext uri="{0D108BD9-81ED-4DB2-BD59-A6C34878D82A}">
                    <a16:rowId xmlns="" xmlns:a16="http://schemas.microsoft.com/office/drawing/2014/main" val="10003"/>
                  </a:ext>
                </a:extLst>
              </a:tr>
            </a:tbl>
          </a:graphicData>
        </a:graphic>
      </p:graphicFrame>
      <p:sp>
        <p:nvSpPr>
          <p:cNvPr id="35860" name="TextBox 2"/>
          <p:cNvSpPr txBox="1">
            <a:spLocks noChangeArrowheads="1"/>
          </p:cNvSpPr>
          <p:nvPr/>
        </p:nvSpPr>
        <p:spPr bwMode="auto">
          <a:xfrm>
            <a:off x="1624014" y="5181601"/>
            <a:ext cx="90439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sz="2000">
                <a:latin typeface="Verdana" panose="020B0604030504040204" pitchFamily="34" charset="0"/>
                <a:ea typeface="Verdana" panose="020B0604030504040204" pitchFamily="34" charset="0"/>
                <a:cs typeface="Verdana" panose="020B0604030504040204" pitchFamily="34" charset="0"/>
              </a:rPr>
              <a:t>Copper toxicity elicits AST enzyme activity values &gt; 300 - 400 units.</a:t>
            </a:r>
          </a:p>
          <a:p>
            <a:pPr>
              <a:spcBef>
                <a:spcPct val="0"/>
              </a:spcBef>
              <a:buClrTx/>
              <a:buSzTx/>
              <a:buFontTx/>
              <a:buNone/>
            </a:pPr>
            <a:r>
              <a:rPr lang="en-US" altLang="en-US" sz="2000">
                <a:latin typeface="Verdana" panose="020B0604030504040204" pitchFamily="34" charset="0"/>
                <a:ea typeface="Verdana" panose="020B0604030504040204" pitchFamily="34" charset="0"/>
                <a:cs typeface="Verdana" panose="020B0604030504040204" pitchFamily="34" charset="0"/>
              </a:rPr>
              <a:t>Only two goats had values &gt; 200 units.</a:t>
            </a:r>
          </a:p>
        </p:txBody>
      </p:sp>
    </p:spTree>
    <p:extLst>
      <p:ext uri="{BB962C8B-B14F-4D97-AF65-F5344CB8AC3E}">
        <p14:creationId xmlns:p14="http://schemas.microsoft.com/office/powerpoint/2010/main" val="2313200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03200"/>
            <a:ext cx="8229600" cy="1066800"/>
          </a:xfrm>
        </p:spPr>
        <p:txBody>
          <a:bodyPr/>
          <a:lstStyle/>
          <a:p>
            <a:pPr>
              <a:defRPr/>
            </a:pPr>
            <a:r>
              <a:rPr lang="en-US" dirty="0" smtClean="0">
                <a:latin typeface="Tahoma" panose="020B0604030504040204" pitchFamily="34" charset="0"/>
                <a:ea typeface="Tahoma" panose="020B0604030504040204" pitchFamily="34" charset="0"/>
                <a:cs typeface="Tahoma" panose="020B0604030504040204" pitchFamily="34" charset="0"/>
              </a:rPr>
              <a:t>Conclusions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714500" y="1295401"/>
            <a:ext cx="8763000" cy="4302125"/>
          </a:xfrm>
        </p:spPr>
        <p:txBody>
          <a:bodyPr>
            <a:normAutofit fontScale="92500"/>
          </a:bodyPr>
          <a:lstStyle/>
          <a:p>
            <a:pPr>
              <a:defRPr/>
            </a:pPr>
            <a:r>
              <a:rPr lang="en-US" sz="2400" dirty="0">
                <a:latin typeface="Verdana" panose="020B0604030504040204" pitchFamily="34" charset="0"/>
                <a:ea typeface="Verdana" panose="020B0604030504040204" pitchFamily="34" charset="0"/>
                <a:cs typeface="Verdana" panose="020B0604030504040204" pitchFamily="34" charset="0"/>
              </a:rPr>
              <a:t>Not as effective as a dewormer (assuming there is no resistance to the dewormer).  No long term significant effect noted.</a:t>
            </a:r>
            <a:br>
              <a:rPr lang="en-US" sz="2400" dirty="0">
                <a:latin typeface="Verdana" panose="020B0604030504040204" pitchFamily="34" charset="0"/>
                <a:ea typeface="Verdana" panose="020B0604030504040204" pitchFamily="34" charset="0"/>
                <a:cs typeface="Verdana" panose="020B0604030504040204" pitchFamily="34" charset="0"/>
              </a:rPr>
            </a:br>
            <a:endParaRPr lang="en-US" sz="2400" dirty="0">
              <a:latin typeface="Verdana" panose="020B0604030504040204" pitchFamily="34" charset="0"/>
              <a:ea typeface="Verdana" panose="020B0604030504040204" pitchFamily="34" charset="0"/>
              <a:cs typeface="Verdana" panose="020B0604030504040204" pitchFamily="34" charset="0"/>
            </a:endParaRPr>
          </a:p>
          <a:p>
            <a:pPr>
              <a:defRPr/>
            </a:pPr>
            <a:r>
              <a:rPr lang="en-US" sz="2400" dirty="0">
                <a:latin typeface="Verdana" panose="020B0604030504040204" pitchFamily="34" charset="0"/>
                <a:ea typeface="Verdana" panose="020B0604030504040204" pitchFamily="34" charset="0"/>
                <a:cs typeface="Verdana" panose="020B0604030504040204" pitchFamily="34" charset="0"/>
              </a:rPr>
              <a:t>No discarding of milk necessary</a:t>
            </a:r>
          </a:p>
          <a:p>
            <a:pPr>
              <a:defRPr/>
            </a:pPr>
            <a:r>
              <a:rPr lang="en-US" sz="2400" dirty="0">
                <a:latin typeface="Verdana" panose="020B0604030504040204" pitchFamily="34" charset="0"/>
                <a:ea typeface="Verdana" panose="020B0604030504040204" pitchFamily="34" charset="0"/>
                <a:cs typeface="Verdana" panose="020B0604030504040204" pitchFamily="34" charset="0"/>
              </a:rPr>
              <a:t>Curd formation normal</a:t>
            </a:r>
          </a:p>
          <a:p>
            <a:pPr>
              <a:defRPr/>
            </a:pPr>
            <a:r>
              <a:rPr lang="en-US" sz="2400" dirty="0">
                <a:latin typeface="Verdana" panose="020B0604030504040204" pitchFamily="34" charset="0"/>
                <a:ea typeface="Verdana" panose="020B0604030504040204" pitchFamily="34" charset="0"/>
                <a:cs typeface="Verdana" panose="020B0604030504040204" pitchFamily="34" charset="0"/>
              </a:rPr>
              <a:t>Cu in milk well below allowable levels, AST levels in blood did not indicate any Cu toxicity.</a:t>
            </a:r>
            <a:br>
              <a:rPr lang="en-US" sz="2400" dirty="0">
                <a:latin typeface="Verdana" panose="020B0604030504040204" pitchFamily="34" charset="0"/>
                <a:ea typeface="Verdana" panose="020B0604030504040204" pitchFamily="34" charset="0"/>
                <a:cs typeface="Verdana" panose="020B0604030504040204" pitchFamily="34" charset="0"/>
              </a:rPr>
            </a:br>
            <a:endParaRPr lang="en-US" sz="2400" dirty="0">
              <a:latin typeface="Verdana" panose="020B0604030504040204" pitchFamily="34" charset="0"/>
              <a:ea typeface="Verdana" panose="020B0604030504040204" pitchFamily="34" charset="0"/>
              <a:cs typeface="Verdana" panose="020B0604030504040204" pitchFamily="34" charset="0"/>
            </a:endParaRPr>
          </a:p>
          <a:p>
            <a:pPr>
              <a:defRPr/>
            </a:pPr>
            <a:r>
              <a:rPr lang="en-US" sz="2400" b="1" dirty="0">
                <a:latin typeface="Verdana" panose="020B0604030504040204" pitchFamily="34" charset="0"/>
                <a:ea typeface="Verdana" panose="020B0604030504040204" pitchFamily="34" charset="0"/>
                <a:cs typeface="Verdana" panose="020B0604030504040204" pitchFamily="34" charset="0"/>
              </a:rPr>
              <a:t>2 grams per head </a:t>
            </a:r>
            <a:r>
              <a:rPr lang="en-US" sz="2400" dirty="0">
                <a:latin typeface="Verdana" panose="020B0604030504040204" pitchFamily="34" charset="0"/>
                <a:ea typeface="Verdana" panose="020B0604030504040204" pitchFamily="34" charset="0"/>
                <a:cs typeface="Verdana" panose="020B0604030504040204" pitchFamily="34" charset="0"/>
              </a:rPr>
              <a:t>appeared to work as well as 1 gram per 22 lb. live weight in adult, lactating dairy does and did not significantly increase the copper levels in milk</a:t>
            </a:r>
          </a:p>
        </p:txBody>
      </p:sp>
    </p:spTree>
    <p:extLst>
      <p:ext uri="{BB962C8B-B14F-4D97-AF65-F5344CB8AC3E}">
        <p14:creationId xmlns:p14="http://schemas.microsoft.com/office/powerpoint/2010/main" val="300577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15"/>
          <p:cNvSpPr>
            <a:spLocks noChangeArrowheads="1"/>
          </p:cNvSpPr>
          <p:nvPr/>
        </p:nvSpPr>
        <p:spPr bwMode="auto">
          <a:xfrm>
            <a:off x="1919288" y="30163"/>
            <a:ext cx="84439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defRPr/>
            </a:pPr>
            <a:r>
              <a:rPr lang="en-US" altLang="en-US" sz="18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Effect of COWP level administered on Day 0 (2 weeks prior to weaning) on barber pole worm egg counts in lambs over a 42 day period at the St. Lawrence County Extension Leaning Farm (ELF).</a:t>
            </a:r>
          </a:p>
        </p:txBody>
      </p:sp>
      <p:graphicFrame>
        <p:nvGraphicFramePr>
          <p:cNvPr id="2" name="Table 1"/>
          <p:cNvGraphicFramePr>
            <a:graphicFrameLocks noGrp="1"/>
          </p:cNvGraphicFramePr>
          <p:nvPr/>
        </p:nvGraphicFramePr>
        <p:xfrm>
          <a:off x="1524000" y="3175000"/>
          <a:ext cx="8839200" cy="3683000"/>
        </p:xfrm>
        <a:graphic>
          <a:graphicData uri="http://schemas.openxmlformats.org/drawingml/2006/table">
            <a:tbl>
              <a:tblPr firstRow="1" firstCol="1" bandRow="1">
                <a:tableStyleId>{5C22544A-7EE6-4342-B048-85BDC9FD1C3A}</a:tableStyleId>
              </a:tblPr>
              <a:tblGrid>
                <a:gridCol w="1104900">
                  <a:extLst>
                    <a:ext uri="{9D8B030D-6E8A-4147-A177-3AD203B41FA5}">
                      <a16:colId xmlns="" xmlns:a16="http://schemas.microsoft.com/office/drawing/2014/main" val="20000"/>
                    </a:ext>
                  </a:extLst>
                </a:gridCol>
                <a:gridCol w="1104900">
                  <a:extLst>
                    <a:ext uri="{9D8B030D-6E8A-4147-A177-3AD203B41FA5}">
                      <a16:colId xmlns="" xmlns:a16="http://schemas.microsoft.com/office/drawing/2014/main" val="20001"/>
                    </a:ext>
                  </a:extLst>
                </a:gridCol>
                <a:gridCol w="1104900">
                  <a:extLst>
                    <a:ext uri="{9D8B030D-6E8A-4147-A177-3AD203B41FA5}">
                      <a16:colId xmlns="" xmlns:a16="http://schemas.microsoft.com/office/drawing/2014/main" val="20002"/>
                    </a:ext>
                  </a:extLst>
                </a:gridCol>
                <a:gridCol w="1104900">
                  <a:extLst>
                    <a:ext uri="{9D8B030D-6E8A-4147-A177-3AD203B41FA5}">
                      <a16:colId xmlns="" xmlns:a16="http://schemas.microsoft.com/office/drawing/2014/main" val="20003"/>
                    </a:ext>
                  </a:extLst>
                </a:gridCol>
                <a:gridCol w="1104900">
                  <a:extLst>
                    <a:ext uri="{9D8B030D-6E8A-4147-A177-3AD203B41FA5}">
                      <a16:colId xmlns="" xmlns:a16="http://schemas.microsoft.com/office/drawing/2014/main" val="20004"/>
                    </a:ext>
                  </a:extLst>
                </a:gridCol>
                <a:gridCol w="1104900">
                  <a:extLst>
                    <a:ext uri="{9D8B030D-6E8A-4147-A177-3AD203B41FA5}">
                      <a16:colId xmlns="" xmlns:a16="http://schemas.microsoft.com/office/drawing/2014/main" val="20005"/>
                    </a:ext>
                  </a:extLst>
                </a:gridCol>
                <a:gridCol w="1104900">
                  <a:extLst>
                    <a:ext uri="{9D8B030D-6E8A-4147-A177-3AD203B41FA5}">
                      <a16:colId xmlns="" xmlns:a16="http://schemas.microsoft.com/office/drawing/2014/main" val="20006"/>
                    </a:ext>
                  </a:extLst>
                </a:gridCol>
                <a:gridCol w="1104900">
                  <a:extLst>
                    <a:ext uri="{9D8B030D-6E8A-4147-A177-3AD203B41FA5}">
                      <a16:colId xmlns="" xmlns:a16="http://schemas.microsoft.com/office/drawing/2014/main" val="20007"/>
                    </a:ext>
                  </a:extLst>
                </a:gridCol>
              </a:tblGrid>
              <a:tr h="196850">
                <a:tc gridSpan="2">
                  <a:txBody>
                    <a:bodyPr/>
                    <a:lstStyle/>
                    <a:p>
                      <a:pPr marL="0" marR="0">
                        <a:lnSpc>
                          <a:spcPct val="107000"/>
                        </a:lnSpc>
                        <a:spcBef>
                          <a:spcPts val="0"/>
                        </a:spcBef>
                        <a:spcAft>
                          <a:spcPts val="0"/>
                        </a:spcAft>
                      </a:pPr>
                      <a:r>
                        <a:rPr lang="en-US" sz="1100">
                          <a:effectLst/>
                        </a:rPr>
                        <a:t>Table 4. ELF 2013.</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nSpc>
                          <a:spcPct val="107000"/>
                        </a:lnSpc>
                        <a:spcBef>
                          <a:spcPts val="0"/>
                        </a:spcBef>
                        <a:spcAft>
                          <a:spcPts val="0"/>
                        </a:spcAft>
                      </a:pPr>
                      <a:r>
                        <a:rPr lang="en-US" sz="11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0000"/>
                  </a:ext>
                </a:extLst>
              </a:tr>
              <a:tr h="196850">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gridSpan="2">
                  <a:txBody>
                    <a:bodyPr/>
                    <a:lstStyle/>
                    <a:p>
                      <a:pPr marL="0" marR="0" algn="ctr">
                        <a:lnSpc>
                          <a:spcPct val="107000"/>
                        </a:lnSpc>
                        <a:spcBef>
                          <a:spcPts val="0"/>
                        </a:spcBef>
                        <a:spcAft>
                          <a:spcPts val="0"/>
                        </a:spcAft>
                      </a:pPr>
                      <a:r>
                        <a:rPr lang="en-US" sz="1100">
                          <a:effectLst/>
                        </a:rPr>
                        <a:t>Strongyles</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100">
                          <a:effectLst/>
                        </a:rPr>
                        <a:t>Haemonchus</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 xmlns:a16="http://schemas.microsoft.com/office/drawing/2014/main" val="10001"/>
                  </a:ext>
                </a:extLst>
              </a:tr>
              <a:tr h="393700">
                <a:tc>
                  <a:txBody>
                    <a:bodyPr/>
                    <a:lstStyle/>
                    <a:p>
                      <a:pPr marL="0" marR="0">
                        <a:lnSpc>
                          <a:spcPct val="107000"/>
                        </a:lnSpc>
                        <a:spcBef>
                          <a:spcPts val="0"/>
                        </a:spcBef>
                        <a:spcAft>
                          <a:spcPts val="0"/>
                        </a:spcAft>
                      </a:pPr>
                      <a:r>
                        <a:rPr lang="en-US" sz="1100">
                          <a:effectLst/>
                        </a:rPr>
                        <a:t>Effect</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Level</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Weight</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FAMACHA</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Log10</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Geometric mean</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Log10</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Geometric mean</a:t>
                      </a:r>
                      <a:endParaRPr lang="en-US" sz="1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 xmlns:a16="http://schemas.microsoft.com/office/drawing/2014/main" val="10002"/>
                  </a:ext>
                </a:extLst>
              </a:tr>
              <a:tr h="196850">
                <a:tc>
                  <a:txBody>
                    <a:bodyPr/>
                    <a:lstStyle/>
                    <a:p>
                      <a:pPr marL="0" marR="0">
                        <a:lnSpc>
                          <a:spcPct val="107000"/>
                        </a:lnSpc>
                        <a:spcBef>
                          <a:spcPts val="0"/>
                        </a:spcBef>
                        <a:spcAft>
                          <a:spcPts val="0"/>
                        </a:spcAft>
                      </a:pPr>
                      <a:r>
                        <a:rPr lang="en-US" sz="1100">
                          <a:effectLst/>
                        </a:rPr>
                        <a:t>COWP</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extLst>
                  <a:ext uri="{0D108BD9-81ED-4DB2-BD59-A6C34878D82A}">
                    <a16:rowId xmlns="" xmlns:a16="http://schemas.microsoft.com/office/drawing/2014/main" val="10003"/>
                  </a:ext>
                </a:extLst>
              </a:tr>
              <a:tr h="209550">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0.0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64.1</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2.2</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3.11</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1283</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3.07</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1180</a:t>
                      </a:r>
                      <a:endParaRPr lang="en-US" sz="1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 xmlns:a16="http://schemas.microsoft.com/office/drawing/2014/main" val="10004"/>
                  </a:ext>
                </a:extLst>
              </a:tr>
              <a:tr h="209550">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0.5</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60.6</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2.3</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2.10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124</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1.97</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92</a:t>
                      </a:r>
                      <a:endParaRPr lang="en-US" sz="1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 xmlns:a16="http://schemas.microsoft.com/office/drawing/2014/main" val="10005"/>
                  </a:ext>
                </a:extLst>
              </a:tr>
              <a:tr h="209550">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1.0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63.5</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2.0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2.16</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142</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1.98</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94</a:t>
                      </a:r>
                      <a:endParaRPr lang="en-US" sz="1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 xmlns:a16="http://schemas.microsoft.com/office/drawing/2014/main" val="10006"/>
                  </a:ext>
                </a:extLst>
              </a:tr>
              <a:tr h="209550">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SEM</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3.72</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0.15</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0.240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100">
                          <a:effectLst/>
                        </a:rPr>
                        <a:t>0.262</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b"/>
                </a:tc>
                <a:extLst>
                  <a:ext uri="{0D108BD9-81ED-4DB2-BD59-A6C34878D82A}">
                    <a16:rowId xmlns="" xmlns:a16="http://schemas.microsoft.com/office/drawing/2014/main" val="10007"/>
                  </a:ext>
                </a:extLst>
              </a:tr>
              <a:tr h="196850">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P-value</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0.771</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0.352</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0.012</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100">
                          <a:effectLst/>
                        </a:rPr>
                        <a:t>0.011</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b"/>
                </a:tc>
                <a:extLst>
                  <a:ext uri="{0D108BD9-81ED-4DB2-BD59-A6C34878D82A}">
                    <a16:rowId xmlns="" xmlns:a16="http://schemas.microsoft.com/office/drawing/2014/main" val="10008"/>
                  </a:ext>
                </a:extLst>
              </a:tr>
              <a:tr h="196850">
                <a:tc>
                  <a:txBody>
                    <a:bodyPr/>
                    <a:lstStyle/>
                    <a:p>
                      <a:pPr marL="0" marR="0">
                        <a:lnSpc>
                          <a:spcPct val="107000"/>
                        </a:lnSpc>
                        <a:spcBef>
                          <a:spcPts val="0"/>
                        </a:spcBef>
                        <a:spcAft>
                          <a:spcPts val="0"/>
                        </a:spcAft>
                      </a:pPr>
                      <a:r>
                        <a:rPr lang="en-US" sz="1100">
                          <a:effectLst/>
                        </a:rPr>
                        <a:t>Day</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b"/>
                </a:tc>
                <a:extLst>
                  <a:ext uri="{0D108BD9-81ED-4DB2-BD59-A6C34878D82A}">
                    <a16:rowId xmlns="" xmlns:a16="http://schemas.microsoft.com/office/drawing/2014/main" val="10009"/>
                  </a:ext>
                </a:extLst>
              </a:tr>
              <a:tr h="209550">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59.0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1.7</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2.15</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141</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2.10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125</a:t>
                      </a:r>
                      <a:endParaRPr lang="en-US" sz="1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 xmlns:a16="http://schemas.microsoft.com/office/drawing/2014/main" val="10010"/>
                  </a:ext>
                </a:extLst>
              </a:tr>
              <a:tr h="209550">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14</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64.0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1.9</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1.87</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74</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1.74</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55</a:t>
                      </a:r>
                      <a:endParaRPr lang="en-US" sz="1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 xmlns:a16="http://schemas.microsoft.com/office/drawing/2014/main" val="10011"/>
                  </a:ext>
                </a:extLst>
              </a:tr>
              <a:tr h="209550">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28</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2.3</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2.85</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712</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2.71</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516</a:t>
                      </a:r>
                      <a:endParaRPr lang="en-US" sz="1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 xmlns:a16="http://schemas.microsoft.com/office/drawing/2014/main" val="10012"/>
                  </a:ext>
                </a:extLst>
              </a:tr>
              <a:tr h="209550">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42</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65.2</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2.8</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2.93</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858</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2.80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628</a:t>
                      </a:r>
                      <a:endParaRPr lang="en-US" sz="1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 xmlns:a16="http://schemas.microsoft.com/office/drawing/2014/main" val="10013"/>
                  </a:ext>
                </a:extLst>
              </a:tr>
              <a:tr h="209550">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SEM</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2.19</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0.13</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0.223</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0.228</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extLst>
                  <a:ext uri="{0D108BD9-81ED-4DB2-BD59-A6C34878D82A}">
                    <a16:rowId xmlns="" xmlns:a16="http://schemas.microsoft.com/office/drawing/2014/main" val="10014"/>
                  </a:ext>
                </a:extLst>
              </a:tr>
              <a:tr h="196850">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P-value</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&lt;0.001</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&lt;0.001</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0.001</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100">
                          <a:effectLst/>
                        </a:rPr>
                        <a:t>0.001</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extLst>
                  <a:ext uri="{0D108BD9-81ED-4DB2-BD59-A6C34878D82A}">
                    <a16:rowId xmlns="" xmlns:a16="http://schemas.microsoft.com/office/drawing/2014/main" val="10015"/>
                  </a:ext>
                </a:extLst>
              </a:tr>
              <a:tr h="222250">
                <a:tc>
                  <a:txBody>
                    <a:bodyPr/>
                    <a:lstStyle/>
                    <a:p>
                      <a:pPr marL="0" marR="0">
                        <a:lnSpc>
                          <a:spcPct val="107000"/>
                        </a:lnSpc>
                        <a:spcBef>
                          <a:spcPts val="0"/>
                        </a:spcBef>
                        <a:spcAft>
                          <a:spcPts val="0"/>
                        </a:spcAft>
                      </a:pPr>
                      <a:r>
                        <a:rPr lang="en-US" sz="1100">
                          <a:effectLst/>
                        </a:rPr>
                        <a:t>COWP x Day</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P-value</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0.369</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0.079</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0.114</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0.051</a:t>
                      </a:r>
                      <a:endParaRPr lang="en-US" sz="1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 xmlns:a16="http://schemas.microsoft.com/office/drawing/2014/main" val="10016"/>
                  </a:ext>
                </a:extLst>
              </a:tr>
            </a:tbl>
          </a:graphicData>
        </a:graphic>
      </p:graphicFrame>
      <p:pic>
        <p:nvPicPr>
          <p:cNvPr id="3805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1" y="876300"/>
            <a:ext cx="4575175"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7270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lstStyle/>
          <a:p>
            <a:pPr>
              <a:defRPr/>
            </a:pPr>
            <a:r>
              <a:rPr lang="en-US" altLang="en-US" sz="3600" dirty="0">
                <a:latin typeface="Tahoma" panose="020B0604030504040204" pitchFamily="34" charset="0"/>
                <a:cs typeface="Tahoma" panose="020B0604030504040204" pitchFamily="34" charset="0"/>
              </a:rPr>
              <a:t>Fecal Fungus – </a:t>
            </a:r>
            <a:r>
              <a:rPr lang="en-US" altLang="en-US" sz="3600" i="1" dirty="0" err="1">
                <a:latin typeface="Tahoma" panose="020B0604030504040204" pitchFamily="34" charset="0"/>
                <a:cs typeface="Tahoma" panose="020B0604030504040204" pitchFamily="34" charset="0"/>
              </a:rPr>
              <a:t>Duddingtonia</a:t>
            </a:r>
            <a:r>
              <a:rPr lang="en-US" altLang="en-US" sz="3600" i="1" dirty="0">
                <a:latin typeface="Tahoma" panose="020B0604030504040204" pitchFamily="34" charset="0"/>
                <a:cs typeface="Tahoma" panose="020B0604030504040204" pitchFamily="34" charset="0"/>
              </a:rPr>
              <a:t> </a:t>
            </a:r>
            <a:r>
              <a:rPr lang="en-US" altLang="en-US" sz="3600" i="1" dirty="0" err="1">
                <a:latin typeface="Tahoma" panose="020B0604030504040204" pitchFamily="34" charset="0"/>
                <a:cs typeface="Tahoma" panose="020B0604030504040204" pitchFamily="34" charset="0"/>
              </a:rPr>
              <a:t>flagrans</a:t>
            </a:r>
            <a:endParaRPr lang="en-US" sz="3600" i="1" dirty="0"/>
          </a:p>
        </p:txBody>
      </p:sp>
      <p:sp>
        <p:nvSpPr>
          <p:cNvPr id="3" name="Content Placeholder 2"/>
          <p:cNvSpPr>
            <a:spLocks noGrp="1"/>
          </p:cNvSpPr>
          <p:nvPr>
            <p:ph idx="1"/>
          </p:nvPr>
        </p:nvSpPr>
        <p:spPr>
          <a:xfrm>
            <a:off x="1752600" y="1143001"/>
            <a:ext cx="8686800" cy="4683125"/>
          </a:xfrm>
        </p:spPr>
        <p:txBody>
          <a:bodyPr>
            <a:normAutofit fontScale="85000" lnSpcReduction="10000"/>
          </a:bodyPr>
          <a:lstStyle/>
          <a:p>
            <a:pPr>
              <a:lnSpc>
                <a:spcPct val="110000"/>
              </a:lnSpc>
              <a:defRPr/>
            </a:pPr>
            <a:r>
              <a:rPr lang="en-US" sz="2000" dirty="0">
                <a:ea typeface="Verdana" panose="020B0604030504040204" pitchFamily="34" charset="0"/>
                <a:cs typeface="Verdana" panose="020B0604030504040204" pitchFamily="34" charset="0"/>
              </a:rPr>
              <a:t>There are &gt;100 species of </a:t>
            </a:r>
            <a:r>
              <a:rPr lang="en-US" sz="2000" dirty="0" err="1">
                <a:ea typeface="Verdana" panose="020B0604030504040204" pitchFamily="34" charset="0"/>
                <a:cs typeface="Verdana" panose="020B0604030504040204" pitchFamily="34" charset="0"/>
              </a:rPr>
              <a:t>Nematophagus</a:t>
            </a:r>
            <a:r>
              <a:rPr lang="en-US" sz="2000" dirty="0">
                <a:ea typeface="Verdana" panose="020B0604030504040204" pitchFamily="34" charset="0"/>
                <a:cs typeface="Verdana" panose="020B0604030504040204" pitchFamily="34" charset="0"/>
              </a:rPr>
              <a:t> (nematode eating) </a:t>
            </a:r>
            <a:r>
              <a:rPr lang="en-US" sz="1800" dirty="0">
                <a:ea typeface="Verdana" panose="020B0604030504040204" pitchFamily="34" charset="0"/>
                <a:cs typeface="Verdana" panose="020B0604030504040204" pitchFamily="34" charset="0"/>
              </a:rPr>
              <a:t>fungi</a:t>
            </a:r>
            <a:r>
              <a:rPr lang="en-US" sz="2000" dirty="0">
                <a:ea typeface="Verdana" panose="020B0604030504040204" pitchFamily="34" charset="0"/>
                <a:cs typeface="Verdana" panose="020B0604030504040204" pitchFamily="34" charset="0"/>
              </a:rPr>
              <a:t>. Many are found in livestock feces where they trap and eat gastrointestinal worm larvae as they hatch and molt.</a:t>
            </a:r>
            <a:br>
              <a:rPr lang="en-US" sz="2000" dirty="0">
                <a:ea typeface="Verdana" panose="020B0604030504040204" pitchFamily="34" charset="0"/>
                <a:cs typeface="Verdana" panose="020B0604030504040204" pitchFamily="34" charset="0"/>
              </a:rPr>
            </a:br>
            <a:endParaRPr lang="en-US" sz="2000" dirty="0">
              <a:ea typeface="Verdana" panose="020B0604030504040204" pitchFamily="34" charset="0"/>
              <a:cs typeface="Verdana" panose="020B0604030504040204" pitchFamily="34" charset="0"/>
            </a:endParaRPr>
          </a:p>
          <a:p>
            <a:pPr>
              <a:lnSpc>
                <a:spcPct val="110000"/>
              </a:lnSpc>
              <a:defRPr/>
            </a:pPr>
            <a:r>
              <a:rPr lang="en-US" sz="2000" dirty="0">
                <a:ea typeface="Verdana" panose="020B0604030504040204" pitchFamily="34" charset="0"/>
                <a:cs typeface="Verdana" panose="020B0604030504040204" pitchFamily="34" charset="0"/>
              </a:rPr>
              <a:t>The most heavily researched is </a:t>
            </a:r>
            <a:r>
              <a:rPr lang="en-US" sz="2000" i="1" dirty="0">
                <a:ea typeface="Verdana" panose="020B0604030504040204" pitchFamily="34" charset="0"/>
                <a:cs typeface="Verdana" panose="020B0604030504040204" pitchFamily="34" charset="0"/>
              </a:rPr>
              <a:t>D. </a:t>
            </a:r>
            <a:r>
              <a:rPr lang="en-US" sz="2000" i="1" dirty="0" err="1">
                <a:ea typeface="Verdana" panose="020B0604030504040204" pitchFamily="34" charset="0"/>
                <a:cs typeface="Verdana" panose="020B0604030504040204" pitchFamily="34" charset="0"/>
              </a:rPr>
              <a:t>flagrans</a:t>
            </a:r>
            <a:r>
              <a:rPr lang="en-US" sz="2000" i="1" dirty="0">
                <a:ea typeface="Verdana" panose="020B0604030504040204" pitchFamily="34" charset="0"/>
                <a:cs typeface="Verdana" panose="020B0604030504040204" pitchFamily="34" charset="0"/>
              </a:rPr>
              <a:t>. </a:t>
            </a:r>
            <a:r>
              <a:rPr lang="en-US" sz="2000" dirty="0">
                <a:ea typeface="Verdana" panose="020B0604030504040204" pitchFamily="34" charset="0"/>
                <a:cs typeface="Verdana" panose="020B0604030504040204" pitchFamily="34" charset="0"/>
              </a:rPr>
              <a:t>Originally much of the research on it was done by Hansen </a:t>
            </a:r>
            <a:r>
              <a:rPr lang="en-US" sz="2000" dirty="0" err="1">
                <a:ea typeface="Verdana" panose="020B0604030504040204" pitchFamily="34" charset="0"/>
                <a:cs typeface="Verdana" panose="020B0604030504040204" pitchFamily="34" charset="0"/>
              </a:rPr>
              <a:t>Biosystems</a:t>
            </a:r>
            <a:r>
              <a:rPr lang="en-US" sz="2000" dirty="0">
                <a:ea typeface="Verdana" panose="020B0604030504040204" pitchFamily="34" charset="0"/>
                <a:cs typeface="Verdana" panose="020B0604030504040204" pitchFamily="34" charset="0"/>
              </a:rPr>
              <a:t>. When they ceased work on it, International Animal Health, an Australian company, continued lab and field testing of the fungus, identifying  the strain IAH 1297 as having the most suitable properties for commercial production. </a:t>
            </a:r>
            <a:endParaRPr lang="en-US" sz="2000" dirty="0" smtClean="0">
              <a:ea typeface="Verdana" panose="020B0604030504040204" pitchFamily="34" charset="0"/>
              <a:cs typeface="Verdana" panose="020B0604030504040204" pitchFamily="34" charset="0"/>
            </a:endParaRPr>
          </a:p>
          <a:p>
            <a:pPr>
              <a:lnSpc>
                <a:spcPct val="110000"/>
              </a:lnSpc>
              <a:defRPr/>
            </a:pPr>
            <a:endParaRPr lang="en-US" sz="2000" dirty="0">
              <a:ea typeface="Verdana" panose="020B0604030504040204" pitchFamily="34" charset="0"/>
              <a:cs typeface="Verdana" panose="020B0604030504040204" pitchFamily="34" charset="0"/>
            </a:endParaRPr>
          </a:p>
          <a:p>
            <a:pPr>
              <a:lnSpc>
                <a:spcPct val="110000"/>
              </a:lnSpc>
              <a:defRPr/>
            </a:pPr>
            <a:r>
              <a:rPr lang="en-US" sz="2000" dirty="0">
                <a:ea typeface="Verdana" panose="020B0604030504040204" pitchFamily="34" charset="0"/>
                <a:cs typeface="Verdana" panose="020B0604030504040204" pitchFamily="34" charset="0"/>
              </a:rPr>
              <a:t>Applications for approval as a new active ingredient and for commercial marketing have been submitted in Australia, New Zealand and the United States</a:t>
            </a:r>
            <a:r>
              <a:rPr lang="en-US" sz="2000" dirty="0" smtClean="0">
                <a:ea typeface="Verdana" panose="020B0604030504040204" pitchFamily="34" charset="0"/>
                <a:cs typeface="Verdana" panose="020B0604030504040204" pitchFamily="34" charset="0"/>
              </a:rPr>
              <a:t>.</a:t>
            </a:r>
          </a:p>
          <a:p>
            <a:pPr>
              <a:lnSpc>
                <a:spcPct val="110000"/>
              </a:lnSpc>
              <a:defRPr/>
            </a:pPr>
            <a:endParaRPr lang="en-US" sz="2000" dirty="0">
              <a:ea typeface="Verdana" panose="020B0604030504040204" pitchFamily="34" charset="0"/>
              <a:cs typeface="Verdana" panose="020B0604030504040204" pitchFamily="34" charset="0"/>
            </a:endParaRPr>
          </a:p>
          <a:p>
            <a:pPr>
              <a:lnSpc>
                <a:spcPct val="110000"/>
              </a:lnSpc>
              <a:defRPr/>
            </a:pPr>
            <a:r>
              <a:rPr lang="en-US" sz="2000" dirty="0">
                <a:ea typeface="Verdana" panose="020B0604030504040204" pitchFamily="34" charset="0"/>
                <a:cs typeface="Verdana" panose="020B0604030504040204" pitchFamily="34" charset="0"/>
              </a:rPr>
              <a:t>The EPA public comment period has passed in the U.S. and the FDA has approved the product. It is currently “in the hands” of the Regulators in all three countries with anticipation of commercial release sometime in 2018. </a:t>
            </a:r>
          </a:p>
          <a:p>
            <a:pPr>
              <a:defRPr/>
            </a:pPr>
            <a:endParaRPr lang="en-US" dirty="0"/>
          </a:p>
        </p:txBody>
      </p:sp>
    </p:spTree>
    <p:extLst>
      <p:ext uri="{BB962C8B-B14F-4D97-AF65-F5344CB8AC3E}">
        <p14:creationId xmlns:p14="http://schemas.microsoft.com/office/powerpoint/2010/main" val="40410256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5"/>
          <p:cNvSpPr>
            <a:spLocks noChangeArrowheads="1"/>
          </p:cNvSpPr>
          <p:nvPr/>
        </p:nvSpPr>
        <p:spPr bwMode="auto">
          <a:xfrm>
            <a:off x="1097280" y="152401"/>
            <a:ext cx="987552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sz="1600" b="1" dirty="0">
                <a:latin typeface="Calibri" panose="020F0502020204030204" pitchFamily="34" charset="0"/>
                <a:cs typeface="Times New Roman" panose="02020603050405020304" pitchFamily="18" charset="0"/>
              </a:rPr>
              <a:t>Effect of COWP level on barber pole worm egg counts in lambs over a 56 day period at the Cornell Univ. Sheep Farm (CUSF) and at the St. Lawrence County Extension Learning Farm (ELF) when given 2 weeks pre-weaning, 2 wks. post weaning or not at all. Note while it was very effective at ELF there was essentially no effect at CUSF possibly  because worm infection did not start until after </a:t>
            </a:r>
            <a:r>
              <a:rPr lang="en-US" altLang="en-US" sz="1600" b="1" dirty="0" smtClean="0">
                <a:latin typeface="Calibri" panose="020F0502020204030204" pitchFamily="34" charset="0"/>
                <a:cs typeface="Times New Roman" panose="02020603050405020304" pitchFamily="18" charset="0"/>
              </a:rPr>
              <a:t>either the pre-weaning or post weaning dosing</a:t>
            </a:r>
            <a:r>
              <a:rPr lang="en-US" altLang="en-US" sz="1600" b="1" dirty="0">
                <a:latin typeface="Calibri" panose="020F0502020204030204" pitchFamily="34" charset="0"/>
                <a:cs typeface="Times New Roman" panose="02020603050405020304" pitchFamily="18" charset="0"/>
              </a:rPr>
              <a:t>.  Also CUSF lambs received free choice total mixed ration as well as pasture.</a:t>
            </a:r>
            <a:endParaRPr lang="en-US" altLang="en-US" sz="1600" b="1" dirty="0"/>
          </a:p>
        </p:txBody>
      </p:sp>
      <p:pic>
        <p:nvPicPr>
          <p:cNvPr id="41987" name="Picture 2" descr="image005"/>
          <p:cNvPicPr>
            <a:picLocks noChangeAspect="1" noChangeArrowheads="1"/>
          </p:cNvPicPr>
          <p:nvPr/>
        </p:nvPicPr>
        <p:blipFill>
          <a:blip r:embed="rId3">
            <a:extLst>
              <a:ext uri="{28A0092B-C50C-407E-A947-70E740481C1C}">
                <a14:useLocalDpi xmlns:a14="http://schemas.microsoft.com/office/drawing/2010/main" val="0"/>
              </a:ext>
            </a:extLst>
          </a:blip>
          <a:srcRect b="5054"/>
          <a:stretch>
            <a:fillRect/>
          </a:stretch>
        </p:blipFill>
        <p:spPr bwMode="auto">
          <a:xfrm>
            <a:off x="1689100" y="1654175"/>
            <a:ext cx="890428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006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38200"/>
          </a:xfrm>
        </p:spPr>
        <p:txBody>
          <a:bodyPr/>
          <a:lstStyle/>
          <a:p>
            <a:pPr>
              <a:defRPr/>
            </a:pPr>
            <a:r>
              <a:rPr lang="en-US" dirty="0" smtClean="0">
                <a:latin typeface="Tahoma" panose="020B0604030504040204" pitchFamily="34" charset="0"/>
                <a:ea typeface="Tahoma" panose="020B0604030504040204" pitchFamily="34" charset="0"/>
                <a:cs typeface="Tahoma" panose="020B0604030504040204" pitchFamily="34" charset="0"/>
              </a:rPr>
              <a:t>Conclusions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123407" y="936626"/>
            <a:ext cx="9914708" cy="5242105"/>
          </a:xfrm>
        </p:spPr>
        <p:txBody>
          <a:bodyPr>
            <a:normAutofit fontScale="92500" lnSpcReduction="20000"/>
          </a:bodyPr>
          <a:lstStyle/>
          <a:p>
            <a:pPr marL="342900" lvl="1" indent="-342900">
              <a:lnSpc>
                <a:spcPct val="110000"/>
              </a:lnSpc>
              <a:buClr>
                <a:schemeClr val="hlink"/>
              </a:buClr>
              <a:defRPr/>
            </a:pPr>
            <a:r>
              <a:rPr lang="en-US" dirty="0">
                <a:ea typeface="Verdana" panose="020B0604030504040204" pitchFamily="34" charset="0"/>
                <a:cs typeface="Verdana" panose="020B0604030504040204" pitchFamily="34" charset="0"/>
              </a:rPr>
              <a:t>In most herds, COWP did not work as effectively or abruptly as chemical </a:t>
            </a:r>
            <a:r>
              <a:rPr lang="en-US" dirty="0" err="1">
                <a:ea typeface="Verdana" panose="020B0604030504040204" pitchFamily="34" charset="0"/>
                <a:cs typeface="Verdana" panose="020B0604030504040204" pitchFamily="34" charset="0"/>
              </a:rPr>
              <a:t>dewormers</a:t>
            </a:r>
            <a:r>
              <a:rPr lang="en-US" dirty="0">
                <a:ea typeface="Verdana" panose="020B0604030504040204" pitchFamily="34" charset="0"/>
                <a:cs typeface="Verdana" panose="020B0604030504040204" pitchFamily="34" charset="0"/>
              </a:rPr>
              <a:t>.</a:t>
            </a:r>
          </a:p>
          <a:p>
            <a:pPr marL="342900" lvl="1" indent="-342900">
              <a:lnSpc>
                <a:spcPct val="110000"/>
              </a:lnSpc>
              <a:buClr>
                <a:schemeClr val="hlink"/>
              </a:buClr>
              <a:defRPr/>
            </a:pPr>
            <a:r>
              <a:rPr lang="en-US" dirty="0">
                <a:ea typeface="Verdana" panose="020B0604030504040204" pitchFamily="34" charset="0"/>
                <a:cs typeface="Verdana" panose="020B0604030504040204" pitchFamily="34" charset="0"/>
              </a:rPr>
              <a:t>.5 gram per head dosages appears to be as effective as 1 gram per head for lambs. More uncertain on goat kids. </a:t>
            </a:r>
            <a:r>
              <a:rPr lang="en-US" dirty="0" smtClean="0">
                <a:ea typeface="Verdana" panose="020B0604030504040204" pitchFamily="34" charset="0"/>
                <a:cs typeface="Verdana" panose="020B0604030504040204" pitchFamily="34" charset="0"/>
              </a:rPr>
              <a:t>The Cornell Veterinary Diagnostic lab has observed some toxicity </a:t>
            </a:r>
            <a:r>
              <a:rPr lang="en-US" dirty="0">
                <a:ea typeface="Verdana" panose="020B0604030504040204" pitchFamily="34" charset="0"/>
                <a:cs typeface="Verdana" panose="020B0604030504040204" pitchFamily="34" charset="0"/>
              </a:rPr>
              <a:t>in some lambs at 2 g dosages.</a:t>
            </a:r>
          </a:p>
          <a:p>
            <a:pPr marL="342900" lvl="1" indent="-342900">
              <a:lnSpc>
                <a:spcPct val="110000"/>
              </a:lnSpc>
              <a:buClr>
                <a:schemeClr val="hlink"/>
              </a:buClr>
              <a:defRPr/>
            </a:pPr>
            <a:r>
              <a:rPr lang="en-US" dirty="0">
                <a:ea typeface="Verdana" panose="020B0604030504040204" pitchFamily="34" charset="0"/>
                <a:cs typeface="Verdana" panose="020B0604030504040204" pitchFamily="34" charset="0"/>
              </a:rPr>
              <a:t>Although it had a very effective, long term impact at one farm for 3 years of testing,  it only had a short term effect on most farms and was ineffective on some. Why do results vary across different farms? </a:t>
            </a:r>
          </a:p>
          <a:p>
            <a:pPr marL="342900" lvl="1" indent="-342900">
              <a:lnSpc>
                <a:spcPct val="110000"/>
              </a:lnSpc>
              <a:buClr>
                <a:schemeClr val="hlink"/>
              </a:buClr>
              <a:defRPr/>
            </a:pPr>
            <a:r>
              <a:rPr lang="en-US" dirty="0">
                <a:ea typeface="Verdana" panose="020B0604030504040204" pitchFamily="34" charset="0"/>
                <a:cs typeface="Verdana" panose="020B0604030504040204" pitchFamily="34" charset="0"/>
              </a:rPr>
              <a:t>Possible explanations: diet, timing of dosing in relationship to timing of infection, exposure of earlier generations of worms to other sources of copper</a:t>
            </a:r>
            <a:r>
              <a:rPr lang="en-US" b="1" dirty="0">
                <a:ea typeface="Verdana" panose="020B0604030504040204" pitchFamily="34" charset="0"/>
                <a:cs typeface="Verdana" panose="020B0604030504040204" pitchFamily="34" charset="0"/>
              </a:rPr>
              <a:t>, acidity of true stomach</a:t>
            </a:r>
            <a:r>
              <a:rPr lang="en-US" dirty="0">
                <a:ea typeface="Verdana" panose="020B0604030504040204" pitchFamily="34" charset="0"/>
                <a:cs typeface="Verdana" panose="020B0604030504040204" pitchFamily="34" charset="0"/>
              </a:rPr>
              <a:t>? Seemed to work best when animals already had some worm load when dosed, pre-weaning, and when animals were not consuming large quantities of </a:t>
            </a:r>
            <a:r>
              <a:rPr lang="en-US" dirty="0" smtClean="0">
                <a:ea typeface="Verdana" panose="020B0604030504040204" pitchFamily="34" charset="0"/>
                <a:cs typeface="Verdana" panose="020B0604030504040204" pitchFamily="34" charset="0"/>
              </a:rPr>
              <a:t>grain.</a:t>
            </a:r>
          </a:p>
          <a:p>
            <a:pPr marL="342900" lvl="1" indent="-342900">
              <a:lnSpc>
                <a:spcPct val="110000"/>
              </a:lnSpc>
              <a:buClr>
                <a:schemeClr val="hlink"/>
              </a:buClr>
              <a:defRPr/>
            </a:pPr>
            <a:r>
              <a:rPr lang="en-US" sz="2400" dirty="0" smtClean="0">
                <a:ea typeface="Verdana" panose="020B0604030504040204" pitchFamily="34" charset="0"/>
                <a:cs typeface="Verdana" panose="020B0604030504040204" pitchFamily="34" charset="0"/>
              </a:rPr>
              <a:t>Need </a:t>
            </a:r>
            <a:r>
              <a:rPr lang="en-US" sz="2400" dirty="0">
                <a:ea typeface="Verdana" panose="020B0604030504040204" pitchFamily="34" charset="0"/>
                <a:cs typeface="Verdana" panose="020B0604030504040204" pitchFamily="34" charset="0"/>
              </a:rPr>
              <a:t>controlled studies comparing different types of flock management to identify why we see so much variation in its effectiveness among farms.</a:t>
            </a:r>
          </a:p>
          <a:p>
            <a:pPr>
              <a:defRPr/>
            </a:pPr>
            <a:endParaRPr lang="en-US" dirty="0"/>
          </a:p>
        </p:txBody>
      </p:sp>
    </p:spTree>
    <p:extLst>
      <p:ext uri="{BB962C8B-B14F-4D97-AF65-F5344CB8AC3E}">
        <p14:creationId xmlns:p14="http://schemas.microsoft.com/office/powerpoint/2010/main" val="37693855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lstStyle/>
          <a:p>
            <a:pPr>
              <a:defRPr/>
            </a:pPr>
            <a:r>
              <a:rPr lang="en-US" sz="3600" dirty="0">
                <a:latin typeface="Tahoma" panose="020B0604030504040204" pitchFamily="34" charset="0"/>
                <a:ea typeface="Tahoma" panose="020B0604030504040204" pitchFamily="34" charset="0"/>
                <a:cs typeface="Tahoma" panose="020B0604030504040204" pitchFamily="34" charset="0"/>
              </a:rPr>
              <a:t>Copper Oxide Wire Particles continued</a:t>
            </a:r>
          </a:p>
        </p:txBody>
      </p:sp>
      <p:sp>
        <p:nvSpPr>
          <p:cNvPr id="3" name="Content Placeholder 2"/>
          <p:cNvSpPr>
            <a:spLocks noGrp="1"/>
          </p:cNvSpPr>
          <p:nvPr>
            <p:ph idx="1"/>
          </p:nvPr>
        </p:nvSpPr>
        <p:spPr>
          <a:xfrm>
            <a:off x="1752600" y="1317626"/>
            <a:ext cx="8686800" cy="4987925"/>
          </a:xfrm>
        </p:spPr>
        <p:txBody>
          <a:bodyPr>
            <a:noAutofit/>
          </a:bodyPr>
          <a:lstStyle/>
          <a:p>
            <a:pPr>
              <a:defRPr/>
            </a:pPr>
            <a:r>
              <a:rPr lang="en-US" sz="2400" dirty="0">
                <a:latin typeface="Verdana" panose="020B0604030504040204" pitchFamily="34" charset="0"/>
                <a:ea typeface="Verdana" panose="020B0604030504040204" pitchFamily="34" charset="0"/>
                <a:cs typeface="Verdana" panose="020B0604030504040204" pitchFamily="34" charset="0"/>
              </a:rPr>
              <a:t>We advise that farmers wanting to use COWP follow the recommendation of COWP researchers in SE US:</a:t>
            </a:r>
            <a:br>
              <a:rPr lang="en-US" sz="2400" dirty="0">
                <a:latin typeface="Verdana" panose="020B0604030504040204" pitchFamily="34" charset="0"/>
                <a:ea typeface="Verdana" panose="020B0604030504040204" pitchFamily="34" charset="0"/>
                <a:cs typeface="Verdana" panose="020B0604030504040204" pitchFamily="34" charset="0"/>
              </a:rPr>
            </a:br>
            <a:r>
              <a:rPr lang="en-US" sz="2400" dirty="0">
                <a:latin typeface="Verdana" panose="020B0604030504040204" pitchFamily="34" charset="0"/>
                <a:ea typeface="Verdana" panose="020B0604030504040204" pitchFamily="34" charset="0"/>
                <a:cs typeface="Verdana" panose="020B0604030504040204" pitchFamily="34" charset="0"/>
              </a:rPr>
              <a:t> </a:t>
            </a:r>
          </a:p>
          <a:p>
            <a:pPr marL="457200" indent="-457200">
              <a:buFont typeface="+mj-lt"/>
              <a:buAutoNum type="arabicPeriod"/>
              <a:defRPr/>
            </a:pPr>
            <a:r>
              <a:rPr lang="en-US" sz="2000" dirty="0">
                <a:latin typeface="Verdana" panose="020B0604030504040204" pitchFamily="34" charset="0"/>
                <a:ea typeface="Verdana" panose="020B0604030504040204" pitchFamily="34" charset="0"/>
                <a:cs typeface="Verdana" panose="020B0604030504040204" pitchFamily="34" charset="0"/>
              </a:rPr>
              <a:t>Use it in combination with FAMACHA and 5 point checks – give COWP to your vulnerable “3s” (lambs, kids, lactating or late pregnant females) rather than giving a commercial </a:t>
            </a:r>
            <a:r>
              <a:rPr lang="en-US" sz="2000" dirty="0" err="1">
                <a:latin typeface="Verdana" panose="020B0604030504040204" pitchFamily="34" charset="0"/>
                <a:ea typeface="Verdana" panose="020B0604030504040204" pitchFamily="34" charset="0"/>
                <a:cs typeface="Verdana" panose="020B0604030504040204" pitchFamily="34" charset="0"/>
              </a:rPr>
              <a:t>dewormer</a:t>
            </a:r>
            <a:r>
              <a:rPr lang="en-US" sz="2000" dirty="0">
                <a:latin typeface="Verdana" panose="020B0604030504040204" pitchFamily="34" charset="0"/>
                <a:ea typeface="Verdana" panose="020B0604030504040204" pitchFamily="34" charset="0"/>
                <a:cs typeface="Verdana" panose="020B0604030504040204" pitchFamily="34" charset="0"/>
              </a:rPr>
              <a:t>, </a:t>
            </a:r>
            <a:br>
              <a:rPr lang="en-US" sz="2000" dirty="0">
                <a:latin typeface="Verdana" panose="020B0604030504040204" pitchFamily="34" charset="0"/>
                <a:ea typeface="Verdana" panose="020B0604030504040204" pitchFamily="34" charset="0"/>
                <a:cs typeface="Verdana" panose="020B0604030504040204" pitchFamily="34" charset="0"/>
              </a:rPr>
            </a:br>
            <a:endParaRPr lang="en-US" sz="2000"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rabicPeriod"/>
              <a:defRPr/>
            </a:pPr>
            <a:r>
              <a:rPr lang="en-US" sz="2000" dirty="0">
                <a:latin typeface="Verdana" panose="020B0604030504040204" pitchFamily="34" charset="0"/>
                <a:ea typeface="Verdana" panose="020B0604030504040204" pitchFamily="34" charset="0"/>
                <a:cs typeface="Verdana" panose="020B0604030504040204" pitchFamily="34" charset="0"/>
              </a:rPr>
              <a:t>Give animals with a FAMACHA </a:t>
            </a:r>
            <a:br>
              <a:rPr lang="en-US" sz="2000" dirty="0">
                <a:latin typeface="Verdana" panose="020B0604030504040204" pitchFamily="34" charset="0"/>
                <a:ea typeface="Verdana" panose="020B0604030504040204" pitchFamily="34" charset="0"/>
                <a:cs typeface="Verdana" panose="020B0604030504040204" pitchFamily="34" charset="0"/>
              </a:rPr>
            </a:br>
            <a:r>
              <a:rPr lang="en-US" sz="2000" dirty="0">
                <a:latin typeface="Verdana" panose="020B0604030504040204" pitchFamily="34" charset="0"/>
                <a:ea typeface="Verdana" panose="020B0604030504040204" pitchFamily="34" charset="0"/>
                <a:cs typeface="Verdana" panose="020B0604030504040204" pitchFamily="34" charset="0"/>
              </a:rPr>
              <a:t>score of 4 or 5 an effective </a:t>
            </a:r>
            <a:br>
              <a:rPr lang="en-US" sz="2000" dirty="0">
                <a:latin typeface="Verdana" panose="020B0604030504040204" pitchFamily="34" charset="0"/>
                <a:ea typeface="Verdana" panose="020B0604030504040204" pitchFamily="34" charset="0"/>
                <a:cs typeface="Verdana" panose="020B0604030504040204" pitchFamily="34" charset="0"/>
              </a:rPr>
            </a:br>
            <a:r>
              <a:rPr lang="en-US" sz="2000" dirty="0" err="1" smtClean="0">
                <a:latin typeface="Verdana" panose="020B0604030504040204" pitchFamily="34" charset="0"/>
                <a:ea typeface="Verdana" panose="020B0604030504040204" pitchFamily="34" charset="0"/>
                <a:cs typeface="Verdana" panose="020B0604030504040204" pitchFamily="34" charset="0"/>
              </a:rPr>
              <a:t>dewormer</a:t>
            </a:r>
            <a:r>
              <a:rPr lang="en-US" sz="2000" dirty="0" smtClean="0">
                <a:latin typeface="Verdana" panose="020B0604030504040204" pitchFamily="34" charset="0"/>
                <a:ea typeface="Verdana" panose="020B0604030504040204" pitchFamily="34" charset="0"/>
                <a:cs typeface="Verdana" panose="020B0604030504040204" pitchFamily="34" charset="0"/>
              </a:rPr>
              <a:t> instead,</a:t>
            </a:r>
            <a:r>
              <a:rPr lang="en-US" sz="2000" dirty="0">
                <a:latin typeface="Verdana" panose="020B0604030504040204" pitchFamily="34" charset="0"/>
                <a:ea typeface="Verdana" panose="020B0604030504040204" pitchFamily="34" charset="0"/>
                <a:cs typeface="Verdana" panose="020B0604030504040204" pitchFamily="34" charset="0"/>
              </a:rPr>
              <a:t/>
            </a:r>
            <a:br>
              <a:rPr lang="en-US" sz="2000" dirty="0">
                <a:latin typeface="Verdana" panose="020B0604030504040204" pitchFamily="34" charset="0"/>
                <a:ea typeface="Verdana" panose="020B0604030504040204" pitchFamily="34" charset="0"/>
                <a:cs typeface="Verdana" panose="020B0604030504040204" pitchFamily="34" charset="0"/>
              </a:rPr>
            </a:br>
            <a:endParaRPr lang="en-US" sz="2000"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rabicPeriod"/>
              <a:defRPr/>
            </a:pPr>
            <a:r>
              <a:rPr lang="en-US" sz="2000" dirty="0">
                <a:latin typeface="Verdana" panose="020B0604030504040204" pitchFamily="34" charset="0"/>
                <a:ea typeface="Verdana" panose="020B0604030504040204" pitchFamily="34" charset="0"/>
                <a:cs typeface="Verdana" panose="020B0604030504040204" pitchFamily="34" charset="0"/>
              </a:rPr>
              <a:t>Follow up with regular FAMACHA </a:t>
            </a:r>
            <a:br>
              <a:rPr lang="en-US" sz="2000" dirty="0">
                <a:latin typeface="Verdana" panose="020B0604030504040204" pitchFamily="34" charset="0"/>
                <a:ea typeface="Verdana" panose="020B0604030504040204" pitchFamily="34" charset="0"/>
                <a:cs typeface="Verdana" panose="020B0604030504040204" pitchFamily="34" charset="0"/>
              </a:rPr>
            </a:br>
            <a:r>
              <a:rPr lang="en-US" sz="2000" dirty="0">
                <a:latin typeface="Verdana" panose="020B0604030504040204" pitchFamily="34" charset="0"/>
                <a:ea typeface="Verdana" panose="020B0604030504040204" pitchFamily="34" charset="0"/>
                <a:cs typeface="Verdana" panose="020B0604030504040204" pitchFamily="34" charset="0"/>
              </a:rPr>
              <a:t>scoring, fecal egg sampling, </a:t>
            </a:r>
            <a:br>
              <a:rPr lang="en-US" sz="2000" dirty="0">
                <a:latin typeface="Verdana" panose="020B0604030504040204" pitchFamily="34" charset="0"/>
                <a:ea typeface="Verdana" panose="020B0604030504040204" pitchFamily="34" charset="0"/>
                <a:cs typeface="Verdana" panose="020B0604030504040204" pitchFamily="34" charset="0"/>
              </a:rPr>
            </a:br>
            <a:r>
              <a:rPr lang="en-US" sz="2000" dirty="0">
                <a:latin typeface="Verdana" panose="020B0604030504040204" pitchFamily="34" charset="0"/>
                <a:ea typeface="Verdana" panose="020B0604030504040204" pitchFamily="34" charset="0"/>
                <a:cs typeface="Verdana" panose="020B0604030504040204" pitchFamily="34" charset="0"/>
              </a:rPr>
              <a:t>to see if COWP actually works in </a:t>
            </a:r>
            <a:br>
              <a:rPr lang="en-US" sz="2000" dirty="0">
                <a:latin typeface="Verdana" panose="020B0604030504040204" pitchFamily="34" charset="0"/>
                <a:ea typeface="Verdana" panose="020B0604030504040204" pitchFamily="34" charset="0"/>
                <a:cs typeface="Verdana" panose="020B0604030504040204" pitchFamily="34" charset="0"/>
              </a:rPr>
            </a:br>
            <a:r>
              <a:rPr lang="en-US" sz="2000" dirty="0">
                <a:latin typeface="Verdana" panose="020B0604030504040204" pitchFamily="34" charset="0"/>
                <a:ea typeface="Verdana" panose="020B0604030504040204" pitchFamily="34" charset="0"/>
                <a:cs typeface="Verdana" panose="020B0604030504040204" pitchFamily="34" charset="0"/>
              </a:rPr>
              <a:t>your herd or flock.</a:t>
            </a:r>
            <a:r>
              <a:rPr lang="en-US" sz="2400" dirty="0">
                <a:latin typeface="Verdana" panose="020B0604030504040204" pitchFamily="34" charset="0"/>
                <a:ea typeface="Verdana" panose="020B0604030504040204" pitchFamily="34" charset="0"/>
                <a:cs typeface="Verdana" panose="020B0604030504040204" pitchFamily="34" charset="0"/>
              </a:rPr>
              <a:t/>
            </a:r>
            <a:br>
              <a:rPr lang="en-US" sz="2400" dirty="0">
                <a:latin typeface="Verdana" panose="020B0604030504040204" pitchFamily="34" charset="0"/>
                <a:ea typeface="Verdana" panose="020B0604030504040204" pitchFamily="34" charset="0"/>
                <a:cs typeface="Verdana" panose="020B0604030504040204" pitchFamily="34" charset="0"/>
              </a:rPr>
            </a:b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45060" name="Picture 1"/>
          <p:cNvPicPr>
            <a:picLocks noChangeAspect="1"/>
          </p:cNvPicPr>
          <p:nvPr/>
        </p:nvPicPr>
        <p:blipFill>
          <a:blip r:embed="rId2">
            <a:extLst>
              <a:ext uri="{28A0092B-C50C-407E-A947-70E740481C1C}">
                <a14:useLocalDpi xmlns:a14="http://schemas.microsoft.com/office/drawing/2010/main" val="0"/>
              </a:ext>
            </a:extLst>
          </a:blip>
          <a:srcRect r="-124" b="84"/>
          <a:stretch>
            <a:fillRect/>
          </a:stretch>
        </p:blipFill>
        <p:spPr bwMode="auto">
          <a:xfrm>
            <a:off x="7086600" y="3581400"/>
            <a:ext cx="3429000"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3594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0413" y="76200"/>
            <a:ext cx="8229600" cy="762000"/>
          </a:xfrm>
        </p:spPr>
        <p:txBody>
          <a:bodyPr/>
          <a:lstStyle/>
          <a:p>
            <a:pPr>
              <a:defRPr/>
            </a:pPr>
            <a:r>
              <a:rPr lang="en-US" dirty="0">
                <a:latin typeface="Tahoma" panose="020B0604030504040204" pitchFamily="34" charset="0"/>
                <a:ea typeface="Tahoma" panose="020B0604030504040204" pitchFamily="34" charset="0"/>
                <a:cs typeface="Tahoma" panose="020B0604030504040204" pitchFamily="34" charset="0"/>
              </a:rPr>
              <a:t>Condensed Tannins</a:t>
            </a:r>
          </a:p>
        </p:txBody>
      </p:sp>
      <p:sp>
        <p:nvSpPr>
          <p:cNvPr id="3" name="Content Placeholder 2"/>
          <p:cNvSpPr>
            <a:spLocks noGrp="1"/>
          </p:cNvSpPr>
          <p:nvPr>
            <p:ph idx="1"/>
          </p:nvPr>
        </p:nvSpPr>
        <p:spPr>
          <a:xfrm>
            <a:off x="1752600" y="990601"/>
            <a:ext cx="8763000" cy="4835525"/>
          </a:xfrm>
        </p:spPr>
        <p:txBody>
          <a:bodyPr>
            <a:noAutofit/>
          </a:bodyPr>
          <a:lstStyle/>
          <a:p>
            <a:pPr>
              <a:spcBef>
                <a:spcPct val="0"/>
              </a:spcBef>
            </a:pPr>
            <a:r>
              <a:rPr lang="en-US" altLang="en-US" sz="1800">
                <a:latin typeface="Verdana" panose="020B0604030504040204" pitchFamily="34" charset="0"/>
                <a:ea typeface="Verdana" panose="020B0604030504040204" pitchFamily="34" charset="0"/>
                <a:cs typeface="Verdana" panose="020B0604030504040204" pitchFamily="34" charset="0"/>
              </a:rPr>
              <a:t>Grazing the forage legume, </a:t>
            </a:r>
            <a:r>
              <a:rPr lang="en-US" altLang="en-US" sz="1800" i="1">
                <a:latin typeface="Verdana" panose="020B0604030504040204" pitchFamily="34" charset="0"/>
                <a:ea typeface="Verdana" panose="020B0604030504040204" pitchFamily="34" charset="0"/>
                <a:cs typeface="Verdana" panose="020B0604030504040204" pitchFamily="34" charset="0"/>
              </a:rPr>
              <a:t>Sericea lespedeza </a:t>
            </a:r>
            <a:r>
              <a:rPr lang="en-US" altLang="en-US" sz="1800">
                <a:latin typeface="Verdana" panose="020B0604030504040204" pitchFamily="34" charset="0"/>
                <a:ea typeface="Verdana" panose="020B0604030504040204" pitchFamily="34" charset="0"/>
                <a:cs typeface="Verdana" panose="020B0604030504040204" pitchFamily="34" charset="0"/>
              </a:rPr>
              <a:t>(SL), for 4 weeks or more as ≥25% of the diet reduces strongyle worm populations in sheep and goats. Attributed to its condensed tannins. Condensed tannins (CT) bind with the plant’s protein </a:t>
            </a:r>
            <a:r>
              <a:rPr lang="en-US" altLang="en-US" sz="180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increased level bypass protein.</a:t>
            </a:r>
            <a:r>
              <a:rPr lang="en-US" altLang="en-US" sz="1800">
                <a:latin typeface="Verdana" panose="020B0604030504040204" pitchFamily="34" charset="0"/>
                <a:ea typeface="Verdana" panose="020B0604030504040204" pitchFamily="34" charset="0"/>
                <a:cs typeface="Verdana" panose="020B0604030504040204" pitchFamily="34" charset="0"/>
              </a:rPr>
              <a:t> </a:t>
            </a:r>
          </a:p>
          <a:p>
            <a:pPr>
              <a:spcBef>
                <a:spcPct val="0"/>
              </a:spcBef>
            </a:pPr>
            <a:r>
              <a:rPr lang="en-US" altLang="en-US" sz="1800">
                <a:latin typeface="Verdana" panose="020B0604030504040204" pitchFamily="34" charset="0"/>
                <a:ea typeface="Verdana" panose="020B0604030504040204" pitchFamily="34" charset="0"/>
                <a:cs typeface="Verdana" panose="020B0604030504040204" pitchFamily="34" charset="0"/>
              </a:rPr>
              <a:t>Immune response to parasite infection requires protein in excess of what is needed for growth; rumen bypass protein could be limiting in grass-fed lambs and kids.</a:t>
            </a:r>
            <a:br>
              <a:rPr lang="en-US" altLang="en-US" sz="1800">
                <a:latin typeface="Verdana" panose="020B0604030504040204" pitchFamily="34" charset="0"/>
                <a:ea typeface="Verdana" panose="020B0604030504040204" pitchFamily="34" charset="0"/>
                <a:cs typeface="Verdana" panose="020B0604030504040204" pitchFamily="34" charset="0"/>
              </a:rPr>
            </a:br>
            <a:endParaRPr lang="en-US" altLang="en-US" sz="1800">
              <a:latin typeface="Verdana" panose="020B0604030504040204" pitchFamily="34" charset="0"/>
              <a:ea typeface="Verdana" panose="020B0604030504040204" pitchFamily="34" charset="0"/>
              <a:cs typeface="Verdana" panose="020B0604030504040204" pitchFamily="34" charset="0"/>
            </a:endParaRPr>
          </a:p>
          <a:p>
            <a:r>
              <a:rPr lang="en-US" altLang="en-US" sz="1800">
                <a:latin typeface="Verdana" panose="020B0604030504040204" pitchFamily="34" charset="0"/>
                <a:ea typeface="Verdana" panose="020B0604030504040204" pitchFamily="34" charset="0"/>
                <a:cs typeface="Verdana" panose="020B0604030504040204" pitchFamily="34" charset="0"/>
              </a:rPr>
              <a:t>Not all condensed tannins work – </a:t>
            </a:r>
            <a:br>
              <a:rPr lang="en-US" altLang="en-US" sz="1800">
                <a:latin typeface="Verdana" panose="020B0604030504040204" pitchFamily="34" charset="0"/>
                <a:ea typeface="Verdana" panose="020B0604030504040204" pitchFamily="34" charset="0"/>
                <a:cs typeface="Verdana" panose="020B0604030504040204" pitchFamily="34" charset="0"/>
              </a:rPr>
            </a:br>
            <a:r>
              <a:rPr lang="en-US" altLang="en-US" sz="1800">
                <a:latin typeface="Verdana" panose="020B0604030504040204" pitchFamily="34" charset="0"/>
                <a:ea typeface="Verdana" panose="020B0604030504040204" pitchFamily="34" charset="0"/>
                <a:cs typeface="Verdana" panose="020B0604030504040204" pitchFamily="34" charset="0"/>
              </a:rPr>
              <a:t>Oak, peanut skins, grape pulp have not </a:t>
            </a:r>
            <a:br>
              <a:rPr lang="en-US" altLang="en-US" sz="1800">
                <a:latin typeface="Verdana" panose="020B0604030504040204" pitchFamily="34" charset="0"/>
                <a:ea typeface="Verdana" panose="020B0604030504040204" pitchFamily="34" charset="0"/>
                <a:cs typeface="Verdana" panose="020B0604030504040204" pitchFamily="34" charset="0"/>
              </a:rPr>
            </a:br>
            <a:r>
              <a:rPr lang="en-US" altLang="en-US" sz="1800">
                <a:latin typeface="Verdana" panose="020B0604030504040204" pitchFamily="34" charset="0"/>
                <a:ea typeface="Verdana" panose="020B0604030504040204" pitchFamily="34" charset="0"/>
                <a:cs typeface="Verdana" panose="020B0604030504040204" pitchFamily="34" charset="0"/>
              </a:rPr>
              <a:t>worked well in experiments thus far</a:t>
            </a:r>
          </a:p>
          <a:p>
            <a:r>
              <a:rPr lang="en-US" altLang="en-US" sz="1800">
                <a:latin typeface="Verdana" panose="020B0604030504040204" pitchFamily="34" charset="0"/>
                <a:ea typeface="Verdana" panose="020B0604030504040204" pitchFamily="34" charset="0"/>
                <a:cs typeface="Verdana" panose="020B0604030504040204" pitchFamily="34" charset="0"/>
              </a:rPr>
              <a:t>Promising studies with cranberry leaves </a:t>
            </a:r>
          </a:p>
          <a:p>
            <a:r>
              <a:rPr lang="en-US" altLang="en-US" sz="1800">
                <a:latin typeface="Verdana" panose="020B0604030504040204" pitchFamily="34" charset="0"/>
                <a:ea typeface="Verdana" panose="020B0604030504040204" pitchFamily="34" charset="0"/>
                <a:cs typeface="Verdana" panose="020B0604030504040204" pitchFamily="34" charset="0"/>
              </a:rPr>
              <a:t>(Univ. RI), pine bark (11 to 13% Crude </a:t>
            </a:r>
            <a:br>
              <a:rPr lang="en-US" altLang="en-US" sz="1800">
                <a:latin typeface="Verdana" panose="020B0604030504040204" pitchFamily="34" charset="0"/>
                <a:ea typeface="Verdana" panose="020B0604030504040204" pitchFamily="34" charset="0"/>
                <a:cs typeface="Verdana" panose="020B0604030504040204" pitchFamily="34" charset="0"/>
              </a:rPr>
            </a:br>
            <a:r>
              <a:rPr lang="en-US" altLang="en-US" sz="1800">
                <a:latin typeface="Verdana" panose="020B0604030504040204" pitchFamily="34" charset="0"/>
                <a:ea typeface="Verdana" panose="020B0604030504040204" pitchFamily="34" charset="0"/>
                <a:cs typeface="Verdana" panose="020B0604030504040204" pitchFamily="34" charset="0"/>
              </a:rPr>
              <a:t>Protein. As 33% of the DM diet, it reduced </a:t>
            </a:r>
          </a:p>
          <a:p>
            <a:r>
              <a:rPr lang="en-US" altLang="en-US" sz="1800">
                <a:latin typeface="Verdana" panose="020B0604030504040204" pitchFamily="34" charset="0"/>
                <a:ea typeface="Verdana" panose="020B0604030504040204" pitchFamily="34" charset="0"/>
                <a:cs typeface="Verdana" panose="020B0604030504040204" pitchFamily="34" charset="0"/>
              </a:rPr>
              <a:t>worms 30% more than the controls, </a:t>
            </a:r>
            <a:br>
              <a:rPr lang="en-US" altLang="en-US" sz="1800">
                <a:latin typeface="Verdana" panose="020B0604030504040204" pitchFamily="34" charset="0"/>
                <a:ea typeface="Verdana" panose="020B0604030504040204" pitchFamily="34" charset="0"/>
                <a:cs typeface="Verdana" panose="020B0604030504040204" pitchFamily="34" charset="0"/>
              </a:rPr>
            </a:br>
            <a:r>
              <a:rPr lang="en-US" altLang="en-US" sz="1800">
                <a:latin typeface="Verdana" panose="020B0604030504040204" pitchFamily="34" charset="0"/>
                <a:ea typeface="Verdana" panose="020B0604030504040204" pitchFamily="34" charset="0"/>
                <a:cs typeface="Verdana" panose="020B0604030504040204" pitchFamily="34" charset="0"/>
              </a:rPr>
              <a:t>Tuskegee Univ.).</a:t>
            </a:r>
          </a:p>
          <a:p>
            <a:r>
              <a:rPr lang="en-US" altLang="en-US" sz="1800">
                <a:latin typeface="Verdana" panose="020B0604030504040204" pitchFamily="34" charset="0"/>
                <a:ea typeface="Verdana" panose="020B0604030504040204" pitchFamily="34" charset="0"/>
                <a:cs typeface="Verdana" panose="020B0604030504040204" pitchFamily="34" charset="0"/>
              </a:rPr>
              <a:t>SL not winter hardy in Northeast. Potential for </a:t>
            </a:r>
            <a:br>
              <a:rPr lang="en-US" altLang="en-US" sz="1800">
                <a:latin typeface="Verdana" panose="020B0604030504040204" pitchFamily="34" charset="0"/>
                <a:ea typeface="Verdana" panose="020B0604030504040204" pitchFamily="34" charset="0"/>
                <a:cs typeface="Verdana" panose="020B0604030504040204" pitchFamily="34" charset="0"/>
              </a:rPr>
            </a:br>
            <a:r>
              <a:rPr lang="en-US" altLang="en-US" sz="1800">
                <a:latin typeface="Verdana" panose="020B0604030504040204" pitchFamily="34" charset="0"/>
                <a:ea typeface="Verdana" panose="020B0604030504040204" pitchFamily="34" charset="0"/>
                <a:cs typeface="Verdana" panose="020B0604030504040204" pitchFamily="34" charset="0"/>
              </a:rPr>
              <a:t>Birdsfoot trefoil? </a:t>
            </a:r>
          </a:p>
        </p:txBody>
      </p:sp>
      <p:pic>
        <p:nvPicPr>
          <p:cNvPr id="460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9238" y="3600451"/>
            <a:ext cx="2798762" cy="325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0365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803401" y="230188"/>
            <a:ext cx="8670925" cy="1143000"/>
          </a:xfrm>
        </p:spPr>
        <p:txBody>
          <a:bodyPr/>
          <a:lstStyle/>
          <a:p>
            <a:pPr eaLnBrk="1" hangingPunct="1">
              <a:defRPr/>
            </a:pPr>
            <a:r>
              <a:rPr lang="en-US" dirty="0" smtClean="0">
                <a:latin typeface="Tahoma" panose="020B0604030504040204" pitchFamily="34" charset="0"/>
                <a:ea typeface="Tahoma" panose="020B0604030504040204" pitchFamily="34" charset="0"/>
                <a:cs typeface="Tahoma" panose="020B0604030504040204" pitchFamily="34" charset="0"/>
              </a:rPr>
              <a:t>Condensed Tannins</a:t>
            </a:r>
            <a:endParaRPr lang="en-US" altLang="en-US" dirty="0" smtClean="0"/>
          </a:p>
        </p:txBody>
      </p:sp>
      <p:sp>
        <p:nvSpPr>
          <p:cNvPr id="7171" name="Content Placeholder 1"/>
          <p:cNvSpPr>
            <a:spLocks noGrp="1"/>
          </p:cNvSpPr>
          <p:nvPr>
            <p:ph idx="1"/>
          </p:nvPr>
        </p:nvSpPr>
        <p:spPr>
          <a:xfrm>
            <a:off x="1803401" y="1524000"/>
            <a:ext cx="6340475" cy="5029200"/>
          </a:xfrm>
        </p:spPr>
        <p:txBody>
          <a:bodyPr>
            <a:normAutofit/>
          </a:bodyPr>
          <a:lstStyle/>
          <a:p>
            <a:pPr>
              <a:lnSpc>
                <a:spcPct val="90000"/>
              </a:lnSpc>
            </a:pPr>
            <a:r>
              <a:rPr lang="en-US" altLang="en-US" sz="2600">
                <a:latin typeface="Verdana" panose="020B0604030504040204" pitchFamily="34" charset="0"/>
                <a:ea typeface="Verdana" panose="020B0604030504040204" pitchFamily="34" charset="0"/>
                <a:cs typeface="Verdana" panose="020B0604030504040204" pitchFamily="34" charset="0"/>
              </a:rPr>
              <a:t>Condensed-tannin (CT) forages</a:t>
            </a:r>
            <a:br>
              <a:rPr lang="en-US" altLang="en-US" sz="2600">
                <a:latin typeface="Verdana" panose="020B0604030504040204" pitchFamily="34" charset="0"/>
                <a:ea typeface="Verdana" panose="020B0604030504040204" pitchFamily="34" charset="0"/>
                <a:cs typeface="Verdana" panose="020B0604030504040204" pitchFamily="34" charset="0"/>
              </a:rPr>
            </a:br>
            <a:r>
              <a:rPr lang="en-US" altLang="en-US" sz="2600">
                <a:latin typeface="Verdana" panose="020B0604030504040204" pitchFamily="34" charset="0"/>
                <a:ea typeface="Verdana" panose="020B0604030504040204" pitchFamily="34" charset="0"/>
                <a:cs typeface="Verdana" panose="020B0604030504040204" pitchFamily="34" charset="0"/>
              </a:rPr>
              <a:t>include birdsfoot trefoil (BFT) but not alfalfa or clovers</a:t>
            </a:r>
          </a:p>
          <a:p>
            <a:pPr lvl="1">
              <a:lnSpc>
                <a:spcPct val="90000"/>
              </a:lnSpc>
            </a:pPr>
            <a:r>
              <a:rPr lang="en-US" altLang="en-US" sz="2600">
                <a:latin typeface="Verdana" panose="020B0604030504040204" pitchFamily="34" charset="0"/>
                <a:ea typeface="Verdana" panose="020B0604030504040204" pitchFamily="34" charset="0"/>
                <a:cs typeface="Verdana" panose="020B0604030504040204" pitchFamily="34" charset="0"/>
              </a:rPr>
              <a:t>Leaves and stems of BFT contain CT (proanthocyanidin)</a:t>
            </a:r>
          </a:p>
          <a:p>
            <a:pPr lvl="1">
              <a:lnSpc>
                <a:spcPct val="90000"/>
              </a:lnSpc>
            </a:pPr>
            <a:r>
              <a:rPr lang="en-US" altLang="en-US" sz="2600">
                <a:latin typeface="Verdana" panose="020B0604030504040204" pitchFamily="34" charset="0"/>
                <a:ea typeface="Verdana" panose="020B0604030504040204" pitchFamily="34" charset="0"/>
                <a:cs typeface="Verdana" panose="020B0604030504040204" pitchFamily="34" charset="0"/>
              </a:rPr>
              <a:t>CTs increase nitrogen utilization in ruminants</a:t>
            </a:r>
          </a:p>
          <a:p>
            <a:pPr lvl="1">
              <a:lnSpc>
                <a:spcPct val="90000"/>
              </a:lnSpc>
            </a:pPr>
            <a:r>
              <a:rPr lang="en-US" altLang="en-US" sz="2600">
                <a:latin typeface="Verdana" panose="020B0604030504040204" pitchFamily="34" charset="0"/>
                <a:ea typeface="Verdana" panose="020B0604030504040204" pitchFamily="34" charset="0"/>
                <a:cs typeface="Verdana" panose="020B0604030504040204" pitchFamily="34" charset="0"/>
              </a:rPr>
              <a:t>CTs have a complex structure</a:t>
            </a:r>
          </a:p>
          <a:p>
            <a:pPr>
              <a:lnSpc>
                <a:spcPct val="90000"/>
              </a:lnSpc>
              <a:buFont typeface="Wingdings" panose="05000000000000000000" pitchFamily="2" charset="2"/>
              <a:buNone/>
            </a:pPr>
            <a:r>
              <a:rPr lang="en-US" altLang="en-US" sz="2600">
                <a:latin typeface="Verdana" panose="020B0604030504040204" pitchFamily="34" charset="0"/>
                <a:ea typeface="Verdana" panose="020B0604030504040204" pitchFamily="34" charset="0"/>
                <a:cs typeface="Verdana" panose="020B0604030504040204" pitchFamily="34" charset="0"/>
              </a:rPr>
              <a:t>→ formation of rumen bypass protein</a:t>
            </a:r>
            <a:r>
              <a:rPr lang="en-US" altLang="en-US" sz="260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r>
              <a:rPr lang="en-US" altLang="en-US" sz="2600">
                <a:latin typeface="Verdana" panose="020B0604030504040204" pitchFamily="34" charset="0"/>
                <a:ea typeface="Verdana" panose="020B0604030504040204" pitchFamily="34" charset="0"/>
                <a:cs typeface="Verdana" panose="020B0604030504040204" pitchFamily="34" charset="0"/>
              </a:rPr>
              <a:t> less ammonium released into the environment, higher milk solids, anti-bloat.  </a:t>
            </a:r>
          </a:p>
        </p:txBody>
      </p:sp>
      <p:pic>
        <p:nvPicPr>
          <p:cNvPr id="4710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43875" y="1371600"/>
            <a:ext cx="2439988"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9663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338" y="685800"/>
            <a:ext cx="8991600" cy="1143000"/>
          </a:xfrm>
        </p:spPr>
        <p:txBody>
          <a:bodyPr>
            <a:normAutofit fontScale="90000"/>
          </a:bodyPr>
          <a:lstStyle/>
          <a:p>
            <a:pPr>
              <a:defRPr/>
            </a:pPr>
            <a:r>
              <a:rPr lang="en-US" sz="3200" dirty="0">
                <a:latin typeface="Tahoma" panose="020B0604030504040204" pitchFamily="34" charset="0"/>
                <a:ea typeface="Tahoma" panose="020B0604030504040204" pitchFamily="34" charset="0"/>
                <a:cs typeface="Tahoma" panose="020B0604030504040204" pitchFamily="34" charset="0"/>
              </a:rPr>
              <a:t>Establishing </a:t>
            </a:r>
            <a:r>
              <a:rPr lang="en-US" sz="3200" dirty="0" err="1">
                <a:latin typeface="Tahoma" panose="020B0604030504040204" pitchFamily="34" charset="0"/>
                <a:ea typeface="Tahoma" panose="020B0604030504040204" pitchFamily="34" charset="0"/>
                <a:cs typeface="Tahoma" panose="020B0604030504040204" pitchFamily="34" charset="0"/>
              </a:rPr>
              <a:t>Birdsfoot</a:t>
            </a:r>
            <a:r>
              <a:rPr lang="en-US" sz="3200" dirty="0">
                <a:latin typeface="Tahoma" panose="020B0604030504040204" pitchFamily="34" charset="0"/>
                <a:ea typeface="Tahoma" panose="020B0604030504040204" pitchFamily="34" charset="0"/>
                <a:cs typeface="Tahoma" panose="020B0604030504040204" pitchFamily="34" charset="0"/>
              </a:rPr>
              <a:t> Trefoil</a:t>
            </a: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latin typeface="Tahoma" panose="020B0604030504040204" pitchFamily="34" charset="0"/>
                <a:ea typeface="Tahoma" panose="020B0604030504040204" pitchFamily="34" charset="0"/>
                <a:cs typeface="Tahoma" panose="020B0604030504040204" pitchFamily="34" charset="0"/>
              </a:rPr>
              <a:t>Small seed – need smooth, firm bed for good seed-to-soil contact without planting too deep (seeding depth is only ¼ inch). Use Brillion seeder or plan to </a:t>
            </a:r>
            <a:r>
              <a:rPr lang="en-US" sz="3200" dirty="0" err="1">
                <a:latin typeface="Tahoma" panose="020B0604030504040204" pitchFamily="34" charset="0"/>
                <a:ea typeface="Tahoma" panose="020B0604030504040204" pitchFamily="34" charset="0"/>
                <a:cs typeface="Tahoma" panose="020B0604030504040204" pitchFamily="34" charset="0"/>
              </a:rPr>
              <a:t>cultipack</a:t>
            </a:r>
            <a:r>
              <a:rPr lang="en-US" sz="3200" dirty="0">
                <a:latin typeface="Tahoma" panose="020B0604030504040204" pitchFamily="34" charset="0"/>
                <a:ea typeface="Tahoma" panose="020B0604030504040204" pitchFamily="34" charset="0"/>
                <a:cs typeface="Tahoma" panose="020B0604030504040204" pitchFamily="34" charset="0"/>
              </a:rPr>
              <a:t> before and after seeding</a:t>
            </a:r>
          </a:p>
        </p:txBody>
      </p:sp>
      <p:pic>
        <p:nvPicPr>
          <p:cNvPr id="4813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0791" y="1825625"/>
            <a:ext cx="5810417" cy="4351338"/>
          </a:xfrm>
        </p:spPr>
      </p:pic>
    </p:spTree>
    <p:extLst>
      <p:ext uri="{BB962C8B-B14F-4D97-AF65-F5344CB8AC3E}">
        <p14:creationId xmlns:p14="http://schemas.microsoft.com/office/powerpoint/2010/main" val="1686396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8686800" cy="1143000"/>
          </a:xfrm>
        </p:spPr>
        <p:txBody>
          <a:bodyPr>
            <a:noAutofit/>
          </a:bodyPr>
          <a:lstStyle/>
          <a:p>
            <a:pPr algn="l">
              <a:defRPr/>
            </a:pPr>
            <a:r>
              <a:rPr lang="en-US" sz="2000" dirty="0">
                <a:latin typeface="Tahoma" panose="020B0604030504040204" pitchFamily="34" charset="0"/>
                <a:ea typeface="Tahoma" panose="020B0604030504040204" pitchFamily="34" charset="0"/>
                <a:cs typeface="Tahoma" panose="020B0604030504040204" pitchFamily="34" charset="0"/>
              </a:rPr>
              <a:t>Unlike alfalfa and clovers, BFT regrows from stems not crown, thus you can set BFT back if mowing it lower than 5 inches. Also important to avoid grazing or mowing it within 4 weeks of the first killing frost and to let it set seed periodically to sustain the stand.</a:t>
            </a:r>
          </a:p>
        </p:txBody>
      </p:sp>
      <p:pic>
        <p:nvPicPr>
          <p:cNvPr id="4915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1714500"/>
            <a:ext cx="4572000" cy="3429000"/>
          </a:xfrm>
        </p:spPr>
      </p:pic>
      <p:pic>
        <p:nvPicPr>
          <p:cNvPr id="4915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7443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1" y="0"/>
            <a:ext cx="8804275" cy="1143000"/>
          </a:xfrm>
        </p:spPr>
        <p:txBody>
          <a:bodyPr>
            <a:normAutofit/>
          </a:bodyPr>
          <a:lstStyle/>
          <a:p>
            <a:pPr>
              <a:defRPr/>
            </a:pPr>
            <a:r>
              <a:rPr lang="en-US" sz="3600" dirty="0">
                <a:latin typeface="Tahoma" panose="020B0604030504040204" pitchFamily="34" charset="0"/>
                <a:ea typeface="Tahoma" panose="020B0604030504040204" pitchFamily="34" charset="0"/>
                <a:cs typeface="Tahoma" panose="020B0604030504040204" pitchFamily="34" charset="0"/>
              </a:rPr>
              <a:t>Need to control weeds and other forages</a:t>
            </a:r>
          </a:p>
        </p:txBody>
      </p:sp>
      <p:pic>
        <p:nvPicPr>
          <p:cNvPr id="5017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6739" y="1525180"/>
            <a:ext cx="3263503" cy="4351338"/>
          </a:xfrm>
        </p:spPr>
      </p:pic>
      <p:pic>
        <p:nvPicPr>
          <p:cNvPr id="50180" name="Picture 4"/>
          <p:cNvPicPr>
            <a:picLocks noChangeAspect="1"/>
          </p:cNvPicPr>
          <p:nvPr/>
        </p:nvPicPr>
        <p:blipFill>
          <a:blip r:embed="rId3">
            <a:extLst>
              <a:ext uri="{28A0092B-C50C-407E-A947-70E740481C1C}">
                <a14:useLocalDpi xmlns:a14="http://schemas.microsoft.com/office/drawing/2010/main" val="0"/>
              </a:ext>
            </a:extLst>
          </a:blip>
          <a:srcRect b="-27"/>
          <a:stretch>
            <a:fillRect/>
          </a:stretch>
        </p:blipFill>
        <p:spPr bwMode="auto">
          <a:xfrm>
            <a:off x="1676400" y="1143000"/>
            <a:ext cx="41910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0401" y="4060826"/>
            <a:ext cx="3497263"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5608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1143000"/>
          </a:xfrm>
        </p:spPr>
        <p:txBody>
          <a:bodyPr>
            <a:normAutofit fontScale="90000"/>
          </a:bodyPr>
          <a:lstStyle/>
          <a:p>
            <a:pPr>
              <a:defRPr/>
            </a:pPr>
            <a:r>
              <a:rPr lang="en-US" sz="3600" dirty="0">
                <a:latin typeface="Verdana" panose="020B0604030504040204" pitchFamily="34" charset="0"/>
                <a:ea typeface="Verdana" panose="020B0604030504040204" pitchFamily="34" charset="0"/>
                <a:cs typeface="Verdana" panose="020B0604030504040204" pitchFamily="34" charset="0"/>
              </a:rPr>
              <a:t>2 Acre Field Birdsfoot Trefoil</a:t>
            </a:r>
            <a:br>
              <a:rPr lang="en-US" sz="3600" dirty="0">
                <a:latin typeface="Verdana" panose="020B0604030504040204" pitchFamily="34" charset="0"/>
                <a:ea typeface="Verdana" panose="020B0604030504040204" pitchFamily="34" charset="0"/>
                <a:cs typeface="Verdana" panose="020B0604030504040204" pitchFamily="34" charset="0"/>
              </a:rPr>
            </a:br>
            <a:r>
              <a:rPr lang="en-US" sz="3600" dirty="0">
                <a:latin typeface="Verdana" panose="020B0604030504040204" pitchFamily="34" charset="0"/>
                <a:ea typeface="Verdana" panose="020B0604030504040204" pitchFamily="34" charset="0"/>
                <a:cs typeface="Verdana" panose="020B0604030504040204" pitchFamily="34" charset="0"/>
              </a:rPr>
              <a:t>Marathon, NY</a:t>
            </a:r>
            <a:br>
              <a:rPr lang="en-US" sz="3600" dirty="0">
                <a:latin typeface="Verdana" panose="020B0604030504040204" pitchFamily="34" charset="0"/>
                <a:ea typeface="Verdana" panose="020B0604030504040204" pitchFamily="34" charset="0"/>
                <a:cs typeface="Verdana" panose="020B0604030504040204" pitchFamily="34" charset="0"/>
              </a:rPr>
            </a:br>
            <a:r>
              <a:rPr lang="en-US" sz="3600" dirty="0">
                <a:latin typeface="Verdana" panose="020B0604030504040204" pitchFamily="34" charset="0"/>
                <a:ea typeface="Verdana" panose="020B0604030504040204" pitchFamily="34" charset="0"/>
                <a:cs typeface="Verdana" panose="020B0604030504040204" pitchFamily="34" charset="0"/>
              </a:rPr>
              <a:t>Cortland County</a:t>
            </a:r>
          </a:p>
        </p:txBody>
      </p:sp>
      <p:sp>
        <p:nvSpPr>
          <p:cNvPr id="3" name="Content Placeholder 2"/>
          <p:cNvSpPr>
            <a:spLocks noGrp="1"/>
          </p:cNvSpPr>
          <p:nvPr>
            <p:ph idx="1"/>
          </p:nvPr>
        </p:nvSpPr>
        <p:spPr>
          <a:xfrm>
            <a:off x="1981200" y="2514601"/>
            <a:ext cx="8229600" cy="4073525"/>
          </a:xfrm>
        </p:spPr>
        <p:txBody>
          <a:bodyPr/>
          <a:lstStyle/>
          <a:p>
            <a:pPr marL="457200" indent="-457200">
              <a:defRPr/>
            </a:pPr>
            <a:r>
              <a:rPr lang="en-US" b="1" dirty="0">
                <a:latin typeface="Verdana" panose="020B0604030504040204" pitchFamily="34" charset="0"/>
                <a:ea typeface="Verdana" panose="020B0604030504040204" pitchFamily="34" charset="0"/>
                <a:cs typeface="Verdana" panose="020B0604030504040204" pitchFamily="34" charset="0"/>
              </a:rPr>
              <a:t>Soil Type: Volusia</a:t>
            </a:r>
          </a:p>
          <a:p>
            <a:pPr marL="457200" indent="-457200">
              <a:defRPr/>
            </a:pPr>
            <a:r>
              <a:rPr lang="en-US" b="1" dirty="0">
                <a:solidFill>
                  <a:srgbClr val="FF0000"/>
                </a:solidFill>
                <a:latin typeface="Verdana" panose="020B0604030504040204" pitchFamily="34" charset="0"/>
                <a:ea typeface="Verdana" panose="020B0604030504040204" pitchFamily="34" charset="0"/>
                <a:cs typeface="Verdana" panose="020B0604030504040204" pitchFamily="34" charset="0"/>
              </a:rPr>
              <a:t>Soil pH: 5.3</a:t>
            </a:r>
          </a:p>
          <a:p>
            <a:pPr marL="457200" indent="-457200">
              <a:defRPr/>
            </a:pPr>
            <a:r>
              <a:rPr lang="en-US" b="1" dirty="0">
                <a:latin typeface="Verdana" panose="020B0604030504040204" pitchFamily="34" charset="0"/>
                <a:ea typeface="Verdana" panose="020B0604030504040204" pitchFamily="34" charset="0"/>
                <a:cs typeface="Verdana" panose="020B0604030504040204" pitchFamily="34" charset="0"/>
              </a:rPr>
              <a:t>Buffer pH: 5.2</a:t>
            </a:r>
          </a:p>
          <a:p>
            <a:pPr marL="457200" indent="-457200">
              <a:defRPr/>
            </a:pPr>
            <a:r>
              <a:rPr lang="en-US" b="1" dirty="0">
                <a:latin typeface="Verdana" panose="020B0604030504040204" pitchFamily="34" charset="0"/>
                <a:ea typeface="Verdana" panose="020B0604030504040204" pitchFamily="34" charset="0"/>
                <a:cs typeface="Verdana" panose="020B0604030504040204" pitchFamily="34" charset="0"/>
              </a:rPr>
              <a:t>P: 2 </a:t>
            </a:r>
            <a:r>
              <a:rPr lang="en-US" b="1" dirty="0" err="1">
                <a:latin typeface="Verdana" panose="020B0604030504040204" pitchFamily="34" charset="0"/>
                <a:ea typeface="Verdana" panose="020B0604030504040204" pitchFamily="34" charset="0"/>
                <a:cs typeface="Verdana" panose="020B0604030504040204" pitchFamily="34" charset="0"/>
              </a:rPr>
              <a:t>lbs</a:t>
            </a:r>
            <a:r>
              <a:rPr lang="en-US" b="1" dirty="0">
                <a:latin typeface="Verdana" panose="020B0604030504040204" pitchFamily="34" charset="0"/>
                <a:ea typeface="Verdana" panose="020B0604030504040204" pitchFamily="34" charset="0"/>
                <a:cs typeface="Verdana" panose="020B0604030504040204" pitchFamily="34" charset="0"/>
              </a:rPr>
              <a:t>/acre</a:t>
            </a:r>
          </a:p>
          <a:p>
            <a:pPr marL="457200" indent="-457200">
              <a:defRPr/>
            </a:pPr>
            <a:r>
              <a:rPr lang="en-US" b="1" dirty="0">
                <a:latin typeface="Verdana" panose="020B0604030504040204" pitchFamily="34" charset="0"/>
                <a:ea typeface="Verdana" panose="020B0604030504040204" pitchFamily="34" charset="0"/>
                <a:cs typeface="Verdana" panose="020B0604030504040204" pitchFamily="34" charset="0"/>
              </a:rPr>
              <a:t>K: 147 </a:t>
            </a:r>
            <a:r>
              <a:rPr lang="en-US" b="1" dirty="0" err="1">
                <a:latin typeface="Verdana" panose="020B0604030504040204" pitchFamily="34" charset="0"/>
                <a:ea typeface="Verdana" panose="020B0604030504040204" pitchFamily="34" charset="0"/>
                <a:cs typeface="Verdana" panose="020B0604030504040204" pitchFamily="34" charset="0"/>
              </a:rPr>
              <a:t>lbs</a:t>
            </a:r>
            <a:r>
              <a:rPr lang="en-US" b="1" dirty="0">
                <a:latin typeface="Verdana" panose="020B0604030504040204" pitchFamily="34" charset="0"/>
                <a:ea typeface="Verdana" panose="020B0604030504040204" pitchFamily="34" charset="0"/>
                <a:cs typeface="Verdana" panose="020B0604030504040204" pitchFamily="34" charset="0"/>
              </a:rPr>
              <a:t>/acre</a:t>
            </a:r>
          </a:p>
          <a:p>
            <a:pPr marL="457200" indent="-457200">
              <a:defRPr/>
            </a:pPr>
            <a:r>
              <a:rPr lang="en-US" b="1" dirty="0">
                <a:latin typeface="Verdana" panose="020B0604030504040204" pitchFamily="34" charset="0"/>
                <a:ea typeface="Verdana" panose="020B0604030504040204" pitchFamily="34" charset="0"/>
                <a:cs typeface="Verdana" panose="020B0604030504040204" pitchFamily="34" charset="0"/>
              </a:rPr>
              <a:t>Ca: 1,372 </a:t>
            </a:r>
            <a:r>
              <a:rPr lang="en-US" b="1" dirty="0" err="1">
                <a:latin typeface="Verdana" panose="020B0604030504040204" pitchFamily="34" charset="0"/>
                <a:ea typeface="Verdana" panose="020B0604030504040204" pitchFamily="34" charset="0"/>
                <a:cs typeface="Verdana" panose="020B0604030504040204" pitchFamily="34" charset="0"/>
              </a:rPr>
              <a:t>lbs</a:t>
            </a:r>
            <a:r>
              <a:rPr lang="en-US" b="1" dirty="0">
                <a:latin typeface="Verdana" panose="020B0604030504040204" pitchFamily="34" charset="0"/>
                <a:ea typeface="Verdana" panose="020B0604030504040204" pitchFamily="34" charset="0"/>
                <a:cs typeface="Verdana" panose="020B0604030504040204" pitchFamily="34" charset="0"/>
              </a:rPr>
              <a:t>/acre</a:t>
            </a:r>
          </a:p>
          <a:p>
            <a:pPr marL="457200" indent="-457200">
              <a:defRPr/>
            </a:pPr>
            <a:r>
              <a:rPr lang="en-US" b="1" dirty="0">
                <a:latin typeface="Verdana" panose="020B0604030504040204" pitchFamily="34" charset="0"/>
                <a:ea typeface="Verdana" panose="020B0604030504040204" pitchFamily="34" charset="0"/>
                <a:cs typeface="Verdana" panose="020B0604030504040204" pitchFamily="34" charset="0"/>
              </a:rPr>
              <a:t>Mg: 148 </a:t>
            </a:r>
            <a:r>
              <a:rPr lang="en-US" b="1" dirty="0" err="1">
                <a:latin typeface="Verdana" panose="020B0604030504040204" pitchFamily="34" charset="0"/>
                <a:ea typeface="Verdana" panose="020B0604030504040204" pitchFamily="34" charset="0"/>
                <a:cs typeface="Verdana" panose="020B0604030504040204" pitchFamily="34" charset="0"/>
              </a:rPr>
              <a:t>lbs</a:t>
            </a:r>
            <a:r>
              <a:rPr lang="en-US" b="1" dirty="0">
                <a:latin typeface="Verdana" panose="020B0604030504040204" pitchFamily="34" charset="0"/>
                <a:ea typeface="Verdana" panose="020B0604030504040204" pitchFamily="34" charset="0"/>
                <a:cs typeface="Verdana" panose="020B0604030504040204" pitchFamily="34" charset="0"/>
              </a:rPr>
              <a:t>/acre</a:t>
            </a:r>
          </a:p>
          <a:p>
            <a:pPr marL="457200" indent="-457200">
              <a:defRPr/>
            </a:pPr>
            <a:r>
              <a:rPr lang="en-US" b="1" dirty="0">
                <a:latin typeface="Verdana" panose="020B0604030504040204" pitchFamily="34" charset="0"/>
                <a:ea typeface="Verdana" panose="020B0604030504040204" pitchFamily="34" charset="0"/>
                <a:cs typeface="Verdana" panose="020B0604030504040204" pitchFamily="34" charset="0"/>
              </a:rPr>
              <a:t>% OM: 6.8</a:t>
            </a:r>
          </a:p>
          <a:p>
            <a:pPr>
              <a:defRPr/>
            </a:pPr>
            <a:endParaRPr lang="en-US" dirty="0"/>
          </a:p>
        </p:txBody>
      </p:sp>
      <p:pic>
        <p:nvPicPr>
          <p:cNvPr id="5120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0574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541838"/>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59305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8229600" cy="914400"/>
          </a:xfrm>
        </p:spPr>
        <p:txBody>
          <a:bodyPr/>
          <a:lstStyle/>
          <a:p>
            <a:pPr>
              <a:defRPr/>
            </a:pPr>
            <a:r>
              <a:rPr lang="en-US" sz="3600" dirty="0">
                <a:latin typeface="Tahoma" panose="020B0604030504040204" pitchFamily="34" charset="0"/>
                <a:ea typeface="Tahoma" panose="020B0604030504040204" pitchFamily="34" charset="0"/>
                <a:cs typeface="Tahoma" panose="020B0604030504040204" pitchFamily="34" charset="0"/>
              </a:rPr>
              <a:t>Soil Preparation and Planting</a:t>
            </a:r>
          </a:p>
        </p:txBody>
      </p:sp>
      <p:sp>
        <p:nvSpPr>
          <p:cNvPr id="3" name="Content Placeholder 2"/>
          <p:cNvSpPr>
            <a:spLocks noGrp="1"/>
          </p:cNvSpPr>
          <p:nvPr>
            <p:ph idx="1"/>
          </p:nvPr>
        </p:nvSpPr>
        <p:spPr>
          <a:xfrm>
            <a:off x="1568450" y="1066800"/>
            <a:ext cx="5791200" cy="5486400"/>
          </a:xfrm>
        </p:spPr>
        <p:txBody>
          <a:bodyPr>
            <a:normAutofit fontScale="70000" lnSpcReduction="20000"/>
          </a:bodyPr>
          <a:lstStyle/>
          <a:p>
            <a:pPr>
              <a:defRPr/>
            </a:pPr>
            <a:r>
              <a:rPr lang="en-US" sz="3400" dirty="0">
                <a:ea typeface="Verdana" panose="020B0604030504040204" pitchFamily="34" charset="0"/>
                <a:cs typeface="Verdana" panose="020B0604030504040204" pitchFamily="34" charset="0"/>
              </a:rPr>
              <a:t>Plowed </a:t>
            </a:r>
            <a:r>
              <a:rPr lang="en-US" sz="3400" dirty="0" smtClean="0">
                <a:ea typeface="Verdana" panose="020B0604030504040204" pitchFamily="34" charset="0"/>
                <a:cs typeface="Verdana" panose="020B0604030504040204" pitchFamily="34" charset="0"/>
              </a:rPr>
              <a:t> in 2012 with horses</a:t>
            </a:r>
            <a:br>
              <a:rPr lang="en-US" sz="3400" dirty="0" smtClean="0">
                <a:ea typeface="Verdana" panose="020B0604030504040204" pitchFamily="34" charset="0"/>
                <a:cs typeface="Verdana" panose="020B0604030504040204" pitchFamily="34" charset="0"/>
              </a:rPr>
            </a:br>
            <a:endParaRPr lang="en-US" sz="3400" dirty="0" smtClean="0">
              <a:ea typeface="Verdana" panose="020B0604030504040204" pitchFamily="34" charset="0"/>
              <a:cs typeface="Verdana" panose="020B0604030504040204" pitchFamily="34" charset="0"/>
            </a:endParaRPr>
          </a:p>
          <a:p>
            <a:pPr>
              <a:defRPr/>
            </a:pPr>
            <a:r>
              <a:rPr lang="en-US" sz="3400" dirty="0" smtClean="0">
                <a:ea typeface="Verdana" panose="020B0604030504040204" pitchFamily="34" charset="0"/>
                <a:cs typeface="Verdana" panose="020B0604030504040204" pitchFamily="34" charset="0"/>
              </a:rPr>
              <a:t>Disked </a:t>
            </a:r>
            <a:r>
              <a:rPr lang="en-US" sz="3400" dirty="0">
                <a:ea typeface="Verdana" panose="020B0604030504040204" pitchFamily="34" charset="0"/>
                <a:cs typeface="Verdana" panose="020B0604030504040204" pitchFamily="34" charset="0"/>
              </a:rPr>
              <a:t>in 2014 with horse </a:t>
            </a:r>
            <a:endParaRPr lang="en-US" sz="3400" dirty="0" smtClean="0">
              <a:ea typeface="Verdana" panose="020B0604030504040204" pitchFamily="34" charset="0"/>
              <a:cs typeface="Verdana" panose="020B0604030504040204" pitchFamily="34" charset="0"/>
            </a:endParaRPr>
          </a:p>
          <a:p>
            <a:pPr marL="0" indent="0">
              <a:buNone/>
              <a:defRPr/>
            </a:pPr>
            <a:r>
              <a:rPr lang="en-US" sz="3400" dirty="0" smtClean="0">
                <a:ea typeface="Verdana" panose="020B0604030504040204" pitchFamily="34" charset="0"/>
                <a:cs typeface="Verdana" panose="020B0604030504040204" pitchFamily="34" charset="0"/>
              </a:rPr>
              <a:t>teams</a:t>
            </a:r>
            <a:br>
              <a:rPr lang="en-US" sz="3400" dirty="0" smtClean="0">
                <a:ea typeface="Verdana" panose="020B0604030504040204" pitchFamily="34" charset="0"/>
                <a:cs typeface="Verdana" panose="020B0604030504040204" pitchFamily="34" charset="0"/>
              </a:rPr>
            </a:br>
            <a:endParaRPr lang="en-US" sz="3400" dirty="0">
              <a:ea typeface="Verdana" panose="020B0604030504040204" pitchFamily="34" charset="0"/>
              <a:cs typeface="Verdana" panose="020B0604030504040204" pitchFamily="34" charset="0"/>
            </a:endParaRPr>
          </a:p>
          <a:p>
            <a:pPr>
              <a:defRPr/>
            </a:pPr>
            <a:r>
              <a:rPr lang="en-US" sz="3400" dirty="0">
                <a:ea typeface="Verdana" panose="020B0604030504040204" pitchFamily="34" charset="0"/>
                <a:cs typeface="Verdana" panose="020B0604030504040204" pitchFamily="34" charset="0"/>
              </a:rPr>
              <a:t>Cultipacked with </a:t>
            </a:r>
            <a:r>
              <a:rPr lang="en-US" sz="3400" dirty="0" smtClean="0">
                <a:ea typeface="Verdana" panose="020B0604030504040204" pitchFamily="34" charset="0"/>
                <a:cs typeface="Verdana" panose="020B0604030504040204" pitchFamily="34" charset="0"/>
              </a:rPr>
              <a:t>horses</a:t>
            </a:r>
            <a:br>
              <a:rPr lang="en-US" sz="3400" dirty="0" smtClean="0">
                <a:ea typeface="Verdana" panose="020B0604030504040204" pitchFamily="34" charset="0"/>
                <a:cs typeface="Verdana" panose="020B0604030504040204" pitchFamily="34" charset="0"/>
              </a:rPr>
            </a:br>
            <a:endParaRPr lang="en-US" sz="3400" dirty="0" smtClean="0">
              <a:ea typeface="Verdana" panose="020B0604030504040204" pitchFamily="34" charset="0"/>
              <a:cs typeface="Verdana" panose="020B0604030504040204" pitchFamily="34" charset="0"/>
            </a:endParaRPr>
          </a:p>
          <a:p>
            <a:pPr>
              <a:defRPr/>
            </a:pPr>
            <a:r>
              <a:rPr lang="en-US" sz="3400" dirty="0" smtClean="0">
                <a:ea typeface="Verdana" panose="020B0604030504040204" pitchFamily="34" charset="0"/>
                <a:cs typeface="Verdana" panose="020B0604030504040204" pitchFamily="34" charset="0"/>
              </a:rPr>
              <a:t>On </a:t>
            </a:r>
            <a:r>
              <a:rPr lang="en-US" sz="3400" dirty="0">
                <a:ea typeface="Verdana" panose="020B0604030504040204" pitchFamily="34" charset="0"/>
                <a:cs typeface="Verdana" panose="020B0604030504040204" pitchFamily="34" charset="0"/>
              </a:rPr>
              <a:t>May </a:t>
            </a:r>
            <a:r>
              <a:rPr lang="en-US" sz="3400" dirty="0" smtClean="0">
                <a:ea typeface="Verdana" panose="020B0604030504040204" pitchFamily="34" charset="0"/>
                <a:cs typeface="Verdana" panose="020B0604030504040204" pitchFamily="34" charset="0"/>
              </a:rPr>
              <a:t>20</a:t>
            </a:r>
            <a:r>
              <a:rPr lang="en-US" sz="3400" baseline="30000" dirty="0" smtClean="0">
                <a:ea typeface="Verdana" panose="020B0604030504040204" pitchFamily="34" charset="0"/>
                <a:cs typeface="Verdana" panose="020B0604030504040204" pitchFamily="34" charset="0"/>
              </a:rPr>
              <a:t>th</a:t>
            </a:r>
            <a:r>
              <a:rPr lang="en-US" sz="3400" dirty="0" smtClean="0">
                <a:ea typeface="Verdana" panose="020B0604030504040204" pitchFamily="34" charset="0"/>
                <a:cs typeface="Verdana" panose="020B0604030504040204" pitchFamily="34" charset="0"/>
              </a:rPr>
              <a:t>,2014 BFT (17 lb. per acre) planted along with millet nurse crop (20 lb. per acre) using hand-held </a:t>
            </a:r>
            <a:r>
              <a:rPr lang="en-US" sz="3400" dirty="0">
                <a:ea typeface="Verdana" panose="020B0604030504040204" pitchFamily="34" charset="0"/>
                <a:cs typeface="Verdana" panose="020B0604030504040204" pitchFamily="34" charset="0"/>
              </a:rPr>
              <a:t>broadcast spinner</a:t>
            </a:r>
            <a:r>
              <a:rPr lang="en-US" sz="3400" dirty="0" smtClean="0">
                <a:ea typeface="Verdana" panose="020B0604030504040204" pitchFamily="34" charset="0"/>
                <a:cs typeface="Verdana" panose="020B0604030504040204" pitchFamily="34" charset="0"/>
              </a:rPr>
              <a:t>.</a:t>
            </a:r>
            <a:br>
              <a:rPr lang="en-US" sz="3400" dirty="0" smtClean="0">
                <a:ea typeface="Verdana" panose="020B0604030504040204" pitchFamily="34" charset="0"/>
                <a:cs typeface="Verdana" panose="020B0604030504040204" pitchFamily="34" charset="0"/>
              </a:rPr>
            </a:br>
            <a:endParaRPr lang="en-US" sz="3400" dirty="0" smtClean="0">
              <a:ea typeface="Verdana" panose="020B0604030504040204" pitchFamily="34" charset="0"/>
              <a:cs typeface="Verdana" panose="020B0604030504040204" pitchFamily="34" charset="0"/>
            </a:endParaRPr>
          </a:p>
          <a:p>
            <a:pPr>
              <a:defRPr/>
            </a:pPr>
            <a:r>
              <a:rPr lang="en-US" sz="3400" dirty="0" err="1" smtClean="0">
                <a:ea typeface="Verdana" panose="020B0604030504040204" pitchFamily="34" charset="0"/>
                <a:cs typeface="Verdana" panose="020B0604030504040204" pitchFamily="34" charset="0"/>
              </a:rPr>
              <a:t>Cultipacked</a:t>
            </a:r>
            <a:r>
              <a:rPr lang="en-US" sz="3400" dirty="0" smtClean="0">
                <a:ea typeface="Verdana" panose="020B0604030504040204" pitchFamily="34" charset="0"/>
                <a:cs typeface="Verdana" panose="020B0604030504040204" pitchFamily="34" charset="0"/>
              </a:rPr>
              <a:t> </a:t>
            </a:r>
            <a:r>
              <a:rPr lang="en-US" sz="3400" dirty="0">
                <a:ea typeface="Verdana" panose="020B0604030504040204" pitchFamily="34" charset="0"/>
                <a:cs typeface="Verdana" panose="020B0604030504040204" pitchFamily="34" charset="0"/>
              </a:rPr>
              <a:t>again after </a:t>
            </a:r>
            <a:r>
              <a:rPr lang="en-US" sz="3400" dirty="0" smtClean="0">
                <a:ea typeface="Verdana" panose="020B0604030504040204" pitchFamily="34" charset="0"/>
                <a:cs typeface="Verdana" panose="020B0604030504040204" pitchFamily="34" charset="0"/>
              </a:rPr>
              <a:t>seeding</a:t>
            </a:r>
            <a:br>
              <a:rPr lang="en-US" sz="3400" dirty="0" smtClean="0">
                <a:ea typeface="Verdana" panose="020B0604030504040204" pitchFamily="34" charset="0"/>
                <a:cs typeface="Verdana" panose="020B0604030504040204" pitchFamily="34" charset="0"/>
              </a:rPr>
            </a:br>
            <a:endParaRPr lang="en-US" sz="3400" dirty="0" smtClean="0">
              <a:ea typeface="Verdana" panose="020B0604030504040204" pitchFamily="34" charset="0"/>
              <a:cs typeface="Verdana" panose="020B0604030504040204" pitchFamily="34" charset="0"/>
            </a:endParaRPr>
          </a:p>
          <a:p>
            <a:pPr>
              <a:defRPr/>
            </a:pPr>
            <a:r>
              <a:rPr lang="en-US" sz="3400" dirty="0" smtClean="0">
                <a:ea typeface="Verdana" panose="020B0604030504040204" pitchFamily="34" charset="0"/>
                <a:cs typeface="Verdana" panose="020B0604030504040204" pitchFamily="34" charset="0"/>
              </a:rPr>
              <a:t>Millet harvested for hay on Aug 11</a:t>
            </a:r>
            <a:r>
              <a:rPr lang="en-US" sz="3400" baseline="30000" dirty="0" smtClean="0">
                <a:ea typeface="Verdana" panose="020B0604030504040204" pitchFamily="34" charset="0"/>
                <a:cs typeface="Verdana" panose="020B0604030504040204" pitchFamily="34" charset="0"/>
              </a:rPr>
              <a:t>th</a:t>
            </a:r>
            <a:r>
              <a:rPr lang="en-US" sz="3400" dirty="0" smtClean="0">
                <a:ea typeface="Verdana" panose="020B0604030504040204" pitchFamily="34" charset="0"/>
                <a:cs typeface="Verdana" panose="020B0604030504040204" pitchFamily="34" charset="0"/>
              </a:rPr>
              <a:t> . Any millet regrowth to be winter </a:t>
            </a:r>
            <a:br>
              <a:rPr lang="en-US" sz="3400" dirty="0" smtClean="0">
                <a:ea typeface="Verdana" panose="020B0604030504040204" pitchFamily="34" charset="0"/>
                <a:cs typeface="Verdana" panose="020B0604030504040204" pitchFamily="34" charset="0"/>
              </a:rPr>
            </a:br>
            <a:r>
              <a:rPr lang="en-US" sz="3400" dirty="0" smtClean="0">
                <a:ea typeface="Verdana" panose="020B0604030504040204" pitchFamily="34" charset="0"/>
                <a:cs typeface="Verdana" panose="020B0604030504040204" pitchFamily="34" charset="0"/>
              </a:rPr>
              <a:t>killed so not an issue</a:t>
            </a:r>
            <a:endParaRPr lang="en-US" sz="3400" dirty="0">
              <a:ea typeface="Verdana" panose="020B0604030504040204" pitchFamily="34" charset="0"/>
              <a:cs typeface="Verdana" panose="020B0604030504040204" pitchFamily="34" charset="0"/>
            </a:endParaRPr>
          </a:p>
          <a:p>
            <a:pPr>
              <a:defRPr/>
            </a:pPr>
            <a:endParaRPr lang="en-US" dirty="0"/>
          </a:p>
        </p:txBody>
      </p:sp>
      <p:pic>
        <p:nvPicPr>
          <p:cNvPr id="5222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762001"/>
            <a:ext cx="3602038"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13600" y="4267200"/>
            <a:ext cx="3454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9177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638300" y="76200"/>
            <a:ext cx="8915400" cy="914400"/>
          </a:xfrm>
        </p:spPr>
        <p:txBody>
          <a:bodyPr/>
          <a:lstStyle/>
          <a:p>
            <a:r>
              <a:rPr lang="en-US" altLang="en-US" sz="4000" dirty="0">
                <a:latin typeface="Tahoma" panose="020B0604030504040204" pitchFamily="34" charset="0"/>
                <a:cs typeface="Tahoma" panose="020B0604030504040204" pitchFamily="34" charset="0"/>
              </a:rPr>
              <a:t>Feeding protocol for </a:t>
            </a:r>
            <a:r>
              <a:rPr lang="en-US" altLang="en-US" sz="4000" i="1" dirty="0">
                <a:latin typeface="Tahoma" panose="020B0604030504040204" pitchFamily="34" charset="0"/>
                <a:cs typeface="Tahoma" panose="020B0604030504040204" pitchFamily="34" charset="0"/>
              </a:rPr>
              <a:t>D. </a:t>
            </a:r>
            <a:r>
              <a:rPr lang="en-US" altLang="en-US" sz="4000" i="1" dirty="0" err="1">
                <a:latin typeface="Tahoma" panose="020B0604030504040204" pitchFamily="34" charset="0"/>
                <a:cs typeface="Tahoma" panose="020B0604030504040204" pitchFamily="34" charset="0"/>
              </a:rPr>
              <a:t>Flagrans</a:t>
            </a:r>
            <a:endParaRPr lang="en-US" altLang="en-US" sz="4000" i="1" dirty="0">
              <a:latin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638301" y="987426"/>
            <a:ext cx="8855075" cy="5216525"/>
          </a:xfrm>
        </p:spPr>
        <p:txBody>
          <a:bodyPr>
            <a:noAutofit/>
          </a:bodyPr>
          <a:lstStyle/>
          <a:p>
            <a:pPr>
              <a:defRPr/>
            </a:pPr>
            <a:r>
              <a:rPr lang="en-US" sz="1400" i="1" dirty="0">
                <a:ea typeface="Verdana" panose="020B0604030504040204" pitchFamily="34" charset="0"/>
                <a:cs typeface="Verdana" panose="020B0604030504040204" pitchFamily="34" charset="0"/>
              </a:rPr>
              <a:t>D. </a:t>
            </a:r>
            <a:r>
              <a:rPr lang="en-US" sz="1400" i="1" dirty="0" err="1">
                <a:ea typeface="Verdana" panose="020B0604030504040204" pitchFamily="34" charset="0"/>
                <a:cs typeface="Verdana" panose="020B0604030504040204" pitchFamily="34" charset="0"/>
              </a:rPr>
              <a:t>Flagrans</a:t>
            </a:r>
            <a:r>
              <a:rPr lang="en-US" sz="1400" i="1" dirty="0">
                <a:ea typeface="Verdana" panose="020B0604030504040204" pitchFamily="34" charset="0"/>
                <a:cs typeface="Verdana" panose="020B0604030504040204" pitchFamily="34" charset="0"/>
              </a:rPr>
              <a:t> </a:t>
            </a:r>
            <a:r>
              <a:rPr lang="en-US" sz="1400" dirty="0">
                <a:ea typeface="Verdana" panose="020B0604030504040204" pitchFamily="34" charset="0"/>
                <a:cs typeface="Verdana" panose="020B0604030504040204" pitchFamily="34" charset="0"/>
              </a:rPr>
              <a:t>does not kill either mature worms or larvae inside the goat or sheep.  Instead, it kills larvae in the feces, reducing pasture contamination and breaking the cycle of infection.</a:t>
            </a:r>
          </a:p>
          <a:p>
            <a:pPr>
              <a:defRPr/>
            </a:pPr>
            <a:endParaRPr lang="en-US" sz="1400" dirty="0">
              <a:ea typeface="Verdana" panose="020B0604030504040204" pitchFamily="34" charset="0"/>
              <a:cs typeface="Verdana" panose="020B0604030504040204" pitchFamily="34" charset="0"/>
            </a:endParaRPr>
          </a:p>
          <a:p>
            <a:pPr>
              <a:defRPr/>
            </a:pPr>
            <a:r>
              <a:rPr lang="en-US" sz="1400" dirty="0">
                <a:ea typeface="Verdana" panose="020B0604030504040204" pitchFamily="34" charset="0"/>
                <a:cs typeface="Verdana" panose="020B0604030504040204" pitchFamily="34" charset="0"/>
              </a:rPr>
              <a:t>International Animal Health  is seeking to market two products:1) </a:t>
            </a:r>
            <a:r>
              <a:rPr lang="en-US" sz="1400" dirty="0" err="1">
                <a:ea typeface="Verdana" panose="020B0604030504040204" pitchFamily="34" charset="0"/>
                <a:cs typeface="Verdana" panose="020B0604030504040204" pitchFamily="34" charset="0"/>
              </a:rPr>
              <a:t>BioWorma</a:t>
            </a:r>
            <a:r>
              <a:rPr lang="en-US" sz="1400" dirty="0">
                <a:ea typeface="Verdana" panose="020B0604030504040204" pitchFamily="34" charset="0"/>
                <a:cs typeface="Verdana" panose="020B0604030504040204" pitchFamily="34" charset="0"/>
              </a:rPr>
              <a:t> (500,000 </a:t>
            </a:r>
            <a:r>
              <a:rPr lang="en-US" sz="1400" dirty="0" err="1">
                <a:ea typeface="Verdana" panose="020B0604030504040204" pitchFamily="34" charset="0"/>
                <a:cs typeface="Verdana" panose="020B0604030504040204" pitchFamily="34" charset="0"/>
              </a:rPr>
              <a:t>chlamydospores</a:t>
            </a:r>
            <a:r>
              <a:rPr lang="en-US" sz="1400" dirty="0">
                <a:ea typeface="Verdana" panose="020B0604030504040204" pitchFamily="34" charset="0"/>
                <a:cs typeface="Verdana" panose="020B0604030504040204" pitchFamily="34" charset="0"/>
              </a:rPr>
              <a:t>/gram ) designed to be top dressed or incorporated into a feed supplement ,  and 2) </a:t>
            </a:r>
            <a:r>
              <a:rPr lang="en-US" sz="1400" dirty="0" err="1">
                <a:ea typeface="Verdana" panose="020B0604030504040204" pitchFamily="34" charset="0"/>
                <a:cs typeface="Verdana" panose="020B0604030504040204" pitchFamily="34" charset="0"/>
              </a:rPr>
              <a:t>Livamol</a:t>
            </a:r>
            <a:r>
              <a:rPr lang="en-US" sz="1400" dirty="0">
                <a:ea typeface="Verdana" panose="020B0604030504040204" pitchFamily="34" charset="0"/>
                <a:cs typeface="Verdana" panose="020B0604030504040204" pitchFamily="34" charset="0"/>
              </a:rPr>
              <a:t> with </a:t>
            </a:r>
            <a:r>
              <a:rPr lang="en-US" sz="1400" dirty="0" err="1">
                <a:ea typeface="Verdana" panose="020B0604030504040204" pitchFamily="34" charset="0"/>
                <a:cs typeface="Verdana" panose="020B0604030504040204" pitchFamily="34" charset="0"/>
              </a:rPr>
              <a:t>BioWorma</a:t>
            </a:r>
            <a:r>
              <a:rPr lang="en-US" sz="1400" dirty="0">
                <a:ea typeface="Verdana" panose="020B0604030504040204" pitchFamily="34" charset="0"/>
                <a:cs typeface="Verdana" panose="020B0604030504040204" pitchFamily="34" charset="0"/>
              </a:rPr>
              <a:t> (an Australian supplement  with </a:t>
            </a:r>
            <a:r>
              <a:rPr lang="en-US" sz="1400" dirty="0" err="1">
                <a:ea typeface="Verdana" panose="020B0604030504040204" pitchFamily="34" charset="0"/>
                <a:cs typeface="Verdana" panose="020B0604030504040204" pitchFamily="34" charset="0"/>
              </a:rPr>
              <a:t>BioWorma</a:t>
            </a:r>
            <a:r>
              <a:rPr lang="en-US" sz="1400" dirty="0">
                <a:ea typeface="Verdana" panose="020B0604030504040204" pitchFamily="34" charset="0"/>
                <a:cs typeface="Verdana" panose="020B0604030504040204" pitchFamily="34" charset="0"/>
              </a:rPr>
              <a:t> already added). </a:t>
            </a:r>
          </a:p>
          <a:p>
            <a:pPr>
              <a:defRPr/>
            </a:pPr>
            <a:endParaRPr lang="en-US" sz="1400" dirty="0">
              <a:ea typeface="Verdana" panose="020B0604030504040204" pitchFamily="34" charset="0"/>
              <a:cs typeface="Verdana" panose="020B0604030504040204" pitchFamily="34" charset="0"/>
            </a:endParaRPr>
          </a:p>
          <a:p>
            <a:pPr>
              <a:defRPr/>
            </a:pPr>
            <a:r>
              <a:rPr lang="en-US" sz="1400" dirty="0">
                <a:ea typeface="Verdana" panose="020B0604030504040204" pitchFamily="34" charset="0"/>
                <a:cs typeface="Verdana" panose="020B0604030504040204" pitchFamily="34" charset="0"/>
              </a:rPr>
              <a:t>After ingestion by livestock in their feed, the </a:t>
            </a:r>
            <a:r>
              <a:rPr lang="en-US" sz="1400" i="1" dirty="0">
                <a:ea typeface="Verdana" panose="020B0604030504040204" pitchFamily="34" charset="0"/>
                <a:cs typeface="Verdana" panose="020B0604030504040204" pitchFamily="34" charset="0"/>
              </a:rPr>
              <a:t>D. </a:t>
            </a:r>
            <a:r>
              <a:rPr lang="en-US" sz="1400" i="1" dirty="0" err="1">
                <a:ea typeface="Verdana" panose="020B0604030504040204" pitchFamily="34" charset="0"/>
                <a:cs typeface="Verdana" panose="020B0604030504040204" pitchFamily="34" charset="0"/>
              </a:rPr>
              <a:t>flagrans</a:t>
            </a:r>
            <a:r>
              <a:rPr lang="en-US" sz="1400" i="1" dirty="0">
                <a:ea typeface="Verdana" panose="020B0604030504040204" pitchFamily="34" charset="0"/>
                <a:cs typeface="Verdana" panose="020B0604030504040204" pitchFamily="34" charset="0"/>
              </a:rPr>
              <a:t> </a:t>
            </a:r>
            <a:r>
              <a:rPr lang="en-US" sz="1400" dirty="0">
                <a:ea typeface="Verdana" panose="020B0604030504040204" pitchFamily="34" charset="0"/>
                <a:cs typeface="Verdana" panose="020B0604030504040204" pitchFamily="34" charset="0"/>
              </a:rPr>
              <a:t>spores readily survive passage through the digestive tract to be excreted in the animal’s manure along with  any worm eggs the animal is passing simultaneously.  Once excreted, the spores germinate and trap and consume the newly hatched worm larvae. Livestock must eat the fungal spores (</a:t>
            </a:r>
            <a:r>
              <a:rPr lang="en-US" sz="1400" dirty="0" err="1">
                <a:ea typeface="Verdana" panose="020B0604030504040204" pitchFamily="34" charset="0"/>
                <a:cs typeface="Verdana" panose="020B0604030504040204" pitchFamily="34" charset="0"/>
              </a:rPr>
              <a:t>chlamydospores</a:t>
            </a:r>
            <a:r>
              <a:rPr lang="en-US" sz="1400" dirty="0">
                <a:ea typeface="Verdana" panose="020B0604030504040204" pitchFamily="34" charset="0"/>
                <a:cs typeface="Verdana" panose="020B0604030504040204" pitchFamily="34" charset="0"/>
              </a:rPr>
              <a:t>) daily to have sufficiently constant supply in the feces to impact the worm population in the pastures. </a:t>
            </a:r>
          </a:p>
          <a:p>
            <a:pPr>
              <a:defRPr/>
            </a:pPr>
            <a:r>
              <a:rPr lang="en-US" sz="1400" dirty="0">
                <a:ea typeface="Verdana" panose="020B0604030504040204" pitchFamily="34" charset="0"/>
                <a:cs typeface="Verdana" panose="020B0604030504040204" pitchFamily="34" charset="0"/>
              </a:rPr>
              <a:t>International Animal Health recommends that farmers start feeding the spores to their livestock at the beginning of the grazing season or earlier before barber pole worm or other </a:t>
            </a:r>
            <a:r>
              <a:rPr lang="en-US" sz="1400" dirty="0" err="1">
                <a:ea typeface="Verdana" panose="020B0604030504040204" pitchFamily="34" charset="0"/>
                <a:cs typeface="Verdana" panose="020B0604030504040204" pitchFamily="34" charset="0"/>
              </a:rPr>
              <a:t>strongyles</a:t>
            </a:r>
            <a:r>
              <a:rPr lang="en-US" sz="1400" dirty="0">
                <a:ea typeface="Verdana" panose="020B0604030504040204" pitchFamily="34" charset="0"/>
                <a:cs typeface="Verdana" panose="020B0604030504040204" pitchFamily="34" charset="0"/>
              </a:rPr>
              <a:t> become a major problem, and continue feeding it through the worst of the worm season.</a:t>
            </a:r>
            <a:br>
              <a:rPr lang="en-US" sz="1400" dirty="0">
                <a:ea typeface="Verdana" panose="020B0604030504040204" pitchFamily="34" charset="0"/>
                <a:cs typeface="Verdana" panose="020B0604030504040204" pitchFamily="34" charset="0"/>
              </a:rPr>
            </a:br>
            <a:endParaRPr lang="en-US" sz="1400" dirty="0">
              <a:ea typeface="Verdana" panose="020B0604030504040204" pitchFamily="34" charset="0"/>
              <a:cs typeface="Verdana" panose="020B0604030504040204" pitchFamily="34" charset="0"/>
            </a:endParaRPr>
          </a:p>
          <a:p>
            <a:pPr>
              <a:defRPr/>
            </a:pPr>
            <a:r>
              <a:rPr lang="en-US" sz="1400" dirty="0">
                <a:ea typeface="Verdana" panose="020B0604030504040204" pitchFamily="34" charset="0"/>
                <a:cs typeface="Verdana" panose="020B0604030504040204" pitchFamily="34" charset="0"/>
                <a:hlinkClick r:id="rId2"/>
              </a:rPr>
              <a:t>duddingtonia.com/</a:t>
            </a:r>
            <a:r>
              <a:rPr lang="en-US" sz="1400" dirty="0">
                <a:ea typeface="Verdana" panose="020B0604030504040204" pitchFamily="34" charset="0"/>
                <a:cs typeface="Verdana" panose="020B0604030504040204" pitchFamily="34" charset="0"/>
              </a:rPr>
              <a:t> is a website set up to inform interested farmers about the product and alert them when </a:t>
            </a:r>
            <a:r>
              <a:rPr lang="en-US" sz="1400" dirty="0" err="1">
                <a:ea typeface="Verdana" panose="020B0604030504040204" pitchFamily="34" charset="0"/>
                <a:cs typeface="Verdana" panose="020B0604030504040204" pitchFamily="34" charset="0"/>
              </a:rPr>
              <a:t>anf</a:t>
            </a:r>
            <a:r>
              <a:rPr lang="en-US" sz="1400" dirty="0">
                <a:ea typeface="Verdana" panose="020B0604030504040204" pitchFamily="34" charset="0"/>
                <a:cs typeface="Verdana" panose="020B0604030504040204" pitchFamily="34" charset="0"/>
              </a:rPr>
              <a:t> if it is released into the general market.</a:t>
            </a:r>
          </a:p>
          <a:p>
            <a:pPr>
              <a:defRPr/>
            </a:pPr>
            <a:endParaRPr lang="en-US" sz="1400" dirty="0">
              <a:ea typeface="Verdana" panose="020B0604030504040204" pitchFamily="34" charset="0"/>
              <a:cs typeface="Verdana" panose="020B0604030504040204" pitchFamily="34" charset="0"/>
            </a:endParaRPr>
          </a:p>
          <a:p>
            <a:pPr>
              <a:defRPr/>
            </a:pPr>
            <a:r>
              <a:rPr lang="en-US" sz="1400" dirty="0">
                <a:ea typeface="Verdana" panose="020B0604030504040204" pitchFamily="34" charset="0"/>
                <a:cs typeface="Verdana" panose="020B0604030504040204" pitchFamily="34" charset="0"/>
                <a:hlinkClick r:id="rId3"/>
              </a:rPr>
              <a:t>https://archive.apvma.gov.au/application_summaries/106347.pdf 40 pages of </a:t>
            </a:r>
            <a:r>
              <a:rPr lang="en-US" sz="1400" dirty="0" err="1">
                <a:ea typeface="Verdana" panose="020B0604030504040204" pitchFamily="34" charset="0"/>
                <a:cs typeface="Verdana" panose="020B0604030504040204" pitchFamily="34" charset="0"/>
                <a:hlinkClick r:id="rId3"/>
              </a:rPr>
              <a:t>d.flagrans</a:t>
            </a:r>
            <a:r>
              <a:rPr lang="en-US" sz="1400" dirty="0">
                <a:ea typeface="Verdana" panose="020B0604030504040204" pitchFamily="34" charset="0"/>
                <a:cs typeface="Verdana" panose="020B0604030504040204" pitchFamily="34" charset="0"/>
              </a:rPr>
              <a:t> lists several pages of past testing on </a:t>
            </a:r>
            <a:r>
              <a:rPr lang="en-US" sz="1400" i="1" dirty="0">
                <a:ea typeface="Verdana" panose="020B0604030504040204" pitchFamily="34" charset="0"/>
                <a:cs typeface="Verdana" panose="020B0604030504040204" pitchFamily="34" charset="0"/>
              </a:rPr>
              <a:t>d. </a:t>
            </a:r>
            <a:r>
              <a:rPr lang="en-US" sz="1400" i="1" dirty="0" err="1">
                <a:ea typeface="Verdana" panose="020B0604030504040204" pitchFamily="34" charset="0"/>
                <a:cs typeface="Verdana" panose="020B0604030504040204" pitchFamily="34" charset="0"/>
              </a:rPr>
              <a:t>flagrans</a:t>
            </a:r>
            <a:r>
              <a:rPr lang="en-US" sz="1400" i="1" dirty="0">
                <a:ea typeface="Verdana" panose="020B0604030504040204" pitchFamily="34" charset="0"/>
                <a:cs typeface="Verdana" panose="020B0604030504040204" pitchFamily="34" charset="0"/>
              </a:rPr>
              <a:t>.</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487883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572105771"/>
              </p:ext>
            </p:extLst>
          </p:nvPr>
        </p:nvGraphicFramePr>
        <p:xfrm>
          <a:off x="2324100" y="2133601"/>
          <a:ext cx="7543800" cy="446246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Autofit/>
          </a:bodyPr>
          <a:lstStyle/>
          <a:p>
            <a:pPr>
              <a:defRPr/>
            </a:pPr>
            <a:r>
              <a:rPr lang="en-US" sz="2000" dirty="0">
                <a:latin typeface="Verdana" panose="020B0604030504040204" pitchFamily="34" charset="0"/>
                <a:ea typeface="Verdana" panose="020B0604030504040204" pitchFamily="34" charset="0"/>
                <a:cs typeface="Verdana" panose="020B0604030504040204" pitchFamily="34" charset="0"/>
              </a:rPr>
              <a:t>On average, the </a:t>
            </a:r>
            <a:r>
              <a:rPr lang="en-US" sz="2000" dirty="0" err="1">
                <a:latin typeface="Verdana" panose="020B0604030504040204" pitchFamily="34" charset="0"/>
                <a:ea typeface="Verdana" panose="020B0604030504040204" pitchFamily="34" charset="0"/>
                <a:cs typeface="Verdana" panose="020B0604030504040204" pitchFamily="34" charset="0"/>
              </a:rPr>
              <a:t>Birdsfoot</a:t>
            </a:r>
            <a:r>
              <a:rPr lang="en-US" sz="2000" dirty="0">
                <a:latin typeface="Verdana" panose="020B0604030504040204" pitchFamily="34" charset="0"/>
                <a:ea typeface="Verdana" panose="020B0604030504040204" pitchFamily="34" charset="0"/>
                <a:cs typeface="Verdana" panose="020B0604030504040204" pitchFamily="34" charset="0"/>
              </a:rPr>
              <a:t> trefoil group had better FAMACHA scores (lower is better) on wk. 4 &amp; 6 – almost one whole point better. The difference between forage treatments was statistically significant (P = 0.039 for fixed effect of forage, P=0.053 for fixed effect of forage*day).</a:t>
            </a:r>
          </a:p>
        </p:txBody>
      </p:sp>
      <p:pic>
        <p:nvPicPr>
          <p:cNvPr id="53252" name="Picture 3"/>
          <p:cNvPicPr>
            <a:picLocks noChangeAspect="1"/>
          </p:cNvPicPr>
          <p:nvPr/>
        </p:nvPicPr>
        <p:blipFill>
          <a:blip r:embed="rId3">
            <a:extLst>
              <a:ext uri="{28A0092B-C50C-407E-A947-70E740481C1C}">
                <a14:useLocalDpi xmlns:a14="http://schemas.microsoft.com/office/drawing/2010/main" val="0"/>
              </a:ext>
            </a:extLst>
          </a:blip>
          <a:srcRect r="75"/>
          <a:stretch>
            <a:fillRect/>
          </a:stretch>
        </p:blipFill>
        <p:spPr bwMode="auto">
          <a:xfrm>
            <a:off x="4419600" y="3657600"/>
            <a:ext cx="1600200"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4095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62984843"/>
              </p:ext>
            </p:extLst>
          </p:nvPr>
        </p:nvGraphicFramePr>
        <p:xfrm>
          <a:off x="1524000" y="1828800"/>
          <a:ext cx="70866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1524000" y="381000"/>
            <a:ext cx="8991600" cy="1143000"/>
          </a:xfrm>
        </p:spPr>
        <p:txBody>
          <a:bodyPr>
            <a:noAutofit/>
          </a:bodyPr>
          <a:lstStyle/>
          <a:p>
            <a:pPr>
              <a:defRPr/>
            </a:pPr>
            <a:r>
              <a:rPr lang="en-US" sz="2000" dirty="0">
                <a:latin typeface="Verdana" panose="020B0604030504040204" pitchFamily="34" charset="0"/>
                <a:ea typeface="Verdana" panose="020B0604030504040204" pitchFamily="34" charset="0"/>
                <a:cs typeface="Verdana" panose="020B0604030504040204" pitchFamily="34" charset="0"/>
              </a:rPr>
              <a:t>Fecal egg counts were similar between the two groups until week 6 when the average egg count for the BFT group increased (very few of the </a:t>
            </a:r>
            <a:r>
              <a:rPr lang="en-US" sz="2000" dirty="0" err="1">
                <a:latin typeface="Verdana" panose="020B0604030504040204" pitchFamily="34" charset="0"/>
                <a:ea typeface="Verdana" panose="020B0604030504040204" pitchFamily="34" charset="0"/>
                <a:cs typeface="Verdana" panose="020B0604030504040204" pitchFamily="34" charset="0"/>
              </a:rPr>
              <a:t>strongyle</a:t>
            </a:r>
            <a:r>
              <a:rPr lang="en-US" sz="2000" dirty="0">
                <a:latin typeface="Verdana" panose="020B0604030504040204" pitchFamily="34" charset="0"/>
                <a:ea typeface="Verdana" panose="020B0604030504040204" pitchFamily="34" charset="0"/>
                <a:cs typeface="Verdana" panose="020B0604030504040204" pitchFamily="34" charset="0"/>
              </a:rPr>
              <a:t> worms were barber pole worms, most were nodular worm) . The difference between forage treatments was not statistically significant.</a:t>
            </a:r>
          </a:p>
        </p:txBody>
      </p:sp>
      <p:pic>
        <p:nvPicPr>
          <p:cNvPr id="5427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85000" y="4114800"/>
            <a:ext cx="3683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3"/>
          <p:cNvSpPr>
            <a:spLocks noChangeArrowheads="1"/>
          </p:cNvSpPr>
          <p:nvPr/>
        </p:nvSpPr>
        <p:spPr bwMode="auto">
          <a:xfrm>
            <a:off x="8193088" y="1524000"/>
            <a:ext cx="2286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sz="1400" b="1"/>
              <a:t>Birdsfoot Trefoil Paddocks</a:t>
            </a:r>
          </a:p>
          <a:p>
            <a:pPr>
              <a:spcBef>
                <a:spcPct val="0"/>
              </a:spcBef>
              <a:buClrTx/>
              <a:buSzTx/>
              <a:buFontTx/>
              <a:buNone/>
            </a:pPr>
            <a:r>
              <a:rPr lang="en-US" altLang="en-US" sz="1400" b="1"/>
              <a:t>    7/15/2015 = 72% BFT</a:t>
            </a:r>
          </a:p>
          <a:p>
            <a:pPr>
              <a:spcBef>
                <a:spcPct val="0"/>
              </a:spcBef>
              <a:buClrTx/>
              <a:buSzTx/>
              <a:buFontTx/>
              <a:buNone/>
            </a:pPr>
            <a:r>
              <a:rPr lang="en-US" altLang="en-US" sz="1400" b="1"/>
              <a:t>    7/29/2015 = 78% BFT</a:t>
            </a:r>
          </a:p>
          <a:p>
            <a:pPr>
              <a:spcBef>
                <a:spcPct val="0"/>
              </a:spcBef>
              <a:buClrTx/>
              <a:buSzTx/>
              <a:buFontTx/>
              <a:buNone/>
            </a:pPr>
            <a:r>
              <a:rPr lang="en-US" altLang="en-US" sz="1400" b="1"/>
              <a:t>    8/12/2015 = 86% BFT</a:t>
            </a:r>
          </a:p>
        </p:txBody>
      </p:sp>
    </p:spTree>
    <p:extLst>
      <p:ext uri="{BB962C8B-B14F-4D97-AF65-F5344CB8AC3E}">
        <p14:creationId xmlns:p14="http://schemas.microsoft.com/office/powerpoint/2010/main" val="3603757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1883949465"/>
              </p:ext>
            </p:extLst>
          </p:nvPr>
        </p:nvGraphicFramePr>
        <p:xfrm>
          <a:off x="1560286" y="845066"/>
          <a:ext cx="4038600" cy="3124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e 10"/>
          <p:cNvGraphicFramePr>
            <a:graphicFrameLocks noGrp="1"/>
          </p:cNvGraphicFramePr>
          <p:nvPr/>
        </p:nvGraphicFramePr>
        <p:xfrm>
          <a:off x="2128838" y="4098925"/>
          <a:ext cx="8443911" cy="2674941"/>
        </p:xfrm>
        <a:graphic>
          <a:graphicData uri="http://schemas.openxmlformats.org/drawingml/2006/table">
            <a:tbl>
              <a:tblPr firstRow="1" firstCol="1" bandRow="1">
                <a:tableStyleId>{5C22544A-7EE6-4342-B048-85BDC9FD1C3A}</a:tableStyleId>
              </a:tblPr>
              <a:tblGrid>
                <a:gridCol w="2803604">
                  <a:extLst>
                    <a:ext uri="{9D8B030D-6E8A-4147-A177-3AD203B41FA5}">
                      <a16:colId xmlns="" xmlns:a16="http://schemas.microsoft.com/office/drawing/2014/main" val="20000"/>
                    </a:ext>
                  </a:extLst>
                </a:gridCol>
                <a:gridCol w="3046973">
                  <a:extLst>
                    <a:ext uri="{9D8B030D-6E8A-4147-A177-3AD203B41FA5}">
                      <a16:colId xmlns="" xmlns:a16="http://schemas.microsoft.com/office/drawing/2014/main" val="20001"/>
                    </a:ext>
                  </a:extLst>
                </a:gridCol>
                <a:gridCol w="2593334">
                  <a:extLst>
                    <a:ext uri="{9D8B030D-6E8A-4147-A177-3AD203B41FA5}">
                      <a16:colId xmlns="" xmlns:a16="http://schemas.microsoft.com/office/drawing/2014/main" val="20002"/>
                    </a:ext>
                  </a:extLst>
                </a:gridCol>
              </a:tblGrid>
              <a:tr h="652271">
                <a:tc>
                  <a:txBody>
                    <a:bodyPr/>
                    <a:lstStyle/>
                    <a:p>
                      <a:pPr>
                        <a:lnSpc>
                          <a:spcPct val="107000"/>
                        </a:lnSpc>
                      </a:pPr>
                      <a:endParaRPr lang="en-US" sz="2000" dirty="0">
                        <a:effectLst/>
                        <a:latin typeface="+mj-lt"/>
                      </a:endParaRPr>
                    </a:p>
                  </a:txBody>
                  <a:tcPr marL="68591" marR="68591" marT="0" marB="0" anchor="b"/>
                </a:tc>
                <a:tc>
                  <a:txBody>
                    <a:bodyPr/>
                    <a:lstStyle/>
                    <a:p>
                      <a:pPr marL="0" marR="0" algn="ctr">
                        <a:lnSpc>
                          <a:spcPct val="107000"/>
                        </a:lnSpc>
                        <a:spcBef>
                          <a:spcPts val="0"/>
                        </a:spcBef>
                        <a:spcAft>
                          <a:spcPts val="0"/>
                        </a:spcAft>
                      </a:pPr>
                      <a:r>
                        <a:rPr lang="en-US" sz="2000" dirty="0">
                          <a:effectLst/>
                          <a:latin typeface="+mj-lt"/>
                        </a:rPr>
                        <a:t>Birdsfoot Trefoil Lambs</a:t>
                      </a:r>
                      <a:endParaRPr lang="en-US" sz="2000" dirty="0">
                        <a:effectLst/>
                        <a:latin typeface="+mj-lt"/>
                        <a:ea typeface="Calibri" panose="020F0502020204030204" pitchFamily="34" charset="0"/>
                        <a:cs typeface="Times New Roman" panose="02020603050405020304" pitchFamily="18" charset="0"/>
                      </a:endParaRPr>
                    </a:p>
                  </a:txBody>
                  <a:tcPr marL="68591" marR="68591" marT="0" marB="0" anchor="b"/>
                </a:tc>
                <a:tc>
                  <a:txBody>
                    <a:bodyPr/>
                    <a:lstStyle/>
                    <a:p>
                      <a:pPr marL="0" marR="0" algn="ctr">
                        <a:lnSpc>
                          <a:spcPct val="107000"/>
                        </a:lnSpc>
                        <a:spcBef>
                          <a:spcPts val="0"/>
                        </a:spcBef>
                        <a:spcAft>
                          <a:spcPts val="0"/>
                        </a:spcAft>
                      </a:pPr>
                      <a:r>
                        <a:rPr lang="en-US" sz="2000">
                          <a:effectLst/>
                          <a:latin typeface="+mj-lt"/>
                        </a:rPr>
                        <a:t>Unimproved Pasture Lambs</a:t>
                      </a:r>
                      <a:endParaRPr lang="en-US" sz="2000">
                        <a:effectLst/>
                        <a:latin typeface="+mj-lt"/>
                        <a:ea typeface="Calibri" panose="020F0502020204030204" pitchFamily="34" charset="0"/>
                        <a:cs typeface="Times New Roman" panose="02020603050405020304" pitchFamily="18" charset="0"/>
                      </a:endParaRPr>
                    </a:p>
                  </a:txBody>
                  <a:tcPr marL="68591" marR="68591" marT="0" marB="0" anchor="b"/>
                </a:tc>
                <a:extLst>
                  <a:ext uri="{0D108BD9-81ED-4DB2-BD59-A6C34878D82A}">
                    <a16:rowId xmlns="" xmlns:a16="http://schemas.microsoft.com/office/drawing/2014/main" val="10000"/>
                  </a:ext>
                </a:extLst>
              </a:tr>
              <a:tr h="326136">
                <a:tc>
                  <a:txBody>
                    <a:bodyPr/>
                    <a:lstStyle/>
                    <a:p>
                      <a:pPr marL="0" marR="0">
                        <a:lnSpc>
                          <a:spcPct val="107000"/>
                        </a:lnSpc>
                        <a:spcBef>
                          <a:spcPts val="0"/>
                        </a:spcBef>
                        <a:spcAft>
                          <a:spcPts val="0"/>
                        </a:spcAft>
                      </a:pPr>
                      <a:r>
                        <a:rPr lang="en-US" sz="2000" dirty="0">
                          <a:effectLst/>
                          <a:latin typeface="+mj-lt"/>
                        </a:rPr>
                        <a:t>7/15/2015</a:t>
                      </a:r>
                      <a:endParaRPr lang="en-US" sz="2000" dirty="0">
                        <a:effectLst/>
                        <a:latin typeface="+mj-lt"/>
                        <a:ea typeface="Calibri" panose="020F0502020204030204" pitchFamily="34" charset="0"/>
                        <a:cs typeface="Times New Roman" panose="02020603050405020304" pitchFamily="18" charset="0"/>
                      </a:endParaRPr>
                    </a:p>
                  </a:txBody>
                  <a:tcPr marL="68591" marR="68591" marT="0" marB="0" anchor="b"/>
                </a:tc>
                <a:tc>
                  <a:txBody>
                    <a:bodyPr/>
                    <a:lstStyle/>
                    <a:p>
                      <a:pPr marL="0" marR="0" algn="ctr">
                        <a:lnSpc>
                          <a:spcPct val="107000"/>
                        </a:lnSpc>
                        <a:spcBef>
                          <a:spcPts val="0"/>
                        </a:spcBef>
                        <a:spcAft>
                          <a:spcPts val="0"/>
                        </a:spcAft>
                      </a:pPr>
                      <a:r>
                        <a:rPr lang="en-US" sz="2000" dirty="0">
                          <a:effectLst/>
                          <a:latin typeface="+mj-lt"/>
                        </a:rPr>
                        <a:t>57.1</a:t>
                      </a:r>
                      <a:endParaRPr lang="en-US" sz="2000" dirty="0">
                        <a:effectLst/>
                        <a:latin typeface="+mj-lt"/>
                        <a:ea typeface="Calibri" panose="020F0502020204030204" pitchFamily="34" charset="0"/>
                        <a:cs typeface="Times New Roman" panose="02020603050405020304" pitchFamily="18" charset="0"/>
                      </a:endParaRPr>
                    </a:p>
                  </a:txBody>
                  <a:tcPr marL="68591" marR="68591" marT="0" marB="0" anchor="b"/>
                </a:tc>
                <a:tc>
                  <a:txBody>
                    <a:bodyPr/>
                    <a:lstStyle/>
                    <a:p>
                      <a:pPr marL="0" marR="0" algn="ctr">
                        <a:lnSpc>
                          <a:spcPct val="107000"/>
                        </a:lnSpc>
                        <a:spcBef>
                          <a:spcPts val="0"/>
                        </a:spcBef>
                        <a:spcAft>
                          <a:spcPts val="0"/>
                        </a:spcAft>
                      </a:pPr>
                      <a:r>
                        <a:rPr lang="en-US" sz="2000" dirty="0">
                          <a:effectLst/>
                          <a:latin typeface="+mj-lt"/>
                        </a:rPr>
                        <a:t>60.8</a:t>
                      </a:r>
                      <a:endParaRPr lang="en-US" sz="2000" dirty="0">
                        <a:effectLst/>
                        <a:latin typeface="+mj-lt"/>
                        <a:ea typeface="Calibri" panose="020F0502020204030204" pitchFamily="34" charset="0"/>
                        <a:cs typeface="Times New Roman" panose="02020603050405020304" pitchFamily="18" charset="0"/>
                      </a:endParaRPr>
                    </a:p>
                  </a:txBody>
                  <a:tcPr marL="68591" marR="68591" marT="0" marB="0" anchor="b"/>
                </a:tc>
                <a:extLst>
                  <a:ext uri="{0D108BD9-81ED-4DB2-BD59-A6C34878D82A}">
                    <a16:rowId xmlns="" xmlns:a16="http://schemas.microsoft.com/office/drawing/2014/main" val="10001"/>
                  </a:ext>
                </a:extLst>
              </a:tr>
              <a:tr h="326136">
                <a:tc>
                  <a:txBody>
                    <a:bodyPr/>
                    <a:lstStyle/>
                    <a:p>
                      <a:pPr marL="0" marR="0">
                        <a:lnSpc>
                          <a:spcPct val="107000"/>
                        </a:lnSpc>
                        <a:spcBef>
                          <a:spcPts val="0"/>
                        </a:spcBef>
                        <a:spcAft>
                          <a:spcPts val="0"/>
                        </a:spcAft>
                      </a:pPr>
                      <a:r>
                        <a:rPr lang="en-US" sz="2000" dirty="0">
                          <a:effectLst/>
                          <a:latin typeface="+mj-lt"/>
                        </a:rPr>
                        <a:t>8/24/2015</a:t>
                      </a:r>
                      <a:endParaRPr lang="en-US" sz="2000" dirty="0">
                        <a:effectLst/>
                        <a:latin typeface="+mj-lt"/>
                        <a:ea typeface="Calibri" panose="020F0502020204030204" pitchFamily="34" charset="0"/>
                        <a:cs typeface="Times New Roman" panose="02020603050405020304" pitchFamily="18" charset="0"/>
                      </a:endParaRPr>
                    </a:p>
                  </a:txBody>
                  <a:tcPr marL="68591" marR="68591" marT="0" marB="0" anchor="b"/>
                </a:tc>
                <a:tc>
                  <a:txBody>
                    <a:bodyPr/>
                    <a:lstStyle/>
                    <a:p>
                      <a:pPr marL="0" marR="0" algn="ctr">
                        <a:lnSpc>
                          <a:spcPct val="107000"/>
                        </a:lnSpc>
                        <a:spcBef>
                          <a:spcPts val="0"/>
                        </a:spcBef>
                        <a:spcAft>
                          <a:spcPts val="0"/>
                        </a:spcAft>
                      </a:pPr>
                      <a:r>
                        <a:rPr lang="en-US" sz="2000" dirty="0">
                          <a:effectLst/>
                          <a:latin typeface="+mj-lt"/>
                        </a:rPr>
                        <a:t>70.3</a:t>
                      </a:r>
                      <a:endParaRPr lang="en-US" sz="2000" dirty="0">
                        <a:effectLst/>
                        <a:latin typeface="+mj-lt"/>
                        <a:ea typeface="Calibri" panose="020F0502020204030204" pitchFamily="34" charset="0"/>
                        <a:cs typeface="Times New Roman" panose="02020603050405020304" pitchFamily="18" charset="0"/>
                      </a:endParaRPr>
                    </a:p>
                  </a:txBody>
                  <a:tcPr marL="68591" marR="68591" marT="0" marB="0" anchor="b"/>
                </a:tc>
                <a:tc>
                  <a:txBody>
                    <a:bodyPr/>
                    <a:lstStyle/>
                    <a:p>
                      <a:pPr marL="0" marR="0" algn="ctr">
                        <a:lnSpc>
                          <a:spcPct val="107000"/>
                        </a:lnSpc>
                        <a:spcBef>
                          <a:spcPts val="0"/>
                        </a:spcBef>
                        <a:spcAft>
                          <a:spcPts val="0"/>
                        </a:spcAft>
                      </a:pPr>
                      <a:r>
                        <a:rPr lang="en-US" sz="2000">
                          <a:effectLst/>
                          <a:latin typeface="+mj-lt"/>
                        </a:rPr>
                        <a:t>65.5</a:t>
                      </a:r>
                      <a:endParaRPr lang="en-US" sz="2000">
                        <a:effectLst/>
                        <a:latin typeface="+mj-lt"/>
                        <a:ea typeface="Calibri" panose="020F0502020204030204" pitchFamily="34" charset="0"/>
                        <a:cs typeface="Times New Roman" panose="02020603050405020304" pitchFamily="18" charset="0"/>
                      </a:endParaRPr>
                    </a:p>
                  </a:txBody>
                  <a:tcPr marL="68591" marR="68591" marT="0" marB="0" anchor="b"/>
                </a:tc>
                <a:extLst>
                  <a:ext uri="{0D108BD9-81ED-4DB2-BD59-A6C34878D82A}">
                    <a16:rowId xmlns="" xmlns:a16="http://schemas.microsoft.com/office/drawing/2014/main" val="10002"/>
                  </a:ext>
                </a:extLst>
              </a:tr>
              <a:tr h="391989">
                <a:tc>
                  <a:txBody>
                    <a:bodyPr/>
                    <a:lstStyle/>
                    <a:p>
                      <a:pPr marL="0" marR="0">
                        <a:lnSpc>
                          <a:spcPct val="107000"/>
                        </a:lnSpc>
                        <a:spcBef>
                          <a:spcPts val="0"/>
                        </a:spcBef>
                        <a:spcAft>
                          <a:spcPts val="0"/>
                        </a:spcAft>
                      </a:pPr>
                      <a:r>
                        <a:rPr lang="en-US" sz="2000" dirty="0">
                          <a:effectLst/>
                          <a:latin typeface="+mj-lt"/>
                        </a:rPr>
                        <a:t>Gain (</a:t>
                      </a:r>
                      <a:r>
                        <a:rPr lang="en-US" sz="2000" dirty="0" err="1">
                          <a:effectLst/>
                          <a:latin typeface="+mj-lt"/>
                        </a:rPr>
                        <a:t>lb</a:t>
                      </a:r>
                      <a:r>
                        <a:rPr lang="en-US" sz="2000" dirty="0">
                          <a:effectLst/>
                          <a:latin typeface="+mj-lt"/>
                        </a:rPr>
                        <a:t>)</a:t>
                      </a:r>
                      <a:endParaRPr lang="en-US" sz="2000" dirty="0">
                        <a:effectLst/>
                        <a:latin typeface="+mj-lt"/>
                        <a:ea typeface="Calibri" panose="020F0502020204030204" pitchFamily="34" charset="0"/>
                        <a:cs typeface="Times New Roman" panose="02020603050405020304" pitchFamily="18" charset="0"/>
                      </a:endParaRPr>
                    </a:p>
                  </a:txBody>
                  <a:tcPr marL="68591" marR="68591" marT="0" marB="0" anchor="b"/>
                </a:tc>
                <a:tc>
                  <a:txBody>
                    <a:bodyPr/>
                    <a:lstStyle/>
                    <a:p>
                      <a:pPr marL="0" marR="0" algn="ctr">
                        <a:lnSpc>
                          <a:spcPct val="107000"/>
                        </a:lnSpc>
                        <a:spcBef>
                          <a:spcPts val="0"/>
                        </a:spcBef>
                        <a:spcAft>
                          <a:spcPts val="0"/>
                        </a:spcAft>
                      </a:pPr>
                      <a:r>
                        <a:rPr lang="en-US" sz="2000" dirty="0">
                          <a:effectLst/>
                          <a:latin typeface="+mj-lt"/>
                        </a:rPr>
                        <a:t>13.1</a:t>
                      </a:r>
                      <a:endParaRPr lang="en-US" sz="2000" dirty="0">
                        <a:effectLst/>
                        <a:latin typeface="+mj-lt"/>
                        <a:ea typeface="Calibri" panose="020F0502020204030204" pitchFamily="34" charset="0"/>
                        <a:cs typeface="Times New Roman" panose="02020603050405020304" pitchFamily="18" charset="0"/>
                      </a:endParaRPr>
                    </a:p>
                  </a:txBody>
                  <a:tcPr marL="68591" marR="68591" marT="0" marB="0" anchor="b"/>
                </a:tc>
                <a:tc>
                  <a:txBody>
                    <a:bodyPr/>
                    <a:lstStyle/>
                    <a:p>
                      <a:pPr marL="0" marR="0" algn="ctr">
                        <a:lnSpc>
                          <a:spcPct val="107000"/>
                        </a:lnSpc>
                        <a:spcBef>
                          <a:spcPts val="0"/>
                        </a:spcBef>
                        <a:spcAft>
                          <a:spcPts val="0"/>
                        </a:spcAft>
                      </a:pPr>
                      <a:r>
                        <a:rPr lang="en-US" sz="2000">
                          <a:effectLst/>
                          <a:latin typeface="+mj-lt"/>
                        </a:rPr>
                        <a:t>4.8</a:t>
                      </a:r>
                      <a:endParaRPr lang="en-US" sz="2000">
                        <a:effectLst/>
                        <a:latin typeface="+mj-lt"/>
                        <a:ea typeface="Calibri" panose="020F0502020204030204" pitchFamily="34" charset="0"/>
                        <a:cs typeface="Times New Roman" panose="02020603050405020304" pitchFamily="18" charset="0"/>
                      </a:endParaRPr>
                    </a:p>
                  </a:txBody>
                  <a:tcPr marL="68591" marR="68591" marT="0" marB="0" anchor="b"/>
                </a:tc>
                <a:extLst>
                  <a:ext uri="{0D108BD9-81ED-4DB2-BD59-A6C34878D82A}">
                    <a16:rowId xmlns="" xmlns:a16="http://schemas.microsoft.com/office/drawing/2014/main" val="10003"/>
                  </a:ext>
                </a:extLst>
              </a:tr>
              <a:tr h="326136">
                <a:tc>
                  <a:txBody>
                    <a:bodyPr/>
                    <a:lstStyle/>
                    <a:p>
                      <a:pPr marL="0" marR="0">
                        <a:lnSpc>
                          <a:spcPct val="107000"/>
                        </a:lnSpc>
                        <a:spcBef>
                          <a:spcPts val="0"/>
                        </a:spcBef>
                        <a:spcAft>
                          <a:spcPts val="0"/>
                        </a:spcAft>
                      </a:pPr>
                      <a:r>
                        <a:rPr lang="en-US" sz="2000">
                          <a:effectLst/>
                          <a:latin typeface="+mj-lt"/>
                        </a:rPr>
                        <a:t>Days</a:t>
                      </a:r>
                      <a:endParaRPr lang="en-US" sz="2000">
                        <a:effectLst/>
                        <a:latin typeface="+mj-lt"/>
                        <a:ea typeface="Calibri" panose="020F0502020204030204" pitchFamily="34" charset="0"/>
                        <a:cs typeface="Times New Roman" panose="02020603050405020304" pitchFamily="18" charset="0"/>
                      </a:endParaRPr>
                    </a:p>
                  </a:txBody>
                  <a:tcPr marL="68591" marR="68591" marT="0" marB="0" anchor="b"/>
                </a:tc>
                <a:tc>
                  <a:txBody>
                    <a:bodyPr/>
                    <a:lstStyle/>
                    <a:p>
                      <a:pPr marL="0" marR="0" algn="ctr">
                        <a:lnSpc>
                          <a:spcPct val="107000"/>
                        </a:lnSpc>
                        <a:spcBef>
                          <a:spcPts val="0"/>
                        </a:spcBef>
                        <a:spcAft>
                          <a:spcPts val="0"/>
                        </a:spcAft>
                      </a:pPr>
                      <a:r>
                        <a:rPr lang="en-US" sz="2000" dirty="0">
                          <a:effectLst/>
                          <a:latin typeface="+mj-lt"/>
                        </a:rPr>
                        <a:t>40</a:t>
                      </a:r>
                      <a:endParaRPr lang="en-US" sz="2000" dirty="0">
                        <a:effectLst/>
                        <a:latin typeface="+mj-lt"/>
                        <a:ea typeface="Calibri" panose="020F0502020204030204" pitchFamily="34" charset="0"/>
                        <a:cs typeface="Times New Roman" panose="02020603050405020304" pitchFamily="18" charset="0"/>
                      </a:endParaRPr>
                    </a:p>
                  </a:txBody>
                  <a:tcPr marL="68591" marR="68591" marT="0" marB="0" anchor="b"/>
                </a:tc>
                <a:tc>
                  <a:txBody>
                    <a:bodyPr/>
                    <a:lstStyle/>
                    <a:p>
                      <a:pPr marL="0" marR="0" algn="ctr">
                        <a:lnSpc>
                          <a:spcPct val="107000"/>
                        </a:lnSpc>
                        <a:spcBef>
                          <a:spcPts val="0"/>
                        </a:spcBef>
                        <a:spcAft>
                          <a:spcPts val="0"/>
                        </a:spcAft>
                      </a:pPr>
                      <a:r>
                        <a:rPr lang="en-US" sz="2000" dirty="0">
                          <a:effectLst/>
                          <a:latin typeface="+mj-lt"/>
                        </a:rPr>
                        <a:t>40</a:t>
                      </a:r>
                      <a:endParaRPr lang="en-US" sz="2000" dirty="0">
                        <a:effectLst/>
                        <a:latin typeface="+mj-lt"/>
                        <a:ea typeface="Calibri" panose="020F0502020204030204" pitchFamily="34" charset="0"/>
                        <a:cs typeface="Times New Roman" panose="02020603050405020304" pitchFamily="18" charset="0"/>
                      </a:endParaRPr>
                    </a:p>
                  </a:txBody>
                  <a:tcPr marL="68591" marR="68591" marT="0" marB="0" anchor="b"/>
                </a:tc>
                <a:extLst>
                  <a:ext uri="{0D108BD9-81ED-4DB2-BD59-A6C34878D82A}">
                    <a16:rowId xmlns="" xmlns:a16="http://schemas.microsoft.com/office/drawing/2014/main" val="10004"/>
                  </a:ext>
                </a:extLst>
              </a:tr>
              <a:tr h="326136">
                <a:tc>
                  <a:txBody>
                    <a:bodyPr/>
                    <a:lstStyle/>
                    <a:p>
                      <a:pPr marL="0" marR="0">
                        <a:lnSpc>
                          <a:spcPct val="107000"/>
                        </a:lnSpc>
                        <a:spcBef>
                          <a:spcPts val="0"/>
                        </a:spcBef>
                        <a:spcAft>
                          <a:spcPts val="0"/>
                        </a:spcAft>
                      </a:pPr>
                      <a:r>
                        <a:rPr lang="en-US" sz="2000">
                          <a:effectLst/>
                          <a:latin typeface="+mj-lt"/>
                        </a:rPr>
                        <a:t>DailyGain (lb)</a:t>
                      </a:r>
                      <a:endParaRPr lang="en-US" sz="2000">
                        <a:effectLst/>
                        <a:latin typeface="+mj-lt"/>
                        <a:ea typeface="Calibri" panose="020F0502020204030204" pitchFamily="34" charset="0"/>
                        <a:cs typeface="Times New Roman" panose="02020603050405020304" pitchFamily="18" charset="0"/>
                      </a:endParaRPr>
                    </a:p>
                  </a:txBody>
                  <a:tcPr marL="68591" marR="68591" marT="0" marB="0" anchor="b"/>
                </a:tc>
                <a:tc>
                  <a:txBody>
                    <a:bodyPr/>
                    <a:lstStyle/>
                    <a:p>
                      <a:pPr marL="0" marR="0" algn="ctr">
                        <a:lnSpc>
                          <a:spcPct val="107000"/>
                        </a:lnSpc>
                        <a:spcBef>
                          <a:spcPts val="0"/>
                        </a:spcBef>
                        <a:spcAft>
                          <a:spcPts val="0"/>
                        </a:spcAft>
                      </a:pPr>
                      <a:r>
                        <a:rPr lang="en-US" sz="2000" dirty="0">
                          <a:effectLst/>
                          <a:latin typeface="+mj-lt"/>
                        </a:rPr>
                        <a:t>0.33</a:t>
                      </a:r>
                      <a:endParaRPr lang="en-US" sz="2000" dirty="0">
                        <a:effectLst/>
                        <a:latin typeface="+mj-lt"/>
                        <a:ea typeface="Calibri" panose="020F0502020204030204" pitchFamily="34" charset="0"/>
                        <a:cs typeface="Times New Roman" panose="02020603050405020304" pitchFamily="18" charset="0"/>
                      </a:endParaRPr>
                    </a:p>
                  </a:txBody>
                  <a:tcPr marL="68591" marR="68591" marT="0" marB="0" anchor="b"/>
                </a:tc>
                <a:tc>
                  <a:txBody>
                    <a:bodyPr/>
                    <a:lstStyle/>
                    <a:p>
                      <a:pPr marL="0" marR="0" algn="ctr">
                        <a:lnSpc>
                          <a:spcPct val="107000"/>
                        </a:lnSpc>
                        <a:spcBef>
                          <a:spcPts val="0"/>
                        </a:spcBef>
                        <a:spcAft>
                          <a:spcPts val="0"/>
                        </a:spcAft>
                      </a:pPr>
                      <a:r>
                        <a:rPr lang="en-US" sz="2000" dirty="0">
                          <a:effectLst/>
                          <a:latin typeface="+mj-lt"/>
                        </a:rPr>
                        <a:t>0.12</a:t>
                      </a:r>
                      <a:endParaRPr lang="en-US" sz="2000" dirty="0">
                        <a:effectLst/>
                        <a:latin typeface="+mj-lt"/>
                        <a:ea typeface="Calibri" panose="020F0502020204030204" pitchFamily="34" charset="0"/>
                        <a:cs typeface="Times New Roman" panose="02020603050405020304" pitchFamily="18" charset="0"/>
                      </a:endParaRPr>
                    </a:p>
                  </a:txBody>
                  <a:tcPr marL="68591" marR="68591" marT="0" marB="0" anchor="b"/>
                </a:tc>
                <a:extLst>
                  <a:ext uri="{0D108BD9-81ED-4DB2-BD59-A6C34878D82A}">
                    <a16:rowId xmlns="" xmlns:a16="http://schemas.microsoft.com/office/drawing/2014/main" val="10005"/>
                  </a:ext>
                </a:extLst>
              </a:tr>
              <a:tr h="326136">
                <a:tc>
                  <a:txBody>
                    <a:bodyPr/>
                    <a:lstStyle/>
                    <a:p>
                      <a:pPr>
                        <a:lnSpc>
                          <a:spcPct val="107000"/>
                        </a:lnSpc>
                      </a:pPr>
                      <a:endParaRPr lang="en-US" sz="2000">
                        <a:effectLst/>
                        <a:latin typeface="+mj-lt"/>
                      </a:endParaRPr>
                    </a:p>
                  </a:txBody>
                  <a:tcPr marL="68591" marR="68591" marT="0" marB="0" anchor="b"/>
                </a:tc>
                <a:tc>
                  <a:txBody>
                    <a:bodyPr/>
                    <a:lstStyle/>
                    <a:p>
                      <a:pPr marL="0" marR="0" algn="ctr">
                        <a:lnSpc>
                          <a:spcPct val="107000"/>
                        </a:lnSpc>
                        <a:spcBef>
                          <a:spcPts val="0"/>
                        </a:spcBef>
                        <a:spcAft>
                          <a:spcPts val="0"/>
                        </a:spcAft>
                      </a:pPr>
                      <a:r>
                        <a:rPr lang="en-US" sz="2000">
                          <a:effectLst/>
                          <a:latin typeface="+mj-lt"/>
                        </a:rPr>
                        <a:t>1/3 lb</a:t>
                      </a:r>
                      <a:endParaRPr lang="en-US" sz="2000">
                        <a:effectLst/>
                        <a:latin typeface="+mj-lt"/>
                        <a:ea typeface="Calibri" panose="020F0502020204030204" pitchFamily="34" charset="0"/>
                        <a:cs typeface="Times New Roman" panose="02020603050405020304" pitchFamily="18" charset="0"/>
                      </a:endParaRPr>
                    </a:p>
                  </a:txBody>
                  <a:tcPr marL="68591" marR="68591" marT="0" marB="0" anchor="b"/>
                </a:tc>
                <a:tc>
                  <a:txBody>
                    <a:bodyPr/>
                    <a:lstStyle/>
                    <a:p>
                      <a:pPr marL="0" marR="0" algn="ctr">
                        <a:lnSpc>
                          <a:spcPct val="107000"/>
                        </a:lnSpc>
                        <a:spcBef>
                          <a:spcPts val="0"/>
                        </a:spcBef>
                        <a:spcAft>
                          <a:spcPts val="0"/>
                        </a:spcAft>
                      </a:pPr>
                      <a:r>
                        <a:rPr lang="en-US" sz="2000" dirty="0">
                          <a:effectLst/>
                          <a:latin typeface="+mj-lt"/>
                        </a:rPr>
                        <a:t>&lt; 1/8 </a:t>
                      </a:r>
                      <a:r>
                        <a:rPr lang="en-US" sz="2000" dirty="0" err="1">
                          <a:effectLst/>
                          <a:latin typeface="+mj-lt"/>
                        </a:rPr>
                        <a:t>lb</a:t>
                      </a:r>
                      <a:endParaRPr lang="en-US" sz="2000" dirty="0">
                        <a:effectLst/>
                        <a:latin typeface="+mj-lt"/>
                        <a:ea typeface="Calibri" panose="020F0502020204030204" pitchFamily="34" charset="0"/>
                        <a:cs typeface="Times New Roman" panose="02020603050405020304" pitchFamily="18" charset="0"/>
                      </a:endParaRPr>
                    </a:p>
                  </a:txBody>
                  <a:tcPr marL="68591" marR="68591" marT="0" marB="0" anchor="b"/>
                </a:tc>
                <a:extLst>
                  <a:ext uri="{0D108BD9-81ED-4DB2-BD59-A6C34878D82A}">
                    <a16:rowId xmlns="" xmlns:a16="http://schemas.microsoft.com/office/drawing/2014/main" val="10006"/>
                  </a:ext>
                </a:extLst>
              </a:tr>
            </a:tbl>
          </a:graphicData>
        </a:graphic>
      </p:graphicFrame>
      <p:sp>
        <p:nvSpPr>
          <p:cNvPr id="55333" name="TextBox 11"/>
          <p:cNvSpPr txBox="1">
            <a:spLocks noChangeArrowheads="1"/>
          </p:cNvSpPr>
          <p:nvPr/>
        </p:nvSpPr>
        <p:spPr bwMode="auto">
          <a:xfrm>
            <a:off x="1828801" y="225426"/>
            <a:ext cx="8702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sz="2800">
                <a:latin typeface="Calibri" panose="020F0502020204030204" pitchFamily="34" charset="0"/>
              </a:rPr>
              <a:t>Birdsfoot trefoil group gained substantially more (P=0.000)</a:t>
            </a:r>
          </a:p>
        </p:txBody>
      </p:sp>
      <p:pic>
        <p:nvPicPr>
          <p:cNvPr id="5533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85038" y="844550"/>
            <a:ext cx="2925762" cy="306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803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1513" y="0"/>
            <a:ext cx="8229600" cy="762000"/>
          </a:xfrm>
        </p:spPr>
        <p:txBody>
          <a:bodyPr>
            <a:noAutofit/>
          </a:bodyPr>
          <a:lstStyle/>
          <a:p>
            <a:pPr>
              <a:defRPr/>
            </a:pPr>
            <a:r>
              <a:rPr lang="en-US" sz="3200" dirty="0"/>
              <a:t/>
            </a:r>
            <a:br>
              <a:rPr lang="en-US" sz="3200" dirty="0"/>
            </a:br>
            <a:r>
              <a:rPr lang="en-US" sz="3200" dirty="0">
                <a:latin typeface="Tahoma" panose="020B0604030504040204" pitchFamily="34" charset="0"/>
                <a:ea typeface="Tahoma" panose="020B0604030504040204" pitchFamily="34" charset="0"/>
                <a:cs typeface="Tahoma" panose="020B0604030504040204" pitchFamily="34" charset="0"/>
              </a:rPr>
              <a:t>Status of BFT field on June 26</a:t>
            </a:r>
            <a:r>
              <a:rPr lang="en-US" sz="3200" baseline="30000" dirty="0">
                <a:latin typeface="Tahoma" panose="020B0604030504040204" pitchFamily="34" charset="0"/>
                <a:ea typeface="Tahoma" panose="020B0604030504040204" pitchFamily="34" charset="0"/>
                <a:cs typeface="Tahoma" panose="020B0604030504040204" pitchFamily="34" charset="0"/>
              </a:rPr>
              <a:t>th</a:t>
            </a:r>
            <a:r>
              <a:rPr lang="en-US" sz="3200" dirty="0">
                <a:latin typeface="Tahoma" panose="020B0604030504040204" pitchFamily="34" charset="0"/>
                <a:ea typeface="Tahoma" panose="020B0604030504040204" pitchFamily="34" charset="0"/>
                <a:cs typeface="Tahoma" panose="020B0604030504040204" pitchFamily="34" charset="0"/>
              </a:rPr>
              <a:t>, 2017</a:t>
            </a:r>
            <a:br>
              <a:rPr lang="en-US" sz="3200" dirty="0">
                <a:latin typeface="Tahoma" panose="020B0604030504040204" pitchFamily="34" charset="0"/>
                <a:ea typeface="Tahoma" panose="020B0604030504040204" pitchFamily="34" charset="0"/>
                <a:cs typeface="Tahoma" panose="020B0604030504040204" pitchFamily="34" charset="0"/>
              </a:rPr>
            </a:b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idx="1"/>
          </p:nvPr>
        </p:nvSpPr>
        <p:spPr>
          <a:xfrm>
            <a:off x="1600200" y="762001"/>
            <a:ext cx="8915400" cy="4373563"/>
          </a:xfrm>
        </p:spPr>
        <p:txBody>
          <a:bodyPr>
            <a:normAutofit/>
          </a:bodyPr>
          <a:lstStyle/>
          <a:p>
            <a:pPr marL="0" indent="0">
              <a:buNone/>
              <a:defRPr/>
            </a:pPr>
            <a:r>
              <a:rPr lang="en-US" sz="1800" dirty="0">
                <a:latin typeface="Verdana" panose="020B0604030504040204" pitchFamily="34" charset="0"/>
                <a:ea typeface="Verdana" panose="020B0604030504040204" pitchFamily="34" charset="0"/>
                <a:cs typeface="Verdana" panose="020B0604030504040204" pitchFamily="34" charset="0"/>
              </a:rPr>
              <a:t>Percentage of BFT in the field still &gt;25%. Six samples averaged 46% BFT and 37% BFT in fresh and dry matter biomass, respectively. Much of the remainder of the forage was mature grasses. </a:t>
            </a:r>
          </a:p>
        </p:txBody>
      </p:sp>
      <p:pic>
        <p:nvPicPr>
          <p:cNvPr id="56324" name="Picture 4"/>
          <p:cNvPicPr>
            <a:picLocks noChangeAspect="1"/>
          </p:cNvPicPr>
          <p:nvPr/>
        </p:nvPicPr>
        <p:blipFill>
          <a:blip r:embed="rId2">
            <a:extLst>
              <a:ext uri="{28A0092B-C50C-407E-A947-70E740481C1C}">
                <a14:useLocalDpi xmlns:a14="http://schemas.microsoft.com/office/drawing/2010/main" val="0"/>
              </a:ext>
            </a:extLst>
          </a:blip>
          <a:srcRect t="2408"/>
          <a:stretch>
            <a:fillRect/>
          </a:stretch>
        </p:blipFill>
        <p:spPr bwMode="auto">
          <a:xfrm>
            <a:off x="2665413" y="1828801"/>
            <a:ext cx="6781800" cy="496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5065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76200"/>
            <a:ext cx="8229600" cy="1828800"/>
          </a:xfrm>
        </p:spPr>
        <p:txBody>
          <a:bodyPr>
            <a:normAutofit fontScale="90000"/>
          </a:bodyPr>
          <a:lstStyle/>
          <a:p>
            <a:pPr>
              <a:defRPr/>
            </a:pPr>
            <a:r>
              <a:rPr lang="en-US" dirty="0" smtClean="0">
                <a:latin typeface="Tahoma" panose="020B0604030504040204" pitchFamily="34" charset="0"/>
                <a:ea typeface="Tahoma" panose="020B0604030504040204" pitchFamily="34" charset="0"/>
                <a:cs typeface="Tahoma" panose="020B0604030504040204" pitchFamily="34" charset="0"/>
              </a:rPr>
              <a:t>1.6 Acre Field Bruce BFT</a:t>
            </a:r>
            <a:br>
              <a:rPr lang="en-US" dirty="0" smtClean="0">
                <a:latin typeface="Tahoma" panose="020B0604030504040204" pitchFamily="34" charset="0"/>
                <a:ea typeface="Tahoma" panose="020B0604030504040204" pitchFamily="34" charset="0"/>
                <a:cs typeface="Tahoma" panose="020B0604030504040204" pitchFamily="34" charset="0"/>
              </a:rPr>
            </a:br>
            <a:r>
              <a:rPr lang="en-US" dirty="0" smtClean="0">
                <a:latin typeface="Tahoma" panose="020B0604030504040204" pitchFamily="34" charset="0"/>
                <a:ea typeface="Tahoma" panose="020B0604030504040204" pitchFamily="34" charset="0"/>
                <a:cs typeface="Tahoma" panose="020B0604030504040204" pitchFamily="34" charset="0"/>
              </a:rPr>
              <a:t>Germantown, NY</a:t>
            </a:r>
            <a:br>
              <a:rPr lang="en-US" dirty="0" smtClean="0">
                <a:latin typeface="Tahoma" panose="020B0604030504040204" pitchFamily="34" charset="0"/>
                <a:ea typeface="Tahoma" panose="020B0604030504040204" pitchFamily="34" charset="0"/>
                <a:cs typeface="Tahoma" panose="020B0604030504040204" pitchFamily="34" charset="0"/>
              </a:rPr>
            </a:br>
            <a:r>
              <a:rPr lang="en-US" dirty="0" smtClean="0">
                <a:latin typeface="Tahoma" panose="020B0604030504040204" pitchFamily="34" charset="0"/>
                <a:ea typeface="Tahoma" panose="020B0604030504040204" pitchFamily="34" charset="0"/>
                <a:cs typeface="Tahoma" panose="020B0604030504040204" pitchFamily="34" charset="0"/>
              </a:rPr>
              <a:t>Colombia County</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idx="1"/>
          </p:nvPr>
        </p:nvSpPr>
        <p:spPr>
          <a:xfrm>
            <a:off x="1981200" y="2057400"/>
            <a:ext cx="8229600" cy="4648200"/>
          </a:xfrm>
        </p:spPr>
        <p:txBody>
          <a:bodyPr>
            <a:normAutofit fontScale="92500" lnSpcReduction="10000"/>
          </a:bodyPr>
          <a:lstStyle/>
          <a:p>
            <a:pPr>
              <a:defRPr/>
            </a:pPr>
            <a:r>
              <a:rPr lang="en-US" sz="3000" b="1" dirty="0">
                <a:latin typeface="Verdana" panose="020B0604030504040204" pitchFamily="34" charset="0"/>
                <a:ea typeface="Verdana" panose="020B0604030504040204" pitchFamily="34" charset="0"/>
                <a:cs typeface="Verdana" panose="020B0604030504040204" pitchFamily="34" charset="0"/>
              </a:rPr>
              <a:t>Soil Type: Raynham</a:t>
            </a:r>
          </a:p>
          <a:p>
            <a:pPr>
              <a:defRPr/>
            </a:pPr>
            <a:r>
              <a:rPr lang="en-US" sz="3000" b="1" dirty="0">
                <a:latin typeface="Verdana" panose="020B0604030504040204" pitchFamily="34" charset="0"/>
                <a:ea typeface="Verdana" panose="020B0604030504040204" pitchFamily="34" charset="0"/>
                <a:cs typeface="Verdana" panose="020B0604030504040204" pitchFamily="34" charset="0"/>
              </a:rPr>
              <a:t>Soil pH: 6.0</a:t>
            </a:r>
          </a:p>
          <a:p>
            <a:pPr>
              <a:defRPr/>
            </a:pPr>
            <a:r>
              <a:rPr lang="en-US" sz="3000" b="1" dirty="0">
                <a:latin typeface="Verdana" panose="020B0604030504040204" pitchFamily="34" charset="0"/>
                <a:ea typeface="Verdana" panose="020B0604030504040204" pitchFamily="34" charset="0"/>
                <a:cs typeface="Verdana" panose="020B0604030504040204" pitchFamily="34" charset="0"/>
              </a:rPr>
              <a:t>Buffer pH: 6.0</a:t>
            </a:r>
          </a:p>
          <a:p>
            <a:pPr>
              <a:defRPr/>
            </a:pPr>
            <a:r>
              <a:rPr lang="en-US" sz="3000" b="1" dirty="0">
                <a:latin typeface="Verdana" panose="020B0604030504040204" pitchFamily="34" charset="0"/>
                <a:ea typeface="Verdana" panose="020B0604030504040204" pitchFamily="34" charset="0"/>
                <a:cs typeface="Verdana" panose="020B0604030504040204" pitchFamily="34" charset="0"/>
              </a:rPr>
              <a:t>P: 4 lbs/acre</a:t>
            </a:r>
          </a:p>
          <a:p>
            <a:pPr>
              <a:defRPr/>
            </a:pPr>
            <a:r>
              <a:rPr lang="en-US" sz="3000" b="1" dirty="0">
                <a:latin typeface="Verdana" panose="020B0604030504040204" pitchFamily="34" charset="0"/>
                <a:ea typeface="Verdana" panose="020B0604030504040204" pitchFamily="34" charset="0"/>
                <a:cs typeface="Verdana" panose="020B0604030504040204" pitchFamily="34" charset="0"/>
              </a:rPr>
              <a:t>K: 249 lbs/acre</a:t>
            </a:r>
          </a:p>
          <a:p>
            <a:pPr>
              <a:defRPr/>
            </a:pPr>
            <a:r>
              <a:rPr lang="en-US" sz="3000" b="1" dirty="0">
                <a:latin typeface="Verdana" panose="020B0604030504040204" pitchFamily="34" charset="0"/>
                <a:ea typeface="Verdana" panose="020B0604030504040204" pitchFamily="34" charset="0"/>
                <a:cs typeface="Verdana" panose="020B0604030504040204" pitchFamily="34" charset="0"/>
              </a:rPr>
              <a:t>Ca: 2,706 lbs/acre</a:t>
            </a:r>
          </a:p>
          <a:p>
            <a:pPr>
              <a:defRPr/>
            </a:pPr>
            <a:r>
              <a:rPr lang="en-US" sz="3000" b="1" dirty="0">
                <a:latin typeface="Verdana" panose="020B0604030504040204" pitchFamily="34" charset="0"/>
                <a:ea typeface="Verdana" panose="020B0604030504040204" pitchFamily="34" charset="0"/>
                <a:cs typeface="Verdana" panose="020B0604030504040204" pitchFamily="34" charset="0"/>
              </a:rPr>
              <a:t>Mg: 351 lbs/acre</a:t>
            </a:r>
          </a:p>
          <a:p>
            <a:pPr>
              <a:defRPr/>
            </a:pPr>
            <a:r>
              <a:rPr lang="en-US" sz="3000" b="1" dirty="0">
                <a:latin typeface="Verdana" panose="020B0604030504040204" pitchFamily="34" charset="0"/>
                <a:ea typeface="Verdana" panose="020B0604030504040204" pitchFamily="34" charset="0"/>
                <a:cs typeface="Verdana" panose="020B0604030504040204" pitchFamily="34" charset="0"/>
              </a:rPr>
              <a:t>% OM: 3.9</a:t>
            </a:r>
          </a:p>
          <a:p>
            <a:pPr>
              <a:defRPr/>
            </a:pPr>
            <a:r>
              <a:rPr lang="en-US" sz="3000" b="1" dirty="0">
                <a:solidFill>
                  <a:srgbClr val="4A8D2F"/>
                </a:solidFill>
                <a:latin typeface="Verdana" panose="020B0604030504040204" pitchFamily="34" charset="0"/>
                <a:ea typeface="Verdana" panose="020B0604030504040204" pitchFamily="34" charset="0"/>
                <a:cs typeface="Verdana" panose="020B0604030504040204" pitchFamily="34" charset="0"/>
              </a:rPr>
              <a:t>400 lb. bone char per acre (65 lb. P</a:t>
            </a:r>
            <a:r>
              <a:rPr lang="en-US" sz="3000" b="1" baseline="30000" dirty="0">
                <a:solidFill>
                  <a:srgbClr val="4A8D2F"/>
                </a:solidFill>
                <a:latin typeface="Verdana" panose="020B0604030504040204" pitchFamily="34" charset="0"/>
                <a:ea typeface="Verdana" panose="020B0604030504040204" pitchFamily="34" charset="0"/>
                <a:cs typeface="Verdana" panose="020B0604030504040204" pitchFamily="34" charset="0"/>
              </a:rPr>
              <a:t>2</a:t>
            </a:r>
            <a:r>
              <a:rPr lang="en-US" sz="3000" b="1" dirty="0">
                <a:solidFill>
                  <a:srgbClr val="4A8D2F"/>
                </a:solidFill>
                <a:latin typeface="Verdana" panose="020B0604030504040204" pitchFamily="34" charset="0"/>
                <a:ea typeface="Verdana" panose="020B0604030504040204" pitchFamily="34" charset="0"/>
                <a:cs typeface="Verdana" panose="020B0604030504040204" pitchFamily="34" charset="0"/>
              </a:rPr>
              <a:t>0</a:t>
            </a:r>
            <a:r>
              <a:rPr lang="en-US" sz="3000" b="1" baseline="30000" dirty="0">
                <a:solidFill>
                  <a:srgbClr val="4A8D2F"/>
                </a:solidFill>
                <a:latin typeface="Verdana" panose="020B0604030504040204" pitchFamily="34" charset="0"/>
                <a:ea typeface="Verdana" panose="020B0604030504040204" pitchFamily="34" charset="0"/>
                <a:cs typeface="Verdana" panose="020B0604030504040204" pitchFamily="34" charset="0"/>
              </a:rPr>
              <a:t>5</a:t>
            </a:r>
            <a:r>
              <a:rPr lang="en-US" sz="3000" b="1" dirty="0">
                <a:solidFill>
                  <a:srgbClr val="4A8D2F"/>
                </a:solidFill>
                <a:latin typeface="Verdana" panose="020B0604030504040204" pitchFamily="34" charset="0"/>
                <a:ea typeface="Verdana" panose="020B0604030504040204" pitchFamily="34" charset="0"/>
                <a:cs typeface="Verdana" panose="020B0604030504040204" pitchFamily="34" charset="0"/>
              </a:rPr>
              <a:t>) banded in at planting</a:t>
            </a:r>
          </a:p>
          <a:p>
            <a:pPr>
              <a:defRPr/>
            </a:pPr>
            <a:endParaRPr lang="en-US" b="1" dirty="0">
              <a:latin typeface="Verdana" panose="020B0604030504040204" pitchFamily="34" charset="0"/>
              <a:ea typeface="Verdana" panose="020B0604030504040204" pitchFamily="34" charset="0"/>
              <a:cs typeface="Verdana" panose="020B0604030504040204" pitchFamily="34" charset="0"/>
            </a:endParaRPr>
          </a:p>
          <a:p>
            <a:pPr>
              <a:defRPr/>
            </a:pPr>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7512" y="1905000"/>
            <a:ext cx="4143375" cy="2857500"/>
          </a:xfrm>
          <a:prstGeom prst="rect">
            <a:avLst/>
          </a:prstGeom>
        </p:spPr>
      </p:pic>
    </p:spTree>
    <p:extLst>
      <p:ext uri="{BB962C8B-B14F-4D97-AF65-F5344CB8AC3E}">
        <p14:creationId xmlns:p14="http://schemas.microsoft.com/office/powerpoint/2010/main" val="18889432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219200"/>
          </a:xfrm>
        </p:spPr>
        <p:txBody>
          <a:bodyPr/>
          <a:lstStyle/>
          <a:p>
            <a:pPr>
              <a:defRPr/>
            </a:pPr>
            <a:r>
              <a:rPr lang="en-US" dirty="0" smtClean="0">
                <a:latin typeface="Tahoma" panose="020B0604030504040204" pitchFamily="34" charset="0"/>
                <a:ea typeface="Tahoma" panose="020B0604030504040204" pitchFamily="34" charset="0"/>
                <a:cs typeface="Tahoma" panose="020B0604030504040204" pitchFamily="34" charset="0"/>
              </a:rPr>
              <a:t>Soil Preparation and Planting</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525517" y="1447801"/>
            <a:ext cx="7094483" cy="4987925"/>
          </a:xfrm>
        </p:spPr>
        <p:txBody>
          <a:bodyPr>
            <a:normAutofit fontScale="92500" lnSpcReduction="20000"/>
          </a:bodyPr>
          <a:lstStyle/>
          <a:p>
            <a:pPr>
              <a:defRPr/>
            </a:pPr>
            <a:r>
              <a:rPr lang="en-US" dirty="0"/>
              <a:t>Pasture limed in 2013</a:t>
            </a:r>
          </a:p>
          <a:p>
            <a:pPr>
              <a:defRPr/>
            </a:pPr>
            <a:r>
              <a:rPr lang="en-US" dirty="0"/>
              <a:t>Fall 2014 - Pasture mowed close and plowed next day. 1 in. rain on Aug 5th</a:t>
            </a:r>
          </a:p>
          <a:p>
            <a:pPr>
              <a:defRPr/>
            </a:pPr>
            <a:r>
              <a:rPr lang="en-US" dirty="0"/>
              <a:t>6 days later on Aug 6th, 2014 disked and planted Bruce BFT at 12 lb. per acre </a:t>
            </a:r>
          </a:p>
          <a:p>
            <a:pPr>
              <a:defRPr/>
            </a:pPr>
            <a:r>
              <a:rPr lang="en-US" dirty="0"/>
              <a:t>400 lb. bone char per acre (65 lb. P205) banded in at planting</a:t>
            </a:r>
          </a:p>
          <a:p>
            <a:pPr>
              <a:defRPr/>
            </a:pPr>
            <a:r>
              <a:rPr lang="en-US" dirty="0"/>
              <a:t>Emerged Aug 16th then drought</a:t>
            </a:r>
          </a:p>
          <a:p>
            <a:pPr>
              <a:defRPr/>
            </a:pPr>
            <a:r>
              <a:rPr lang="en-US" dirty="0"/>
              <a:t>Mowed to control Velvet Leaf on Oct 2nd after rain finally came</a:t>
            </a:r>
          </a:p>
          <a:p>
            <a:pPr>
              <a:defRPr/>
            </a:pPr>
            <a:r>
              <a:rPr lang="en-US" dirty="0"/>
              <a:t>Frost seeded additional BFT March 2015</a:t>
            </a:r>
          </a:p>
          <a:p>
            <a:pPr>
              <a:defRPr/>
            </a:pPr>
            <a:r>
              <a:rPr lang="en-US" dirty="0"/>
              <a:t>Mowed to control weeds June 2016 and conventional pasture hayed at same time.</a:t>
            </a:r>
          </a:p>
        </p:txBody>
      </p:sp>
      <p:pic>
        <p:nvPicPr>
          <p:cNvPr id="583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1295400"/>
            <a:ext cx="32385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83755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107350962"/>
              </p:ext>
            </p:extLst>
          </p:nvPr>
        </p:nvGraphicFramePr>
        <p:xfrm>
          <a:off x="1752600" y="1676400"/>
          <a:ext cx="84582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1524000" y="274638"/>
            <a:ext cx="9144000" cy="1143000"/>
          </a:xfrm>
        </p:spPr>
        <p:txBody>
          <a:bodyPr>
            <a:noAutofit/>
          </a:bodyPr>
          <a:lstStyle/>
          <a:p>
            <a:pPr>
              <a:defRPr/>
            </a:pPr>
            <a:r>
              <a:rPr lang="en-US" sz="2800" dirty="0">
                <a:latin typeface="Calibri" panose="020F0502020204030204" pitchFamily="34" charset="0"/>
              </a:rPr>
              <a:t>On average, the FAMACHA scores were the same for both groups until </a:t>
            </a:r>
            <a:r>
              <a:rPr lang="en-US" sz="2800" dirty="0" err="1">
                <a:latin typeface="Calibri" panose="020F0502020204030204" pitchFamily="34" charset="0"/>
              </a:rPr>
              <a:t>Wk</a:t>
            </a:r>
            <a:r>
              <a:rPr lang="en-US" sz="2800" dirty="0">
                <a:latin typeface="Calibri" panose="020F0502020204030204" pitchFamily="34" charset="0"/>
              </a:rPr>
              <a:t> 6 when the BFT group averaged better FAMACHA scores by one whole point </a:t>
            </a:r>
            <a:br>
              <a:rPr lang="en-US" sz="2800" dirty="0">
                <a:latin typeface="Calibri" panose="020F0502020204030204" pitchFamily="34" charset="0"/>
              </a:rPr>
            </a:br>
            <a:r>
              <a:rPr lang="en-US" sz="2800" dirty="0">
                <a:latin typeface="Calibri" panose="020F0502020204030204" pitchFamily="34" charset="0"/>
              </a:rPr>
              <a:t>(BFT*Day P value =0.001)</a:t>
            </a:r>
          </a:p>
        </p:txBody>
      </p:sp>
      <p:pic>
        <p:nvPicPr>
          <p:cNvPr id="59396" name="Picture 3"/>
          <p:cNvPicPr>
            <a:picLocks noChangeAspect="1"/>
          </p:cNvPicPr>
          <p:nvPr/>
        </p:nvPicPr>
        <p:blipFill>
          <a:blip r:embed="rId3">
            <a:extLst>
              <a:ext uri="{28A0092B-C50C-407E-A947-70E740481C1C}">
                <a14:useLocalDpi xmlns:a14="http://schemas.microsoft.com/office/drawing/2010/main" val="0"/>
              </a:ext>
            </a:extLst>
          </a:blip>
          <a:srcRect r="81" b="56"/>
          <a:stretch>
            <a:fillRect/>
          </a:stretch>
        </p:blipFill>
        <p:spPr bwMode="auto">
          <a:xfrm>
            <a:off x="4724400" y="3352801"/>
            <a:ext cx="1766888"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89537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714886606"/>
              </p:ext>
            </p:extLst>
          </p:nvPr>
        </p:nvGraphicFramePr>
        <p:xfrm>
          <a:off x="1600200" y="1600200"/>
          <a:ext cx="89916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1524000" y="381000"/>
            <a:ext cx="9144000" cy="1036638"/>
          </a:xfrm>
        </p:spPr>
        <p:txBody>
          <a:bodyPr>
            <a:noAutofit/>
          </a:bodyPr>
          <a:lstStyle/>
          <a:p>
            <a:pPr algn="l">
              <a:defRPr/>
            </a:pPr>
            <a:r>
              <a:rPr lang="en-US" sz="1800" dirty="0">
                <a:latin typeface="Calibri" panose="020F0502020204030204" pitchFamily="34" charset="0"/>
              </a:rPr>
              <a:t>Fecal egg counts for both groups rose sharply after weaning but were similar until </a:t>
            </a:r>
            <a:r>
              <a:rPr lang="en-US" sz="1800" dirty="0" err="1">
                <a:latin typeface="Calibri" panose="020F0502020204030204" pitchFamily="34" charset="0"/>
              </a:rPr>
              <a:t>Wk</a:t>
            </a:r>
            <a:r>
              <a:rPr lang="en-US" sz="1800" dirty="0">
                <a:latin typeface="Calibri" panose="020F0502020204030204" pitchFamily="34" charset="0"/>
              </a:rPr>
              <a:t> 6 when the average egg count for the BFT group was substantially less. Spot checks indicated that most strongyles were barber pole worms. BFT * Day interaction not statistically significant but 4 of 10 CP lambs had to be dewormed at the study’s end based on FAMACHA score and poor health and only 1 of 9 BFT lambs was dewormed and that was based on diarrhea later attributed to Queen Anne’s Lace</a:t>
            </a:r>
          </a:p>
        </p:txBody>
      </p:sp>
      <p:pic>
        <p:nvPicPr>
          <p:cNvPr id="6042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3528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351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752600" y="274638"/>
            <a:ext cx="8701088" cy="1143000"/>
          </a:xfrm>
        </p:spPr>
        <p:txBody>
          <a:bodyPr>
            <a:normAutofit fontScale="90000"/>
          </a:bodyPr>
          <a:lstStyle/>
          <a:p>
            <a:pPr eaLnBrk="1" hangingPunct="1">
              <a:defRPr/>
            </a:pPr>
            <a:r>
              <a:rPr lang="en-US" altLang="en-US" sz="2800"/>
              <a:t>LOG10 strongyle worm eggs per gram for individual lambs over time. One CP ram lamb, #688, was quite an outlier and appears to have developed his own immune response.</a:t>
            </a:r>
          </a:p>
        </p:txBody>
      </p:sp>
      <p:pic>
        <p:nvPicPr>
          <p:cNvPr id="6144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443764"/>
            <a:ext cx="8701088" cy="542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923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74638"/>
            <a:ext cx="9144000" cy="1143000"/>
          </a:xfrm>
        </p:spPr>
        <p:txBody>
          <a:bodyPr>
            <a:normAutofit fontScale="90000"/>
          </a:bodyPr>
          <a:lstStyle/>
          <a:p>
            <a:pPr>
              <a:defRPr/>
            </a:pPr>
            <a:r>
              <a:rPr lang="en-US" dirty="0" smtClean="0">
                <a:latin typeface="Calibri" panose="020F0502020204030204" pitchFamily="34" charset="0"/>
              </a:rPr>
              <a:t>Weight </a:t>
            </a:r>
            <a:r>
              <a:rPr lang="en-US" dirty="0">
                <a:latin typeface="Calibri" panose="020F0502020204030204" pitchFamily="34" charset="0"/>
              </a:rPr>
              <a:t>Gain </a:t>
            </a:r>
            <a:r>
              <a:rPr lang="en-US" dirty="0" smtClean="0">
                <a:latin typeface="Calibri" panose="020F0502020204030204" pitchFamily="34" charset="0"/>
              </a:rPr>
              <a:t>(lb.) </a:t>
            </a:r>
            <a:r>
              <a:rPr lang="en-US" dirty="0">
                <a:latin typeface="Calibri" panose="020F0502020204030204" pitchFamily="34" charset="0"/>
              </a:rPr>
              <a:t>by Treatment </a:t>
            </a:r>
            <a:r>
              <a:rPr lang="en-US" dirty="0" smtClean="0">
                <a:latin typeface="Calibri" panose="020F0502020204030204" pitchFamily="34" charset="0"/>
              </a:rPr>
              <a:t>during</a:t>
            </a:r>
            <a:br>
              <a:rPr lang="en-US" dirty="0" smtClean="0">
                <a:latin typeface="Calibri" panose="020F0502020204030204" pitchFamily="34" charset="0"/>
              </a:rPr>
            </a:br>
            <a:r>
              <a:rPr lang="en-US" dirty="0" smtClean="0">
                <a:latin typeface="Calibri" panose="020F0502020204030204" pitchFamily="34" charset="0"/>
              </a:rPr>
              <a:t> </a:t>
            </a:r>
            <a:r>
              <a:rPr lang="en-US" dirty="0">
                <a:latin typeface="Calibri" panose="020F0502020204030204" pitchFamily="34" charset="0"/>
              </a:rPr>
              <a:t>41 d. Grazing Trial</a:t>
            </a:r>
          </a:p>
        </p:txBody>
      </p:sp>
      <p:graphicFrame>
        <p:nvGraphicFramePr>
          <p:cNvPr id="5" name="Table 4"/>
          <p:cNvGraphicFramePr>
            <a:graphicFrameLocks noGrp="1"/>
          </p:cNvGraphicFramePr>
          <p:nvPr/>
        </p:nvGraphicFramePr>
        <p:xfrm>
          <a:off x="6324600" y="2209800"/>
          <a:ext cx="4191000" cy="3005137"/>
        </p:xfrm>
        <a:graphic>
          <a:graphicData uri="http://schemas.openxmlformats.org/drawingml/2006/table">
            <a:tbl>
              <a:tblPr firstRow="1" firstCol="1" bandRow="1">
                <a:tableStyleId>{5C22544A-7EE6-4342-B048-85BDC9FD1C3A}</a:tableStyleId>
              </a:tblPr>
              <a:tblGrid>
                <a:gridCol w="1611923">
                  <a:extLst>
                    <a:ext uri="{9D8B030D-6E8A-4147-A177-3AD203B41FA5}">
                      <a16:colId xmlns="" xmlns:a16="http://schemas.microsoft.com/office/drawing/2014/main" val="20000"/>
                    </a:ext>
                  </a:extLst>
                </a:gridCol>
                <a:gridCol w="1131277">
                  <a:extLst>
                    <a:ext uri="{9D8B030D-6E8A-4147-A177-3AD203B41FA5}">
                      <a16:colId xmlns="" xmlns:a16="http://schemas.microsoft.com/office/drawing/2014/main" val="20001"/>
                    </a:ext>
                  </a:extLst>
                </a:gridCol>
                <a:gridCol w="1447800">
                  <a:extLst>
                    <a:ext uri="{9D8B030D-6E8A-4147-A177-3AD203B41FA5}">
                      <a16:colId xmlns="" xmlns:a16="http://schemas.microsoft.com/office/drawing/2014/main" val="20002"/>
                    </a:ext>
                  </a:extLst>
                </a:gridCol>
              </a:tblGrid>
              <a:tr h="997038">
                <a:tc>
                  <a:txBody>
                    <a:bodyPr/>
                    <a:lstStyle/>
                    <a:p>
                      <a:pPr marL="0" marR="0" algn="ctr">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effectLst/>
                        </a:rPr>
                        <a:t>Birdsfoot Trefoil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a:effectLst/>
                        </a:rPr>
                        <a:t>Conventional</a:t>
                      </a:r>
                      <a:br>
                        <a:rPr lang="en-US" sz="1800">
                          <a:effectLst/>
                        </a:rPr>
                      </a:br>
                      <a:r>
                        <a:rPr lang="en-US" sz="1800">
                          <a:effectLst/>
                        </a:rPr>
                        <a:t>Pasture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0"/>
                  </a:ext>
                </a:extLst>
              </a:tr>
              <a:tr h="332346">
                <a:tc>
                  <a:txBody>
                    <a:bodyPr/>
                    <a:lstStyle/>
                    <a:p>
                      <a:pPr marL="0" marR="0">
                        <a:lnSpc>
                          <a:spcPct val="107000"/>
                        </a:lnSpc>
                        <a:spcBef>
                          <a:spcPts val="0"/>
                        </a:spcBef>
                        <a:spcAft>
                          <a:spcPts val="0"/>
                        </a:spcAft>
                      </a:pPr>
                      <a:r>
                        <a:rPr lang="en-US" sz="1800" dirty="0">
                          <a:effectLst/>
                        </a:rPr>
                        <a:t>7/30/2015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smtClean="0">
                          <a:effectLst/>
                        </a:rPr>
                        <a:t>45.8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smtClean="0">
                          <a:effectLst/>
                        </a:rPr>
                        <a:t>44.4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1"/>
                  </a:ext>
                </a:extLst>
              </a:tr>
              <a:tr h="332346">
                <a:tc>
                  <a:txBody>
                    <a:bodyPr/>
                    <a:lstStyle/>
                    <a:p>
                      <a:pPr marL="0" marR="0">
                        <a:lnSpc>
                          <a:spcPct val="107000"/>
                        </a:lnSpc>
                        <a:spcBef>
                          <a:spcPts val="0"/>
                        </a:spcBef>
                        <a:spcAft>
                          <a:spcPts val="0"/>
                        </a:spcAft>
                      </a:pPr>
                      <a:r>
                        <a:rPr lang="en-US" sz="1800" dirty="0">
                          <a:effectLst/>
                        </a:rPr>
                        <a:t>9/9/2015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smtClean="0">
                          <a:effectLst/>
                        </a:rPr>
                        <a:t>65.9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smtClean="0">
                          <a:effectLst/>
                        </a:rPr>
                        <a:t>60.9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2"/>
                  </a:ext>
                </a:extLst>
              </a:tr>
              <a:tr h="346369">
                <a:tc>
                  <a:txBody>
                    <a:bodyPr/>
                    <a:lstStyle/>
                    <a:p>
                      <a:pPr marL="0" marR="0">
                        <a:lnSpc>
                          <a:spcPct val="107000"/>
                        </a:lnSpc>
                        <a:spcBef>
                          <a:spcPts val="0"/>
                        </a:spcBef>
                        <a:spcAft>
                          <a:spcPts val="0"/>
                        </a:spcAft>
                      </a:pPr>
                      <a:r>
                        <a:rPr lang="en-US" sz="1800" dirty="0">
                          <a:effectLst/>
                        </a:rPr>
                        <a:t>Gain </a:t>
                      </a:r>
                      <a:r>
                        <a:rPr lang="en-US" sz="1800" dirty="0" smtClean="0">
                          <a:effectLst/>
                        </a:rPr>
                        <a:t>(</a:t>
                      </a:r>
                      <a:r>
                        <a:rPr lang="en-US" sz="1800" dirty="0" err="1">
                          <a:effectLst/>
                        </a:rPr>
                        <a:t>lb</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smtClean="0">
                          <a:effectLst/>
                        </a:rPr>
                        <a:t>20.1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smtClean="0">
                          <a:effectLst/>
                        </a:rPr>
                        <a:t>16.5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3"/>
                  </a:ext>
                </a:extLst>
              </a:tr>
              <a:tr h="332346">
                <a:tc>
                  <a:txBody>
                    <a:bodyPr/>
                    <a:lstStyle/>
                    <a:p>
                      <a:pPr marL="0" marR="0">
                        <a:lnSpc>
                          <a:spcPct val="107000"/>
                        </a:lnSpc>
                        <a:spcBef>
                          <a:spcPts val="0"/>
                        </a:spcBef>
                        <a:spcAft>
                          <a:spcPts val="0"/>
                        </a:spcAft>
                      </a:pPr>
                      <a:r>
                        <a:rPr lang="en-US" sz="1800" dirty="0">
                          <a:effectLst/>
                        </a:rPr>
                        <a:t>Days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41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41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4"/>
                  </a:ext>
                </a:extLst>
              </a:tr>
              <a:tr h="664692">
                <a:tc>
                  <a:txBody>
                    <a:bodyPr/>
                    <a:lstStyle/>
                    <a:p>
                      <a:pPr marL="0" marR="0">
                        <a:lnSpc>
                          <a:spcPct val="107000"/>
                        </a:lnSpc>
                        <a:spcBef>
                          <a:spcPts val="0"/>
                        </a:spcBef>
                        <a:spcAft>
                          <a:spcPts val="0"/>
                        </a:spcAft>
                      </a:pPr>
                      <a:r>
                        <a:rPr lang="en-US" sz="1800" dirty="0">
                          <a:effectLst/>
                        </a:rPr>
                        <a:t>Daily gain </a:t>
                      </a:r>
                      <a:r>
                        <a:rPr lang="en-US" sz="1800" dirty="0" smtClean="0">
                          <a:effectLst/>
                        </a:rPr>
                        <a:t>(</a:t>
                      </a:r>
                      <a:r>
                        <a:rPr lang="en-US" sz="1800" dirty="0" err="1">
                          <a:effectLst/>
                        </a:rPr>
                        <a:t>lb</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smtClean="0">
                          <a:effectLst/>
                        </a:rPr>
                        <a:t>0.46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smtClean="0">
                          <a:effectLst/>
                        </a:rPr>
                        <a:t>0.38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5"/>
                  </a:ext>
                </a:extLst>
              </a:tr>
            </a:tbl>
          </a:graphicData>
        </a:graphic>
      </p:graphicFrame>
      <p:graphicFrame>
        <p:nvGraphicFramePr>
          <p:cNvPr id="6" name="Chart 5"/>
          <p:cNvGraphicFramePr/>
          <p:nvPr>
            <p:extLst>
              <p:ext uri="{D42A27DB-BD31-4B8C-83A1-F6EECF244321}">
                <p14:modId xmlns:p14="http://schemas.microsoft.com/office/powerpoint/2010/main" val="2363751828"/>
              </p:ext>
            </p:extLst>
          </p:nvPr>
        </p:nvGraphicFramePr>
        <p:xfrm>
          <a:off x="1618129" y="1752600"/>
          <a:ext cx="4495801"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845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229600" cy="990600"/>
          </a:xfrm>
        </p:spPr>
        <p:txBody>
          <a:bodyPr/>
          <a:lstStyle/>
          <a:p>
            <a:pPr>
              <a:defRPr/>
            </a:pPr>
            <a:r>
              <a:rPr lang="en-US" dirty="0" smtClean="0">
                <a:latin typeface="Tahoma" panose="020B0604030504040204" pitchFamily="34" charset="0"/>
                <a:ea typeface="Tahoma" panose="020B0604030504040204" pitchFamily="34" charset="0"/>
                <a:cs typeface="Tahoma" panose="020B0604030504040204" pitchFamily="34" charset="0"/>
              </a:rPr>
              <a:t>New Class of </a:t>
            </a:r>
            <a:r>
              <a:rPr lang="en-US" dirty="0" err="1" smtClean="0">
                <a:latin typeface="Tahoma" panose="020B0604030504040204" pitchFamily="34" charset="0"/>
                <a:ea typeface="Tahoma" panose="020B0604030504040204" pitchFamily="34" charset="0"/>
                <a:cs typeface="Tahoma" panose="020B0604030504040204" pitchFamily="34" charset="0"/>
              </a:rPr>
              <a:t>Dewormer</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706564" y="990601"/>
            <a:ext cx="8961437" cy="4835525"/>
          </a:xfrm>
        </p:spPr>
        <p:txBody>
          <a:bodyPr/>
          <a:lstStyle/>
          <a:p>
            <a:pPr>
              <a:defRPr/>
            </a:pPr>
            <a:r>
              <a:rPr lang="en-US" sz="2400" dirty="0" err="1">
                <a:ea typeface="Verdana" panose="020B0604030504040204" pitchFamily="34" charset="0"/>
                <a:cs typeface="Verdana" panose="020B0604030504040204" pitchFamily="34" charset="0"/>
              </a:rPr>
              <a:t>Zolvix</a:t>
            </a:r>
            <a:r>
              <a:rPr lang="en-US" sz="2400" dirty="0">
                <a:ea typeface="Verdana" panose="020B0604030504040204" pitchFamily="34" charset="0"/>
                <a:cs typeface="Verdana" panose="020B0604030504040204" pitchFamily="34" charset="0"/>
              </a:rPr>
              <a:t> (</a:t>
            </a:r>
            <a:r>
              <a:rPr lang="en-US" sz="2400" dirty="0" err="1">
                <a:ea typeface="Verdana" panose="020B0604030504040204" pitchFamily="34" charset="0"/>
                <a:cs typeface="Verdana" panose="020B0604030504040204" pitchFamily="34" charset="0"/>
              </a:rPr>
              <a:t>monepantel</a:t>
            </a:r>
            <a:r>
              <a:rPr lang="en-US" sz="2400" dirty="0">
                <a:ea typeface="Verdana" panose="020B0604030504040204" pitchFamily="34" charset="0"/>
                <a:cs typeface="Verdana" panose="020B0604030504040204" pitchFamily="34" charset="0"/>
              </a:rPr>
              <a:t>) by </a:t>
            </a:r>
            <a:r>
              <a:rPr lang="en-US" sz="2400" dirty="0" err="1">
                <a:ea typeface="Verdana" panose="020B0604030504040204" pitchFamily="34" charset="0"/>
                <a:cs typeface="Verdana" panose="020B0604030504040204" pitchFamily="34" charset="0"/>
              </a:rPr>
              <a:t>Novartix</a:t>
            </a:r>
            <a:r>
              <a:rPr lang="en-US" sz="2400" dirty="0">
                <a:ea typeface="Verdana" panose="020B0604030504040204" pitchFamily="34" charset="0"/>
                <a:cs typeface="Verdana" panose="020B0604030504040204" pitchFamily="34" charset="0"/>
              </a:rPr>
              <a:t> in Australia &amp; NZ</a:t>
            </a:r>
            <a:br>
              <a:rPr lang="en-US" sz="2400" dirty="0">
                <a:ea typeface="Verdana" panose="020B0604030504040204" pitchFamily="34" charset="0"/>
                <a:cs typeface="Verdana" panose="020B0604030504040204" pitchFamily="34" charset="0"/>
              </a:rPr>
            </a:br>
            <a:r>
              <a:rPr lang="en-US" sz="2000" dirty="0">
                <a:ea typeface="Verdana" panose="020B0604030504040204" pitchFamily="34" charset="0"/>
                <a:cs typeface="Verdana" panose="020B0604030504040204" pitchFamily="34" charset="0"/>
              </a:rPr>
              <a:t>Kills almost all worms resistant to current </a:t>
            </a:r>
            <a:r>
              <a:rPr lang="en-US" sz="2000" dirty="0" err="1">
                <a:ea typeface="Verdana" panose="020B0604030504040204" pitchFamily="34" charset="0"/>
                <a:cs typeface="Verdana" panose="020B0604030504040204" pitchFamily="34" charset="0"/>
              </a:rPr>
              <a:t>dewormers</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Monepantel</a:t>
            </a:r>
            <a:r>
              <a:rPr lang="en-US" sz="2000" dirty="0">
                <a:ea typeface="Verdana" panose="020B0604030504040204" pitchFamily="34" charset="0"/>
                <a:cs typeface="Verdana" panose="020B0604030504040204" pitchFamily="34" charset="0"/>
              </a:rPr>
              <a:t> acts on a particular nicotinic acetylcholine receptor subunit (Hco-MPTL-1) present only in nematodes and absent in mammals and other organisms. </a:t>
            </a:r>
            <a:r>
              <a:rPr lang="en-US" sz="2000" dirty="0" err="1">
                <a:ea typeface="Verdana" panose="020B0604030504040204" pitchFamily="34" charset="0"/>
                <a:cs typeface="Verdana" panose="020B0604030504040204" pitchFamily="34" charset="0"/>
              </a:rPr>
              <a:t>Monepantel</a:t>
            </a:r>
            <a:r>
              <a:rPr lang="en-US" sz="2000" dirty="0">
                <a:ea typeface="Verdana" panose="020B0604030504040204" pitchFamily="34" charset="0"/>
                <a:cs typeface="Verdana" panose="020B0604030504040204" pitchFamily="34" charset="0"/>
              </a:rPr>
              <a:t> blocks these receptors causing the worm to become paralyzed and either die or be expelled. </a:t>
            </a:r>
            <a:br>
              <a:rPr lang="en-US" sz="2000" dirty="0">
                <a:ea typeface="Verdana" panose="020B0604030504040204" pitchFamily="34" charset="0"/>
                <a:cs typeface="Verdana" panose="020B0604030504040204" pitchFamily="34" charset="0"/>
              </a:rPr>
            </a:br>
            <a:endParaRPr lang="en-US" sz="2000" dirty="0">
              <a:ea typeface="Verdana" panose="020B0604030504040204" pitchFamily="34" charset="0"/>
              <a:cs typeface="Verdana" panose="020B0604030504040204" pitchFamily="34" charset="0"/>
            </a:endParaRPr>
          </a:p>
          <a:p>
            <a:pPr>
              <a:defRPr/>
            </a:pPr>
            <a:r>
              <a:rPr lang="en-US" sz="2000" dirty="0">
                <a:ea typeface="Verdana" panose="020B0604030504040204" pitchFamily="34" charset="0"/>
                <a:cs typeface="Verdana" panose="020B0604030504040204" pitchFamily="34" charset="0"/>
              </a:rPr>
              <a:t>Expensive, and Worms in some flocks/herds in Australia, NZ and Europe showed drug resistance within the first 2 years of use.</a:t>
            </a:r>
            <a:br>
              <a:rPr lang="en-US" sz="2000" dirty="0">
                <a:ea typeface="Verdana" panose="020B0604030504040204" pitchFamily="34" charset="0"/>
                <a:cs typeface="Verdana" panose="020B0604030504040204" pitchFamily="34" charset="0"/>
              </a:rPr>
            </a:br>
            <a:endParaRPr lang="en-US" sz="2000" dirty="0">
              <a:ea typeface="Verdana" panose="020B0604030504040204" pitchFamily="34" charset="0"/>
              <a:cs typeface="Verdana" panose="020B0604030504040204" pitchFamily="34" charset="0"/>
            </a:endParaRPr>
          </a:p>
          <a:p>
            <a:pPr>
              <a:defRPr/>
            </a:pPr>
            <a:r>
              <a:rPr lang="en-US" sz="2000" dirty="0">
                <a:ea typeface="Verdana" panose="020B0604030504040204" pitchFamily="34" charset="0"/>
                <a:cs typeface="Verdana" panose="020B0604030504040204" pitchFamily="34" charset="0"/>
              </a:rPr>
              <a:t>In June 2013 was “close to FDA approval”. However, </a:t>
            </a:r>
            <a:r>
              <a:rPr lang="en-US" sz="2000" dirty="0" err="1">
                <a:ea typeface="Verdana" panose="020B0604030504040204" pitchFamily="34" charset="0"/>
                <a:cs typeface="Verdana" panose="020B0604030504040204" pitchFamily="34" charset="0"/>
              </a:rPr>
              <a:t>Novartix</a:t>
            </a:r>
            <a:r>
              <a:rPr lang="en-US" sz="2000" dirty="0">
                <a:ea typeface="Verdana" panose="020B0604030504040204" pitchFamily="34" charset="0"/>
                <a:cs typeface="Verdana" panose="020B0604030504040204" pitchFamily="34" charset="0"/>
              </a:rPr>
              <a:t> was acquired by Elanco in 2014 and the approval  process had to “restart”. It is thought that Elanco then decided not to pursue it. Elanco did submit a request to the EPA in 2015 for establishing an import tolerance for </a:t>
            </a:r>
            <a:r>
              <a:rPr lang="en-US" sz="2000" dirty="0" err="1">
                <a:ea typeface="Verdana" panose="020B0604030504040204" pitchFamily="34" charset="0"/>
                <a:cs typeface="Verdana" panose="020B0604030504040204" pitchFamily="34" charset="0"/>
              </a:rPr>
              <a:t>monepantel</a:t>
            </a:r>
            <a:r>
              <a:rPr lang="en-US" sz="2000" dirty="0">
                <a:ea typeface="Verdana" panose="020B0604030504040204" pitchFamily="34" charset="0"/>
                <a:cs typeface="Verdana" panose="020B0604030504040204" pitchFamily="34" charset="0"/>
              </a:rPr>
              <a:t> for lamb imported from Australia and NZ and the request was granted.</a:t>
            </a:r>
          </a:p>
        </p:txBody>
      </p:sp>
    </p:spTree>
    <p:extLst>
      <p:ext uri="{BB962C8B-B14F-4D97-AF65-F5344CB8AC3E}">
        <p14:creationId xmlns:p14="http://schemas.microsoft.com/office/powerpoint/2010/main" val="34077790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
            <a:ext cx="9144000" cy="819150"/>
          </a:xfrm>
        </p:spPr>
        <p:txBody>
          <a:bodyPr>
            <a:noAutofit/>
          </a:bodyPr>
          <a:lstStyle/>
          <a:p>
            <a:pPr>
              <a:defRPr/>
            </a:pPr>
            <a:r>
              <a:rPr lang="en-US" sz="2400" dirty="0">
                <a:latin typeface="Tahoma" panose="020B0604030504040204" pitchFamily="34" charset="0"/>
                <a:ea typeface="Tahoma" panose="020B0604030504040204" pitchFamily="34" charset="0"/>
                <a:cs typeface="Tahoma" panose="020B0604030504040204" pitchFamily="34" charset="0"/>
              </a:rPr>
              <a:t>A year later, almost half the BFT field is pure </a:t>
            </a:r>
            <a:r>
              <a:rPr lang="en-US" sz="2400" dirty="0" err="1">
                <a:latin typeface="Tahoma" panose="020B0604030504040204" pitchFamily="34" charset="0"/>
                <a:ea typeface="Tahoma" panose="020B0604030504040204" pitchFamily="34" charset="0"/>
                <a:cs typeface="Tahoma" panose="020B0604030504040204" pitchFamily="34" charset="0"/>
              </a:rPr>
              <a:t>mugwort</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mugwart in BFT field 2017.jpg"/>
          <p:cNvPicPr>
            <a:picLocks noChangeAspect="1"/>
          </p:cNvPicPr>
          <p:nvPr/>
        </p:nvPicPr>
        <p:blipFill>
          <a:blip r:embed="rId2"/>
          <a:stretch>
            <a:fillRect/>
          </a:stretch>
        </p:blipFill>
        <p:spPr>
          <a:xfrm>
            <a:off x="2438400" y="914400"/>
            <a:ext cx="7518400" cy="5638800"/>
          </a:xfrm>
          <a:prstGeom prst="rect">
            <a:avLst/>
          </a:prstGeom>
          <a:ln w="28575">
            <a:solidFill>
              <a:schemeClr val="tx2">
                <a:lumMod val="75000"/>
              </a:schemeClr>
            </a:solidFill>
          </a:ln>
        </p:spPr>
      </p:pic>
    </p:spTree>
    <p:extLst>
      <p:ext uri="{BB962C8B-B14F-4D97-AF65-F5344CB8AC3E}">
        <p14:creationId xmlns:p14="http://schemas.microsoft.com/office/powerpoint/2010/main" val="25679253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latin typeface="Tahoma" panose="020B0604030504040204" pitchFamily="34" charset="0"/>
                <a:ea typeface="Tahoma" panose="020B0604030504040204" pitchFamily="34" charset="0"/>
                <a:cs typeface="Tahoma" panose="020B0604030504040204" pitchFamily="34" charset="0"/>
              </a:rPr>
              <a:t>Remaining thoughts </a:t>
            </a:r>
            <a:br>
              <a:rPr lang="en-US" dirty="0" smtClean="0">
                <a:latin typeface="Tahoma" panose="020B0604030504040204" pitchFamily="34" charset="0"/>
                <a:ea typeface="Tahoma" panose="020B0604030504040204" pitchFamily="34" charset="0"/>
                <a:cs typeface="Tahoma" panose="020B0604030504040204" pitchFamily="34" charset="0"/>
              </a:rPr>
            </a:br>
            <a:r>
              <a:rPr lang="en-US" dirty="0" smtClean="0">
                <a:latin typeface="Tahoma" panose="020B0604030504040204" pitchFamily="34" charset="0"/>
                <a:ea typeface="Tahoma" panose="020B0604030504040204" pitchFamily="34" charset="0"/>
                <a:cs typeface="Tahoma" panose="020B0604030504040204" pitchFamily="34" charset="0"/>
              </a:rPr>
              <a:t>on the part of the farmer</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752600" y="2057401"/>
            <a:ext cx="4495800" cy="4525963"/>
          </a:xfrm>
        </p:spPr>
        <p:txBody>
          <a:bodyPr>
            <a:normAutofit/>
          </a:bodyPr>
          <a:lstStyle/>
          <a:p>
            <a:pPr>
              <a:defRPr/>
            </a:pPr>
            <a:r>
              <a:rPr lang="en-US" sz="2400" dirty="0">
                <a:latin typeface="Verdana" panose="020B0604030504040204" pitchFamily="34" charset="0"/>
                <a:ea typeface="Verdana" panose="020B0604030504040204" pitchFamily="34" charset="0"/>
                <a:cs typeface="Verdana" panose="020B0604030504040204" pitchFamily="34" charset="0"/>
              </a:rPr>
              <a:t>How much BFT would be necessary to have a significant impact on animal health?</a:t>
            </a:r>
            <a:br>
              <a:rPr lang="en-US" sz="2400" dirty="0">
                <a:latin typeface="Verdana" panose="020B0604030504040204" pitchFamily="34" charset="0"/>
                <a:ea typeface="Verdana" panose="020B0604030504040204" pitchFamily="34" charset="0"/>
                <a:cs typeface="Verdana" panose="020B0604030504040204" pitchFamily="34" charset="0"/>
              </a:rPr>
            </a:br>
            <a:endParaRPr lang="en-US" sz="2400" dirty="0">
              <a:latin typeface="Verdana" panose="020B0604030504040204" pitchFamily="34" charset="0"/>
              <a:ea typeface="Verdana" panose="020B0604030504040204" pitchFamily="34" charset="0"/>
              <a:cs typeface="Verdana" panose="020B0604030504040204" pitchFamily="34" charset="0"/>
            </a:endParaRPr>
          </a:p>
          <a:p>
            <a:pPr>
              <a:defRPr/>
            </a:pPr>
            <a:r>
              <a:rPr lang="en-US" sz="2400" dirty="0">
                <a:latin typeface="Verdana" panose="020B0604030504040204" pitchFamily="34" charset="0"/>
                <a:ea typeface="Verdana" panose="020B0604030504040204" pitchFamily="34" charset="0"/>
                <a:cs typeface="Verdana" panose="020B0604030504040204" pitchFamily="34" charset="0"/>
              </a:rPr>
              <a:t>If pure stands and extended time periods necessary (6 weeks?), how would that fit into </a:t>
            </a:r>
            <a:br>
              <a:rPr lang="en-US" sz="2400" dirty="0">
                <a:latin typeface="Verdana" panose="020B0604030504040204" pitchFamily="34" charset="0"/>
                <a:ea typeface="Verdana" panose="020B0604030504040204" pitchFamily="34" charset="0"/>
                <a:cs typeface="Verdana" panose="020B0604030504040204" pitchFamily="34" charset="0"/>
              </a:rPr>
            </a:br>
            <a:r>
              <a:rPr lang="en-US" sz="2400" dirty="0">
                <a:latin typeface="Verdana" panose="020B0604030504040204" pitchFamily="34" charset="0"/>
                <a:ea typeface="Verdana" panose="020B0604030504040204" pitchFamily="34" charset="0"/>
                <a:cs typeface="Verdana" panose="020B0604030504040204" pitchFamily="34" charset="0"/>
              </a:rPr>
              <a:t>an intensive rotational grazing system?</a:t>
            </a:r>
          </a:p>
        </p:txBody>
      </p:sp>
      <p:pic>
        <p:nvPicPr>
          <p:cNvPr id="64516" name="Picture 3"/>
          <p:cNvPicPr>
            <a:picLocks noChangeAspect="1"/>
          </p:cNvPicPr>
          <p:nvPr/>
        </p:nvPicPr>
        <p:blipFill>
          <a:blip r:embed="rId2">
            <a:extLst>
              <a:ext uri="{28A0092B-C50C-407E-A947-70E740481C1C}">
                <a14:useLocalDpi xmlns:a14="http://schemas.microsoft.com/office/drawing/2010/main" val="0"/>
              </a:ext>
            </a:extLst>
          </a:blip>
          <a:srcRect l="16667" t="35555" r="19167"/>
          <a:stretch>
            <a:fillRect/>
          </a:stretch>
        </p:blipFill>
        <p:spPr bwMode="auto">
          <a:xfrm>
            <a:off x="6096000" y="2751139"/>
            <a:ext cx="4167188" cy="3138487"/>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749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8663" y="381001"/>
            <a:ext cx="8229600" cy="1401763"/>
          </a:xfrm>
        </p:spPr>
        <p:txBody>
          <a:bodyPr>
            <a:noAutofit/>
          </a:bodyPr>
          <a:lstStyle/>
          <a:p>
            <a:pPr>
              <a:defRPr/>
            </a:pPr>
            <a:r>
              <a:rPr lang="en-US" sz="3200" dirty="0">
                <a:latin typeface="Tahoma" panose="020B0604030504040204" pitchFamily="34" charset="0"/>
                <a:ea typeface="Tahoma" panose="020B0604030504040204" pitchFamily="34" charset="0"/>
                <a:cs typeface="Tahoma" panose="020B0604030504040204" pitchFamily="34" charset="0"/>
              </a:rPr>
              <a:t>St. Lawrence County </a:t>
            </a: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latin typeface="Tahoma" panose="020B0604030504040204" pitchFamily="34" charset="0"/>
                <a:ea typeface="Tahoma" panose="020B0604030504040204" pitchFamily="34" charset="0"/>
                <a:cs typeface="Tahoma" panose="020B0604030504040204" pitchFamily="34" charset="0"/>
              </a:rPr>
              <a:t>Extension Learning Farm</a:t>
            </a: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latin typeface="Tahoma" panose="020B0604030504040204" pitchFamily="34" charset="0"/>
                <a:ea typeface="Tahoma" panose="020B0604030504040204" pitchFamily="34" charset="0"/>
                <a:cs typeface="Tahoma" panose="020B0604030504040204" pitchFamily="34" charset="0"/>
              </a:rPr>
              <a:t>3 Acre Field Birdsfoot Trefoil</a:t>
            </a: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latin typeface="Tahoma" panose="020B0604030504040204" pitchFamily="34" charset="0"/>
                <a:ea typeface="Tahoma" panose="020B0604030504040204" pitchFamily="34" charset="0"/>
                <a:cs typeface="Tahoma" panose="020B0604030504040204" pitchFamily="34" charset="0"/>
              </a:rPr>
              <a:t>Canton, NY</a:t>
            </a:r>
          </a:p>
        </p:txBody>
      </p:sp>
      <p:sp>
        <p:nvSpPr>
          <p:cNvPr id="3" name="Content Placeholder 2"/>
          <p:cNvSpPr>
            <a:spLocks noGrp="1"/>
          </p:cNvSpPr>
          <p:nvPr>
            <p:ph idx="1"/>
          </p:nvPr>
        </p:nvSpPr>
        <p:spPr>
          <a:xfrm>
            <a:off x="1981200" y="2209800"/>
            <a:ext cx="8229600" cy="4495800"/>
          </a:xfrm>
        </p:spPr>
        <p:txBody>
          <a:bodyPr>
            <a:normAutofit/>
          </a:bodyPr>
          <a:lstStyle/>
          <a:p>
            <a:pPr>
              <a:defRPr/>
            </a:pPr>
            <a:r>
              <a:rPr lang="en-US" b="1" dirty="0">
                <a:latin typeface="Verdana" panose="020B0604030504040204" pitchFamily="34" charset="0"/>
                <a:ea typeface="Verdana" panose="020B0604030504040204" pitchFamily="34" charset="0"/>
                <a:cs typeface="Verdana" panose="020B0604030504040204" pitchFamily="34" charset="0"/>
              </a:rPr>
              <a:t>Soil Type: Muskellunge</a:t>
            </a:r>
          </a:p>
          <a:p>
            <a:pPr>
              <a:defRPr/>
            </a:pPr>
            <a:r>
              <a:rPr lang="en-US" b="1" dirty="0">
                <a:latin typeface="Verdana" panose="020B0604030504040204" pitchFamily="34" charset="0"/>
                <a:ea typeface="Verdana" panose="020B0604030504040204" pitchFamily="34" charset="0"/>
                <a:cs typeface="Verdana" panose="020B0604030504040204" pitchFamily="34" charset="0"/>
              </a:rPr>
              <a:t>Soil pH: 5.9</a:t>
            </a:r>
          </a:p>
          <a:p>
            <a:pPr>
              <a:defRPr/>
            </a:pPr>
            <a:r>
              <a:rPr lang="en-US" b="1" dirty="0">
                <a:latin typeface="Verdana" panose="020B0604030504040204" pitchFamily="34" charset="0"/>
                <a:ea typeface="Verdana" panose="020B0604030504040204" pitchFamily="34" charset="0"/>
                <a:cs typeface="Verdana" panose="020B0604030504040204" pitchFamily="34" charset="0"/>
              </a:rPr>
              <a:t>Buffer pH: 6.0</a:t>
            </a:r>
          </a:p>
          <a:p>
            <a:pPr>
              <a:defRPr/>
            </a:pPr>
            <a:r>
              <a:rPr lang="en-US" b="1" dirty="0">
                <a:latin typeface="Verdana" panose="020B0604030504040204" pitchFamily="34" charset="0"/>
                <a:ea typeface="Verdana" panose="020B0604030504040204" pitchFamily="34" charset="0"/>
                <a:cs typeface="Verdana" panose="020B0604030504040204" pitchFamily="34" charset="0"/>
              </a:rPr>
              <a:t>P: 2 lbs/acre</a:t>
            </a:r>
          </a:p>
          <a:p>
            <a:pPr>
              <a:defRPr/>
            </a:pPr>
            <a:r>
              <a:rPr lang="en-US" b="1" dirty="0">
                <a:latin typeface="Verdana" panose="020B0604030504040204" pitchFamily="34" charset="0"/>
                <a:ea typeface="Verdana" panose="020B0604030504040204" pitchFamily="34" charset="0"/>
                <a:cs typeface="Verdana" panose="020B0604030504040204" pitchFamily="34" charset="0"/>
              </a:rPr>
              <a:t>K: 75 lbs/acre</a:t>
            </a:r>
          </a:p>
          <a:p>
            <a:pPr>
              <a:defRPr/>
            </a:pPr>
            <a:r>
              <a:rPr lang="en-US" b="1" dirty="0">
                <a:latin typeface="Verdana" panose="020B0604030504040204" pitchFamily="34" charset="0"/>
                <a:ea typeface="Verdana" panose="020B0604030504040204" pitchFamily="34" charset="0"/>
                <a:cs typeface="Verdana" panose="020B0604030504040204" pitchFamily="34" charset="0"/>
              </a:rPr>
              <a:t>Ca: 1,932 lbs/acre</a:t>
            </a:r>
          </a:p>
          <a:p>
            <a:pPr>
              <a:defRPr/>
            </a:pPr>
            <a:r>
              <a:rPr lang="en-US" b="1" dirty="0">
                <a:latin typeface="Verdana" panose="020B0604030504040204" pitchFamily="34" charset="0"/>
                <a:ea typeface="Verdana" panose="020B0604030504040204" pitchFamily="34" charset="0"/>
                <a:cs typeface="Verdana" panose="020B0604030504040204" pitchFamily="34" charset="0"/>
              </a:rPr>
              <a:t>Mg: 300 lbs/acre</a:t>
            </a:r>
          </a:p>
          <a:p>
            <a:pPr>
              <a:defRPr/>
            </a:pPr>
            <a:r>
              <a:rPr lang="en-US" b="1" dirty="0">
                <a:latin typeface="Verdana" panose="020B0604030504040204" pitchFamily="34" charset="0"/>
                <a:ea typeface="Verdana" panose="020B0604030504040204" pitchFamily="34" charset="0"/>
                <a:cs typeface="Verdana" panose="020B0604030504040204" pitchFamily="34" charset="0"/>
              </a:rPr>
              <a:t>% OM: 2.9</a:t>
            </a:r>
          </a:p>
        </p:txBody>
      </p:sp>
    </p:spTree>
    <p:extLst>
      <p:ext uri="{BB962C8B-B14F-4D97-AF65-F5344CB8AC3E}">
        <p14:creationId xmlns:p14="http://schemas.microsoft.com/office/powerpoint/2010/main" val="31036888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990600"/>
          </a:xfrm>
        </p:spPr>
        <p:txBody>
          <a:bodyPr/>
          <a:lstStyle/>
          <a:p>
            <a:pPr>
              <a:defRPr/>
            </a:pPr>
            <a:r>
              <a:rPr lang="en-US" dirty="0" smtClean="0">
                <a:latin typeface="Tahoma" panose="020B0604030504040204" pitchFamily="34" charset="0"/>
                <a:ea typeface="Tahoma" panose="020B0604030504040204" pitchFamily="34" charset="0"/>
                <a:cs typeface="Tahoma" panose="020B0604030504040204" pitchFamily="34" charset="0"/>
              </a:rPr>
              <a:t>Soil Preparation and Planting</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676400" y="1371600"/>
            <a:ext cx="5334000" cy="5410200"/>
          </a:xfrm>
        </p:spPr>
        <p:txBody>
          <a:bodyPr>
            <a:normAutofit fontScale="70000" lnSpcReduction="20000"/>
          </a:bodyPr>
          <a:lstStyle/>
          <a:p>
            <a:pPr>
              <a:defRPr/>
            </a:pPr>
            <a:r>
              <a:rPr lang="en-US" dirty="0"/>
              <a:t>Plowed in 2013</a:t>
            </a:r>
            <a:br>
              <a:rPr lang="en-US" dirty="0"/>
            </a:br>
            <a:endParaRPr lang="en-US" dirty="0"/>
          </a:p>
          <a:p>
            <a:pPr>
              <a:defRPr/>
            </a:pPr>
            <a:r>
              <a:rPr lang="en-US" dirty="0"/>
              <a:t>Disked 2 or 3 times for weed suppression in 2014</a:t>
            </a:r>
            <a:br>
              <a:rPr lang="en-US" dirty="0"/>
            </a:br>
            <a:endParaRPr lang="en-US" dirty="0"/>
          </a:p>
          <a:p>
            <a:pPr>
              <a:defRPr/>
            </a:pPr>
            <a:r>
              <a:rPr lang="en-US" dirty="0"/>
              <a:t>Planted with no till seeder June 4th, 2014</a:t>
            </a:r>
            <a:br>
              <a:rPr lang="en-US" dirty="0"/>
            </a:br>
            <a:endParaRPr lang="en-US" dirty="0"/>
          </a:p>
          <a:p>
            <a:pPr>
              <a:defRPr/>
            </a:pPr>
            <a:r>
              <a:rPr lang="en-US" dirty="0"/>
              <a:t>Pardee BFT seeded at 7-8 lb per acre with Sunset II Timothy at 4 lb per acre. Emerged June 18th</a:t>
            </a:r>
            <a:br>
              <a:rPr lang="en-US" dirty="0"/>
            </a:br>
            <a:endParaRPr lang="en-US" dirty="0"/>
          </a:p>
          <a:p>
            <a:pPr>
              <a:defRPr/>
            </a:pPr>
            <a:r>
              <a:rPr lang="en-US" dirty="0"/>
              <a:t>Mowed for weeds Aug 6th, 2014</a:t>
            </a:r>
            <a:br>
              <a:rPr lang="en-US" dirty="0"/>
            </a:br>
            <a:endParaRPr lang="en-US" dirty="0"/>
          </a:p>
          <a:p>
            <a:pPr>
              <a:defRPr/>
            </a:pPr>
            <a:r>
              <a:rPr lang="en-US" dirty="0"/>
              <a:t>Fertilized Oct 15th, 2014 </a:t>
            </a:r>
            <a:br>
              <a:rPr lang="en-US" dirty="0"/>
            </a:br>
            <a:r>
              <a:rPr lang="en-US" dirty="0"/>
              <a:t>	</a:t>
            </a:r>
          </a:p>
          <a:p>
            <a:pPr>
              <a:defRPr/>
            </a:pPr>
            <a:r>
              <a:rPr lang="en-US" dirty="0"/>
              <a:t>Manure spread October 21st, 2014</a:t>
            </a:r>
            <a:br>
              <a:rPr lang="en-US" dirty="0"/>
            </a:br>
            <a:endParaRPr lang="en-US" dirty="0"/>
          </a:p>
          <a:p>
            <a:pPr>
              <a:defRPr/>
            </a:pPr>
            <a:r>
              <a:rPr lang="en-US" dirty="0"/>
              <a:t>Frost seeded additional Birdsfoot Trefoil seed with broadcast seeder in early Spring 2015</a:t>
            </a:r>
          </a:p>
          <a:p>
            <a:pPr>
              <a:defRPr/>
            </a:pPr>
            <a:endParaRPr lang="en-US" b="1" dirty="0">
              <a:latin typeface="Verdana" panose="020B0604030504040204" pitchFamily="34" charset="0"/>
              <a:ea typeface="Verdana" panose="020B0604030504040204" pitchFamily="34" charset="0"/>
              <a:cs typeface="Verdana" panose="020B0604030504040204" pitchFamily="34" charset="0"/>
            </a:endParaRPr>
          </a:p>
          <a:p>
            <a:pPr>
              <a:defRPr/>
            </a:pPr>
            <a:endParaRPr lang="en-US" dirty="0"/>
          </a:p>
        </p:txBody>
      </p:sp>
      <p:pic>
        <p:nvPicPr>
          <p:cNvPr id="66564" name="Picture 5"/>
          <p:cNvPicPr>
            <a:picLocks noChangeAspect="1"/>
          </p:cNvPicPr>
          <p:nvPr/>
        </p:nvPicPr>
        <p:blipFill>
          <a:blip r:embed="rId2">
            <a:extLst>
              <a:ext uri="{28A0092B-C50C-407E-A947-70E740481C1C}">
                <a14:useLocalDpi xmlns:a14="http://schemas.microsoft.com/office/drawing/2010/main" val="0"/>
              </a:ext>
            </a:extLst>
          </a:blip>
          <a:srcRect b="35"/>
          <a:stretch>
            <a:fillRect/>
          </a:stretch>
        </p:blipFill>
        <p:spPr bwMode="auto">
          <a:xfrm>
            <a:off x="6942139" y="2068514"/>
            <a:ext cx="35655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27801" y="915989"/>
            <a:ext cx="2009775"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0401" y="4206876"/>
            <a:ext cx="3497263" cy="25749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516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0675"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Box 2"/>
          <p:cNvSpPr txBox="1">
            <a:spLocks noChangeArrowheads="1"/>
          </p:cNvSpPr>
          <p:nvPr/>
        </p:nvSpPr>
        <p:spPr bwMode="auto">
          <a:xfrm>
            <a:off x="1752600" y="457200"/>
            <a:ext cx="6858000" cy="1600200"/>
          </a:xfrm>
          <a:prstGeom prst="rect">
            <a:avLst/>
          </a:prstGeom>
          <a:solidFill>
            <a:schemeClr val="bg1"/>
          </a:solidFill>
          <a:ln>
            <a:noFill/>
          </a:ln>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sz="2000" b="1" dirty="0">
                <a:latin typeface="Calibri" panose="020F0502020204030204" pitchFamily="34" charset="0"/>
              </a:rPr>
              <a:t>After weaning, 16 lambs grazed on </a:t>
            </a:r>
            <a:r>
              <a:rPr lang="en-US" altLang="en-US" sz="2000" b="1" dirty="0" err="1">
                <a:latin typeface="Calibri" panose="020F0502020204030204" pitchFamily="34" charset="0"/>
              </a:rPr>
              <a:t>birdsfoot</a:t>
            </a:r>
            <a:r>
              <a:rPr lang="en-US" altLang="en-US" sz="2000" b="1" dirty="0">
                <a:latin typeface="Calibri" panose="020F0502020204030204" pitchFamily="34" charset="0"/>
              </a:rPr>
              <a:t> trefoil paddocks</a:t>
            </a:r>
          </a:p>
          <a:p>
            <a:pPr>
              <a:spcBef>
                <a:spcPct val="0"/>
              </a:spcBef>
              <a:buClrTx/>
              <a:buSzTx/>
              <a:buFontTx/>
              <a:buNone/>
            </a:pPr>
            <a:r>
              <a:rPr lang="en-US" altLang="en-US" sz="2000" b="1" dirty="0">
                <a:latin typeface="Calibri" panose="020F0502020204030204" pitchFamily="34" charset="0"/>
              </a:rPr>
              <a:t>(43 to 58% BFT)</a:t>
            </a:r>
            <a:br>
              <a:rPr lang="en-US" altLang="en-US" sz="2000" b="1" dirty="0">
                <a:latin typeface="Calibri" panose="020F0502020204030204" pitchFamily="34" charset="0"/>
              </a:rPr>
            </a:br>
            <a:r>
              <a:rPr lang="en-US" altLang="en-US" sz="2000" b="1" dirty="0">
                <a:latin typeface="Calibri" panose="020F0502020204030204" pitchFamily="34" charset="0"/>
              </a:rPr>
              <a:t>Half of these lambs received 1 gram of copper oxide wire particles (COWP) 2 weeks prior to weaning</a:t>
            </a:r>
          </a:p>
          <a:p>
            <a:pPr>
              <a:spcBef>
                <a:spcPct val="0"/>
              </a:spcBef>
              <a:buClrTx/>
              <a:buSzTx/>
              <a:buFontTx/>
              <a:buNone/>
            </a:pPr>
            <a:endParaRPr lang="en-US" altLang="en-US" sz="1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5828" y="4132664"/>
            <a:ext cx="3213027" cy="2725335"/>
          </a:xfrm>
          <a:prstGeom prst="rect">
            <a:avLst/>
          </a:prstGeom>
        </p:spPr>
      </p:pic>
    </p:spTree>
    <p:extLst>
      <p:ext uri="{BB962C8B-B14F-4D97-AF65-F5344CB8AC3E}">
        <p14:creationId xmlns:p14="http://schemas.microsoft.com/office/powerpoint/2010/main" val="25432156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Box 5"/>
          <p:cNvSpPr txBox="1">
            <a:spLocks noChangeArrowheads="1"/>
          </p:cNvSpPr>
          <p:nvPr/>
        </p:nvSpPr>
        <p:spPr bwMode="auto">
          <a:xfrm>
            <a:off x="1981200" y="5867401"/>
            <a:ext cx="845185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sz="2400">
                <a:latin typeface="Calibri" panose="020F0502020204030204" pitchFamily="34" charset="0"/>
              </a:rPr>
              <a:t>After weaning, 16 lambs grazed on conventional pastures</a:t>
            </a:r>
          </a:p>
          <a:p>
            <a:pPr>
              <a:spcBef>
                <a:spcPct val="0"/>
              </a:spcBef>
              <a:buClrTx/>
              <a:buSzTx/>
              <a:buFontTx/>
              <a:buNone/>
            </a:pPr>
            <a:r>
              <a:rPr lang="en-US" altLang="en-US" sz="2400">
                <a:latin typeface="Calibri" panose="020F0502020204030204" pitchFamily="34" charset="0"/>
              </a:rPr>
              <a:t>Half the lambs received 1 gram of COWP 2 weeks prior to weaning</a:t>
            </a:r>
          </a:p>
        </p:txBody>
      </p:sp>
    </p:spTree>
    <p:extLst>
      <p:ext uri="{BB962C8B-B14F-4D97-AF65-F5344CB8AC3E}">
        <p14:creationId xmlns:p14="http://schemas.microsoft.com/office/powerpoint/2010/main" val="15044352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7013"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Box 3"/>
          <p:cNvSpPr txBox="1">
            <a:spLocks noChangeArrowheads="1"/>
          </p:cNvSpPr>
          <p:nvPr/>
        </p:nvSpPr>
        <p:spPr bwMode="auto">
          <a:xfrm>
            <a:off x="5372100" y="4764"/>
            <a:ext cx="5257800" cy="1323975"/>
          </a:xfrm>
          <a:prstGeom prst="rect">
            <a:avLst/>
          </a:prstGeom>
          <a:solidFill>
            <a:schemeClr val="bg1"/>
          </a:solidFill>
          <a:ln>
            <a:noFill/>
          </a:ln>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sz="2000" b="1">
                <a:latin typeface="Calibri" panose="020F0502020204030204" pitchFamily="34" charset="0"/>
              </a:rPr>
              <a:t>8 lambs were tracked in a Control group fed 2</a:t>
            </a:r>
            <a:r>
              <a:rPr lang="en-US" altLang="en-US" sz="2000" b="1" baseline="30000">
                <a:latin typeface="Calibri" panose="020F0502020204030204" pitchFamily="34" charset="0"/>
              </a:rPr>
              <a:t>nd</a:t>
            </a:r>
            <a:r>
              <a:rPr lang="en-US" altLang="en-US" sz="2000" b="1">
                <a:latin typeface="Calibri" panose="020F0502020204030204" pitchFamily="34" charset="0"/>
              </a:rPr>
              <a:t> cut hay ( 12% CP) and grain (16% CP).</a:t>
            </a:r>
            <a:br>
              <a:rPr lang="en-US" altLang="en-US" sz="2000" b="1">
                <a:latin typeface="Calibri" panose="020F0502020204030204" pitchFamily="34" charset="0"/>
              </a:rPr>
            </a:br>
            <a:r>
              <a:rPr lang="en-US" altLang="en-US" sz="2000" b="1">
                <a:latin typeface="Calibri" panose="020F0502020204030204" pitchFamily="34" charset="0"/>
              </a:rPr>
              <a:t>Each lamb received 1 gram COWP 2 weeks prior to weaning</a:t>
            </a:r>
          </a:p>
        </p:txBody>
      </p:sp>
    </p:spTree>
    <p:extLst>
      <p:ext uri="{BB962C8B-B14F-4D97-AF65-F5344CB8AC3E}">
        <p14:creationId xmlns:p14="http://schemas.microsoft.com/office/powerpoint/2010/main" val="31957419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76400"/>
            <a:ext cx="8077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1668463" y="334963"/>
            <a:ext cx="8991600" cy="1143000"/>
          </a:xfrm>
        </p:spPr>
        <p:txBody>
          <a:bodyPr>
            <a:noAutofit/>
          </a:bodyPr>
          <a:lstStyle/>
          <a:p>
            <a:pPr algn="l">
              <a:defRPr/>
            </a:pPr>
            <a:r>
              <a:rPr lang="en-US" sz="2000" dirty="0">
                <a:latin typeface="Calibri" panose="020F0502020204030204" pitchFamily="34" charset="0"/>
              </a:rPr>
              <a:t>During the grazing trial, the lambs on conventional pasture w/o COWP averaged the highest FAMACHA scores (lower is good). Differences were statistically significant for  Treatment (P=0.006) and Treatment*Day (P=0.004)</a:t>
            </a:r>
            <a:br>
              <a:rPr lang="en-US" sz="2000" dirty="0">
                <a:latin typeface="Calibri" panose="020F0502020204030204" pitchFamily="34" charset="0"/>
              </a:rPr>
            </a:br>
            <a:r>
              <a:rPr lang="en-US" sz="2000" dirty="0">
                <a:latin typeface="Calibri" panose="020F0502020204030204" pitchFamily="34" charset="0"/>
              </a:rPr>
              <a:t/>
            </a:r>
            <a:br>
              <a:rPr lang="en-US" sz="2000" dirty="0">
                <a:latin typeface="Calibri" panose="020F0502020204030204" pitchFamily="34" charset="0"/>
              </a:rPr>
            </a:br>
            <a:r>
              <a:rPr lang="en-US" sz="2000" dirty="0">
                <a:latin typeface="Calibri" panose="020F0502020204030204" pitchFamily="34" charset="0"/>
              </a:rPr>
              <a:t>Figure1. FAMACHA Scores by Treatment</a:t>
            </a:r>
          </a:p>
        </p:txBody>
      </p:sp>
      <p:cxnSp>
        <p:nvCxnSpPr>
          <p:cNvPr id="6" name="Straight Arrow Connector 5"/>
          <p:cNvCxnSpPr/>
          <p:nvPr/>
        </p:nvCxnSpPr>
        <p:spPr>
          <a:xfrm flipH="1">
            <a:off x="9037638" y="2843214"/>
            <a:ext cx="190500" cy="985837"/>
          </a:xfrm>
          <a:prstGeom prst="straightConnector1">
            <a:avLst/>
          </a:prstGeom>
          <a:ln w="57150">
            <a:solidFill>
              <a:srgbClr val="080808"/>
            </a:solidFill>
            <a:tailEnd type="triangle"/>
          </a:ln>
        </p:spPr>
        <p:style>
          <a:lnRef idx="1">
            <a:schemeClr val="accent1"/>
          </a:lnRef>
          <a:fillRef idx="0">
            <a:schemeClr val="accent1"/>
          </a:fillRef>
          <a:effectRef idx="0">
            <a:schemeClr val="accent1"/>
          </a:effectRef>
          <a:fontRef idx="minor">
            <a:schemeClr val="tx1"/>
          </a:fontRef>
        </p:style>
      </p:cxnSp>
      <p:sp>
        <p:nvSpPr>
          <p:cNvPr id="70661" name="TextBox 7"/>
          <p:cNvSpPr txBox="1">
            <a:spLocks noChangeArrowheads="1"/>
          </p:cNvSpPr>
          <p:nvPr/>
        </p:nvSpPr>
        <p:spPr bwMode="auto">
          <a:xfrm>
            <a:off x="6094413" y="4945064"/>
            <a:ext cx="2563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sz="1800">
                <a:solidFill>
                  <a:srgbClr val="080808"/>
                </a:solidFill>
              </a:rPr>
              <a:t>2 lambs had been </a:t>
            </a:r>
            <a:br>
              <a:rPr lang="en-US" altLang="en-US" sz="1800">
                <a:solidFill>
                  <a:srgbClr val="080808"/>
                </a:solidFill>
              </a:rPr>
            </a:br>
            <a:r>
              <a:rPr lang="en-US" altLang="en-US" sz="1800">
                <a:solidFill>
                  <a:srgbClr val="080808"/>
                </a:solidFill>
              </a:rPr>
              <a:t>dewormed and no longer</a:t>
            </a:r>
            <a:br>
              <a:rPr lang="en-US" altLang="en-US" sz="1800">
                <a:solidFill>
                  <a:srgbClr val="080808"/>
                </a:solidFill>
              </a:rPr>
            </a:br>
            <a:r>
              <a:rPr lang="en-US" altLang="en-US" sz="1800">
                <a:solidFill>
                  <a:srgbClr val="080808"/>
                </a:solidFill>
              </a:rPr>
              <a:t>included</a:t>
            </a:r>
          </a:p>
        </p:txBody>
      </p:sp>
      <p:cxnSp>
        <p:nvCxnSpPr>
          <p:cNvPr id="10" name="Straight Arrow Connector 9"/>
          <p:cNvCxnSpPr/>
          <p:nvPr/>
        </p:nvCxnSpPr>
        <p:spPr>
          <a:xfrm flipV="1">
            <a:off x="7878763" y="4648200"/>
            <a:ext cx="965200" cy="457200"/>
          </a:xfrm>
          <a:prstGeom prst="straightConnector1">
            <a:avLst/>
          </a:prstGeom>
          <a:ln w="57150">
            <a:solidFill>
              <a:srgbClr val="080808"/>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0663" name="Rectangle 4"/>
          <p:cNvSpPr>
            <a:spLocks noChangeArrowheads="1"/>
          </p:cNvSpPr>
          <p:nvPr/>
        </p:nvSpPr>
        <p:spPr bwMode="auto">
          <a:xfrm>
            <a:off x="2489200" y="2678113"/>
            <a:ext cx="1473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sz="1800" b="1">
                <a:solidFill>
                  <a:srgbClr val="080808"/>
                </a:solidFill>
              </a:rPr>
              <a:t>COWP given</a:t>
            </a:r>
          </a:p>
        </p:txBody>
      </p:sp>
      <p:cxnSp>
        <p:nvCxnSpPr>
          <p:cNvPr id="9" name="Straight Arrow Connector 8"/>
          <p:cNvCxnSpPr/>
          <p:nvPr/>
        </p:nvCxnSpPr>
        <p:spPr>
          <a:xfrm>
            <a:off x="3225800" y="3046414"/>
            <a:ext cx="0" cy="782637"/>
          </a:xfrm>
          <a:prstGeom prst="straightConnector1">
            <a:avLst/>
          </a:prstGeom>
          <a:ln w="254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0665" name="TextBox 1"/>
          <p:cNvSpPr txBox="1">
            <a:spLocks noChangeArrowheads="1"/>
          </p:cNvSpPr>
          <p:nvPr/>
        </p:nvSpPr>
        <p:spPr bwMode="auto">
          <a:xfrm>
            <a:off x="3841750" y="46482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b="1"/>
          </a:p>
        </p:txBody>
      </p:sp>
      <p:sp>
        <p:nvSpPr>
          <p:cNvPr id="70666" name="TextBox 1"/>
          <p:cNvSpPr txBox="1">
            <a:spLocks noChangeArrowheads="1"/>
          </p:cNvSpPr>
          <p:nvPr/>
        </p:nvSpPr>
        <p:spPr bwMode="auto">
          <a:xfrm>
            <a:off x="5638800" y="32385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b="1"/>
          </a:p>
        </p:txBody>
      </p:sp>
      <p:sp>
        <p:nvSpPr>
          <p:cNvPr id="70667" name="TextBox 1"/>
          <p:cNvSpPr txBox="1">
            <a:spLocks noChangeArrowheads="1"/>
          </p:cNvSpPr>
          <p:nvPr/>
        </p:nvSpPr>
        <p:spPr bwMode="auto">
          <a:xfrm>
            <a:off x="5791200" y="33909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en-US" altLang="en-US" sz="1600" b="1"/>
          </a:p>
        </p:txBody>
      </p:sp>
      <p:sp>
        <p:nvSpPr>
          <p:cNvPr id="70668" name="TextBox 6"/>
          <p:cNvSpPr txBox="1">
            <a:spLocks noChangeArrowheads="1"/>
          </p:cNvSpPr>
          <p:nvPr/>
        </p:nvSpPr>
        <p:spPr bwMode="auto">
          <a:xfrm>
            <a:off x="3935414" y="4800600"/>
            <a:ext cx="172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sz="1800" b="1">
                <a:solidFill>
                  <a:srgbClr val="080808"/>
                </a:solidFill>
              </a:rPr>
              <a:t>Lambs weaned </a:t>
            </a:r>
          </a:p>
        </p:txBody>
      </p:sp>
      <p:cxnSp>
        <p:nvCxnSpPr>
          <p:cNvPr id="14" name="Straight Arrow Connector 13"/>
          <p:cNvCxnSpPr/>
          <p:nvPr/>
        </p:nvCxnSpPr>
        <p:spPr>
          <a:xfrm flipV="1">
            <a:off x="4433888" y="4022726"/>
            <a:ext cx="6350" cy="798513"/>
          </a:xfrm>
          <a:prstGeom prst="straightConnector1">
            <a:avLst/>
          </a:prstGeom>
          <a:ln w="25400">
            <a:solidFill>
              <a:srgbClr val="080808"/>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
          <p:cNvSpPr txBox="1">
            <a:spLocks noChangeArrowheads="1"/>
          </p:cNvSpPr>
          <p:nvPr/>
        </p:nvSpPr>
        <p:spPr bwMode="auto">
          <a:xfrm>
            <a:off x="7847013" y="1938339"/>
            <a:ext cx="183991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r>
              <a:rPr lang="en-US" altLang="en-US" dirty="0">
                <a:solidFill>
                  <a:schemeClr val="bg1">
                    <a:lumMod val="50000"/>
                  </a:schemeClr>
                </a:solidFill>
              </a:rPr>
              <a:t>4 lambs had been</a:t>
            </a:r>
            <a:br>
              <a:rPr lang="en-US" altLang="en-US" dirty="0">
                <a:solidFill>
                  <a:schemeClr val="bg1">
                    <a:lumMod val="50000"/>
                  </a:schemeClr>
                </a:solidFill>
              </a:rPr>
            </a:br>
            <a:r>
              <a:rPr lang="en-US" altLang="en-US" dirty="0">
                <a:solidFill>
                  <a:schemeClr val="bg1">
                    <a:lumMod val="50000"/>
                  </a:schemeClr>
                </a:solidFill>
              </a:rPr>
              <a:t>dewormed and no</a:t>
            </a:r>
          </a:p>
          <a:p>
            <a:pPr>
              <a:defRPr/>
            </a:pPr>
            <a:r>
              <a:rPr lang="en-US" altLang="en-US" dirty="0">
                <a:solidFill>
                  <a:schemeClr val="bg1">
                    <a:lumMod val="50000"/>
                  </a:schemeClr>
                </a:solidFill>
              </a:rPr>
              <a:t> longer included</a:t>
            </a:r>
          </a:p>
        </p:txBody>
      </p:sp>
    </p:spTree>
    <p:extLst>
      <p:ext uri="{BB962C8B-B14F-4D97-AF65-F5344CB8AC3E}">
        <p14:creationId xmlns:p14="http://schemas.microsoft.com/office/powerpoint/2010/main" val="38315500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Chart 1"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538" y="1884363"/>
            <a:ext cx="91614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0" y="723900"/>
            <a:ext cx="9144000" cy="1143000"/>
          </a:xfrm>
        </p:spPr>
        <p:txBody>
          <a:bodyPr>
            <a:noAutofit/>
          </a:bodyPr>
          <a:lstStyle/>
          <a:p>
            <a:pPr algn="l">
              <a:defRPr/>
            </a:pPr>
            <a:r>
              <a:rPr lang="en-US" sz="2000" dirty="0">
                <a:latin typeface="Calibri" panose="020F0502020204030204" pitchFamily="34" charset="0"/>
              </a:rPr>
              <a:t>Treatments that got COWP appeared to have lower worm egg counts throughout the study. We were excited by the dip in worm egg counts for the two BFT groups at 6 wks. although it was temporary. When we looked at forage separate from COWP, COWP * Day interaction for egg count was significant (P =0.001) but Forage*Day interaction was not statistically significant . However, if we looked at the 5 treatments separately, Treatment*Day was significant (P =0.001).</a:t>
            </a:r>
            <a:br>
              <a:rPr lang="en-US" sz="2000" dirty="0">
                <a:latin typeface="Calibri" panose="020F0502020204030204" pitchFamily="34" charset="0"/>
              </a:rPr>
            </a:br>
            <a:r>
              <a:rPr lang="en-US" sz="2000" dirty="0">
                <a:latin typeface="Calibri" panose="020F0502020204030204" pitchFamily="34" charset="0"/>
              </a:rPr>
              <a:t/>
            </a:r>
            <a:br>
              <a:rPr lang="en-US" sz="2000" dirty="0">
                <a:latin typeface="Calibri" panose="020F0502020204030204" pitchFamily="34" charset="0"/>
              </a:rPr>
            </a:br>
            <a:endParaRPr lang="en-US" sz="2000" dirty="0">
              <a:latin typeface="Calibri" panose="020F0502020204030204" pitchFamily="34" charset="0"/>
            </a:endParaRPr>
          </a:p>
        </p:txBody>
      </p:sp>
    </p:spTree>
    <p:extLst>
      <p:ext uri="{BB962C8B-B14F-4D97-AF65-F5344CB8AC3E}">
        <p14:creationId xmlns:p14="http://schemas.microsoft.com/office/powerpoint/2010/main" val="37681929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31750"/>
            <a:ext cx="8991600" cy="1143000"/>
          </a:xfrm>
        </p:spPr>
        <p:txBody>
          <a:bodyPr>
            <a:noAutofit/>
          </a:bodyPr>
          <a:lstStyle/>
          <a:p>
            <a:pPr algn="l">
              <a:defRPr/>
            </a:pPr>
            <a:r>
              <a:rPr lang="en-US" sz="2400" dirty="0">
                <a:latin typeface="Calibri" panose="020F0502020204030204" pitchFamily="34" charset="0"/>
              </a:rPr>
              <a:t>The treatments on BFT appeared to gain weight similarly to the treatment on hay and grain while the treatments on conventional pastures appeared to grow slower</a:t>
            </a:r>
          </a:p>
        </p:txBody>
      </p:sp>
      <p:graphicFrame>
        <p:nvGraphicFramePr>
          <p:cNvPr id="4" name="Chart 3"/>
          <p:cNvGraphicFramePr>
            <a:graphicFrameLocks/>
          </p:cNvGraphicFramePr>
          <p:nvPr>
            <p:extLst>
              <p:ext uri="{D42A27DB-BD31-4B8C-83A1-F6EECF244321}">
                <p14:modId xmlns:p14="http://schemas.microsoft.com/office/powerpoint/2010/main" val="3861787051"/>
              </p:ext>
            </p:extLst>
          </p:nvPr>
        </p:nvGraphicFramePr>
        <p:xfrm>
          <a:off x="1524000" y="1174751"/>
          <a:ext cx="9144000" cy="5683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5129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7814"/>
            <a:ext cx="8229600" cy="1474787"/>
          </a:xfrm>
        </p:spPr>
        <p:txBody>
          <a:bodyPr/>
          <a:lstStyle/>
          <a:p>
            <a:pPr>
              <a:defRPr/>
            </a:pPr>
            <a:r>
              <a:rPr lang="en-US" sz="4000" dirty="0" err="1">
                <a:latin typeface="Tahoma" panose="020B0604030504040204" pitchFamily="34" charset="0"/>
                <a:ea typeface="Tahoma" panose="020B0604030504040204" pitchFamily="34" charset="0"/>
                <a:cs typeface="Tahoma" panose="020B0604030504040204" pitchFamily="34" charset="0"/>
              </a:rPr>
              <a:t>Zolvix</a:t>
            </a:r>
            <a:r>
              <a:rPr lang="en-US" sz="4000" dirty="0">
                <a:latin typeface="Tahoma" panose="020B0604030504040204" pitchFamily="34" charset="0"/>
                <a:ea typeface="Tahoma" panose="020B0604030504040204" pitchFamily="34" charset="0"/>
                <a:cs typeface="Tahoma" panose="020B0604030504040204" pitchFamily="34" charset="0"/>
              </a:rPr>
              <a:t>® is currently registered in the following countries:</a:t>
            </a:r>
          </a:p>
        </p:txBody>
      </p:sp>
      <p:sp>
        <p:nvSpPr>
          <p:cNvPr id="3" name="Content Placeholder 2"/>
          <p:cNvSpPr>
            <a:spLocks noGrp="1"/>
          </p:cNvSpPr>
          <p:nvPr>
            <p:ph sz="half" idx="1"/>
          </p:nvPr>
        </p:nvSpPr>
        <p:spPr>
          <a:xfrm>
            <a:off x="2057400" y="1981201"/>
            <a:ext cx="8077200" cy="4530725"/>
          </a:xfrm>
        </p:spPr>
        <p:txBody>
          <a:bodyPr>
            <a:normAutofit/>
          </a:bodyPr>
          <a:lstStyle/>
          <a:p>
            <a:pPr>
              <a:defRPr/>
            </a:pPr>
            <a:r>
              <a:rPr lang="en-US" dirty="0">
                <a:ea typeface="Verdana" panose="020B0604030504040204" pitchFamily="34" charset="0"/>
                <a:cs typeface="Verdana" panose="020B0604030504040204" pitchFamily="34" charset="0"/>
              </a:rPr>
              <a:t>European Union</a:t>
            </a:r>
          </a:p>
          <a:p>
            <a:pPr>
              <a:defRPr/>
            </a:pPr>
            <a:r>
              <a:rPr lang="en-US" dirty="0">
                <a:ea typeface="Verdana" panose="020B0604030504040204" pitchFamily="34" charset="0"/>
                <a:cs typeface="Verdana" panose="020B0604030504040204" pitchFamily="34" charset="0"/>
              </a:rPr>
              <a:t>Iceland (ISL)</a:t>
            </a:r>
          </a:p>
          <a:p>
            <a:pPr>
              <a:defRPr/>
            </a:pPr>
            <a:r>
              <a:rPr lang="en-US" dirty="0">
                <a:ea typeface="Verdana" panose="020B0604030504040204" pitchFamily="34" charset="0"/>
                <a:cs typeface="Verdana" panose="020B0604030504040204" pitchFamily="34" charset="0"/>
              </a:rPr>
              <a:t>Liechtenstein</a:t>
            </a:r>
          </a:p>
          <a:p>
            <a:pPr>
              <a:defRPr/>
            </a:pPr>
            <a:r>
              <a:rPr lang="en-US" dirty="0">
                <a:ea typeface="Verdana" panose="020B0604030504040204" pitchFamily="34" charset="0"/>
                <a:cs typeface="Verdana" panose="020B0604030504040204" pitchFamily="34" charset="0"/>
              </a:rPr>
              <a:t>Norway</a:t>
            </a:r>
          </a:p>
          <a:p>
            <a:pPr>
              <a:defRPr/>
            </a:pPr>
            <a:r>
              <a:rPr lang="en-US" dirty="0">
                <a:ea typeface="Verdana" panose="020B0604030504040204" pitchFamily="34" charset="0"/>
                <a:cs typeface="Verdana" panose="020B0604030504040204" pitchFamily="34" charset="0"/>
              </a:rPr>
              <a:t>Switzerland</a:t>
            </a:r>
          </a:p>
          <a:p>
            <a:pPr>
              <a:defRPr/>
            </a:pPr>
            <a:r>
              <a:rPr lang="en-US" dirty="0">
                <a:ea typeface="Verdana" panose="020B0604030504040204" pitchFamily="34" charset="0"/>
                <a:cs typeface="Verdana" panose="020B0604030504040204" pitchFamily="34" charset="0"/>
              </a:rPr>
              <a:t>South Africa </a:t>
            </a:r>
          </a:p>
          <a:p>
            <a:pPr>
              <a:defRPr/>
            </a:pPr>
            <a:r>
              <a:rPr lang="en-US" sz="2000" dirty="0" smtClean="0">
                <a:ea typeface="Verdana" panose="020B0604030504040204" pitchFamily="34" charset="0"/>
                <a:cs typeface="Verdana" panose="020B0604030504040204" pitchFamily="34" charset="0"/>
              </a:rPr>
              <a:t>https://www.fda.gov/downloads/AnimalVeterinary/Products/ImportExports/UCM482354.pdf</a:t>
            </a:r>
            <a:endParaRPr lang="en-US" sz="2000" dirty="0">
              <a:ea typeface="Verdana" panose="020B0604030504040204" pitchFamily="34" charset="0"/>
              <a:cs typeface="Verdana" panose="020B0604030504040204" pitchFamily="34" charset="0"/>
            </a:endParaRPr>
          </a:p>
          <a:p>
            <a:pPr>
              <a:defRPr/>
            </a:pPr>
            <a:r>
              <a:rPr lang="en-US" sz="2000" dirty="0">
                <a:ea typeface="Verdana" panose="020B0604030504040204" pitchFamily="34" charset="0"/>
                <a:cs typeface="Verdana" panose="020B0604030504040204" pitchFamily="34" charset="0"/>
              </a:rPr>
              <a:t>http://www.airr.com.au/news/elanco-zolvix-plus-new-to-market.html</a:t>
            </a:r>
          </a:p>
        </p:txBody>
      </p:sp>
      <p:sp>
        <p:nvSpPr>
          <p:cNvPr id="4" name="Content Placeholder 3"/>
          <p:cNvSpPr>
            <a:spLocks noGrp="1"/>
          </p:cNvSpPr>
          <p:nvPr>
            <p:ph sz="half" idx="2"/>
          </p:nvPr>
        </p:nvSpPr>
        <p:spPr>
          <a:xfrm>
            <a:off x="6096000" y="1981201"/>
            <a:ext cx="4038600" cy="4530725"/>
          </a:xfrm>
        </p:spPr>
        <p:txBody>
          <a:bodyPr>
            <a:normAutofit/>
          </a:bodyPr>
          <a:lstStyle/>
          <a:p>
            <a:pPr>
              <a:defRPr/>
            </a:pPr>
            <a:r>
              <a:rPr lang="en-US" dirty="0">
                <a:ea typeface="Verdana" panose="020B0604030504040204" pitchFamily="34" charset="0"/>
                <a:cs typeface="Verdana" panose="020B0604030504040204" pitchFamily="34" charset="0"/>
              </a:rPr>
              <a:t>Australia </a:t>
            </a:r>
          </a:p>
          <a:p>
            <a:pPr>
              <a:defRPr/>
            </a:pPr>
            <a:r>
              <a:rPr lang="en-US" dirty="0">
                <a:ea typeface="Verdana" panose="020B0604030504040204" pitchFamily="34" charset="0"/>
                <a:cs typeface="Verdana" panose="020B0604030504040204" pitchFamily="34" charset="0"/>
              </a:rPr>
              <a:t>New Zealand </a:t>
            </a:r>
          </a:p>
          <a:p>
            <a:pPr>
              <a:defRPr/>
            </a:pPr>
            <a:r>
              <a:rPr lang="en-US" dirty="0" smtClean="0">
                <a:ea typeface="Verdana" panose="020B0604030504040204" pitchFamily="34" charset="0"/>
                <a:cs typeface="Verdana" panose="020B0604030504040204" pitchFamily="34" charset="0"/>
              </a:rPr>
              <a:t>Argentina</a:t>
            </a:r>
            <a:endParaRPr lang="en-US" dirty="0">
              <a:ea typeface="Verdana" panose="020B0604030504040204" pitchFamily="34" charset="0"/>
              <a:cs typeface="Verdana" panose="020B0604030504040204" pitchFamily="34" charset="0"/>
            </a:endParaRPr>
          </a:p>
          <a:p>
            <a:pPr>
              <a:defRPr/>
            </a:pPr>
            <a:r>
              <a:rPr lang="en-US" dirty="0">
                <a:ea typeface="Verdana" panose="020B0604030504040204" pitchFamily="34" charset="0"/>
                <a:cs typeface="Verdana" panose="020B0604030504040204" pitchFamily="34" charset="0"/>
              </a:rPr>
              <a:t>Chile</a:t>
            </a:r>
          </a:p>
          <a:p>
            <a:pPr>
              <a:defRPr/>
            </a:pPr>
            <a:r>
              <a:rPr lang="en-US" dirty="0">
                <a:ea typeface="Verdana" panose="020B0604030504040204" pitchFamily="34" charset="0"/>
                <a:cs typeface="Verdana" panose="020B0604030504040204" pitchFamily="34" charset="0"/>
              </a:rPr>
              <a:t>Uruguay</a:t>
            </a:r>
            <a:endParaRPr lang="en-US" dirty="0"/>
          </a:p>
        </p:txBody>
      </p:sp>
    </p:spTree>
    <p:extLst>
      <p:ext uri="{BB962C8B-B14F-4D97-AF65-F5344CB8AC3E}">
        <p14:creationId xmlns:p14="http://schemas.microsoft.com/office/powerpoint/2010/main" val="38448558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714500" y="1295400"/>
          <a:ext cx="8762999" cy="5494338"/>
        </p:xfrm>
        <a:graphic>
          <a:graphicData uri="http://schemas.openxmlformats.org/drawingml/2006/table">
            <a:tbl>
              <a:tblPr firstRow="1" firstCol="1" bandRow="1">
                <a:tableStyleId>{5C22544A-7EE6-4342-B048-85BDC9FD1C3A}</a:tableStyleId>
              </a:tblPr>
              <a:tblGrid>
                <a:gridCol w="1299962">
                  <a:extLst>
                    <a:ext uri="{9D8B030D-6E8A-4147-A177-3AD203B41FA5}">
                      <a16:colId xmlns="" xmlns:a16="http://schemas.microsoft.com/office/drawing/2014/main" val="20000"/>
                    </a:ext>
                  </a:extLst>
                </a:gridCol>
                <a:gridCol w="1299962">
                  <a:extLst>
                    <a:ext uri="{9D8B030D-6E8A-4147-A177-3AD203B41FA5}">
                      <a16:colId xmlns="" xmlns:a16="http://schemas.microsoft.com/office/drawing/2014/main" val="20001"/>
                    </a:ext>
                  </a:extLst>
                </a:gridCol>
                <a:gridCol w="1502065">
                  <a:extLst>
                    <a:ext uri="{9D8B030D-6E8A-4147-A177-3AD203B41FA5}">
                      <a16:colId xmlns="" xmlns:a16="http://schemas.microsoft.com/office/drawing/2014/main" val="20002"/>
                    </a:ext>
                  </a:extLst>
                </a:gridCol>
                <a:gridCol w="1609609">
                  <a:extLst>
                    <a:ext uri="{9D8B030D-6E8A-4147-A177-3AD203B41FA5}">
                      <a16:colId xmlns="" xmlns:a16="http://schemas.microsoft.com/office/drawing/2014/main" val="20003"/>
                    </a:ext>
                  </a:extLst>
                </a:gridCol>
                <a:gridCol w="1643062">
                  <a:extLst>
                    <a:ext uri="{9D8B030D-6E8A-4147-A177-3AD203B41FA5}">
                      <a16:colId xmlns="" xmlns:a16="http://schemas.microsoft.com/office/drawing/2014/main" val="20004"/>
                    </a:ext>
                  </a:extLst>
                </a:gridCol>
                <a:gridCol w="1408339">
                  <a:extLst>
                    <a:ext uri="{9D8B030D-6E8A-4147-A177-3AD203B41FA5}">
                      <a16:colId xmlns="" xmlns:a16="http://schemas.microsoft.com/office/drawing/2014/main" val="20005"/>
                    </a:ext>
                  </a:extLst>
                </a:gridCol>
              </a:tblGrid>
              <a:tr h="1367999">
                <a:tc>
                  <a:txBody>
                    <a:bodyPr/>
                    <a:lstStyle/>
                    <a:p>
                      <a:pPr marL="0" marR="0" algn="ctr">
                        <a:lnSpc>
                          <a:spcPct val="107000"/>
                        </a:lnSpc>
                        <a:spcBef>
                          <a:spcPts val="0"/>
                        </a:spcBef>
                        <a:spcAft>
                          <a:spcPts val="0"/>
                        </a:spcAft>
                      </a:pPr>
                      <a:r>
                        <a:rPr lang="en-US" sz="1100" dirty="0">
                          <a:effectLst/>
                          <a:latin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2000" dirty="0">
                          <a:effectLst/>
                          <a:latin typeface="Calibri" panose="020F0502020204030204" pitchFamily="34" charset="0"/>
                        </a:rPr>
                        <a:t>Birdsfoot Trefoil + COWP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latin typeface="Calibri" panose="020F0502020204030204" pitchFamily="34" charset="0"/>
                        </a:rPr>
                        <a:t>Birdsfoot Trefoil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latin typeface="Calibri" panose="020F0502020204030204" pitchFamily="34" charset="0"/>
                        </a:rPr>
                        <a:t>Conventional Pasture + COWP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latin typeface="Calibri" panose="020F0502020204030204" pitchFamily="34" charset="0"/>
                        </a:rPr>
                        <a:t>Conventional</a:t>
                      </a:r>
                      <a:br>
                        <a:rPr lang="en-US" sz="2000" dirty="0">
                          <a:effectLst/>
                          <a:latin typeface="Calibri" panose="020F0502020204030204" pitchFamily="34" charset="0"/>
                        </a:rPr>
                      </a:br>
                      <a:r>
                        <a:rPr lang="en-US" sz="2000" dirty="0" smtClean="0">
                          <a:effectLst/>
                          <a:latin typeface="Calibri" panose="020F0502020204030204" pitchFamily="34" charset="0"/>
                        </a:rPr>
                        <a:t>Pasture</a:t>
                      </a:r>
                    </a:p>
                    <a:p>
                      <a:pPr marL="0" marR="0">
                        <a:lnSpc>
                          <a:spcPct val="107000"/>
                        </a:lnSpc>
                        <a:spcBef>
                          <a:spcPts val="0"/>
                        </a:spcBef>
                        <a:spcAft>
                          <a:spcPts val="0"/>
                        </a:spcAft>
                      </a:pPr>
                      <a:r>
                        <a:rPr lang="en-US" sz="2000" dirty="0" smtClean="0">
                          <a:effectLst/>
                          <a:latin typeface="Calibri" panose="020F0502020204030204" pitchFamily="34" charset="0"/>
                        </a:rPr>
                        <a:t> (4 lambs dewormed)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2000" dirty="0">
                          <a:effectLst/>
                          <a:latin typeface="Calibri" panose="020F0502020204030204" pitchFamily="34" charset="0"/>
                        </a:rPr>
                        <a:t>Hay &amp; </a:t>
                      </a:r>
                      <a:r>
                        <a:rPr lang="en-US" sz="2000" dirty="0" smtClean="0">
                          <a:effectLst/>
                          <a:latin typeface="Calibri" panose="020F0502020204030204" pitchFamily="34" charset="0"/>
                        </a:rPr>
                        <a:t>Grain + COWP </a:t>
                      </a:r>
                    </a:p>
                    <a:p>
                      <a:pPr marL="0" marR="0">
                        <a:lnSpc>
                          <a:spcPct val="107000"/>
                        </a:lnSpc>
                        <a:spcBef>
                          <a:spcPts val="0"/>
                        </a:spcBef>
                        <a:spcAft>
                          <a:spcPts val="0"/>
                        </a:spcAft>
                      </a:pPr>
                      <a:r>
                        <a:rPr lang="en-US" sz="2000" dirty="0" smtClean="0">
                          <a:effectLst/>
                          <a:latin typeface="Calibri" panose="020F0502020204030204" pitchFamily="34" charset="0"/>
                        </a:rPr>
                        <a:t>(2 lambs dewormed)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0"/>
                  </a:ext>
                </a:extLst>
              </a:tr>
              <a:tr h="602903">
                <a:tc>
                  <a:txBody>
                    <a:bodyPr/>
                    <a:lstStyle/>
                    <a:p>
                      <a:pPr marL="0" marR="0" algn="ctr">
                        <a:lnSpc>
                          <a:spcPct val="107000"/>
                        </a:lnSpc>
                        <a:spcBef>
                          <a:spcPts val="0"/>
                        </a:spcBef>
                        <a:spcAft>
                          <a:spcPts val="0"/>
                        </a:spcAft>
                      </a:pPr>
                      <a:r>
                        <a:rPr lang="en-US" sz="2000" dirty="0">
                          <a:effectLst/>
                          <a:latin typeface="Calibri" panose="020F0502020204030204" pitchFamily="34" charset="0"/>
                        </a:rPr>
                        <a:t>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5">
                  <a:txBody>
                    <a:bodyPr/>
                    <a:lstStyle/>
                    <a:p>
                      <a:pPr marL="0" marR="0" algn="ctr">
                        <a:lnSpc>
                          <a:spcPct val="107000"/>
                        </a:lnSpc>
                        <a:spcBef>
                          <a:spcPts val="0"/>
                        </a:spcBef>
                        <a:spcAft>
                          <a:spcPts val="0"/>
                        </a:spcAft>
                      </a:pPr>
                      <a:r>
                        <a:rPr lang="en-US" sz="2000" dirty="0">
                          <a:effectLst/>
                          <a:latin typeface="Calibri" panose="020F0502020204030204" pitchFamily="34" charset="0"/>
                        </a:rPr>
                        <a:t>Weight (lbs.)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491497">
                <a:tc>
                  <a:txBody>
                    <a:bodyPr/>
                    <a:lstStyle/>
                    <a:p>
                      <a:pPr marL="0" marR="0" algn="r">
                        <a:lnSpc>
                          <a:spcPct val="107000"/>
                        </a:lnSpc>
                        <a:spcBef>
                          <a:spcPts val="0"/>
                        </a:spcBef>
                        <a:spcAft>
                          <a:spcPts val="0"/>
                        </a:spcAft>
                      </a:pPr>
                      <a:r>
                        <a:rPr lang="en-US" sz="2000" dirty="0">
                          <a:effectLst/>
                          <a:latin typeface="Calibri" panose="020F0502020204030204" pitchFamily="34" charset="0"/>
                        </a:rPr>
                        <a:t>7/08/2015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latin typeface="Calibri" panose="020F0502020204030204" pitchFamily="34" charset="0"/>
                        </a:rPr>
                        <a:t>46.4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latin typeface="Calibri" panose="020F0502020204030204" pitchFamily="34" charset="0"/>
                        </a:rPr>
                        <a:t>49.0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latin typeface="Calibri" panose="020F0502020204030204" pitchFamily="34" charset="0"/>
                        </a:rPr>
                        <a:t>45.5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smtClean="0">
                          <a:effectLst/>
                          <a:latin typeface="Calibri" panose="020F0502020204030204" pitchFamily="34" charset="0"/>
                        </a:rPr>
                        <a:t>43.9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a:effectLst/>
                          <a:latin typeface="Calibri" panose="020F0502020204030204" pitchFamily="34" charset="0"/>
                        </a:rPr>
                        <a:t>46.9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2"/>
                  </a:ext>
                </a:extLst>
              </a:tr>
              <a:tr h="652271">
                <a:tc>
                  <a:txBody>
                    <a:bodyPr/>
                    <a:lstStyle/>
                    <a:p>
                      <a:pPr marL="0" marR="0" algn="r">
                        <a:lnSpc>
                          <a:spcPct val="107000"/>
                        </a:lnSpc>
                        <a:spcBef>
                          <a:spcPts val="0"/>
                        </a:spcBef>
                        <a:spcAft>
                          <a:spcPts val="0"/>
                        </a:spcAft>
                      </a:pPr>
                      <a:r>
                        <a:rPr lang="en-US" sz="2000" dirty="0" smtClean="0">
                          <a:effectLst/>
                          <a:latin typeface="Calibri" panose="020F0502020204030204" pitchFamily="34" charset="0"/>
                        </a:rPr>
                        <a:t>Weaning</a:t>
                      </a:r>
                      <a:br>
                        <a:rPr lang="en-US" sz="2000" dirty="0" smtClean="0">
                          <a:effectLst/>
                          <a:latin typeface="Calibri" panose="020F0502020204030204" pitchFamily="34" charset="0"/>
                        </a:rPr>
                      </a:br>
                      <a:r>
                        <a:rPr lang="en-US" sz="2000" dirty="0" smtClean="0">
                          <a:effectLst/>
                          <a:latin typeface="Calibri" panose="020F0502020204030204" pitchFamily="34" charset="0"/>
                        </a:rPr>
                        <a:t>7/22/2015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latin typeface="Calibri" panose="020F0502020204030204" pitchFamily="34" charset="0"/>
                        </a:rPr>
                        <a:t>49.0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latin typeface="Calibri" panose="020F0502020204030204" pitchFamily="34" charset="0"/>
                        </a:rPr>
                        <a:t>53.3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latin typeface="Calibri" panose="020F0502020204030204" pitchFamily="34" charset="0"/>
                        </a:rPr>
                        <a:t>50.9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smtClean="0">
                          <a:effectLst/>
                          <a:latin typeface="Calibri" panose="020F0502020204030204" pitchFamily="34" charset="0"/>
                        </a:rPr>
                        <a:t>53.3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a:effectLst/>
                          <a:latin typeface="Calibri" panose="020F0502020204030204" pitchFamily="34" charset="0"/>
                        </a:rPr>
                        <a:t>52.5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3"/>
                  </a:ext>
                </a:extLst>
              </a:tr>
              <a:tr h="491497">
                <a:tc>
                  <a:txBody>
                    <a:bodyPr/>
                    <a:lstStyle/>
                    <a:p>
                      <a:pPr marL="0" marR="0" algn="r">
                        <a:lnSpc>
                          <a:spcPct val="107000"/>
                        </a:lnSpc>
                        <a:spcBef>
                          <a:spcPts val="0"/>
                        </a:spcBef>
                        <a:spcAft>
                          <a:spcPts val="0"/>
                        </a:spcAft>
                      </a:pPr>
                      <a:r>
                        <a:rPr lang="en-US" sz="2000">
                          <a:effectLst/>
                          <a:latin typeface="Calibri" panose="020F0502020204030204" pitchFamily="34" charset="0"/>
                        </a:rPr>
                        <a:t>9/16/2015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latin typeface="Calibri" panose="020F0502020204030204" pitchFamily="34" charset="0"/>
                        </a:rPr>
                        <a:t>67.6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latin typeface="Calibri" panose="020F0502020204030204" pitchFamily="34" charset="0"/>
                        </a:rPr>
                        <a:t>64.3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latin typeface="Calibri" panose="020F0502020204030204" pitchFamily="34" charset="0"/>
                        </a:rPr>
                        <a:t>56.9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smtClean="0">
                          <a:effectLst/>
                          <a:latin typeface="Calibri" panose="020F0502020204030204" pitchFamily="34" charset="0"/>
                        </a:rPr>
                        <a:t>56.3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a:effectLst/>
                          <a:latin typeface="Calibri" panose="020F0502020204030204" pitchFamily="34" charset="0"/>
                        </a:rPr>
                        <a:t>64.3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4"/>
                  </a:ext>
                </a:extLst>
              </a:tr>
              <a:tr h="491497">
                <a:tc>
                  <a:txBody>
                    <a:bodyPr/>
                    <a:lstStyle/>
                    <a:p>
                      <a:pPr marL="0" marR="0">
                        <a:lnSpc>
                          <a:spcPct val="107000"/>
                        </a:lnSpc>
                        <a:spcBef>
                          <a:spcPts val="0"/>
                        </a:spcBef>
                        <a:spcAft>
                          <a:spcPts val="0"/>
                        </a:spcAft>
                      </a:pPr>
                      <a:r>
                        <a:rPr lang="en-US" sz="2000">
                          <a:effectLst/>
                          <a:latin typeface="Calibri" panose="020F0502020204030204" pitchFamily="34" charset="0"/>
                        </a:rPr>
                        <a:t>Gain (lbs.)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latin typeface="Calibri" panose="020F0502020204030204" pitchFamily="34" charset="0"/>
                        </a:rPr>
                        <a:t>21.3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latin typeface="Calibri" panose="020F0502020204030204" pitchFamily="34" charset="0"/>
                        </a:rPr>
                        <a:t>15.3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latin typeface="Calibri" panose="020F0502020204030204" pitchFamily="34" charset="0"/>
                        </a:rPr>
                        <a:t>11.4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smtClean="0">
                          <a:effectLst/>
                          <a:latin typeface="Calibri" panose="020F0502020204030204" pitchFamily="34" charset="0"/>
                        </a:rPr>
                        <a:t>12.4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latin typeface="Calibri" panose="020F0502020204030204" pitchFamily="34" charset="0"/>
                        </a:rPr>
                        <a:t>17.4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5"/>
                  </a:ext>
                </a:extLst>
              </a:tr>
              <a:tr h="491497">
                <a:tc>
                  <a:txBody>
                    <a:bodyPr/>
                    <a:lstStyle/>
                    <a:p>
                      <a:pPr marL="0" marR="0">
                        <a:lnSpc>
                          <a:spcPct val="107000"/>
                        </a:lnSpc>
                        <a:spcBef>
                          <a:spcPts val="0"/>
                        </a:spcBef>
                        <a:spcAft>
                          <a:spcPts val="0"/>
                        </a:spcAft>
                      </a:pPr>
                      <a:r>
                        <a:rPr lang="en-US" sz="2000">
                          <a:effectLst/>
                          <a:latin typeface="Calibri" panose="020F0502020204030204" pitchFamily="34" charset="0"/>
                        </a:rPr>
                        <a:t>Days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a:effectLst/>
                          <a:latin typeface="Calibri" panose="020F0502020204030204" pitchFamily="34" charset="0"/>
                        </a:rPr>
                        <a:t>70.0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a:effectLst/>
                          <a:latin typeface="Calibri" panose="020F0502020204030204" pitchFamily="34" charset="0"/>
                        </a:rPr>
                        <a:t>70.0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latin typeface="Calibri" panose="020F0502020204030204" pitchFamily="34" charset="0"/>
                        </a:rPr>
                        <a:t>70.0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latin typeface="Calibri" panose="020F0502020204030204" pitchFamily="34" charset="0"/>
                        </a:rPr>
                        <a:t>70.0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a:effectLst/>
                          <a:latin typeface="Calibri" panose="020F0502020204030204" pitchFamily="34" charset="0"/>
                        </a:rPr>
                        <a:t>70.0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6"/>
                  </a:ext>
                </a:extLst>
              </a:tr>
              <a:tr h="905176">
                <a:tc>
                  <a:txBody>
                    <a:bodyPr/>
                    <a:lstStyle/>
                    <a:p>
                      <a:pPr marL="0" marR="0">
                        <a:lnSpc>
                          <a:spcPct val="107000"/>
                        </a:lnSpc>
                        <a:spcBef>
                          <a:spcPts val="0"/>
                        </a:spcBef>
                        <a:spcAft>
                          <a:spcPts val="0"/>
                        </a:spcAft>
                      </a:pPr>
                      <a:r>
                        <a:rPr lang="en-US" sz="2000">
                          <a:effectLst/>
                          <a:latin typeface="Calibri" panose="020F0502020204030204" pitchFamily="34" charset="0"/>
                        </a:rPr>
                        <a:t>Daily gain (lbs.)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000" dirty="0">
                          <a:effectLst/>
                          <a:latin typeface="Calibri" panose="020F0502020204030204" pitchFamily="34" charset="0"/>
                        </a:rPr>
                        <a:t>0.304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a:effectLst/>
                          <a:latin typeface="Calibri" panose="020F0502020204030204" pitchFamily="34" charset="0"/>
                        </a:rPr>
                        <a:t>0.218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latin typeface="Calibri" panose="020F0502020204030204" pitchFamily="34" charset="0"/>
                        </a:rPr>
                        <a:t>0.163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smtClean="0">
                          <a:effectLst/>
                          <a:latin typeface="Calibri" panose="020F0502020204030204" pitchFamily="34" charset="0"/>
                        </a:rPr>
                        <a:t>0.178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latin typeface="Calibri" panose="020F0502020204030204" pitchFamily="34" charset="0"/>
                        </a:rPr>
                        <a:t>0.248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7"/>
                  </a:ext>
                </a:extLst>
              </a:tr>
            </a:tbl>
          </a:graphicData>
        </a:graphic>
      </p:graphicFrame>
      <p:sp>
        <p:nvSpPr>
          <p:cNvPr id="6" name="Title 5"/>
          <p:cNvSpPr>
            <a:spLocks noGrp="1"/>
          </p:cNvSpPr>
          <p:nvPr>
            <p:ph type="title"/>
          </p:nvPr>
        </p:nvSpPr>
        <p:spPr>
          <a:xfrm>
            <a:off x="1524000" y="4763"/>
            <a:ext cx="9144000" cy="1143000"/>
          </a:xfrm>
        </p:spPr>
        <p:txBody>
          <a:bodyPr>
            <a:normAutofit/>
          </a:bodyPr>
          <a:lstStyle/>
          <a:p>
            <a:pPr algn="l">
              <a:defRPr/>
            </a:pPr>
            <a:r>
              <a:rPr lang="en-US" sz="2400" dirty="0">
                <a:latin typeface="Verdana" panose="020B0604030504040204" pitchFamily="34" charset="0"/>
                <a:ea typeface="Verdana" panose="020B0604030504040204" pitchFamily="34" charset="0"/>
                <a:cs typeface="Verdana" panose="020B0604030504040204" pitchFamily="34" charset="0"/>
              </a:rPr>
              <a:t>Table 1. Weight Gain by Treatment during 70 d. Grazing Trial. The post weaning ADG was significantly different by treatment (P=0.000)</a:t>
            </a:r>
          </a:p>
        </p:txBody>
      </p:sp>
    </p:spTree>
    <p:extLst>
      <p:ext uri="{BB962C8B-B14F-4D97-AF65-F5344CB8AC3E}">
        <p14:creationId xmlns:p14="http://schemas.microsoft.com/office/powerpoint/2010/main" val="17686798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76200"/>
            <a:ext cx="5181600" cy="1828800"/>
          </a:xfrm>
        </p:spPr>
        <p:txBody>
          <a:bodyPr rtlCol="0">
            <a:normAutofit fontScale="90000"/>
          </a:bodyPr>
          <a:lstStyle/>
          <a:p>
            <a:pPr>
              <a:defRPr/>
            </a:pPr>
            <a:r>
              <a:rPr lang="en-US" dirty="0" smtClean="0"/>
              <a:t>Acre Field Bruce BFT</a:t>
            </a:r>
            <a:br>
              <a:rPr lang="en-US" dirty="0" smtClean="0"/>
            </a:br>
            <a:r>
              <a:rPr lang="en-US" dirty="0" smtClean="0"/>
              <a:t>Athens, NY</a:t>
            </a:r>
            <a:br>
              <a:rPr lang="en-US" dirty="0" smtClean="0"/>
            </a:br>
            <a:r>
              <a:rPr lang="en-US" dirty="0" smtClean="0"/>
              <a:t>Greene County</a:t>
            </a:r>
            <a:endParaRPr lang="en-US" dirty="0"/>
          </a:p>
        </p:txBody>
      </p:sp>
      <p:sp>
        <p:nvSpPr>
          <p:cNvPr id="5" name="Content Placeholder 4"/>
          <p:cNvSpPr>
            <a:spLocks noGrp="1"/>
          </p:cNvSpPr>
          <p:nvPr>
            <p:ph idx="1"/>
          </p:nvPr>
        </p:nvSpPr>
        <p:spPr>
          <a:xfrm>
            <a:off x="1981200" y="2209800"/>
            <a:ext cx="8229600" cy="4648200"/>
          </a:xfrm>
        </p:spPr>
        <p:txBody>
          <a:bodyPr rtlCol="0">
            <a:normAutofit/>
          </a:bodyPr>
          <a:lstStyle/>
          <a:p>
            <a:pPr>
              <a:defRPr/>
            </a:pPr>
            <a:r>
              <a:rPr lang="en-US" b="1" dirty="0">
                <a:solidFill>
                  <a:srgbClr val="4A8D2F"/>
                </a:solidFill>
              </a:rPr>
              <a:t>Soil Type: </a:t>
            </a:r>
            <a:r>
              <a:rPr lang="en-US" b="1" dirty="0" smtClean="0">
                <a:solidFill>
                  <a:srgbClr val="4A8D2F"/>
                </a:solidFill>
              </a:rPr>
              <a:t>Kingsbury </a:t>
            </a:r>
          </a:p>
          <a:p>
            <a:pPr>
              <a:defRPr/>
            </a:pPr>
            <a:r>
              <a:rPr lang="en-US" b="1" dirty="0" smtClean="0">
                <a:solidFill>
                  <a:srgbClr val="4A8D2F"/>
                </a:solidFill>
              </a:rPr>
              <a:t>pH</a:t>
            </a:r>
            <a:r>
              <a:rPr lang="en-US" b="1" dirty="0">
                <a:solidFill>
                  <a:srgbClr val="4A8D2F"/>
                </a:solidFill>
              </a:rPr>
              <a:t>: </a:t>
            </a:r>
            <a:r>
              <a:rPr lang="en-US" b="1" dirty="0" smtClean="0">
                <a:solidFill>
                  <a:srgbClr val="4A8D2F"/>
                </a:solidFill>
              </a:rPr>
              <a:t>6.1, 5.8</a:t>
            </a:r>
          </a:p>
          <a:p>
            <a:pPr>
              <a:defRPr/>
            </a:pPr>
            <a:r>
              <a:rPr lang="en-US" b="1" dirty="0" smtClean="0">
                <a:solidFill>
                  <a:srgbClr val="4A8D2F"/>
                </a:solidFill>
              </a:rPr>
              <a:t>Buffer </a:t>
            </a:r>
            <a:r>
              <a:rPr lang="en-US" b="1" dirty="0">
                <a:solidFill>
                  <a:srgbClr val="4A8D2F"/>
                </a:solidFill>
              </a:rPr>
              <a:t>pH: </a:t>
            </a:r>
            <a:r>
              <a:rPr lang="en-US" b="1" dirty="0" smtClean="0">
                <a:solidFill>
                  <a:srgbClr val="4A8D2F"/>
                </a:solidFill>
              </a:rPr>
              <a:t>5.7, 5.8 east, west</a:t>
            </a:r>
          </a:p>
          <a:p>
            <a:pPr>
              <a:defRPr/>
            </a:pPr>
            <a:r>
              <a:rPr lang="en-US" b="1" dirty="0" smtClean="0">
                <a:solidFill>
                  <a:srgbClr val="4A8D2F"/>
                </a:solidFill>
              </a:rPr>
              <a:t>P</a:t>
            </a:r>
            <a:r>
              <a:rPr lang="en-US" b="1" dirty="0">
                <a:solidFill>
                  <a:srgbClr val="4A8D2F"/>
                </a:solidFill>
              </a:rPr>
              <a:t>: </a:t>
            </a:r>
            <a:r>
              <a:rPr lang="en-US" b="1" dirty="0" smtClean="0">
                <a:solidFill>
                  <a:srgbClr val="4A8D2F"/>
                </a:solidFill>
              </a:rPr>
              <a:t>2 </a:t>
            </a:r>
            <a:r>
              <a:rPr lang="en-US" b="1" dirty="0" err="1" smtClean="0">
                <a:solidFill>
                  <a:srgbClr val="4A8D2F"/>
                </a:solidFill>
              </a:rPr>
              <a:t>lbs</a:t>
            </a:r>
            <a:r>
              <a:rPr lang="en-US" b="1" dirty="0" smtClean="0">
                <a:solidFill>
                  <a:srgbClr val="4A8D2F"/>
                </a:solidFill>
              </a:rPr>
              <a:t>/acre</a:t>
            </a:r>
          </a:p>
          <a:p>
            <a:pPr>
              <a:defRPr/>
            </a:pPr>
            <a:r>
              <a:rPr lang="en-US" b="1" dirty="0" smtClean="0">
                <a:solidFill>
                  <a:srgbClr val="4A8D2F"/>
                </a:solidFill>
              </a:rPr>
              <a:t>K</a:t>
            </a:r>
            <a:r>
              <a:rPr lang="en-US" b="1" dirty="0">
                <a:solidFill>
                  <a:srgbClr val="4A8D2F"/>
                </a:solidFill>
              </a:rPr>
              <a:t>: </a:t>
            </a:r>
            <a:r>
              <a:rPr lang="en-US" b="1" dirty="0" smtClean="0">
                <a:solidFill>
                  <a:srgbClr val="4A8D2F"/>
                </a:solidFill>
              </a:rPr>
              <a:t>161, 142 </a:t>
            </a:r>
            <a:r>
              <a:rPr lang="en-US" b="1" dirty="0" err="1" smtClean="0">
                <a:solidFill>
                  <a:srgbClr val="4A8D2F"/>
                </a:solidFill>
              </a:rPr>
              <a:t>lbs</a:t>
            </a:r>
            <a:r>
              <a:rPr lang="en-US" b="1" dirty="0" smtClean="0">
                <a:solidFill>
                  <a:srgbClr val="4A8D2F"/>
                </a:solidFill>
              </a:rPr>
              <a:t>/acre</a:t>
            </a:r>
          </a:p>
          <a:p>
            <a:pPr>
              <a:defRPr/>
            </a:pPr>
            <a:r>
              <a:rPr lang="en-US" b="1" dirty="0" smtClean="0">
                <a:solidFill>
                  <a:srgbClr val="4A8D2F"/>
                </a:solidFill>
              </a:rPr>
              <a:t>Ca</a:t>
            </a:r>
            <a:r>
              <a:rPr lang="en-US" b="1" dirty="0">
                <a:solidFill>
                  <a:srgbClr val="4A8D2F"/>
                </a:solidFill>
              </a:rPr>
              <a:t>: </a:t>
            </a:r>
            <a:r>
              <a:rPr lang="en-US" b="1" dirty="0" smtClean="0">
                <a:solidFill>
                  <a:srgbClr val="4A8D2F"/>
                </a:solidFill>
              </a:rPr>
              <a:t>4334, 4021 </a:t>
            </a:r>
            <a:r>
              <a:rPr lang="en-US" b="1" dirty="0" err="1" smtClean="0">
                <a:solidFill>
                  <a:srgbClr val="4A8D2F"/>
                </a:solidFill>
              </a:rPr>
              <a:t>lbs</a:t>
            </a:r>
            <a:r>
              <a:rPr lang="en-US" b="1" dirty="0" smtClean="0">
                <a:solidFill>
                  <a:srgbClr val="4A8D2F"/>
                </a:solidFill>
              </a:rPr>
              <a:t>/acre</a:t>
            </a:r>
            <a:endParaRPr lang="en-US" b="1" dirty="0">
              <a:solidFill>
                <a:srgbClr val="4A8D2F"/>
              </a:solidFill>
            </a:endParaRPr>
          </a:p>
          <a:p>
            <a:pPr>
              <a:defRPr/>
            </a:pPr>
            <a:r>
              <a:rPr lang="en-US" b="1" dirty="0">
                <a:solidFill>
                  <a:srgbClr val="4A8D2F"/>
                </a:solidFill>
              </a:rPr>
              <a:t>Mg: </a:t>
            </a:r>
            <a:r>
              <a:rPr lang="en-US" b="1" dirty="0" smtClean="0">
                <a:solidFill>
                  <a:srgbClr val="4A8D2F"/>
                </a:solidFill>
              </a:rPr>
              <a:t>873, 865 </a:t>
            </a:r>
            <a:r>
              <a:rPr lang="en-US" b="1" dirty="0" err="1" smtClean="0">
                <a:solidFill>
                  <a:srgbClr val="4A8D2F"/>
                </a:solidFill>
              </a:rPr>
              <a:t>lbs</a:t>
            </a:r>
            <a:r>
              <a:rPr lang="en-US" b="1" dirty="0" smtClean="0">
                <a:solidFill>
                  <a:srgbClr val="4A8D2F"/>
                </a:solidFill>
              </a:rPr>
              <a:t>/acre</a:t>
            </a:r>
          </a:p>
          <a:p>
            <a:pPr>
              <a:defRPr/>
            </a:pPr>
            <a:r>
              <a:rPr lang="en-US" b="1" dirty="0" smtClean="0">
                <a:solidFill>
                  <a:srgbClr val="4A8D2F"/>
                </a:solidFill>
              </a:rPr>
              <a:t>% </a:t>
            </a:r>
            <a:r>
              <a:rPr lang="en-US" b="1" dirty="0">
                <a:solidFill>
                  <a:srgbClr val="4A8D2F"/>
                </a:solidFill>
              </a:rPr>
              <a:t>OM</a:t>
            </a:r>
            <a:r>
              <a:rPr lang="en-US" b="1" dirty="0" smtClean="0">
                <a:solidFill>
                  <a:srgbClr val="4A8D2F"/>
                </a:solidFill>
              </a:rPr>
              <a:t>: 7.8, 7.7</a:t>
            </a:r>
            <a:endParaRPr lang="en-US" dirty="0" smtClean="0"/>
          </a:p>
        </p:txBody>
      </p:sp>
      <p:pic>
        <p:nvPicPr>
          <p:cNvPr id="7475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11913" y="3829050"/>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2800" y="2952750"/>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2025" y="-19050"/>
            <a:ext cx="33782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29325" y="1247775"/>
            <a:ext cx="25654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0" name="TextBox 1"/>
          <p:cNvSpPr txBox="1">
            <a:spLocks noChangeArrowheads="1"/>
          </p:cNvSpPr>
          <p:nvPr/>
        </p:nvSpPr>
        <p:spPr bwMode="auto">
          <a:xfrm>
            <a:off x="7467600" y="1143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1800">
              <a:solidFill>
                <a:srgbClr val="000000"/>
              </a:solidFill>
              <a:latin typeface="Calibri" panose="020F0502020204030204" pitchFamily="34" charset="0"/>
            </a:endParaRPr>
          </a:p>
        </p:txBody>
      </p:sp>
    </p:spTree>
    <p:extLst>
      <p:ext uri="{BB962C8B-B14F-4D97-AF65-F5344CB8AC3E}">
        <p14:creationId xmlns:p14="http://schemas.microsoft.com/office/powerpoint/2010/main" val="36588755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1981200" y="76200"/>
            <a:ext cx="8229600" cy="838200"/>
          </a:xfrm>
        </p:spPr>
        <p:txBody>
          <a:bodyPr/>
          <a:lstStyle/>
          <a:p>
            <a:pPr eaLnBrk="1" hangingPunct="1">
              <a:defRPr/>
            </a:pPr>
            <a:r>
              <a:rPr lang="en-US" altLang="en-US" smtClean="0"/>
              <a:t>Soil Preparation and Planting</a:t>
            </a:r>
          </a:p>
        </p:txBody>
      </p:sp>
      <p:sp>
        <p:nvSpPr>
          <p:cNvPr id="3" name="Content Placeholder 2"/>
          <p:cNvSpPr>
            <a:spLocks noGrp="1"/>
          </p:cNvSpPr>
          <p:nvPr>
            <p:ph idx="1"/>
          </p:nvPr>
        </p:nvSpPr>
        <p:spPr>
          <a:xfrm>
            <a:off x="1752600" y="1066800"/>
            <a:ext cx="8229600" cy="5562600"/>
          </a:xfrm>
        </p:spPr>
        <p:txBody>
          <a:bodyPr rtlCol="0">
            <a:normAutofit fontScale="77500" lnSpcReduction="20000"/>
          </a:bodyPr>
          <a:lstStyle/>
          <a:p>
            <a:pPr>
              <a:lnSpc>
                <a:spcPct val="120000"/>
              </a:lnSpc>
              <a:defRPr/>
            </a:pPr>
            <a:r>
              <a:rPr lang="en-US" dirty="0"/>
              <a:t>2012 - Cover cropped with cereal rye.  </a:t>
            </a:r>
          </a:p>
          <a:p>
            <a:pPr>
              <a:lnSpc>
                <a:spcPct val="120000"/>
              </a:lnSpc>
              <a:defRPr/>
            </a:pPr>
            <a:r>
              <a:rPr lang="en-US" dirty="0"/>
              <a:t>2013 – planted peas, oats, vetch, crimson clover in spring, hayed summer, grazed fall, and disked.  </a:t>
            </a:r>
          </a:p>
          <a:p>
            <a:pPr>
              <a:lnSpc>
                <a:spcPct val="120000"/>
              </a:lnSpc>
              <a:defRPr/>
            </a:pPr>
            <a:r>
              <a:rPr lang="en-US" dirty="0"/>
              <a:t>2014 – planted soybeans in spring, turnips in  summer, cereal rye cover crop in fall. </a:t>
            </a:r>
          </a:p>
          <a:p>
            <a:pPr>
              <a:lnSpc>
                <a:spcPct val="120000"/>
              </a:lnSpc>
              <a:defRPr/>
            </a:pPr>
            <a:r>
              <a:rPr lang="en-US" dirty="0"/>
              <a:t>Fertilizer – composted manure 2012, composted wood chips and Sulfur 90% 2 days before planting in May 2015, foliar application of Neptune’s Harvest (Hydrolyzed Cold Processed Fish) and Sea 90 Minerals in May, July, Sept 2015 and soluble Boron 20% July 2015</a:t>
            </a:r>
          </a:p>
          <a:p>
            <a:pPr>
              <a:lnSpc>
                <a:spcPct val="120000"/>
              </a:lnSpc>
              <a:defRPr/>
            </a:pPr>
            <a:r>
              <a:rPr lang="en-US" dirty="0"/>
              <a:t>Planted May 8, 2015 – 17.5 lb. Bruce BFT /acre and 50 </a:t>
            </a:r>
            <a:r>
              <a:rPr lang="en-US" dirty="0" err="1"/>
              <a:t>lb</a:t>
            </a:r>
            <a:r>
              <a:rPr lang="en-US" dirty="0"/>
              <a:t> oats/acre</a:t>
            </a:r>
          </a:p>
          <a:p>
            <a:pPr>
              <a:lnSpc>
                <a:spcPct val="120000"/>
              </a:lnSpc>
              <a:defRPr/>
            </a:pPr>
            <a:r>
              <a:rPr lang="en-US" dirty="0"/>
              <a:t>Grazed oats July 12th – 20th and clipped </a:t>
            </a:r>
            <a:r>
              <a:rPr lang="en-US" dirty="0" err="1"/>
              <a:t>ungrazed</a:t>
            </a:r>
            <a:r>
              <a:rPr lang="en-US" dirty="0"/>
              <a:t> portion July 25th . Baled for hay Sept 16th .</a:t>
            </a:r>
          </a:p>
          <a:p>
            <a:pPr>
              <a:lnSpc>
                <a:spcPct val="120000"/>
              </a:lnSpc>
              <a:defRPr/>
            </a:pPr>
            <a:r>
              <a:rPr lang="en-US" dirty="0"/>
              <a:t>Frost seeded 5 lb. Bruce BFT/acre March 4, 2016 (spinner spreader) </a:t>
            </a:r>
          </a:p>
          <a:p>
            <a:pPr>
              <a:defRPr/>
            </a:pPr>
            <a:endParaRPr lang="en-US" dirty="0" smtClean="0">
              <a:solidFill>
                <a:srgbClr val="FF0000"/>
              </a:solidFill>
            </a:endParaRPr>
          </a:p>
          <a:p>
            <a:pPr>
              <a:defRPr/>
            </a:pPr>
            <a:endParaRPr lang="en-US" b="1" dirty="0" smtClean="0">
              <a:solidFill>
                <a:srgbClr val="4A8D2F"/>
              </a:solidFill>
            </a:endParaRPr>
          </a:p>
        </p:txBody>
      </p:sp>
    </p:spTree>
    <p:extLst>
      <p:ext uri="{BB962C8B-B14F-4D97-AF65-F5344CB8AC3E}">
        <p14:creationId xmlns:p14="http://schemas.microsoft.com/office/powerpoint/2010/main" val="24413773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1981200" y="0"/>
            <a:ext cx="8229600" cy="762000"/>
          </a:xfrm>
        </p:spPr>
        <p:txBody>
          <a:bodyPr/>
          <a:lstStyle/>
          <a:p>
            <a:pPr eaLnBrk="1" hangingPunct="1">
              <a:defRPr/>
            </a:pPr>
            <a:r>
              <a:rPr lang="en-US" altLang="en-US" smtClean="0"/>
              <a:t>Kid Management</a:t>
            </a:r>
          </a:p>
        </p:txBody>
      </p:sp>
      <p:sp>
        <p:nvSpPr>
          <p:cNvPr id="3" name="Content Placeholder 2"/>
          <p:cNvSpPr>
            <a:spLocks noGrp="1"/>
          </p:cNvSpPr>
          <p:nvPr>
            <p:ph idx="1"/>
          </p:nvPr>
        </p:nvSpPr>
        <p:spPr>
          <a:xfrm>
            <a:off x="1227909" y="762001"/>
            <a:ext cx="9588137" cy="4525963"/>
          </a:xfrm>
        </p:spPr>
        <p:txBody>
          <a:bodyPr rtlCol="0">
            <a:normAutofit/>
          </a:bodyPr>
          <a:lstStyle/>
          <a:p>
            <a:pPr>
              <a:defRPr/>
            </a:pPr>
            <a:r>
              <a:rPr lang="en-US" sz="2400" dirty="0" smtClean="0"/>
              <a:t>Grass fed herd of 43 does and 82 kids</a:t>
            </a:r>
          </a:p>
          <a:p>
            <a:pPr>
              <a:defRPr/>
            </a:pPr>
            <a:r>
              <a:rPr lang="en-US" sz="2400" dirty="0" smtClean="0"/>
              <a:t>Male kids selected for study </a:t>
            </a:r>
            <a:r>
              <a:rPr lang="en-US" sz="2400" dirty="0"/>
              <a:t>were </a:t>
            </a:r>
            <a:r>
              <a:rPr lang="en-US" sz="2400" dirty="0" smtClean="0"/>
              <a:t>born </a:t>
            </a:r>
            <a:r>
              <a:rPr lang="en-US" sz="2400" dirty="0"/>
              <a:t>from Mar 31</a:t>
            </a:r>
            <a:r>
              <a:rPr lang="en-US" sz="2400" baseline="30000" dirty="0"/>
              <a:t>st</a:t>
            </a:r>
            <a:r>
              <a:rPr lang="en-US" sz="2400" dirty="0"/>
              <a:t> thru Apr 15</a:t>
            </a:r>
            <a:r>
              <a:rPr lang="en-US" sz="2400" baseline="30000" dirty="0"/>
              <a:t>th</a:t>
            </a:r>
            <a:r>
              <a:rPr lang="en-US" sz="2400" dirty="0"/>
              <a:t> </a:t>
            </a:r>
            <a:r>
              <a:rPr lang="en-US" sz="2400" dirty="0" smtClean="0"/>
              <a:t>2016, and</a:t>
            </a:r>
          </a:p>
          <a:p>
            <a:pPr>
              <a:defRPr/>
            </a:pPr>
            <a:r>
              <a:rPr lang="en-US" sz="2400" dirty="0" smtClean="0"/>
              <a:t>Ranged from 50 to 100% Kiko.  Remainder of genetics included Boer and Dairy breeds such as </a:t>
            </a:r>
            <a:r>
              <a:rPr lang="en-US" sz="2400" dirty="0" err="1" smtClean="0"/>
              <a:t>LaMancha</a:t>
            </a:r>
            <a:r>
              <a:rPr lang="en-US" sz="2400" dirty="0" smtClean="0"/>
              <a:t>.</a:t>
            </a:r>
          </a:p>
          <a:p>
            <a:pPr>
              <a:defRPr/>
            </a:pPr>
            <a:r>
              <a:rPr lang="en-US" sz="2400" dirty="0" smtClean="0"/>
              <a:t>Got </a:t>
            </a:r>
            <a:r>
              <a:rPr lang="en-US" sz="2400" dirty="0" err="1" smtClean="0"/>
              <a:t>BoSe</a:t>
            </a:r>
            <a:r>
              <a:rPr lang="en-US" sz="2400" dirty="0" smtClean="0"/>
              <a:t> injections within 3 days of birth, Clostridium C&amp;D and Tetanus boosters at 6 and 10 wks. old </a:t>
            </a:r>
          </a:p>
          <a:p>
            <a:pPr>
              <a:defRPr/>
            </a:pPr>
            <a:r>
              <a:rPr lang="en-US" sz="2400" dirty="0" smtClean="0"/>
              <a:t>Weaned </a:t>
            </a:r>
            <a:r>
              <a:rPr lang="en-US" sz="2400" dirty="0"/>
              <a:t>July </a:t>
            </a:r>
            <a:r>
              <a:rPr lang="en-US" sz="2400" dirty="0" smtClean="0"/>
              <a:t>3</a:t>
            </a:r>
            <a:r>
              <a:rPr lang="en-US" sz="2400" baseline="30000" dirty="0" smtClean="0"/>
              <a:t>rd</a:t>
            </a:r>
            <a:r>
              <a:rPr lang="en-US" sz="2400" dirty="0" smtClean="0"/>
              <a:t> and fed hay in barn</a:t>
            </a:r>
            <a:endParaRPr lang="en-US" sz="2400" dirty="0"/>
          </a:p>
          <a:p>
            <a:pPr>
              <a:defRPr/>
            </a:pPr>
            <a:r>
              <a:rPr lang="en-US" sz="2400" dirty="0" smtClean="0"/>
              <a:t>Grazing </a:t>
            </a:r>
            <a:r>
              <a:rPr lang="en-US" sz="2400" dirty="0"/>
              <a:t>trial </a:t>
            </a:r>
            <a:r>
              <a:rPr lang="en-US" sz="2400" dirty="0" smtClean="0"/>
              <a:t>started July 6</a:t>
            </a:r>
            <a:r>
              <a:rPr lang="en-US" sz="2400" baseline="30000" dirty="0" smtClean="0"/>
              <a:t>th</a:t>
            </a:r>
            <a:endParaRPr lang="en-US" sz="2400" dirty="0"/>
          </a:p>
          <a:p>
            <a:pPr>
              <a:defRPr/>
            </a:pPr>
            <a:endParaRPr lang="en-US" dirty="0"/>
          </a:p>
          <a:p>
            <a:pPr>
              <a:defRPr/>
            </a:pPr>
            <a:endParaRPr lang="en-US" dirty="0"/>
          </a:p>
        </p:txBody>
      </p:sp>
      <p:pic>
        <p:nvPicPr>
          <p:cNvPr id="76804" name="Picture 3"/>
          <p:cNvPicPr>
            <a:picLocks noChangeAspect="1"/>
          </p:cNvPicPr>
          <p:nvPr/>
        </p:nvPicPr>
        <p:blipFill>
          <a:blip r:embed="rId2">
            <a:extLst>
              <a:ext uri="{28A0092B-C50C-407E-A947-70E740481C1C}">
                <a14:useLocalDpi xmlns:a14="http://schemas.microsoft.com/office/drawing/2010/main" val="0"/>
              </a:ext>
            </a:extLst>
          </a:blip>
          <a:srcRect l="28333" t="30000" b="18889"/>
          <a:stretch>
            <a:fillRect/>
          </a:stretch>
        </p:blipFill>
        <p:spPr bwMode="auto">
          <a:xfrm>
            <a:off x="1524000" y="4572000"/>
            <a:ext cx="42735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71053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1724025" y="152400"/>
            <a:ext cx="8686800" cy="1143000"/>
          </a:xfrm>
        </p:spPr>
        <p:txBody>
          <a:bodyPr/>
          <a:lstStyle/>
          <a:p>
            <a:pPr algn="l" eaLnBrk="1" hangingPunct="1">
              <a:defRPr/>
            </a:pPr>
            <a:r>
              <a:rPr lang="en-US" altLang="en-US" sz="3200"/>
              <a:t>Dry Matter Yield/Acre for Pastures and Percentage and Amount of Birdsfoot Trefoil in BFT Pasture</a:t>
            </a:r>
          </a:p>
        </p:txBody>
      </p:sp>
      <p:graphicFrame>
        <p:nvGraphicFramePr>
          <p:cNvPr id="3" name="Table 2"/>
          <p:cNvGraphicFramePr>
            <a:graphicFrameLocks noGrp="1"/>
          </p:cNvGraphicFramePr>
          <p:nvPr/>
        </p:nvGraphicFramePr>
        <p:xfrm>
          <a:off x="1714501" y="1447800"/>
          <a:ext cx="8696325" cy="5238750"/>
        </p:xfrm>
        <a:graphic>
          <a:graphicData uri="http://schemas.openxmlformats.org/drawingml/2006/table">
            <a:tbl>
              <a:tblPr>
                <a:tableStyleId>{073A0DAA-6AF3-43AB-8588-CEC1D06C72B9}</a:tableStyleId>
              </a:tblPr>
              <a:tblGrid>
                <a:gridCol w="1690952">
                  <a:extLst>
                    <a:ext uri="{9D8B030D-6E8A-4147-A177-3AD203B41FA5}">
                      <a16:colId xmlns="" xmlns:a16="http://schemas.microsoft.com/office/drawing/2014/main" val="20000"/>
                    </a:ext>
                  </a:extLst>
                </a:gridCol>
                <a:gridCol w="2051683">
                  <a:extLst>
                    <a:ext uri="{9D8B030D-6E8A-4147-A177-3AD203B41FA5}">
                      <a16:colId xmlns="" xmlns:a16="http://schemas.microsoft.com/office/drawing/2014/main" val="20001"/>
                    </a:ext>
                  </a:extLst>
                </a:gridCol>
                <a:gridCol w="1652307">
                  <a:extLst>
                    <a:ext uri="{9D8B030D-6E8A-4147-A177-3AD203B41FA5}">
                      <a16:colId xmlns="" xmlns:a16="http://schemas.microsoft.com/office/drawing/2014/main" val="20002"/>
                    </a:ext>
                  </a:extLst>
                </a:gridCol>
                <a:gridCol w="1127301">
                  <a:extLst>
                    <a:ext uri="{9D8B030D-6E8A-4147-A177-3AD203B41FA5}">
                      <a16:colId xmlns="" xmlns:a16="http://schemas.microsoft.com/office/drawing/2014/main" val="20003"/>
                    </a:ext>
                  </a:extLst>
                </a:gridCol>
                <a:gridCol w="2174082">
                  <a:extLst>
                    <a:ext uri="{9D8B030D-6E8A-4147-A177-3AD203B41FA5}">
                      <a16:colId xmlns="" xmlns:a16="http://schemas.microsoft.com/office/drawing/2014/main" val="20004"/>
                    </a:ext>
                  </a:extLst>
                </a:gridCol>
              </a:tblGrid>
              <a:tr h="803114">
                <a:tc>
                  <a:txBody>
                    <a:bodyPr/>
                    <a:lstStyle/>
                    <a:p>
                      <a:pPr algn="l" fontAlgn="b"/>
                      <a:endParaRPr lang="en-US" sz="2800" b="0" i="0" u="none" strike="noStrike" dirty="0">
                        <a:solidFill>
                          <a:srgbClr val="000000"/>
                        </a:solidFill>
                        <a:effectLst/>
                        <a:latin typeface="+mn-lt"/>
                      </a:endParaRP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800" u="none" strike="noStrike" dirty="0" smtClean="0">
                          <a:effectLst/>
                        </a:rPr>
                        <a:t>BFT Pasture</a:t>
                      </a:r>
                    </a:p>
                    <a:p>
                      <a:pPr algn="ctr" fontAlgn="b"/>
                      <a:endParaRPr lang="en-US" sz="2800" b="0" i="0" u="none" strike="noStrike" dirty="0">
                        <a:solidFill>
                          <a:srgbClr val="000000"/>
                        </a:solidFill>
                        <a:effectLst/>
                        <a:latin typeface="+mn-lt"/>
                      </a:endParaRP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spcAft>
                          <a:spcPts val="0"/>
                        </a:spcAft>
                      </a:pPr>
                      <a:r>
                        <a:rPr lang="en-US" sz="2800" u="none" strike="noStrike" dirty="0" smtClean="0">
                          <a:effectLst/>
                        </a:rPr>
                        <a:t>Other Pasture</a:t>
                      </a:r>
                    </a:p>
                    <a:p>
                      <a:pPr algn="ctr" fontAlgn="b">
                        <a:spcAft>
                          <a:spcPts val="600"/>
                        </a:spcAft>
                      </a:pPr>
                      <a:endParaRPr lang="en-US" sz="2800" b="0" i="0" u="none" strike="noStrike" dirty="0">
                        <a:solidFill>
                          <a:srgbClr val="000000"/>
                        </a:solidFill>
                        <a:effectLst/>
                        <a:latin typeface="+mn-lt"/>
                      </a:endParaRP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 xmlns:a16="http://schemas.microsoft.com/office/drawing/2014/main" val="10000"/>
                  </a:ext>
                </a:extLst>
              </a:tr>
              <a:tr h="785032">
                <a:tc>
                  <a:txBody>
                    <a:bodyPr/>
                    <a:lstStyle/>
                    <a:p>
                      <a:pPr algn="l" fontAlgn="b"/>
                      <a:r>
                        <a:rPr lang="en-US" sz="2800" u="none" strike="noStrike" dirty="0" smtClean="0">
                          <a:effectLst/>
                        </a:rPr>
                        <a:t>Date</a:t>
                      </a:r>
                      <a:endParaRPr lang="en-US" sz="2800" b="0" i="0" u="none" strike="noStrike" dirty="0">
                        <a:solidFill>
                          <a:srgbClr val="000000"/>
                        </a:solidFill>
                        <a:effectLst/>
                        <a:latin typeface="+mn-lt"/>
                      </a:endParaRP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rPr>
                        <a:t>DM Yield (</a:t>
                      </a:r>
                      <a:r>
                        <a:rPr lang="en-US" sz="2800" u="none" strike="noStrike" dirty="0" smtClean="0">
                          <a:effectLst/>
                        </a:rPr>
                        <a:t>lbs./acre</a:t>
                      </a:r>
                      <a:r>
                        <a:rPr lang="en-US" sz="2800" u="none" strike="noStrike" dirty="0">
                          <a:effectLst/>
                        </a:rPr>
                        <a:t>)</a:t>
                      </a:r>
                      <a:endParaRPr lang="en-US" sz="2800" b="0" i="0" u="none" strike="noStrike" dirty="0">
                        <a:solidFill>
                          <a:srgbClr val="000000"/>
                        </a:solidFill>
                        <a:effectLst/>
                        <a:latin typeface="+mn-lt"/>
                      </a:endParaRP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2800" u="none" strike="noStrike" dirty="0" smtClean="0">
                          <a:effectLst/>
                        </a:rPr>
                        <a:t>BFT  </a:t>
                      </a:r>
                      <a:r>
                        <a:rPr lang="en-US" sz="2800" u="none" strike="noStrike" dirty="0">
                          <a:effectLst/>
                        </a:rPr>
                        <a:t>Yield (</a:t>
                      </a:r>
                      <a:r>
                        <a:rPr lang="en-US" sz="2800" u="none" strike="noStrike" dirty="0" smtClean="0">
                          <a:effectLst/>
                        </a:rPr>
                        <a:t>lbs./acre</a:t>
                      </a:r>
                      <a:r>
                        <a:rPr lang="en-US" sz="2800" u="none" strike="noStrike" dirty="0">
                          <a:effectLst/>
                        </a:rPr>
                        <a:t>)</a:t>
                      </a:r>
                      <a:endParaRPr lang="en-US" sz="2800" b="0" i="0" u="none" strike="noStrike" dirty="0">
                        <a:solidFill>
                          <a:srgbClr val="000000"/>
                        </a:solidFill>
                        <a:effectLst/>
                        <a:latin typeface="+mn-lt"/>
                      </a:endParaRP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2800" u="none" strike="noStrike" dirty="0">
                          <a:effectLst/>
                        </a:rPr>
                        <a:t>%BFT</a:t>
                      </a:r>
                      <a:endParaRPr lang="en-US" sz="2800" b="0" i="0" u="none" strike="noStrike" dirty="0">
                        <a:solidFill>
                          <a:srgbClr val="000000"/>
                        </a:solidFill>
                        <a:effectLst/>
                        <a:latin typeface="+mn-lt"/>
                      </a:endParaRP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2800" u="none" strike="noStrike" dirty="0">
                          <a:effectLst/>
                        </a:rPr>
                        <a:t>DM Yield (</a:t>
                      </a:r>
                      <a:r>
                        <a:rPr lang="en-US" sz="2800" u="none" strike="noStrike" dirty="0" smtClean="0">
                          <a:effectLst/>
                        </a:rPr>
                        <a:t>lbs./acre</a:t>
                      </a:r>
                      <a:r>
                        <a:rPr lang="en-US" sz="2800" u="none" strike="noStrike" dirty="0">
                          <a:effectLst/>
                        </a:rPr>
                        <a:t>)</a:t>
                      </a:r>
                      <a:endParaRPr lang="en-US" sz="2800" b="0" i="0" u="none" strike="noStrike" dirty="0">
                        <a:solidFill>
                          <a:srgbClr val="000000"/>
                        </a:solidFill>
                        <a:effectLst/>
                        <a:latin typeface="+mn-lt"/>
                      </a:endParaRP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 xmlns:a16="http://schemas.microsoft.com/office/drawing/2014/main" val="10001"/>
                  </a:ext>
                </a:extLst>
              </a:tr>
              <a:tr h="803114">
                <a:tc>
                  <a:txBody>
                    <a:bodyPr/>
                    <a:lstStyle/>
                    <a:p>
                      <a:pPr algn="l" fontAlgn="b"/>
                      <a:r>
                        <a:rPr lang="en-US" sz="2800" u="none" strike="noStrike" dirty="0" smtClean="0">
                          <a:effectLst/>
                        </a:rPr>
                        <a:t>7/6/2016</a:t>
                      </a:r>
                      <a:endParaRPr lang="en-US" sz="2800" b="0" i="0" u="none" strike="noStrike" dirty="0">
                        <a:solidFill>
                          <a:srgbClr val="000000"/>
                        </a:solidFill>
                        <a:effectLst/>
                        <a:latin typeface="+mn-lt"/>
                      </a:endParaRP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smtClean="0">
                          <a:effectLst/>
                        </a:rPr>
                        <a:t>4396</a:t>
                      </a:r>
                      <a:endParaRPr lang="en-US" sz="2800" b="0" i="0" u="none" strike="noStrike" dirty="0">
                        <a:solidFill>
                          <a:srgbClr val="000000"/>
                        </a:solidFill>
                        <a:effectLst/>
                        <a:latin typeface="+mn-lt"/>
                      </a:endParaRP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2800" u="none" strike="noStrike" dirty="0" smtClean="0">
                          <a:effectLst/>
                        </a:rPr>
                        <a:t>1794</a:t>
                      </a:r>
                      <a:endParaRPr lang="en-US" sz="2800" b="0" i="0" u="none" strike="noStrike" dirty="0">
                        <a:solidFill>
                          <a:srgbClr val="000000"/>
                        </a:solidFill>
                        <a:effectLst/>
                        <a:latin typeface="+mn-lt"/>
                      </a:endParaRP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2800" u="none" strike="noStrike" dirty="0" smtClean="0">
                          <a:effectLst/>
                        </a:rPr>
                        <a:t>40.8%</a:t>
                      </a:r>
                      <a:endParaRPr lang="en-US" sz="2800" b="0" i="0" u="none" strike="noStrike" dirty="0">
                        <a:solidFill>
                          <a:srgbClr val="000000"/>
                        </a:solidFill>
                        <a:effectLst/>
                        <a:latin typeface="+mn-lt"/>
                      </a:endParaRP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2800" b="0" i="0" u="none" strike="noStrike" dirty="0" smtClean="0">
                          <a:solidFill>
                            <a:srgbClr val="000000"/>
                          </a:solidFill>
                          <a:effectLst/>
                          <a:latin typeface="Calibri" panose="020F0502020204030204" pitchFamily="34" charset="0"/>
                        </a:rPr>
                        <a:t>Permanent</a:t>
                      </a:r>
                    </a:p>
                    <a:p>
                      <a:pPr algn="ctr" fontAlgn="b"/>
                      <a:r>
                        <a:rPr lang="en-US" sz="2800" b="0" i="0" u="none" strike="noStrike" dirty="0" smtClean="0">
                          <a:solidFill>
                            <a:srgbClr val="000000"/>
                          </a:solidFill>
                          <a:effectLst/>
                          <a:latin typeface="Calibri" panose="020F0502020204030204" pitchFamily="34" charset="0"/>
                        </a:rPr>
                        <a:t>1884.1</a:t>
                      </a:r>
                      <a:endParaRPr lang="en-US" sz="2800" b="0" i="0" u="none" strike="noStrike" dirty="0">
                        <a:solidFill>
                          <a:srgbClr val="000000"/>
                        </a:solidFill>
                        <a:effectLst/>
                        <a:latin typeface="Calibri" panose="020F0502020204030204" pitchFamily="34" charset="0"/>
                      </a:endParaRPr>
                    </a:p>
                  </a:txBody>
                  <a:tcPr marL="9526" marR="9526"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 xmlns:a16="http://schemas.microsoft.com/office/drawing/2014/main" val="10002"/>
                  </a:ext>
                </a:extLst>
              </a:tr>
              <a:tr h="803114">
                <a:tc>
                  <a:txBody>
                    <a:bodyPr/>
                    <a:lstStyle/>
                    <a:p>
                      <a:pPr algn="l" fontAlgn="b"/>
                      <a:r>
                        <a:rPr lang="en-US" sz="2800" u="none" strike="noStrike" dirty="0" smtClean="0">
                          <a:effectLst/>
                        </a:rPr>
                        <a:t>7/21/2016</a:t>
                      </a:r>
                      <a:endParaRPr lang="en-US" sz="2800" b="0" i="0" u="none" strike="noStrike" dirty="0">
                        <a:solidFill>
                          <a:srgbClr val="000000"/>
                        </a:solidFill>
                        <a:effectLst/>
                        <a:latin typeface="+mn-lt"/>
                      </a:endParaRP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smtClean="0">
                          <a:effectLst/>
                        </a:rPr>
                        <a:t>3331</a:t>
                      </a:r>
                      <a:endParaRPr lang="en-US" sz="2800" b="0" i="0" u="none" strike="noStrike" dirty="0">
                        <a:solidFill>
                          <a:srgbClr val="000000"/>
                        </a:solidFill>
                        <a:effectLst/>
                        <a:latin typeface="+mn-lt"/>
                      </a:endParaRP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2800" u="none" strike="noStrike" dirty="0" smtClean="0">
                          <a:effectLst/>
                        </a:rPr>
                        <a:t>1088</a:t>
                      </a:r>
                      <a:endParaRPr lang="en-US" sz="2800" b="0" i="0" u="none" strike="noStrike" dirty="0">
                        <a:solidFill>
                          <a:srgbClr val="000000"/>
                        </a:solidFill>
                        <a:effectLst/>
                        <a:latin typeface="+mn-lt"/>
                      </a:endParaRP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2800" u="none" strike="noStrike" dirty="0" smtClean="0">
                          <a:effectLst/>
                        </a:rPr>
                        <a:t>32.7%</a:t>
                      </a:r>
                      <a:endParaRPr lang="en-US" sz="2800" b="0" i="0" u="none" strike="noStrike" dirty="0">
                        <a:solidFill>
                          <a:srgbClr val="000000"/>
                        </a:solidFill>
                        <a:effectLst/>
                        <a:latin typeface="+mn-lt"/>
                      </a:endParaRP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2800" u="none" strike="noStrike" dirty="0" smtClean="0">
                          <a:effectLst/>
                        </a:rPr>
                        <a:t>Permanent</a:t>
                      </a:r>
                    </a:p>
                    <a:p>
                      <a:pPr algn="ctr" fontAlgn="b"/>
                      <a:r>
                        <a:rPr lang="en-US" sz="2800" u="none" strike="noStrike" dirty="0" smtClean="0">
                          <a:effectLst/>
                        </a:rPr>
                        <a:t>2299.0</a:t>
                      </a:r>
                      <a:endParaRPr lang="en-US" sz="2800" b="0" i="0" u="none" strike="noStrike" dirty="0">
                        <a:solidFill>
                          <a:srgbClr val="000000"/>
                        </a:solidFill>
                        <a:effectLst/>
                        <a:latin typeface="+mn-lt"/>
                      </a:endParaRPr>
                    </a:p>
                  </a:txBody>
                  <a:tcPr marL="9526" marR="9526"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 xmlns:a16="http://schemas.microsoft.com/office/drawing/2014/main" val="10003"/>
                  </a:ext>
                </a:extLst>
              </a:tr>
              <a:tr h="803114">
                <a:tc>
                  <a:txBody>
                    <a:bodyPr/>
                    <a:lstStyle/>
                    <a:p>
                      <a:pPr algn="l" fontAlgn="b"/>
                      <a:r>
                        <a:rPr lang="en-US" sz="2800" u="none" strike="noStrike" dirty="0" smtClean="0">
                          <a:effectLst/>
                        </a:rPr>
                        <a:t>8/4/2016</a:t>
                      </a:r>
                      <a:endParaRPr lang="en-US" sz="2800" b="0" i="0" u="none" strike="noStrike" dirty="0">
                        <a:solidFill>
                          <a:srgbClr val="000000"/>
                        </a:solidFill>
                        <a:effectLst/>
                        <a:latin typeface="+mn-lt"/>
                      </a:endParaRP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smtClean="0">
                          <a:effectLst/>
                        </a:rPr>
                        <a:t>3230</a:t>
                      </a:r>
                      <a:endParaRPr lang="en-US" sz="2800" b="0" i="0" u="none" strike="noStrike" dirty="0">
                        <a:solidFill>
                          <a:srgbClr val="000000"/>
                        </a:solidFill>
                        <a:effectLst/>
                        <a:latin typeface="+mn-lt"/>
                      </a:endParaRP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2800" u="none" strike="noStrike" dirty="0" smtClean="0">
                          <a:effectLst/>
                        </a:rPr>
                        <a:t>751</a:t>
                      </a:r>
                      <a:endParaRPr lang="en-US" sz="2800" b="0" i="0" u="none" strike="noStrike" dirty="0">
                        <a:solidFill>
                          <a:srgbClr val="000000"/>
                        </a:solidFill>
                        <a:effectLst/>
                        <a:latin typeface="+mn-lt"/>
                      </a:endParaRP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2800" u="none" strike="noStrike" dirty="0" smtClean="0">
                          <a:effectLst/>
                        </a:rPr>
                        <a:t>23.3%</a:t>
                      </a:r>
                      <a:endParaRPr lang="en-US" sz="2800" b="0" i="0" u="none" strike="noStrike" dirty="0">
                        <a:solidFill>
                          <a:srgbClr val="000000"/>
                        </a:solidFill>
                        <a:effectLst/>
                        <a:latin typeface="+mn-lt"/>
                      </a:endParaRP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600" b="1" u="none" strike="noStrike" dirty="0" smtClean="0">
                          <a:effectLst/>
                        </a:rPr>
                        <a:t>Annual</a:t>
                      </a:r>
                      <a:r>
                        <a:rPr lang="en-US" sz="1400" u="none" strike="noStrike" dirty="0" smtClean="0">
                          <a:effectLst/>
                        </a:rPr>
                        <a:t> - Ray’s Crazy Mix</a:t>
                      </a:r>
                      <a:br>
                        <a:rPr lang="en-US" sz="1400" u="none" strike="noStrike" dirty="0" smtClean="0">
                          <a:effectLst/>
                        </a:rPr>
                      </a:br>
                      <a:r>
                        <a:rPr lang="en-US" sz="1400" u="none" strike="noStrike" dirty="0" smtClean="0">
                          <a:effectLst/>
                        </a:rPr>
                        <a:t>Regrowth </a:t>
                      </a:r>
                    </a:p>
                    <a:p>
                      <a:pPr algn="ctr" fontAlgn="b"/>
                      <a:r>
                        <a:rPr lang="en-US" sz="2800" u="none" strike="noStrike" dirty="0" smtClean="0">
                          <a:effectLst/>
                        </a:rPr>
                        <a:t>3162.5</a:t>
                      </a:r>
                      <a:endParaRPr lang="en-US" sz="2800" b="0" i="0" u="none" strike="noStrike" dirty="0">
                        <a:solidFill>
                          <a:srgbClr val="000000"/>
                        </a:solidFill>
                        <a:effectLst/>
                        <a:latin typeface="+mn-lt"/>
                      </a:endParaRPr>
                    </a:p>
                  </a:txBody>
                  <a:tcPr marL="9526" marR="9526"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 xmlns:a16="http://schemas.microsoft.com/office/drawing/2014/main" val="10004"/>
                  </a:ext>
                </a:extLst>
              </a:tr>
              <a:tr h="803114">
                <a:tc>
                  <a:txBody>
                    <a:bodyPr/>
                    <a:lstStyle/>
                    <a:p>
                      <a:pPr algn="l" fontAlgn="b"/>
                      <a:r>
                        <a:rPr lang="en-US" sz="2800" u="none" strike="noStrike" dirty="0" smtClean="0">
                          <a:effectLst/>
                        </a:rPr>
                        <a:t>8/16/2016</a:t>
                      </a:r>
                      <a:endParaRPr lang="en-US" sz="2800" b="0" i="0" u="none" strike="noStrike" dirty="0">
                        <a:solidFill>
                          <a:srgbClr val="000000"/>
                        </a:solidFill>
                        <a:effectLst/>
                        <a:latin typeface="+mn-lt"/>
                      </a:endParaRP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smtClean="0">
                          <a:effectLst/>
                        </a:rPr>
                        <a:t>Mowed 7/26</a:t>
                      </a:r>
                      <a:endParaRPr lang="en-US" sz="1800" u="none" strike="noStrike" dirty="0" smtClean="0">
                        <a:effectLst/>
                      </a:endParaRPr>
                    </a:p>
                    <a:p>
                      <a:pPr algn="ctr" fontAlgn="b"/>
                      <a:r>
                        <a:rPr lang="en-US" sz="2800" u="none" strike="noStrike" dirty="0" smtClean="0">
                          <a:effectLst/>
                        </a:rPr>
                        <a:t>1570</a:t>
                      </a:r>
                      <a:endParaRPr lang="en-US" sz="2800" b="0" i="0" u="none" strike="noStrike" dirty="0">
                        <a:solidFill>
                          <a:srgbClr val="000000"/>
                        </a:solidFill>
                        <a:effectLst/>
                        <a:latin typeface="+mn-lt"/>
                      </a:endParaRPr>
                    </a:p>
                  </a:txBody>
                  <a:tcPr marL="9526" marR="9526"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2800" u="none" strike="noStrike" dirty="0" smtClean="0">
                          <a:effectLst/>
                        </a:rPr>
                        <a:t>785</a:t>
                      </a:r>
                      <a:endParaRPr lang="en-US" sz="2800" b="0" i="0" u="none" strike="noStrike" dirty="0">
                        <a:solidFill>
                          <a:srgbClr val="000000"/>
                        </a:solidFill>
                        <a:effectLst/>
                        <a:latin typeface="+mn-lt"/>
                      </a:endParaRP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2800" u="none" strike="noStrike" dirty="0" smtClean="0">
                          <a:effectLst/>
                        </a:rPr>
                        <a:t>50.0%</a:t>
                      </a:r>
                      <a:endParaRPr lang="en-US" sz="2800" b="0" i="0" u="none" strike="noStrike" dirty="0">
                        <a:solidFill>
                          <a:srgbClr val="000000"/>
                        </a:solidFill>
                        <a:effectLst/>
                        <a:latin typeface="+mn-lt"/>
                      </a:endParaRPr>
                    </a:p>
                  </a:txBody>
                  <a:tcPr marL="9526" marR="9526"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600" b="1" u="none" strike="noStrike" dirty="0" smtClean="0">
                          <a:effectLst/>
                        </a:rPr>
                        <a:t>Annua</a:t>
                      </a:r>
                      <a:r>
                        <a:rPr lang="en-US" sz="1400" u="none" strike="noStrike" dirty="0" smtClean="0">
                          <a:effectLst/>
                        </a:rPr>
                        <a:t>l - Ray’s Crazy Mix</a:t>
                      </a:r>
                      <a:br>
                        <a:rPr lang="en-US" sz="1400" u="none" strike="noStrike" dirty="0" smtClean="0">
                          <a:effectLst/>
                        </a:rPr>
                      </a:br>
                      <a:r>
                        <a:rPr lang="en-US" sz="1400" u="none" strike="noStrike" dirty="0" smtClean="0">
                          <a:effectLst/>
                        </a:rPr>
                        <a:t>Regrowth </a:t>
                      </a:r>
                    </a:p>
                    <a:p>
                      <a:pPr algn="ctr" fontAlgn="b"/>
                      <a:r>
                        <a:rPr lang="en-US" sz="2800" u="none" strike="noStrike" dirty="0" smtClean="0">
                          <a:effectLst/>
                        </a:rPr>
                        <a:t>1749.5</a:t>
                      </a:r>
                      <a:endParaRPr lang="en-US" sz="2800" b="0" i="0" u="none" strike="noStrike" dirty="0">
                        <a:solidFill>
                          <a:srgbClr val="000000"/>
                        </a:solidFill>
                        <a:effectLst/>
                        <a:latin typeface="+mn-lt"/>
                      </a:endParaRPr>
                    </a:p>
                  </a:txBody>
                  <a:tcPr marL="9526" marR="9526"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8875058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6770" y="1310556"/>
            <a:ext cx="7271238" cy="5046785"/>
          </a:xfrm>
          <a:prstGeom prst="rect">
            <a:avLst/>
          </a:prstGeom>
        </p:spPr>
      </p:pic>
      <p:sp>
        <p:nvSpPr>
          <p:cNvPr id="83970" name="Title 1"/>
          <p:cNvSpPr>
            <a:spLocks noGrp="1"/>
          </p:cNvSpPr>
          <p:nvPr>
            <p:ph type="title"/>
          </p:nvPr>
        </p:nvSpPr>
        <p:spPr>
          <a:xfrm>
            <a:off x="1175657" y="0"/>
            <a:ext cx="9705703" cy="1143000"/>
          </a:xfrm>
        </p:spPr>
        <p:txBody>
          <a:bodyPr>
            <a:normAutofit/>
          </a:bodyPr>
          <a:lstStyle/>
          <a:p>
            <a:pPr eaLnBrk="1" hangingPunct="1">
              <a:defRPr/>
            </a:pPr>
            <a:r>
              <a:rPr lang="en-US" altLang="en-US" sz="28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Holding pen </a:t>
            </a:r>
            <a:r>
              <a:rPr lang="en-US" altLang="en-US" sz="2800"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was dark </a:t>
            </a:r>
            <a:r>
              <a:rPr lang="en-US" altLang="en-US" sz="28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so a high intensity 500 watt quartz work light was used above chute for FAMACHA scoring</a:t>
            </a:r>
          </a:p>
        </p:txBody>
      </p:sp>
      <p:pic>
        <p:nvPicPr>
          <p:cNvPr id="7885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600" y="3707902"/>
            <a:ext cx="4059646" cy="304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3132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2"/>
          <p:cNvSpPr>
            <a:spLocks noGrp="1"/>
          </p:cNvSpPr>
          <p:nvPr>
            <p:ph type="title"/>
          </p:nvPr>
        </p:nvSpPr>
        <p:spPr>
          <a:xfrm>
            <a:off x="1524000" y="274638"/>
            <a:ext cx="9144000" cy="1143000"/>
          </a:xfrm>
        </p:spPr>
        <p:txBody>
          <a:bodyPr>
            <a:normAutofit fontScale="90000"/>
          </a:bodyPr>
          <a:lstStyle/>
          <a:p>
            <a:pPr eaLnBrk="1" hangingPunct="1">
              <a:defRPr/>
            </a:pPr>
            <a:r>
              <a:rPr lang="en-US" altLang="en-US" sz="2800">
                <a:solidFill>
                  <a:srgbClr val="FF0000"/>
                </a:solidFill>
              </a:rPr>
              <a:t>Differences in FAMACHA scores approached statistical significance for Forage (BFT versus non BFT; P=0.07) but not for COWP dosing, Day or Forage*Day</a:t>
            </a:r>
          </a:p>
        </p:txBody>
      </p:sp>
      <p:graphicFrame>
        <p:nvGraphicFramePr>
          <p:cNvPr id="4" name="Chart 3"/>
          <p:cNvGraphicFramePr>
            <a:graphicFrameLocks/>
          </p:cNvGraphicFramePr>
          <p:nvPr>
            <p:extLst>
              <p:ext uri="{D42A27DB-BD31-4B8C-83A1-F6EECF244321}">
                <p14:modId xmlns:p14="http://schemas.microsoft.com/office/powerpoint/2010/main" val="711752465"/>
              </p:ext>
            </p:extLst>
          </p:nvPr>
        </p:nvGraphicFramePr>
        <p:xfrm>
          <a:off x="1752601" y="1600200"/>
          <a:ext cx="8686799"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79876" name="Rectangle 1"/>
          <p:cNvSpPr>
            <a:spLocks noChangeArrowheads="1"/>
          </p:cNvSpPr>
          <p:nvPr/>
        </p:nvSpPr>
        <p:spPr bwMode="auto">
          <a:xfrm>
            <a:off x="4495800" y="2438400"/>
            <a:ext cx="28194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1400" b="1">
                <a:solidFill>
                  <a:srgbClr val="000000"/>
                </a:solidFill>
                <a:latin typeface="Calibri" panose="020F0502020204030204" pitchFamily="34" charset="0"/>
              </a:rPr>
              <a:t>Dosed with COWP then put on</a:t>
            </a:r>
          </a:p>
          <a:p>
            <a:pPr eaLnBrk="1" hangingPunct="1">
              <a:spcBef>
                <a:spcPct val="0"/>
              </a:spcBef>
              <a:buClrTx/>
              <a:buSzTx/>
              <a:buFontTx/>
              <a:buNone/>
            </a:pPr>
            <a:r>
              <a:rPr lang="en-US" altLang="en-US" sz="1400" b="1">
                <a:solidFill>
                  <a:srgbClr val="000000"/>
                </a:solidFill>
                <a:latin typeface="Calibri" panose="020F0502020204030204" pitchFamily="34" charset="0"/>
              </a:rPr>
              <a:t>Ray’s Crazy Summer Mix regrowth</a:t>
            </a:r>
            <a:br>
              <a:rPr lang="en-US" altLang="en-US" sz="1400" b="1">
                <a:solidFill>
                  <a:srgbClr val="000000"/>
                </a:solidFill>
                <a:latin typeface="Calibri" panose="020F0502020204030204" pitchFamily="34" charset="0"/>
              </a:rPr>
            </a:br>
            <a:r>
              <a:rPr lang="en-US" altLang="en-US" sz="1400" b="1">
                <a:solidFill>
                  <a:srgbClr val="000000"/>
                </a:solidFill>
                <a:latin typeface="Calibri" panose="020F0502020204030204" pitchFamily="34" charset="0"/>
              </a:rPr>
              <a:t>(cowpea, sorghum sudan, radish, </a:t>
            </a:r>
          </a:p>
          <a:p>
            <a:pPr eaLnBrk="1" hangingPunct="1">
              <a:spcBef>
                <a:spcPct val="0"/>
              </a:spcBef>
              <a:buClrTx/>
              <a:buSzTx/>
              <a:buFontTx/>
              <a:buNone/>
            </a:pPr>
            <a:r>
              <a:rPr lang="en-US" altLang="en-US" sz="1400" b="1">
                <a:solidFill>
                  <a:srgbClr val="000000"/>
                </a:solidFill>
                <a:latin typeface="Calibri" panose="020F0502020204030204" pitchFamily="34" charset="0"/>
              </a:rPr>
              <a:t>millet, sunflowers)</a:t>
            </a:r>
            <a:r>
              <a:rPr lang="en-US" altLang="en-US" sz="1400">
                <a:solidFill>
                  <a:srgbClr val="000000"/>
                </a:solidFill>
                <a:latin typeface="Calibri" panose="020F0502020204030204" pitchFamily="34" charset="0"/>
              </a:rPr>
              <a:t/>
            </a:r>
            <a:br>
              <a:rPr lang="en-US" altLang="en-US" sz="1400">
                <a:solidFill>
                  <a:srgbClr val="000000"/>
                </a:solidFill>
                <a:latin typeface="Calibri" panose="020F0502020204030204" pitchFamily="34" charset="0"/>
              </a:rPr>
            </a:br>
            <a:endParaRPr lang="en-US" altLang="en-US" sz="1400">
              <a:solidFill>
                <a:srgbClr val="000000"/>
              </a:solidFill>
              <a:latin typeface="Calibri" panose="020F0502020204030204" pitchFamily="34" charset="0"/>
            </a:endParaRPr>
          </a:p>
        </p:txBody>
      </p:sp>
    </p:spTree>
    <p:extLst>
      <p:ext uri="{BB962C8B-B14F-4D97-AF65-F5344CB8AC3E}">
        <p14:creationId xmlns:p14="http://schemas.microsoft.com/office/powerpoint/2010/main" val="27816550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1981200" y="106364"/>
            <a:ext cx="8229600" cy="1417637"/>
          </a:xfrm>
        </p:spPr>
        <p:txBody>
          <a:bodyPr/>
          <a:lstStyle/>
          <a:p>
            <a:pPr eaLnBrk="1" hangingPunct="1">
              <a:defRPr/>
            </a:pPr>
            <a:r>
              <a:rPr lang="en-US" altLang="en-US" sz="2400" dirty="0">
                <a:solidFill>
                  <a:schemeClr val="bg2">
                    <a:lumMod val="10000"/>
                  </a:schemeClr>
                </a:solidFill>
              </a:rPr>
              <a:t>Differences for </a:t>
            </a:r>
            <a:r>
              <a:rPr lang="en-US" altLang="en-US" sz="2400" dirty="0" err="1">
                <a:solidFill>
                  <a:schemeClr val="bg2">
                    <a:lumMod val="10000"/>
                  </a:schemeClr>
                </a:solidFill>
              </a:rPr>
              <a:t>Strongyle</a:t>
            </a:r>
            <a:r>
              <a:rPr lang="en-US" altLang="en-US" sz="2400" dirty="0">
                <a:solidFill>
                  <a:schemeClr val="bg2">
                    <a:lumMod val="10000"/>
                  </a:schemeClr>
                </a:solidFill>
              </a:rPr>
              <a:t> Worm Egg Counts were statistically significant for Forage (BFT vs. non BFT; P=0.007), COWP dosing (P=0.005 ), Day (P=0.000 ) and Forage*Day (P=0.028)</a:t>
            </a:r>
          </a:p>
        </p:txBody>
      </p:sp>
      <p:graphicFrame>
        <p:nvGraphicFramePr>
          <p:cNvPr id="5" name="Chart 4"/>
          <p:cNvGraphicFramePr>
            <a:graphicFrameLocks/>
          </p:cNvGraphicFramePr>
          <p:nvPr>
            <p:extLst>
              <p:ext uri="{D42A27DB-BD31-4B8C-83A1-F6EECF244321}">
                <p14:modId xmlns:p14="http://schemas.microsoft.com/office/powerpoint/2010/main" val="1155403826"/>
              </p:ext>
            </p:extLst>
          </p:nvPr>
        </p:nvGraphicFramePr>
        <p:xfrm>
          <a:off x="1676400" y="1676400"/>
          <a:ext cx="8839200" cy="502920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Arrow Connector 3"/>
          <p:cNvCxnSpPr/>
          <p:nvPr/>
        </p:nvCxnSpPr>
        <p:spPr>
          <a:xfrm>
            <a:off x="6324600" y="4495800"/>
            <a:ext cx="152400" cy="457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665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3"/>
          <p:cNvSpPr>
            <a:spLocks noGrp="1"/>
          </p:cNvSpPr>
          <p:nvPr>
            <p:ph type="title"/>
          </p:nvPr>
        </p:nvSpPr>
        <p:spPr>
          <a:xfrm>
            <a:off x="1524000" y="49213"/>
            <a:ext cx="9144000" cy="1143000"/>
          </a:xfrm>
        </p:spPr>
        <p:txBody>
          <a:bodyPr/>
          <a:lstStyle/>
          <a:p>
            <a:pPr eaLnBrk="1" hangingPunct="1">
              <a:defRPr/>
            </a:pPr>
            <a:r>
              <a:rPr lang="en-US" altLang="en-US" sz="2800"/>
              <a:t>Weight Gain (lb.) by Treatment during</a:t>
            </a:r>
            <a:br>
              <a:rPr lang="en-US" altLang="en-US" sz="2800"/>
            </a:br>
            <a:r>
              <a:rPr lang="en-US" altLang="en-US" sz="2800"/>
              <a:t> 57 d. Grazing Trial was statistically significant (P=0.022)</a:t>
            </a:r>
          </a:p>
        </p:txBody>
      </p:sp>
      <p:graphicFrame>
        <p:nvGraphicFramePr>
          <p:cNvPr id="5" name="Table 4"/>
          <p:cNvGraphicFramePr>
            <a:graphicFrameLocks noGrp="1"/>
          </p:cNvGraphicFramePr>
          <p:nvPr/>
        </p:nvGraphicFramePr>
        <p:xfrm>
          <a:off x="4038600" y="3636963"/>
          <a:ext cx="6400800" cy="3016252"/>
        </p:xfrm>
        <a:graphic>
          <a:graphicData uri="http://schemas.openxmlformats.org/drawingml/2006/table">
            <a:tbl>
              <a:tblPr firstRow="1" firstCol="1" bandRow="1">
                <a:tableStyleId>{5C22544A-7EE6-4342-B048-85BDC9FD1C3A}</a:tableStyleId>
              </a:tblPr>
              <a:tblGrid>
                <a:gridCol w="1555668">
                  <a:extLst>
                    <a:ext uri="{9D8B030D-6E8A-4147-A177-3AD203B41FA5}">
                      <a16:colId xmlns="" xmlns:a16="http://schemas.microsoft.com/office/drawing/2014/main" val="20000"/>
                    </a:ext>
                  </a:extLst>
                </a:gridCol>
                <a:gridCol w="1636573">
                  <a:extLst>
                    <a:ext uri="{9D8B030D-6E8A-4147-A177-3AD203B41FA5}">
                      <a16:colId xmlns="" xmlns:a16="http://schemas.microsoft.com/office/drawing/2014/main" val="20001"/>
                    </a:ext>
                  </a:extLst>
                </a:gridCol>
                <a:gridCol w="1151158">
                  <a:extLst>
                    <a:ext uri="{9D8B030D-6E8A-4147-A177-3AD203B41FA5}">
                      <a16:colId xmlns="" xmlns:a16="http://schemas.microsoft.com/office/drawing/2014/main" val="20002"/>
                    </a:ext>
                  </a:extLst>
                </a:gridCol>
                <a:gridCol w="2057401">
                  <a:extLst>
                    <a:ext uri="{9D8B030D-6E8A-4147-A177-3AD203B41FA5}">
                      <a16:colId xmlns="" xmlns:a16="http://schemas.microsoft.com/office/drawing/2014/main" val="20003"/>
                    </a:ext>
                  </a:extLst>
                </a:gridCol>
              </a:tblGrid>
              <a:tr h="620969">
                <a:tc>
                  <a:txBody>
                    <a:bodyPr/>
                    <a:lstStyle/>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2400" dirty="0" smtClean="0">
                          <a:effectLst/>
                        </a:rPr>
                        <a:t>BFT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400" dirty="0" smtClean="0">
                          <a:effectLst/>
                        </a:rPr>
                        <a:t>CAP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CAP + COWP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0"/>
                  </a:ext>
                </a:extLst>
              </a:tr>
              <a:tr h="303452">
                <a:tc>
                  <a:txBody>
                    <a:bodyPr/>
                    <a:lstStyle/>
                    <a:p>
                      <a:pPr algn="l" fontAlgn="b"/>
                      <a:r>
                        <a:rPr lang="en-US" sz="1600" b="1" i="0" u="none" strike="noStrike">
                          <a:solidFill>
                            <a:schemeClr val="bg1"/>
                          </a:solidFill>
                          <a:effectLst/>
                          <a:latin typeface="+mn-lt"/>
                        </a:rPr>
                        <a:t>7/6/2016</a:t>
                      </a:r>
                    </a:p>
                  </a:txBody>
                  <a:tcPr marL="9525" marR="9525" marT="9524" marB="0" anchor="b"/>
                </a:tc>
                <a:tc>
                  <a:txBody>
                    <a:bodyPr/>
                    <a:lstStyle/>
                    <a:p>
                      <a:pPr algn="ctr" fontAlgn="b"/>
                      <a:r>
                        <a:rPr lang="en-US" sz="1800" b="1" i="0" u="none" strike="noStrike" dirty="0">
                          <a:solidFill>
                            <a:srgbClr val="000000"/>
                          </a:solidFill>
                          <a:effectLst/>
                          <a:latin typeface="Calibri" panose="020F0502020204030204" pitchFamily="34" charset="0"/>
                        </a:rPr>
                        <a:t>53.4</a:t>
                      </a:r>
                    </a:p>
                  </a:txBody>
                  <a:tcPr marL="9525" marR="9525" marT="9524" marB="0" anchor="b"/>
                </a:tc>
                <a:tc>
                  <a:txBody>
                    <a:bodyPr/>
                    <a:lstStyle/>
                    <a:p>
                      <a:pPr algn="ctr" fontAlgn="b"/>
                      <a:r>
                        <a:rPr lang="en-US" sz="1800" b="1" i="0" u="none" strike="noStrike">
                          <a:solidFill>
                            <a:srgbClr val="000000"/>
                          </a:solidFill>
                          <a:effectLst/>
                          <a:latin typeface="Calibri" panose="020F0502020204030204" pitchFamily="34" charset="0"/>
                        </a:rPr>
                        <a:t>50.2</a:t>
                      </a:r>
                    </a:p>
                  </a:txBody>
                  <a:tcPr marL="9525" marR="9525" marT="9524" marB="0" anchor="b"/>
                </a:tc>
                <a:tc>
                  <a:txBody>
                    <a:bodyPr/>
                    <a:lstStyle/>
                    <a:p>
                      <a:pPr algn="ctr" fontAlgn="b"/>
                      <a:r>
                        <a:rPr lang="en-US" sz="1800" b="1" i="0" u="none" strike="noStrike">
                          <a:solidFill>
                            <a:srgbClr val="000000"/>
                          </a:solidFill>
                          <a:effectLst/>
                          <a:latin typeface="Calibri" panose="020F0502020204030204" pitchFamily="34" charset="0"/>
                        </a:rPr>
                        <a:t>49.3</a:t>
                      </a:r>
                    </a:p>
                  </a:txBody>
                  <a:tcPr marL="9525" marR="9525" marT="9524" marB="0" anchor="b"/>
                </a:tc>
                <a:extLst>
                  <a:ext uri="{0D108BD9-81ED-4DB2-BD59-A6C34878D82A}">
                    <a16:rowId xmlns="" xmlns:a16="http://schemas.microsoft.com/office/drawing/2014/main" val="10001"/>
                  </a:ext>
                </a:extLst>
              </a:tr>
              <a:tr h="303452">
                <a:tc>
                  <a:txBody>
                    <a:bodyPr/>
                    <a:lstStyle/>
                    <a:p>
                      <a:pPr algn="l" fontAlgn="b"/>
                      <a:r>
                        <a:rPr lang="en-US" sz="1600" b="1" i="0" u="none" strike="noStrike">
                          <a:solidFill>
                            <a:schemeClr val="bg1"/>
                          </a:solidFill>
                          <a:effectLst/>
                          <a:latin typeface="+mn-lt"/>
                        </a:rPr>
                        <a:t>7/21/2016</a:t>
                      </a:r>
                    </a:p>
                  </a:txBody>
                  <a:tcPr marL="9525" marR="9525" marT="9524" marB="0" anchor="b"/>
                </a:tc>
                <a:tc>
                  <a:txBody>
                    <a:bodyPr/>
                    <a:lstStyle/>
                    <a:p>
                      <a:pPr algn="ctr" fontAlgn="b"/>
                      <a:r>
                        <a:rPr lang="en-US" sz="1800" b="1" i="0" u="none" strike="noStrike" dirty="0">
                          <a:solidFill>
                            <a:srgbClr val="000000"/>
                          </a:solidFill>
                          <a:effectLst/>
                          <a:latin typeface="Calibri" panose="020F0502020204030204" pitchFamily="34" charset="0"/>
                        </a:rPr>
                        <a:t>53.6</a:t>
                      </a:r>
                    </a:p>
                  </a:txBody>
                  <a:tcPr marL="9525" marR="9525" marT="9524" marB="0" anchor="b"/>
                </a:tc>
                <a:tc>
                  <a:txBody>
                    <a:bodyPr/>
                    <a:lstStyle/>
                    <a:p>
                      <a:pPr algn="ctr" fontAlgn="b"/>
                      <a:r>
                        <a:rPr lang="en-US" sz="1800" b="1" i="0" u="none" strike="noStrike">
                          <a:solidFill>
                            <a:srgbClr val="000000"/>
                          </a:solidFill>
                          <a:effectLst/>
                          <a:latin typeface="Calibri" panose="020F0502020204030204" pitchFamily="34" charset="0"/>
                        </a:rPr>
                        <a:t>51.5</a:t>
                      </a:r>
                    </a:p>
                  </a:txBody>
                  <a:tcPr marL="9525" marR="9525" marT="9524" marB="0" anchor="b"/>
                </a:tc>
                <a:tc>
                  <a:txBody>
                    <a:bodyPr/>
                    <a:lstStyle/>
                    <a:p>
                      <a:pPr algn="ctr" fontAlgn="b"/>
                      <a:r>
                        <a:rPr lang="en-US" sz="1800" b="1" i="0" u="none" strike="noStrike">
                          <a:solidFill>
                            <a:srgbClr val="000000"/>
                          </a:solidFill>
                          <a:effectLst/>
                          <a:latin typeface="Calibri" panose="020F0502020204030204" pitchFamily="34" charset="0"/>
                        </a:rPr>
                        <a:t>48.9</a:t>
                      </a:r>
                    </a:p>
                  </a:txBody>
                  <a:tcPr marL="9525" marR="9525" marT="9524" marB="0" anchor="b"/>
                </a:tc>
                <a:extLst>
                  <a:ext uri="{0D108BD9-81ED-4DB2-BD59-A6C34878D82A}">
                    <a16:rowId xmlns="" xmlns:a16="http://schemas.microsoft.com/office/drawing/2014/main" val="10002"/>
                  </a:ext>
                </a:extLst>
              </a:tr>
              <a:tr h="303452">
                <a:tc>
                  <a:txBody>
                    <a:bodyPr/>
                    <a:lstStyle/>
                    <a:p>
                      <a:pPr algn="l" fontAlgn="b"/>
                      <a:r>
                        <a:rPr lang="en-US" sz="1600" b="1" i="0" u="none" strike="noStrike">
                          <a:solidFill>
                            <a:schemeClr val="bg1"/>
                          </a:solidFill>
                          <a:effectLst/>
                          <a:latin typeface="+mn-lt"/>
                        </a:rPr>
                        <a:t>8/4/2016</a:t>
                      </a:r>
                    </a:p>
                  </a:txBody>
                  <a:tcPr marL="9525" marR="9525" marT="9524" marB="0" anchor="b"/>
                </a:tc>
                <a:tc>
                  <a:txBody>
                    <a:bodyPr/>
                    <a:lstStyle/>
                    <a:p>
                      <a:pPr algn="ctr" fontAlgn="b"/>
                      <a:r>
                        <a:rPr lang="en-US" sz="1800" b="1" i="0" u="none" strike="noStrike" dirty="0">
                          <a:solidFill>
                            <a:srgbClr val="000000"/>
                          </a:solidFill>
                          <a:effectLst/>
                          <a:latin typeface="Calibri" panose="020F0502020204030204" pitchFamily="34" charset="0"/>
                        </a:rPr>
                        <a:t>55.5</a:t>
                      </a:r>
                    </a:p>
                  </a:txBody>
                  <a:tcPr marL="9525" marR="9525" marT="9524" marB="0" anchor="b"/>
                </a:tc>
                <a:tc>
                  <a:txBody>
                    <a:bodyPr/>
                    <a:lstStyle/>
                    <a:p>
                      <a:pPr algn="ctr" fontAlgn="b"/>
                      <a:r>
                        <a:rPr lang="en-US" sz="1800" b="1" i="0" u="none" strike="noStrike" dirty="0">
                          <a:solidFill>
                            <a:srgbClr val="000000"/>
                          </a:solidFill>
                          <a:effectLst/>
                          <a:latin typeface="Calibri" panose="020F0502020204030204" pitchFamily="34" charset="0"/>
                        </a:rPr>
                        <a:t>51.1</a:t>
                      </a:r>
                    </a:p>
                  </a:txBody>
                  <a:tcPr marL="9525" marR="9525" marT="9524" marB="0" anchor="b"/>
                </a:tc>
                <a:tc>
                  <a:txBody>
                    <a:bodyPr/>
                    <a:lstStyle/>
                    <a:p>
                      <a:pPr algn="ctr" fontAlgn="b"/>
                      <a:r>
                        <a:rPr lang="en-US" sz="1800" b="1" i="0" u="none" strike="noStrike">
                          <a:solidFill>
                            <a:srgbClr val="000000"/>
                          </a:solidFill>
                          <a:effectLst/>
                          <a:latin typeface="Calibri" panose="020F0502020204030204" pitchFamily="34" charset="0"/>
                        </a:rPr>
                        <a:t>48.6</a:t>
                      </a:r>
                    </a:p>
                  </a:txBody>
                  <a:tcPr marL="9525" marR="9525" marT="9524" marB="0" anchor="b"/>
                </a:tc>
                <a:extLst>
                  <a:ext uri="{0D108BD9-81ED-4DB2-BD59-A6C34878D82A}">
                    <a16:rowId xmlns="" xmlns:a16="http://schemas.microsoft.com/office/drawing/2014/main" val="10003"/>
                  </a:ext>
                </a:extLst>
              </a:tr>
              <a:tr h="303452">
                <a:tc>
                  <a:txBody>
                    <a:bodyPr/>
                    <a:lstStyle/>
                    <a:p>
                      <a:pPr algn="l" fontAlgn="b"/>
                      <a:r>
                        <a:rPr lang="en-US" sz="1600" b="1" i="0" u="none" strike="noStrike">
                          <a:solidFill>
                            <a:schemeClr val="bg1"/>
                          </a:solidFill>
                          <a:effectLst/>
                          <a:latin typeface="+mn-lt"/>
                        </a:rPr>
                        <a:t>8/16/2016</a:t>
                      </a:r>
                    </a:p>
                  </a:txBody>
                  <a:tcPr marL="9525" marR="9525" marT="9524" marB="0" anchor="b"/>
                </a:tc>
                <a:tc>
                  <a:txBody>
                    <a:bodyPr/>
                    <a:lstStyle/>
                    <a:p>
                      <a:pPr algn="ctr" fontAlgn="b"/>
                      <a:r>
                        <a:rPr lang="en-US" sz="1800" b="1" i="0" u="none" strike="noStrike">
                          <a:solidFill>
                            <a:srgbClr val="000000"/>
                          </a:solidFill>
                          <a:effectLst/>
                          <a:latin typeface="Calibri" panose="020F0502020204030204" pitchFamily="34" charset="0"/>
                        </a:rPr>
                        <a:t>60.6</a:t>
                      </a:r>
                    </a:p>
                  </a:txBody>
                  <a:tcPr marL="9525" marR="9525" marT="9524" marB="0" anchor="b"/>
                </a:tc>
                <a:tc>
                  <a:txBody>
                    <a:bodyPr/>
                    <a:lstStyle/>
                    <a:p>
                      <a:pPr algn="ctr" fontAlgn="b"/>
                      <a:r>
                        <a:rPr lang="en-US" sz="1800" b="1" i="0" u="none" strike="noStrike" dirty="0">
                          <a:solidFill>
                            <a:srgbClr val="000000"/>
                          </a:solidFill>
                          <a:effectLst/>
                          <a:latin typeface="Calibri" panose="020F0502020204030204" pitchFamily="34" charset="0"/>
                        </a:rPr>
                        <a:t>53.9</a:t>
                      </a:r>
                    </a:p>
                  </a:txBody>
                  <a:tcPr marL="9525" marR="9525" marT="9524" marB="0" anchor="b"/>
                </a:tc>
                <a:tc>
                  <a:txBody>
                    <a:bodyPr/>
                    <a:lstStyle/>
                    <a:p>
                      <a:pPr algn="ctr" fontAlgn="b"/>
                      <a:r>
                        <a:rPr lang="en-US" sz="1800" b="1" i="0" u="none" strike="noStrike">
                          <a:solidFill>
                            <a:srgbClr val="000000"/>
                          </a:solidFill>
                          <a:effectLst/>
                          <a:latin typeface="Calibri" panose="020F0502020204030204" pitchFamily="34" charset="0"/>
                        </a:rPr>
                        <a:t>51.4</a:t>
                      </a:r>
                    </a:p>
                  </a:txBody>
                  <a:tcPr marL="9525" marR="9525" marT="9524" marB="0" anchor="b"/>
                </a:tc>
                <a:extLst>
                  <a:ext uri="{0D108BD9-81ED-4DB2-BD59-A6C34878D82A}">
                    <a16:rowId xmlns="" xmlns:a16="http://schemas.microsoft.com/office/drawing/2014/main" val="10004"/>
                  </a:ext>
                </a:extLst>
              </a:tr>
              <a:tr h="303452">
                <a:tc>
                  <a:txBody>
                    <a:bodyPr/>
                    <a:lstStyle/>
                    <a:p>
                      <a:pPr algn="l" fontAlgn="b"/>
                      <a:r>
                        <a:rPr lang="en-US" sz="1600" b="1" i="0" u="none" strike="noStrike" dirty="0">
                          <a:solidFill>
                            <a:schemeClr val="bg1"/>
                          </a:solidFill>
                          <a:effectLst/>
                          <a:latin typeface="+mn-lt"/>
                        </a:rPr>
                        <a:t>9/1/2016</a:t>
                      </a:r>
                    </a:p>
                  </a:txBody>
                  <a:tcPr marL="9525" marR="9525" marT="9524" marB="0" anchor="b"/>
                </a:tc>
                <a:tc>
                  <a:txBody>
                    <a:bodyPr/>
                    <a:lstStyle/>
                    <a:p>
                      <a:pPr algn="ctr" fontAlgn="b"/>
                      <a:r>
                        <a:rPr lang="en-US" sz="1800" b="1" i="0" u="none" strike="noStrike">
                          <a:solidFill>
                            <a:srgbClr val="000000"/>
                          </a:solidFill>
                          <a:effectLst/>
                          <a:latin typeface="Calibri" panose="020F0502020204030204" pitchFamily="34" charset="0"/>
                        </a:rPr>
                        <a:t>65.2</a:t>
                      </a:r>
                    </a:p>
                  </a:txBody>
                  <a:tcPr marL="9525" marR="9525" marT="9524" marB="0" anchor="b"/>
                </a:tc>
                <a:tc>
                  <a:txBody>
                    <a:bodyPr/>
                    <a:lstStyle/>
                    <a:p>
                      <a:pPr algn="ctr" fontAlgn="b"/>
                      <a:r>
                        <a:rPr lang="en-US" sz="1800" b="1" i="0" u="none" strike="noStrike" dirty="0">
                          <a:solidFill>
                            <a:srgbClr val="000000"/>
                          </a:solidFill>
                          <a:effectLst/>
                          <a:latin typeface="Calibri" panose="020F0502020204030204" pitchFamily="34" charset="0"/>
                        </a:rPr>
                        <a:t>54.0</a:t>
                      </a:r>
                    </a:p>
                  </a:txBody>
                  <a:tcPr marL="9525" marR="9525" marT="9524" marB="0" anchor="b"/>
                </a:tc>
                <a:tc>
                  <a:txBody>
                    <a:bodyPr/>
                    <a:lstStyle/>
                    <a:p>
                      <a:pPr algn="ctr" fontAlgn="b"/>
                      <a:r>
                        <a:rPr lang="en-US" sz="1800" b="1" i="0" u="none" strike="noStrike">
                          <a:solidFill>
                            <a:srgbClr val="000000"/>
                          </a:solidFill>
                          <a:effectLst/>
                          <a:latin typeface="Calibri" panose="020F0502020204030204" pitchFamily="34" charset="0"/>
                        </a:rPr>
                        <a:t>55.1</a:t>
                      </a:r>
                    </a:p>
                  </a:txBody>
                  <a:tcPr marL="9525" marR="9525" marT="9524" marB="0" anchor="b"/>
                </a:tc>
                <a:extLst>
                  <a:ext uri="{0D108BD9-81ED-4DB2-BD59-A6C34878D82A}">
                    <a16:rowId xmlns="" xmlns:a16="http://schemas.microsoft.com/office/drawing/2014/main" val="10005"/>
                  </a:ext>
                </a:extLst>
              </a:tr>
              <a:tr h="294065">
                <a:tc>
                  <a:txBody>
                    <a:bodyPr/>
                    <a:lstStyle/>
                    <a:p>
                      <a:pPr marL="0" marR="0">
                        <a:lnSpc>
                          <a:spcPct val="107000"/>
                        </a:lnSpc>
                        <a:spcBef>
                          <a:spcPts val="0"/>
                        </a:spcBef>
                        <a:spcAft>
                          <a:spcPts val="0"/>
                        </a:spcAft>
                      </a:pPr>
                      <a:r>
                        <a:rPr lang="en-US" sz="1600" dirty="0">
                          <a:effectLst/>
                          <a:latin typeface="+mn-lt"/>
                        </a:rPr>
                        <a:t>Gain </a:t>
                      </a:r>
                      <a:r>
                        <a:rPr lang="en-US" sz="1600" dirty="0" smtClean="0">
                          <a:effectLst/>
                          <a:latin typeface="+mn-lt"/>
                        </a:rPr>
                        <a:t>(</a:t>
                      </a:r>
                      <a:r>
                        <a:rPr lang="en-US" sz="1600" dirty="0" err="1">
                          <a:effectLst/>
                          <a:latin typeface="+mn-lt"/>
                        </a:rPr>
                        <a:t>lb</a:t>
                      </a:r>
                      <a:r>
                        <a:rPr lang="en-US" sz="1600" dirty="0">
                          <a:effectLst/>
                          <a:latin typeface="+mn-lt"/>
                        </a:rPr>
                        <a: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ctr" fontAlgn="b"/>
                      <a:r>
                        <a:rPr lang="en-US" sz="1800" b="1" i="0" u="none" strike="noStrike">
                          <a:solidFill>
                            <a:srgbClr val="000000"/>
                          </a:solidFill>
                          <a:effectLst/>
                          <a:latin typeface="Calibri" panose="020F0502020204030204" pitchFamily="34" charset="0"/>
                        </a:rPr>
                        <a:t>11.7</a:t>
                      </a:r>
                    </a:p>
                  </a:txBody>
                  <a:tcPr marL="9525" marR="9525" marT="9524" marB="0" anchor="b"/>
                </a:tc>
                <a:tc>
                  <a:txBody>
                    <a:bodyPr/>
                    <a:lstStyle/>
                    <a:p>
                      <a:pPr algn="ctr" fontAlgn="b"/>
                      <a:r>
                        <a:rPr lang="en-US" sz="1800" b="1" i="0" u="none" strike="noStrike" dirty="0">
                          <a:solidFill>
                            <a:srgbClr val="000000"/>
                          </a:solidFill>
                          <a:effectLst/>
                          <a:latin typeface="Calibri" panose="020F0502020204030204" pitchFamily="34" charset="0"/>
                        </a:rPr>
                        <a:t>3.8</a:t>
                      </a:r>
                    </a:p>
                  </a:txBody>
                  <a:tcPr marL="9525" marR="9525" marT="9524" marB="0" anchor="b"/>
                </a:tc>
                <a:tc>
                  <a:txBody>
                    <a:bodyPr/>
                    <a:lstStyle/>
                    <a:p>
                      <a:pPr algn="ctr" fontAlgn="b"/>
                      <a:r>
                        <a:rPr lang="en-US" sz="1800" b="1" i="0" u="none" strike="noStrike">
                          <a:solidFill>
                            <a:srgbClr val="000000"/>
                          </a:solidFill>
                          <a:effectLst/>
                          <a:latin typeface="Calibri" panose="020F0502020204030204" pitchFamily="34" charset="0"/>
                        </a:rPr>
                        <a:t>5.8</a:t>
                      </a:r>
                    </a:p>
                  </a:txBody>
                  <a:tcPr marL="9525" marR="9525" marT="9524" marB="0" anchor="b"/>
                </a:tc>
                <a:extLst>
                  <a:ext uri="{0D108BD9-81ED-4DB2-BD59-A6C34878D82A}">
                    <a16:rowId xmlns="" xmlns:a16="http://schemas.microsoft.com/office/drawing/2014/main" val="10006"/>
                  </a:ext>
                </a:extLst>
              </a:tr>
              <a:tr h="283844">
                <a:tc>
                  <a:txBody>
                    <a:bodyPr/>
                    <a:lstStyle/>
                    <a:p>
                      <a:pPr marL="0" marR="0">
                        <a:lnSpc>
                          <a:spcPct val="107000"/>
                        </a:lnSpc>
                        <a:spcBef>
                          <a:spcPts val="0"/>
                        </a:spcBef>
                        <a:spcAft>
                          <a:spcPts val="0"/>
                        </a:spcAft>
                      </a:pPr>
                      <a:r>
                        <a:rPr lang="en-US" sz="1600" dirty="0">
                          <a:effectLst/>
                          <a:latin typeface="+mn-lt"/>
                        </a:rPr>
                        <a:t>Days</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ctr" fontAlgn="b"/>
                      <a:r>
                        <a:rPr lang="en-US" sz="1800" b="1" i="0" u="none" strike="noStrike">
                          <a:solidFill>
                            <a:srgbClr val="000000"/>
                          </a:solidFill>
                          <a:effectLst/>
                          <a:latin typeface="Calibri" panose="020F0502020204030204" pitchFamily="34" charset="0"/>
                        </a:rPr>
                        <a:t>57</a:t>
                      </a:r>
                    </a:p>
                  </a:txBody>
                  <a:tcPr marL="9525" marR="9525" marT="9524" marB="0" anchor="b"/>
                </a:tc>
                <a:tc>
                  <a:txBody>
                    <a:bodyPr/>
                    <a:lstStyle/>
                    <a:p>
                      <a:pPr algn="ctr" fontAlgn="b"/>
                      <a:r>
                        <a:rPr lang="en-US" sz="1800" b="1" i="0" u="none" strike="noStrike" dirty="0">
                          <a:solidFill>
                            <a:srgbClr val="000000"/>
                          </a:solidFill>
                          <a:effectLst/>
                          <a:latin typeface="Calibri" panose="020F0502020204030204" pitchFamily="34" charset="0"/>
                        </a:rPr>
                        <a:t>57</a:t>
                      </a:r>
                    </a:p>
                  </a:txBody>
                  <a:tcPr marL="9525" marR="9525" marT="9524" marB="0" anchor="b"/>
                </a:tc>
                <a:tc>
                  <a:txBody>
                    <a:bodyPr/>
                    <a:lstStyle/>
                    <a:p>
                      <a:pPr algn="ctr" fontAlgn="b"/>
                      <a:r>
                        <a:rPr lang="en-US" sz="1800" b="1" i="0" u="none" strike="noStrike" dirty="0">
                          <a:solidFill>
                            <a:srgbClr val="000000"/>
                          </a:solidFill>
                          <a:effectLst/>
                          <a:latin typeface="Calibri" panose="020F0502020204030204" pitchFamily="34" charset="0"/>
                        </a:rPr>
                        <a:t>57</a:t>
                      </a:r>
                    </a:p>
                  </a:txBody>
                  <a:tcPr marL="9525" marR="9525" marT="9524" marB="0" anchor="b"/>
                </a:tc>
                <a:extLst>
                  <a:ext uri="{0D108BD9-81ED-4DB2-BD59-A6C34878D82A}">
                    <a16:rowId xmlns="" xmlns:a16="http://schemas.microsoft.com/office/drawing/2014/main" val="10007"/>
                  </a:ext>
                </a:extLst>
              </a:tr>
              <a:tr h="300114">
                <a:tc>
                  <a:txBody>
                    <a:bodyPr/>
                    <a:lstStyle/>
                    <a:p>
                      <a:pPr marL="0" marR="0">
                        <a:lnSpc>
                          <a:spcPct val="107000"/>
                        </a:lnSpc>
                        <a:spcBef>
                          <a:spcPts val="0"/>
                        </a:spcBef>
                        <a:spcAft>
                          <a:spcPts val="0"/>
                        </a:spcAft>
                      </a:pPr>
                      <a:r>
                        <a:rPr lang="en-US" sz="1600" dirty="0">
                          <a:effectLst/>
                          <a:latin typeface="+mn-lt"/>
                        </a:rPr>
                        <a:t>Daily gain </a:t>
                      </a:r>
                      <a:r>
                        <a:rPr lang="en-US" sz="1600" dirty="0" smtClean="0">
                          <a:effectLst/>
                          <a:latin typeface="+mn-lt"/>
                        </a:rPr>
                        <a:t>(</a:t>
                      </a:r>
                      <a:r>
                        <a:rPr lang="en-US" sz="1600" dirty="0" err="1">
                          <a:effectLst/>
                          <a:latin typeface="+mn-lt"/>
                        </a:rPr>
                        <a:t>lb</a:t>
                      </a:r>
                      <a:r>
                        <a:rPr lang="en-US" sz="1600" dirty="0">
                          <a:effectLst/>
                          <a:latin typeface="+mn-lt"/>
                        </a:rPr>
                        <a: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en-US" sz="1800" b="1" i="0" u="none" strike="noStrike">
                          <a:solidFill>
                            <a:srgbClr val="000000"/>
                          </a:solidFill>
                          <a:effectLst/>
                          <a:latin typeface="Calibri" panose="020F0502020204030204" pitchFamily="34" charset="0"/>
                        </a:rPr>
                        <a:t>0.21</a:t>
                      </a:r>
                    </a:p>
                  </a:txBody>
                  <a:tcPr marL="9525" marR="9525" marT="9524" marB="0" anchor="b"/>
                </a:tc>
                <a:tc>
                  <a:txBody>
                    <a:bodyPr/>
                    <a:lstStyle/>
                    <a:p>
                      <a:pPr algn="ctr" fontAlgn="b"/>
                      <a:r>
                        <a:rPr lang="en-US" sz="1800" b="1" i="0" u="none" strike="noStrike">
                          <a:solidFill>
                            <a:srgbClr val="000000"/>
                          </a:solidFill>
                          <a:effectLst/>
                          <a:latin typeface="Calibri" panose="020F0502020204030204" pitchFamily="34" charset="0"/>
                        </a:rPr>
                        <a:t>0.07</a:t>
                      </a:r>
                    </a:p>
                  </a:txBody>
                  <a:tcPr marL="9525" marR="9525" marT="9524" marB="0" anchor="b"/>
                </a:tc>
                <a:tc>
                  <a:txBody>
                    <a:bodyPr/>
                    <a:lstStyle/>
                    <a:p>
                      <a:pPr algn="ctr" fontAlgn="b"/>
                      <a:r>
                        <a:rPr lang="en-US" sz="1800" b="1" i="0" u="none" strike="noStrike" dirty="0">
                          <a:solidFill>
                            <a:srgbClr val="000000"/>
                          </a:solidFill>
                          <a:effectLst/>
                          <a:latin typeface="Calibri" panose="020F0502020204030204" pitchFamily="34" charset="0"/>
                        </a:rPr>
                        <a:t>0.10</a:t>
                      </a:r>
                    </a:p>
                  </a:txBody>
                  <a:tcPr marL="9525" marR="9525" marT="9524" marB="0" anchor="b"/>
                </a:tc>
                <a:extLst>
                  <a:ext uri="{0D108BD9-81ED-4DB2-BD59-A6C34878D82A}">
                    <a16:rowId xmlns="" xmlns:a16="http://schemas.microsoft.com/office/drawing/2014/main" val="10008"/>
                  </a:ext>
                </a:extLst>
              </a:tr>
            </a:tbl>
          </a:graphicData>
        </a:graphic>
      </p:graphicFrame>
      <p:graphicFrame>
        <p:nvGraphicFramePr>
          <p:cNvPr id="7" name="Chart 6"/>
          <p:cNvGraphicFramePr>
            <a:graphicFrameLocks/>
          </p:cNvGraphicFramePr>
          <p:nvPr/>
        </p:nvGraphicFramePr>
        <p:xfrm>
          <a:off x="1524000" y="990600"/>
          <a:ext cx="8686800" cy="26464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630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1676400" y="274638"/>
            <a:ext cx="8991600" cy="1143000"/>
          </a:xfrm>
        </p:spPr>
        <p:txBody>
          <a:bodyPr>
            <a:normAutofit fontScale="90000"/>
          </a:bodyPr>
          <a:lstStyle/>
          <a:p>
            <a:pPr algn="l">
              <a:defRPr/>
            </a:pPr>
            <a:r>
              <a:rPr lang="en-US" altLang="en-US" sz="2000">
                <a:latin typeface="Tahoma" panose="020B0604030504040204" pitchFamily="34" charset="0"/>
                <a:cs typeface="Tahoma" panose="020B0604030504040204" pitchFamily="34" charset="0"/>
              </a:rPr>
              <a:t>Average dairy gains in lbs. (ADG) for grazing trials on weaned kids and lambs comparing Birdsfoot trefoil (BFT) to other forages (OF). In some cases treatments also included oral dosing with copper oxide wire particles (COWP).  </a:t>
            </a:r>
            <a:br>
              <a:rPr lang="en-US" altLang="en-US" sz="2000">
                <a:latin typeface="Tahoma" panose="020B0604030504040204" pitchFamily="34" charset="0"/>
                <a:cs typeface="Tahoma" panose="020B0604030504040204" pitchFamily="34" charset="0"/>
              </a:rPr>
            </a:br>
            <a:endParaRPr lang="en-US" altLang="en-US" sz="2000">
              <a:latin typeface="Tahoma" panose="020B0604030504040204" pitchFamily="34" charset="0"/>
              <a:cs typeface="Tahoma" panose="020B0604030504040204" pitchFamily="34" charset="0"/>
            </a:endParaRPr>
          </a:p>
        </p:txBody>
      </p:sp>
      <p:graphicFrame>
        <p:nvGraphicFramePr>
          <p:cNvPr id="3" name="Table 2"/>
          <p:cNvGraphicFramePr>
            <a:graphicFrameLocks noGrp="1"/>
          </p:cNvGraphicFramePr>
          <p:nvPr/>
        </p:nvGraphicFramePr>
        <p:xfrm>
          <a:off x="1828800" y="1295401"/>
          <a:ext cx="8382000" cy="4627565"/>
        </p:xfrm>
        <a:graphic>
          <a:graphicData uri="http://schemas.openxmlformats.org/drawingml/2006/table">
            <a:tbl>
              <a:tblPr firstRow="1" firstCol="1" bandRow="1">
                <a:tableStyleId>{5C22544A-7EE6-4342-B048-85BDC9FD1C3A}</a:tableStyleId>
              </a:tblPr>
              <a:tblGrid>
                <a:gridCol w="1311966">
                  <a:extLst>
                    <a:ext uri="{9D8B030D-6E8A-4147-A177-3AD203B41FA5}">
                      <a16:colId xmlns="" xmlns:a16="http://schemas.microsoft.com/office/drawing/2014/main" val="3856370461"/>
                    </a:ext>
                  </a:extLst>
                </a:gridCol>
                <a:gridCol w="801756">
                  <a:extLst>
                    <a:ext uri="{9D8B030D-6E8A-4147-A177-3AD203B41FA5}">
                      <a16:colId xmlns="" xmlns:a16="http://schemas.microsoft.com/office/drawing/2014/main" val="2261796199"/>
                    </a:ext>
                  </a:extLst>
                </a:gridCol>
                <a:gridCol w="728869">
                  <a:extLst>
                    <a:ext uri="{9D8B030D-6E8A-4147-A177-3AD203B41FA5}">
                      <a16:colId xmlns="" xmlns:a16="http://schemas.microsoft.com/office/drawing/2014/main" val="1735160251"/>
                    </a:ext>
                  </a:extLst>
                </a:gridCol>
                <a:gridCol w="775031">
                  <a:extLst>
                    <a:ext uri="{9D8B030D-6E8A-4147-A177-3AD203B41FA5}">
                      <a16:colId xmlns="" xmlns:a16="http://schemas.microsoft.com/office/drawing/2014/main" val="3440521004"/>
                    </a:ext>
                  </a:extLst>
                </a:gridCol>
                <a:gridCol w="797708">
                  <a:extLst>
                    <a:ext uri="{9D8B030D-6E8A-4147-A177-3AD203B41FA5}">
                      <a16:colId xmlns="" xmlns:a16="http://schemas.microsoft.com/office/drawing/2014/main" val="2556993766"/>
                    </a:ext>
                  </a:extLst>
                </a:gridCol>
                <a:gridCol w="834004">
                  <a:extLst>
                    <a:ext uri="{9D8B030D-6E8A-4147-A177-3AD203B41FA5}">
                      <a16:colId xmlns="" xmlns:a16="http://schemas.microsoft.com/office/drawing/2014/main" val="482557835"/>
                    </a:ext>
                  </a:extLst>
                </a:gridCol>
                <a:gridCol w="762000">
                  <a:extLst>
                    <a:ext uri="{9D8B030D-6E8A-4147-A177-3AD203B41FA5}">
                      <a16:colId xmlns="" xmlns:a16="http://schemas.microsoft.com/office/drawing/2014/main" val="2317312650"/>
                    </a:ext>
                  </a:extLst>
                </a:gridCol>
                <a:gridCol w="1269999">
                  <a:extLst>
                    <a:ext uri="{9D8B030D-6E8A-4147-A177-3AD203B41FA5}">
                      <a16:colId xmlns="" xmlns:a16="http://schemas.microsoft.com/office/drawing/2014/main" val="1344701364"/>
                    </a:ext>
                  </a:extLst>
                </a:gridCol>
                <a:gridCol w="1100667">
                  <a:extLst>
                    <a:ext uri="{9D8B030D-6E8A-4147-A177-3AD203B41FA5}">
                      <a16:colId xmlns="" xmlns:a16="http://schemas.microsoft.com/office/drawing/2014/main" val="3332751292"/>
                    </a:ext>
                  </a:extLst>
                </a:gridCol>
              </a:tblGrid>
              <a:tr h="631031">
                <a:tc>
                  <a:txBody>
                    <a:bodyPr/>
                    <a:lstStyle/>
                    <a:p>
                      <a:pPr marL="0" marR="0">
                        <a:lnSpc>
                          <a:spcPct val="115000"/>
                        </a:lnSpc>
                        <a:spcBef>
                          <a:spcPts val="0"/>
                        </a:spcBef>
                        <a:spcAft>
                          <a:spcPts val="0"/>
                        </a:spcAft>
                      </a:pPr>
                      <a:r>
                        <a:rPr lang="en-US" sz="1200" dirty="0">
                          <a:effectLst/>
                        </a:rPr>
                        <a:t>Farm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ADG on BFT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ADG on BFT + COWP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ADG on OF</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ADG on OF + COWP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ADG on Hay + Grain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P value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Type of OF</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Concentrate supplemented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6262169"/>
                  </a:ext>
                </a:extLst>
              </a:tr>
              <a:tr h="420688">
                <a:tc>
                  <a:txBody>
                    <a:bodyPr/>
                    <a:lstStyle/>
                    <a:p>
                      <a:pPr marL="0" marR="0">
                        <a:lnSpc>
                          <a:spcPct val="115000"/>
                        </a:lnSpc>
                        <a:spcBef>
                          <a:spcPts val="0"/>
                        </a:spcBef>
                        <a:spcAft>
                          <a:spcPts val="0"/>
                        </a:spcAft>
                      </a:pPr>
                      <a:r>
                        <a:rPr lang="en-US" sz="1200" dirty="0">
                          <a:effectLst/>
                        </a:rPr>
                        <a:t>Clinton </a:t>
                      </a:r>
                      <a:r>
                        <a:rPr lang="en-US" sz="1200" dirty="0" err="1">
                          <a:effectLst/>
                        </a:rPr>
                        <a:t>Cty</a:t>
                      </a:r>
                      <a:r>
                        <a:rPr lang="en-US" sz="1200" dirty="0">
                          <a:effectLst/>
                        </a:rPr>
                        <a:t>, NY</a:t>
                      </a:r>
                    </a:p>
                    <a:p>
                      <a:pPr marL="0" marR="0">
                        <a:lnSpc>
                          <a:spcPct val="115000"/>
                        </a:lnSpc>
                        <a:spcBef>
                          <a:spcPts val="0"/>
                        </a:spcBef>
                        <a:spcAft>
                          <a:spcPts val="0"/>
                        </a:spcAft>
                      </a:pPr>
                      <a:r>
                        <a:rPr lang="en-US" sz="1200" dirty="0">
                          <a:effectLst/>
                        </a:rPr>
                        <a:t>Goat kids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0.34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0.34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0.787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Conventional pasture (CP)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½ to 1 lb/head/day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683577302"/>
                  </a:ext>
                </a:extLst>
              </a:tr>
              <a:tr h="631031">
                <a:tc>
                  <a:txBody>
                    <a:bodyPr/>
                    <a:lstStyle/>
                    <a:p>
                      <a:pPr marL="0" marR="0">
                        <a:lnSpc>
                          <a:spcPct val="115000"/>
                        </a:lnSpc>
                        <a:spcBef>
                          <a:spcPts val="0"/>
                        </a:spcBef>
                        <a:spcAft>
                          <a:spcPts val="0"/>
                        </a:spcAft>
                      </a:pPr>
                      <a:r>
                        <a:rPr lang="en-US" sz="1200">
                          <a:effectLst/>
                        </a:rPr>
                        <a:t>Greene Cty, NY Goat kids 57 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0.21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0.07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0.10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0.022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CP, then annual mix (millet, cow peas, brassica)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None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194264777"/>
                  </a:ext>
                </a:extLst>
              </a:tr>
              <a:tr h="420688">
                <a:tc>
                  <a:txBody>
                    <a:bodyPr/>
                    <a:lstStyle/>
                    <a:p>
                      <a:pPr marL="0" marR="0">
                        <a:lnSpc>
                          <a:spcPct val="115000"/>
                        </a:lnSpc>
                        <a:spcBef>
                          <a:spcPts val="0"/>
                        </a:spcBef>
                        <a:spcAft>
                          <a:spcPts val="0"/>
                        </a:spcAft>
                      </a:pPr>
                      <a:r>
                        <a:rPr lang="en-US" sz="1200" dirty="0" err="1">
                          <a:effectLst/>
                        </a:rPr>
                        <a:t>Penoloscot</a:t>
                      </a:r>
                      <a:r>
                        <a:rPr lang="en-US" sz="1200" dirty="0">
                          <a:effectLst/>
                        </a:rPr>
                        <a:t> </a:t>
                      </a:r>
                      <a:r>
                        <a:rPr lang="en-US" sz="1200" dirty="0" err="1">
                          <a:effectLst/>
                        </a:rPr>
                        <a:t>Cty</a:t>
                      </a:r>
                      <a:r>
                        <a:rPr lang="en-US" sz="1200" dirty="0">
                          <a:effectLst/>
                        </a:rPr>
                        <a:t>, ME Goat kids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0.18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0.13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0.008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Woodlot regrowth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¼ lb/head/day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655349024"/>
                  </a:ext>
                </a:extLst>
              </a:tr>
              <a:tr h="420688">
                <a:tc>
                  <a:txBody>
                    <a:bodyPr/>
                    <a:lstStyle/>
                    <a:p>
                      <a:pPr marL="0" marR="0">
                        <a:lnSpc>
                          <a:spcPct val="115000"/>
                        </a:lnSpc>
                        <a:spcBef>
                          <a:spcPts val="0"/>
                        </a:spcBef>
                        <a:spcAft>
                          <a:spcPts val="0"/>
                        </a:spcAft>
                      </a:pPr>
                      <a:r>
                        <a:rPr lang="en-US" sz="1200" dirty="0">
                          <a:effectLst/>
                        </a:rPr>
                        <a:t>Tompkins </a:t>
                      </a:r>
                      <a:r>
                        <a:rPr lang="en-US" sz="1200" dirty="0" err="1">
                          <a:effectLst/>
                        </a:rPr>
                        <a:t>Cty</a:t>
                      </a:r>
                      <a:r>
                        <a:rPr lang="en-US" sz="1200" dirty="0">
                          <a:effectLst/>
                        </a:rPr>
                        <a:t>, NY Goat kids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0.10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0.002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CP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¼ lb/head/day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639690871"/>
                  </a:ext>
                </a:extLst>
              </a:tr>
              <a:tr h="420688">
                <a:tc>
                  <a:txBody>
                    <a:bodyPr/>
                    <a:lstStyle/>
                    <a:p>
                      <a:pPr marL="0" marR="0">
                        <a:lnSpc>
                          <a:spcPct val="115000"/>
                        </a:lnSpc>
                        <a:spcBef>
                          <a:spcPts val="0"/>
                        </a:spcBef>
                        <a:spcAft>
                          <a:spcPts val="0"/>
                        </a:spcAft>
                      </a:pPr>
                      <a:r>
                        <a:rPr lang="en-US" sz="1200">
                          <a:effectLst/>
                        </a:rPr>
                        <a:t>Columbia Cty, NY Lambs 41 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0.46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0.38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0.208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CP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None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85247455"/>
                  </a:ext>
                </a:extLst>
              </a:tr>
              <a:tr h="420688">
                <a:tc>
                  <a:txBody>
                    <a:bodyPr/>
                    <a:lstStyle/>
                    <a:p>
                      <a:pPr marL="0" marR="0">
                        <a:lnSpc>
                          <a:spcPct val="115000"/>
                        </a:lnSpc>
                        <a:spcBef>
                          <a:spcPts val="0"/>
                        </a:spcBef>
                        <a:spcAft>
                          <a:spcPts val="0"/>
                        </a:spcAft>
                      </a:pPr>
                      <a:r>
                        <a:rPr lang="en-US" sz="1200">
                          <a:effectLst/>
                        </a:rPr>
                        <a:t>Cortland Cty, NY Lambs 40 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0.33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0.12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0.000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Unimproved pasture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None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494115158"/>
                  </a:ext>
                </a:extLst>
              </a:tr>
              <a:tr h="420688">
                <a:tc>
                  <a:txBody>
                    <a:bodyPr/>
                    <a:lstStyle/>
                    <a:p>
                      <a:pPr marL="0" marR="0">
                        <a:lnSpc>
                          <a:spcPct val="115000"/>
                        </a:lnSpc>
                        <a:spcBef>
                          <a:spcPts val="0"/>
                        </a:spcBef>
                        <a:spcAft>
                          <a:spcPts val="0"/>
                        </a:spcAft>
                      </a:pPr>
                      <a:r>
                        <a:rPr lang="en-US" sz="1200">
                          <a:effectLst/>
                        </a:rPr>
                        <a:t>Oneida Cty, NY</a:t>
                      </a:r>
                      <a:br>
                        <a:rPr lang="en-US" sz="1200">
                          <a:effectLst/>
                        </a:rPr>
                      </a:br>
                      <a:r>
                        <a:rPr lang="en-US" sz="1200">
                          <a:effectLst/>
                        </a:rPr>
                        <a:t>Lambs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0.23*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NA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0.208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CP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1/3 lb/head/day*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89440455"/>
                  </a:ext>
                </a:extLst>
              </a:tr>
              <a:tr h="841375">
                <a:tc>
                  <a:txBody>
                    <a:bodyPr/>
                    <a:lstStyle/>
                    <a:p>
                      <a:pPr marL="0" marR="0">
                        <a:lnSpc>
                          <a:spcPct val="115000"/>
                        </a:lnSpc>
                        <a:spcBef>
                          <a:spcPts val="0"/>
                        </a:spcBef>
                        <a:spcAft>
                          <a:spcPts val="0"/>
                        </a:spcAft>
                      </a:pPr>
                      <a:r>
                        <a:rPr lang="en-US" sz="1200">
                          <a:effectLst/>
                        </a:rPr>
                        <a:t>St. Lawrence Cty, NY Lambs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0.33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0.05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0.11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0.22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0.000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CP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None except for hay/grain treatment – 1 </a:t>
                      </a:r>
                      <a:r>
                        <a:rPr lang="en-US" sz="1200" dirty="0" err="1">
                          <a:effectLst/>
                        </a:rPr>
                        <a:t>lb</a:t>
                      </a:r>
                      <a:r>
                        <a:rPr lang="en-US" sz="1200" dirty="0">
                          <a:effectLst/>
                        </a:rPr>
                        <a:t>/head/day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877104290"/>
                  </a:ext>
                </a:extLst>
              </a:tr>
            </a:tbl>
          </a:graphicData>
        </a:graphic>
      </p:graphicFrame>
      <p:sp>
        <p:nvSpPr>
          <p:cNvPr id="83049" name="Rectangle 1"/>
          <p:cNvSpPr>
            <a:spLocks noChangeArrowheads="1"/>
          </p:cNvSpPr>
          <p:nvPr/>
        </p:nvSpPr>
        <p:spPr bwMode="auto">
          <a:xfrm>
            <a:off x="1828800" y="5919788"/>
            <a:ext cx="8382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Char char="•"/>
            </a:pPr>
            <a:r>
              <a:rPr lang="en-US" altLang="en-US" sz="1200">
                <a:latin typeface="Calibri" panose="020F0502020204030204" pitchFamily="34" charset="0"/>
                <a:ea typeface="Calibri" panose="020F0502020204030204" pitchFamily="34" charset="0"/>
                <a:cs typeface="Times New Roman" panose="02020603050405020304" pitchFamily="18" charset="0"/>
              </a:rPr>
              <a:t>Final weight comparison may not be equitable between BFT and CP treatments in the Oneida Cty, NY study. BFT lambs were given no grain the last week of study and were held in barn 15 to 18 hrs. prior to final weighing while CP lambs got grain all week and were brought to barn only 1 to 2 hours prior to weighing.  </a:t>
            </a:r>
            <a:endParaRPr lang="en-US" altLang="en-US" sz="12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9814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1524000" y="533401"/>
            <a:ext cx="8991600"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 typeface="Arial" panose="020B0604020202020204" pitchFamily="34" charset="0"/>
              <a:buChar char="•"/>
            </a:pPr>
            <a:r>
              <a:rPr lang="en-US" altLang="en-US" sz="2400" dirty="0">
                <a:latin typeface="+mn-lt"/>
                <a:ea typeface="Verdana" panose="020B0604030504040204" pitchFamily="34" charset="0"/>
                <a:cs typeface="Verdana" panose="020B0604030504040204" pitchFamily="34" charset="0"/>
              </a:rPr>
              <a:t>Breakthrough </a:t>
            </a:r>
            <a:r>
              <a:rPr lang="en-US" altLang="en-US" sz="2400" dirty="0">
                <a:latin typeface="+mn-lt"/>
                <a:ea typeface="Verdana" panose="020B0604030504040204" pitchFamily="34" charset="0"/>
                <a:cs typeface="Verdana" panose="020B0604030504040204" pitchFamily="34" charset="0"/>
                <a:sym typeface="Wingdings" panose="05000000000000000000" pitchFamily="2" charset="2"/>
              </a:rPr>
              <a:t> </a:t>
            </a:r>
            <a:r>
              <a:rPr lang="en-US" altLang="en-US" sz="2400" dirty="0">
                <a:latin typeface="+mn-lt"/>
                <a:ea typeface="Verdana" panose="020B0604030504040204" pitchFamily="34" charset="0"/>
                <a:cs typeface="Verdana" panose="020B0604030504040204" pitchFamily="34" charset="0"/>
              </a:rPr>
              <a:t>grow adult worms in lambs, harvest at slaughter, method developed to centrifuge worms and harvest the specific immunity-inducing antigen. Further breakthrough </a:t>
            </a:r>
            <a:r>
              <a:rPr lang="en-US" altLang="en-US" sz="2400" dirty="0">
                <a:latin typeface="+mn-lt"/>
                <a:ea typeface="Verdana" panose="020B0604030504040204" pitchFamily="34" charset="0"/>
                <a:cs typeface="Verdana" panose="020B0604030504040204" pitchFamily="34" charset="0"/>
                <a:sym typeface="Wingdings" panose="05000000000000000000" pitchFamily="2" charset="2"/>
              </a:rPr>
              <a:t></a:t>
            </a:r>
            <a:r>
              <a:rPr lang="en-US" altLang="en-US" sz="2400" dirty="0">
                <a:latin typeface="+mn-lt"/>
                <a:ea typeface="Verdana" panose="020B0604030504040204" pitchFamily="34" charset="0"/>
                <a:cs typeface="Verdana" panose="020B0604030504040204" pitchFamily="34" charset="0"/>
              </a:rPr>
              <a:t> now only need to slaughter 1 sheep to get enough antigen to vaccinate 100 sheep. Still dependent on having slaughterhouses that process lots of lambs or goats.</a:t>
            </a:r>
          </a:p>
          <a:p>
            <a:pPr marL="0" indent="0">
              <a:spcBef>
                <a:spcPct val="0"/>
              </a:spcBef>
              <a:buClrTx/>
              <a:buSzTx/>
              <a:buNone/>
            </a:pPr>
            <a:endParaRPr lang="en-US" altLang="en-US" sz="1000" dirty="0">
              <a:latin typeface="+mn-lt"/>
              <a:ea typeface="Verdana" panose="020B0604030504040204" pitchFamily="34" charset="0"/>
              <a:cs typeface="Verdana" panose="020B0604030504040204" pitchFamily="34" charset="0"/>
            </a:endParaRPr>
          </a:p>
          <a:p>
            <a:pPr>
              <a:spcBef>
                <a:spcPct val="0"/>
              </a:spcBef>
              <a:buClrTx/>
              <a:buSzTx/>
              <a:buFont typeface="Arial" panose="020B0604020202020204" pitchFamily="34" charset="0"/>
              <a:buChar char="•"/>
            </a:pPr>
            <a:r>
              <a:rPr lang="en-US" altLang="en-US" sz="2400" dirty="0">
                <a:latin typeface="+mn-lt"/>
                <a:ea typeface="Verdana" panose="020B0604030504040204" pitchFamily="34" charset="0"/>
                <a:cs typeface="Verdana" panose="020B0604030504040204" pitchFamily="34" charset="0"/>
              </a:rPr>
              <a:t>Vaccine called </a:t>
            </a:r>
            <a:r>
              <a:rPr lang="en-US" altLang="en-US" sz="2400" dirty="0" err="1">
                <a:latin typeface="+mn-lt"/>
                <a:ea typeface="Verdana" panose="020B0604030504040204" pitchFamily="34" charset="0"/>
                <a:cs typeface="Verdana" panose="020B0604030504040204" pitchFamily="34" charset="0"/>
              </a:rPr>
              <a:t>BarberVaX</a:t>
            </a:r>
            <a:r>
              <a:rPr lang="en-US" altLang="en-US" sz="2400" dirty="0">
                <a:latin typeface="+mn-lt"/>
                <a:ea typeface="Verdana" panose="020B0604030504040204" pitchFamily="34" charset="0"/>
                <a:cs typeface="Verdana" panose="020B0604030504040204" pitchFamily="34" charset="0"/>
              </a:rPr>
              <a:t> started being marketed in Australia in October 2014. Attempted to extend registration to goats but vaccine effectiveness was too variable among the 3 study farms and request denied in 2017.</a:t>
            </a:r>
          </a:p>
          <a:p>
            <a:pPr marL="0" indent="0">
              <a:spcBef>
                <a:spcPct val="0"/>
              </a:spcBef>
              <a:buClrTx/>
              <a:buSzTx/>
              <a:buNone/>
            </a:pPr>
            <a:endParaRPr lang="en-US" altLang="en-US" sz="1000" dirty="0">
              <a:latin typeface="+mn-lt"/>
              <a:ea typeface="Verdana" panose="020B0604030504040204" pitchFamily="34" charset="0"/>
              <a:cs typeface="Verdana" panose="020B0604030504040204" pitchFamily="34" charset="0"/>
            </a:endParaRPr>
          </a:p>
          <a:p>
            <a:pPr>
              <a:spcBef>
                <a:spcPct val="0"/>
              </a:spcBef>
              <a:buClrTx/>
              <a:buSzTx/>
              <a:buFont typeface="Arial" panose="020B0604020202020204" pitchFamily="34" charset="0"/>
              <a:buChar char="•"/>
            </a:pPr>
            <a:r>
              <a:rPr lang="en-US" altLang="en-US" sz="2400" dirty="0">
                <a:latin typeface="+mn-lt"/>
                <a:ea typeface="Verdana" panose="020B0604030504040204" pitchFamily="34" charset="0"/>
                <a:cs typeface="Verdana" panose="020B0604030504040204" pitchFamily="34" charset="0"/>
              </a:rPr>
              <a:t>The vaccine requires 5 boosters, first 3 are given 3 to 4 weeks apart, next 2 are given 6 weeks apart.  Protection only lasts ~6 weeks and does not start until 3</a:t>
            </a:r>
            <a:r>
              <a:rPr lang="en-US" altLang="en-US" sz="2400" baseline="30000" dirty="0">
                <a:latin typeface="+mn-lt"/>
                <a:ea typeface="Verdana" panose="020B0604030504040204" pitchFamily="34" charset="0"/>
                <a:cs typeface="Verdana" panose="020B0604030504040204" pitchFamily="34" charset="0"/>
              </a:rPr>
              <a:t>rd</a:t>
            </a:r>
            <a:r>
              <a:rPr lang="en-US" altLang="en-US" sz="2400" dirty="0">
                <a:latin typeface="+mn-lt"/>
                <a:ea typeface="Verdana" panose="020B0604030504040204" pitchFamily="34" charset="0"/>
                <a:cs typeface="Verdana" panose="020B0604030504040204" pitchFamily="34" charset="0"/>
              </a:rPr>
              <a:t> dosage. Cost effective? Not much savings over </a:t>
            </a:r>
            <a:r>
              <a:rPr lang="en-US" altLang="en-US" sz="2400" dirty="0" smtClean="0">
                <a:latin typeface="+mn-lt"/>
                <a:ea typeface="Verdana" panose="020B0604030504040204" pitchFamily="34" charset="0"/>
                <a:cs typeface="Verdana" panose="020B0604030504040204" pitchFamily="34" charset="0"/>
              </a:rPr>
              <a:t>deworming.</a:t>
            </a:r>
            <a:endParaRPr lang="en-US" altLang="en-US" sz="1000" dirty="0" smtClean="0">
              <a:latin typeface="+mn-lt"/>
              <a:ea typeface="Verdana" panose="020B0604030504040204" pitchFamily="34" charset="0"/>
              <a:cs typeface="Verdana" panose="020B0604030504040204" pitchFamily="34" charset="0"/>
            </a:endParaRPr>
          </a:p>
          <a:p>
            <a:pPr marL="0" indent="0">
              <a:spcBef>
                <a:spcPct val="0"/>
              </a:spcBef>
              <a:buClrTx/>
              <a:buSzTx/>
              <a:buNone/>
            </a:pPr>
            <a:endParaRPr lang="en-US" altLang="en-US" sz="1000" dirty="0">
              <a:latin typeface="+mn-lt"/>
              <a:ea typeface="Verdana" panose="020B0604030504040204" pitchFamily="34" charset="0"/>
              <a:cs typeface="Verdana" panose="020B0604030504040204" pitchFamily="34" charset="0"/>
            </a:endParaRPr>
          </a:p>
          <a:p>
            <a:pPr>
              <a:spcBef>
                <a:spcPct val="0"/>
              </a:spcBef>
              <a:buClrTx/>
              <a:buSzTx/>
              <a:buFont typeface="Arial" panose="020B0604020202020204" pitchFamily="34" charset="0"/>
              <a:buChar char="•"/>
            </a:pPr>
            <a:r>
              <a:rPr lang="en-US" altLang="en-US" sz="2400" b="1" dirty="0">
                <a:latin typeface="+mn-lt"/>
                <a:ea typeface="Verdana" panose="020B0604030504040204" pitchFamily="34" charset="0"/>
                <a:cs typeface="Verdana" panose="020B0604030504040204" pitchFamily="34" charset="0"/>
              </a:rPr>
              <a:t>General thought is that it is unlikely to be marketed in U.S.</a:t>
            </a:r>
          </a:p>
          <a:p>
            <a:pPr>
              <a:spcBef>
                <a:spcPct val="0"/>
              </a:spcBef>
              <a:buClrTx/>
              <a:buSzTx/>
              <a:buFont typeface="Arial" panose="020B0604020202020204" pitchFamily="34" charset="0"/>
              <a:buChar char="•"/>
            </a:pPr>
            <a:endParaRPr lang="en-US" alt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2" name="Title 1"/>
          <p:cNvSpPr>
            <a:spLocks noGrp="1"/>
          </p:cNvSpPr>
          <p:nvPr>
            <p:ph type="title"/>
          </p:nvPr>
        </p:nvSpPr>
        <p:spPr>
          <a:xfrm>
            <a:off x="1981200" y="38100"/>
            <a:ext cx="8229600" cy="495300"/>
          </a:xfrm>
        </p:spPr>
        <p:txBody>
          <a:bodyPr>
            <a:normAutofit fontScale="90000"/>
          </a:bodyPr>
          <a:lstStyle/>
          <a:p>
            <a:pPr>
              <a:defRPr/>
            </a:pPr>
            <a:r>
              <a:rPr lang="en-US" sz="4000" dirty="0">
                <a:latin typeface="Tahoma" panose="020B0604030504040204" pitchFamily="34" charset="0"/>
                <a:ea typeface="Tahoma" panose="020B0604030504040204" pitchFamily="34" charset="0"/>
                <a:cs typeface="Tahoma" panose="020B0604030504040204" pitchFamily="34" charset="0"/>
              </a:rPr>
              <a:t>Vaccines</a:t>
            </a:r>
            <a:endParaRPr lang="en-US" sz="4000" dirty="0"/>
          </a:p>
        </p:txBody>
      </p:sp>
    </p:spTree>
    <p:extLst>
      <p:ext uri="{BB962C8B-B14F-4D97-AF65-F5344CB8AC3E}">
        <p14:creationId xmlns:p14="http://schemas.microsoft.com/office/powerpoint/2010/main" val="8792862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62000"/>
          </a:xfrm>
        </p:spPr>
        <p:txBody>
          <a:bodyPr/>
          <a:lstStyle/>
          <a:p>
            <a:pPr>
              <a:defRPr/>
            </a:pPr>
            <a:r>
              <a:rPr lang="en-US" dirty="0" smtClean="0">
                <a:latin typeface="Tahoma" panose="020B0604030504040204" pitchFamily="34" charset="0"/>
                <a:ea typeface="Tahoma" panose="020B0604030504040204" pitchFamily="34" charset="0"/>
                <a:cs typeface="Tahoma" panose="020B0604030504040204" pitchFamily="34" charset="0"/>
              </a:rPr>
              <a:t>Conclusions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600891" y="800100"/>
            <a:ext cx="11103429" cy="5718265"/>
          </a:xfrm>
        </p:spPr>
        <p:txBody>
          <a:bodyPr>
            <a:normAutofit/>
          </a:bodyPr>
          <a:lstStyle/>
          <a:p>
            <a:pPr>
              <a:defRPr/>
            </a:pPr>
            <a:r>
              <a:rPr lang="en-US" sz="2000" dirty="0">
                <a:latin typeface="Verdana" panose="020B0604030504040204" pitchFamily="34" charset="0"/>
                <a:ea typeface="Verdana" panose="020B0604030504040204" pitchFamily="34" charset="0"/>
                <a:cs typeface="Verdana" panose="020B0604030504040204" pitchFamily="34" charset="0"/>
              </a:rPr>
              <a:t>When animals have worm loads, animals on BFT appear to be more resilient</a:t>
            </a:r>
          </a:p>
          <a:p>
            <a:pPr lvl="1">
              <a:defRPr/>
            </a:pPr>
            <a:r>
              <a:rPr lang="en-US" sz="2000" dirty="0">
                <a:latin typeface="Verdana" panose="020B0604030504040204" pitchFamily="34" charset="0"/>
                <a:ea typeface="Verdana" panose="020B0604030504040204" pitchFamily="34" charset="0"/>
                <a:cs typeface="Verdana" panose="020B0604030504040204" pitchFamily="34" charset="0"/>
              </a:rPr>
              <a:t>Is this simply due to better nutrition?</a:t>
            </a:r>
          </a:p>
          <a:p>
            <a:pPr lvl="1">
              <a:defRPr/>
            </a:pPr>
            <a:r>
              <a:rPr lang="en-US" sz="2000" dirty="0">
                <a:latin typeface="Verdana" panose="020B0604030504040204" pitchFamily="34" charset="0"/>
                <a:ea typeface="Verdana" panose="020B0604030504040204" pitchFamily="34" charset="0"/>
                <a:cs typeface="Verdana" panose="020B0604030504040204" pitchFamily="34" charset="0"/>
              </a:rPr>
              <a:t>Or are there compounds in BFT that boost their immune systems and make them more able to cope?</a:t>
            </a:r>
            <a:br>
              <a:rPr lang="en-US" sz="2000" dirty="0">
                <a:latin typeface="Verdana" panose="020B0604030504040204" pitchFamily="34" charset="0"/>
                <a:ea typeface="Verdana" panose="020B0604030504040204" pitchFamily="34" charset="0"/>
                <a:cs typeface="Verdana" panose="020B0604030504040204" pitchFamily="34" charset="0"/>
              </a:rPr>
            </a:br>
            <a:endParaRPr lang="en-US" sz="2000" dirty="0">
              <a:latin typeface="Verdana" panose="020B0604030504040204" pitchFamily="34" charset="0"/>
              <a:ea typeface="Verdana" panose="020B0604030504040204" pitchFamily="34" charset="0"/>
              <a:cs typeface="Verdana" panose="020B0604030504040204" pitchFamily="34" charset="0"/>
            </a:endParaRPr>
          </a:p>
          <a:p>
            <a:pPr>
              <a:defRPr/>
            </a:pPr>
            <a:r>
              <a:rPr lang="en-US" sz="2000" dirty="0" err="1">
                <a:latin typeface="Verdana" panose="020B0604030504040204" pitchFamily="34" charset="0"/>
                <a:ea typeface="Verdana" panose="020B0604030504040204" pitchFamily="34" charset="0"/>
                <a:cs typeface="Verdana" panose="020B0604030504040204" pitchFamily="34" charset="0"/>
              </a:rPr>
              <a:t>Grassfed</a:t>
            </a:r>
            <a:r>
              <a:rPr lang="en-US" sz="2000" dirty="0">
                <a:latin typeface="Verdana" panose="020B0604030504040204" pitchFamily="34" charset="0"/>
                <a:ea typeface="Verdana" panose="020B0604030504040204" pitchFamily="34" charset="0"/>
                <a:cs typeface="Verdana" panose="020B0604030504040204" pitchFamily="34" charset="0"/>
              </a:rPr>
              <a:t> lambs and kids appear to grow well on lush BFT pastures</a:t>
            </a:r>
            <a:br>
              <a:rPr lang="en-US" sz="2000" dirty="0">
                <a:latin typeface="Verdana" panose="020B0604030504040204" pitchFamily="34" charset="0"/>
                <a:ea typeface="Verdana" panose="020B0604030504040204" pitchFamily="34" charset="0"/>
                <a:cs typeface="Verdana" panose="020B0604030504040204" pitchFamily="34" charset="0"/>
              </a:rPr>
            </a:br>
            <a:endParaRPr lang="en-US" sz="2000" dirty="0">
              <a:latin typeface="Verdana" panose="020B0604030504040204" pitchFamily="34" charset="0"/>
              <a:ea typeface="Verdana" panose="020B0604030504040204" pitchFamily="34" charset="0"/>
              <a:cs typeface="Verdana" panose="020B0604030504040204" pitchFamily="34" charset="0"/>
            </a:endParaRPr>
          </a:p>
          <a:p>
            <a:pPr>
              <a:defRPr/>
            </a:pPr>
            <a:r>
              <a:rPr lang="en-US" sz="2000" dirty="0">
                <a:latin typeface="Verdana" panose="020B0604030504040204" pitchFamily="34" charset="0"/>
                <a:ea typeface="Verdana" panose="020B0604030504040204" pitchFamily="34" charset="0"/>
                <a:cs typeface="Verdana" panose="020B0604030504040204" pitchFamily="34" charset="0"/>
              </a:rPr>
              <a:t>Will grazing BFT for at least 4 weeks help to control </a:t>
            </a:r>
            <a:r>
              <a:rPr lang="en-US" sz="2000" dirty="0" err="1">
                <a:latin typeface="Verdana" panose="020B0604030504040204" pitchFamily="34" charset="0"/>
                <a:ea typeface="Verdana" panose="020B0604030504040204" pitchFamily="34" charset="0"/>
                <a:cs typeface="Verdana" panose="020B0604030504040204" pitchFamily="34" charset="0"/>
              </a:rPr>
              <a:t>strongyle</a:t>
            </a:r>
            <a:r>
              <a:rPr lang="en-US" sz="2000" dirty="0">
                <a:latin typeface="Verdana" panose="020B0604030504040204" pitchFamily="34" charset="0"/>
                <a:ea typeface="Verdana" panose="020B0604030504040204" pitchFamily="34" charset="0"/>
                <a:cs typeface="Verdana" panose="020B0604030504040204" pitchFamily="34" charset="0"/>
              </a:rPr>
              <a:t> worms? Jury is still out. </a:t>
            </a:r>
          </a:p>
          <a:p>
            <a:pPr>
              <a:defRPr/>
            </a:pPr>
            <a:r>
              <a:rPr lang="en-US" sz="2000" dirty="0">
                <a:latin typeface="Verdana" panose="020B0604030504040204" pitchFamily="34" charset="0"/>
                <a:ea typeface="Verdana" panose="020B0604030504040204" pitchFamily="34" charset="0"/>
                <a:cs typeface="Verdana" panose="020B0604030504040204" pitchFamily="34" charset="0"/>
              </a:rPr>
              <a:t>In grass-fed flocks where COWP is effective and barber pole worms are present, dosing with COWP and feeding BFT appear to improve lamb/kid performance (lower  FAMACHA scores and weight gains) as compared to doing only one or the other. </a:t>
            </a:r>
            <a:br>
              <a:rPr lang="en-US" sz="2000" dirty="0">
                <a:latin typeface="Verdana" panose="020B0604030504040204" pitchFamily="34" charset="0"/>
                <a:ea typeface="Verdana" panose="020B0604030504040204" pitchFamily="34" charset="0"/>
                <a:cs typeface="Verdana" panose="020B0604030504040204" pitchFamily="34" charset="0"/>
              </a:rPr>
            </a:br>
            <a:endParaRPr lang="en-US" sz="2000" dirty="0">
              <a:latin typeface="Verdana" panose="020B0604030504040204" pitchFamily="34" charset="0"/>
              <a:ea typeface="Verdana" panose="020B0604030504040204" pitchFamily="34" charset="0"/>
              <a:cs typeface="Verdana" panose="020B0604030504040204" pitchFamily="34" charset="0"/>
            </a:endParaRPr>
          </a:p>
          <a:p>
            <a:pPr>
              <a:defRPr/>
            </a:pPr>
            <a:r>
              <a:rPr lang="en-US" sz="2000" dirty="0">
                <a:latin typeface="Verdana" panose="020B0604030504040204" pitchFamily="34" charset="0"/>
                <a:ea typeface="Verdana" panose="020B0604030504040204" pitchFamily="34" charset="0"/>
                <a:cs typeface="Verdana" panose="020B0604030504040204" pitchFamily="34" charset="0"/>
              </a:rPr>
              <a:t>In our studies, we had no replicates of pasture groups. Therefore difficult to separate out the effects of better nutrition versus the possible anthelmintic effects of BFT. </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367938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676400" y="277813"/>
            <a:ext cx="8839200" cy="1143000"/>
          </a:xfrm>
        </p:spPr>
        <p:txBody>
          <a:bodyPr>
            <a:normAutofit fontScale="90000"/>
          </a:bodyPr>
          <a:lstStyle/>
          <a:p>
            <a:pPr eaLnBrk="1" hangingPunct="1">
              <a:defRPr/>
            </a:pPr>
            <a:r>
              <a:rPr lang="en-US" sz="3200" u="sng" dirty="0">
                <a:latin typeface="Tahoma" panose="020B0604030504040204" pitchFamily="34" charset="0"/>
                <a:ea typeface="Tahoma" panose="020B0604030504040204" pitchFamily="34" charset="0"/>
                <a:cs typeface="Tahoma" panose="020B0604030504040204" pitchFamily="34" charset="0"/>
              </a:rPr>
              <a:t>Meningeal worm (deer, brain worm)</a:t>
            </a:r>
            <a:br>
              <a:rPr lang="en-US" sz="3200" u="sng" dirty="0">
                <a:latin typeface="Tahoma" panose="020B0604030504040204" pitchFamily="34" charset="0"/>
                <a:ea typeface="Tahoma" panose="020B0604030504040204" pitchFamily="34" charset="0"/>
                <a:cs typeface="Tahoma" panose="020B0604030504040204" pitchFamily="34" charset="0"/>
              </a:rPr>
            </a:br>
            <a:r>
              <a:rPr lang="en-US" sz="2800" i="1" dirty="0">
                <a:latin typeface="Verdana" pitchFamily="34" charset="0"/>
              </a:rPr>
              <a:t>Parelaphostrongylus tenuis</a:t>
            </a:r>
            <a:br>
              <a:rPr lang="en-US" sz="2800" i="1" dirty="0">
                <a:latin typeface="Verdana" pitchFamily="34" charset="0"/>
              </a:rPr>
            </a:br>
            <a:r>
              <a:rPr lang="en-US" sz="2000" i="1" dirty="0">
                <a:latin typeface="Verdana" pitchFamily="34" charset="0"/>
              </a:rPr>
              <a:t>by Dr. Mary Smith DVM, Michael Thonney &amp; Dr. tatiana Stanton</a:t>
            </a:r>
          </a:p>
        </p:txBody>
      </p:sp>
      <p:sp>
        <p:nvSpPr>
          <p:cNvPr id="74755" name="Rectangle 3"/>
          <p:cNvSpPr>
            <a:spLocks noGrp="1" noChangeArrowheads="1"/>
          </p:cNvSpPr>
          <p:nvPr>
            <p:ph type="body" sz="half" idx="2"/>
          </p:nvPr>
        </p:nvSpPr>
        <p:spPr>
          <a:xfrm>
            <a:off x="5943600" y="1981200"/>
            <a:ext cx="4495800" cy="4343400"/>
          </a:xfrm>
        </p:spPr>
        <p:txBody>
          <a:bodyPr>
            <a:normAutofit/>
          </a:bodyPr>
          <a:lstStyle/>
          <a:p>
            <a:pPr eaLnBrk="1" hangingPunct="1">
              <a:lnSpc>
                <a:spcPct val="80000"/>
              </a:lnSpc>
              <a:defRPr/>
            </a:pPr>
            <a:r>
              <a:rPr lang="en-US" dirty="0"/>
              <a:t>Parasite of White Tail Deer - Nonpathogenic</a:t>
            </a:r>
            <a:br>
              <a:rPr lang="en-US" dirty="0"/>
            </a:br>
            <a:endParaRPr lang="en-US" dirty="0"/>
          </a:p>
          <a:p>
            <a:pPr eaLnBrk="1" hangingPunct="1">
              <a:lnSpc>
                <a:spcPct val="80000"/>
              </a:lnSpc>
              <a:defRPr/>
            </a:pPr>
            <a:r>
              <a:rPr lang="en-US" dirty="0"/>
              <a:t>Small ruminants are an abnormal host (sheep, goats, fallow deer) also llamas, alpacas, elk, etc.</a:t>
            </a:r>
            <a:br>
              <a:rPr lang="en-US" dirty="0"/>
            </a:br>
            <a:endParaRPr lang="en-US" dirty="0"/>
          </a:p>
          <a:p>
            <a:pPr eaLnBrk="1" hangingPunct="1">
              <a:lnSpc>
                <a:spcPct val="80000"/>
              </a:lnSpc>
              <a:defRPr/>
            </a:pPr>
            <a:r>
              <a:rPr lang="en-US" dirty="0"/>
              <a:t>Parasite has </a:t>
            </a:r>
            <a:r>
              <a:rPr lang="en-US" u="sng" dirty="0"/>
              <a:t>indirect</a:t>
            </a:r>
            <a:r>
              <a:rPr lang="en-US" dirty="0"/>
              <a:t> life cycle – snails and slugs needed for infection</a:t>
            </a:r>
            <a:r>
              <a:rPr lang="en-US" sz="2400" dirty="0"/>
              <a:t> </a:t>
            </a:r>
          </a:p>
          <a:p>
            <a:pPr lvl="1" eaLnBrk="1" hangingPunct="1">
              <a:lnSpc>
                <a:spcPct val="80000"/>
              </a:lnSpc>
              <a:defRPr/>
            </a:pPr>
            <a:endParaRPr lang="en-US" dirty="0">
              <a:latin typeface="Verdana" pitchFamily="34" charset="0"/>
            </a:endParaRPr>
          </a:p>
          <a:p>
            <a:pPr lvl="1" eaLnBrk="1" hangingPunct="1">
              <a:lnSpc>
                <a:spcPct val="80000"/>
              </a:lnSpc>
              <a:buFont typeface="Wingdings" panose="05000000000000000000" pitchFamily="2" charset="2"/>
              <a:buNone/>
              <a:defRPr/>
            </a:pPr>
            <a:endParaRPr lang="en-US" dirty="0">
              <a:latin typeface="Verdana" pitchFamily="34" charset="0"/>
            </a:endParaRPr>
          </a:p>
          <a:p>
            <a:pPr eaLnBrk="1" hangingPunct="1">
              <a:lnSpc>
                <a:spcPct val="80000"/>
              </a:lnSpc>
              <a:defRPr/>
            </a:pPr>
            <a:endParaRPr lang="en-US" sz="1400" dirty="0">
              <a:latin typeface="Verdana" pitchFamily="34" charset="0"/>
            </a:endParaRPr>
          </a:p>
        </p:txBody>
      </p:sp>
      <p:pic>
        <p:nvPicPr>
          <p:cNvPr id="84996" name="Picture 5" descr="npo00003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05000"/>
            <a:ext cx="2971800"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4997" name="Picture 7" descr="npo00003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495800"/>
            <a:ext cx="2438400" cy="19367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389244"/>
      </p:ext>
    </p:extLst>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676400" y="0"/>
            <a:ext cx="8991600" cy="1981200"/>
          </a:xfrm>
        </p:spPr>
        <p:txBody>
          <a:bodyPr/>
          <a:lstStyle/>
          <a:p>
            <a:pPr>
              <a:defRPr/>
            </a:pPr>
            <a:r>
              <a:rPr lang="en-US" dirty="0" smtClean="0">
                <a:latin typeface="Tahoma" pitchFamily="34" charset="0"/>
                <a:ea typeface="Tahoma" pitchFamily="34" charset="0"/>
                <a:cs typeface="Tahoma" pitchFamily="34" charset="0"/>
              </a:rPr>
              <a:t>Prevalence of  </a:t>
            </a:r>
            <a:r>
              <a:rPr lang="en-US" i="1" dirty="0" smtClean="0">
                <a:latin typeface="Tahoma" pitchFamily="34" charset="0"/>
                <a:ea typeface="Tahoma" pitchFamily="34" charset="0"/>
                <a:cs typeface="Tahoma" pitchFamily="34" charset="0"/>
              </a:rPr>
              <a:t>P. tenuis</a:t>
            </a:r>
            <a:r>
              <a:rPr lang="en-US" dirty="0" smtClean="0">
                <a:latin typeface="Tahoma" pitchFamily="34" charset="0"/>
                <a:ea typeface="Tahoma" pitchFamily="34" charset="0"/>
                <a:cs typeface="Tahoma" pitchFamily="34" charset="0"/>
              </a:rPr>
              <a:t> in </a:t>
            </a:r>
            <a:br>
              <a:rPr lang="en-US" dirty="0" smtClean="0">
                <a:latin typeface="Tahoma" pitchFamily="34" charset="0"/>
                <a:ea typeface="Tahoma" pitchFamily="34" charset="0"/>
                <a:cs typeface="Tahoma" pitchFamily="34" charset="0"/>
              </a:rPr>
            </a:br>
            <a:r>
              <a:rPr lang="en-US" dirty="0" smtClean="0">
                <a:latin typeface="Tahoma" pitchFamily="34" charset="0"/>
                <a:ea typeface="Tahoma" pitchFamily="34" charset="0"/>
                <a:cs typeface="Tahoma" pitchFamily="34" charset="0"/>
              </a:rPr>
              <a:t>White-tailed Deer</a:t>
            </a:r>
          </a:p>
        </p:txBody>
      </p:sp>
      <p:sp>
        <p:nvSpPr>
          <p:cNvPr id="5123" name="Rectangle 3"/>
          <p:cNvSpPr>
            <a:spLocks noGrp="1" noChangeArrowheads="1"/>
          </p:cNvSpPr>
          <p:nvPr>
            <p:ph idx="1"/>
          </p:nvPr>
        </p:nvSpPr>
        <p:spPr>
          <a:xfrm>
            <a:off x="1524000" y="1773238"/>
            <a:ext cx="8991600" cy="5105400"/>
          </a:xfrm>
        </p:spPr>
        <p:txBody>
          <a:bodyPr/>
          <a:lstStyle/>
          <a:p>
            <a:pPr>
              <a:defRPr/>
            </a:pPr>
            <a:r>
              <a:rPr lang="en-US" dirty="0"/>
              <a:t>Minnesota – 59% of adults</a:t>
            </a:r>
          </a:p>
          <a:p>
            <a:pPr>
              <a:defRPr/>
            </a:pPr>
            <a:r>
              <a:rPr lang="en-US" dirty="0"/>
              <a:t>New York – </a:t>
            </a:r>
          </a:p>
          <a:p>
            <a:pPr lvl="1">
              <a:defRPr/>
            </a:pPr>
            <a:r>
              <a:rPr lang="en-US" dirty="0"/>
              <a:t>58% of adults, 33% of juveniles </a:t>
            </a:r>
          </a:p>
          <a:p>
            <a:pPr>
              <a:defRPr/>
            </a:pPr>
            <a:r>
              <a:rPr lang="en-US" dirty="0"/>
              <a:t>Ontario, CA – 41% of adults</a:t>
            </a:r>
          </a:p>
          <a:p>
            <a:pPr>
              <a:defRPr/>
            </a:pPr>
            <a:endParaRPr lang="en-US" dirty="0"/>
          </a:p>
          <a:p>
            <a:pPr>
              <a:defRPr/>
            </a:pPr>
            <a:endParaRPr lang="en-US" dirty="0"/>
          </a:p>
          <a:p>
            <a:pPr>
              <a:defRPr/>
            </a:pPr>
            <a:r>
              <a:rPr lang="en-US" dirty="0"/>
              <a:t>Few in each deer </a:t>
            </a:r>
          </a:p>
          <a:p>
            <a:pPr>
              <a:defRPr/>
            </a:pPr>
            <a:r>
              <a:rPr lang="en-US" dirty="0"/>
              <a:t>but very long living </a:t>
            </a:r>
          </a:p>
        </p:txBody>
      </p:sp>
      <p:pic>
        <p:nvPicPr>
          <p:cNvPr id="86020" name="Picture 1029" descr="3de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463" y="3927475"/>
            <a:ext cx="51244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Object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014" y="1809751"/>
            <a:ext cx="3303587"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2608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09800" y="76200"/>
            <a:ext cx="7772400" cy="744538"/>
          </a:xfrm>
        </p:spPr>
        <p:txBody>
          <a:bodyPr/>
          <a:lstStyle/>
          <a:p>
            <a:pPr>
              <a:defRPr/>
            </a:pPr>
            <a:r>
              <a:rPr lang="en-US" altLang="en-US" dirty="0" smtClean="0">
                <a:latin typeface="Tahoma" panose="020B0604030504040204" pitchFamily="34" charset="0"/>
                <a:ea typeface="Tahoma" panose="020B0604030504040204" pitchFamily="34" charset="0"/>
                <a:cs typeface="Tahoma" panose="020B0604030504040204" pitchFamily="34" charset="0"/>
              </a:rPr>
              <a:t>Life cycle in deer</a:t>
            </a:r>
          </a:p>
        </p:txBody>
      </p:sp>
      <p:sp>
        <p:nvSpPr>
          <p:cNvPr id="6147" name="Rectangle 3"/>
          <p:cNvSpPr>
            <a:spLocks noGrp="1" noChangeArrowheads="1"/>
          </p:cNvSpPr>
          <p:nvPr>
            <p:ph idx="1"/>
          </p:nvPr>
        </p:nvSpPr>
        <p:spPr>
          <a:xfrm>
            <a:off x="1866900" y="990601"/>
            <a:ext cx="8458200" cy="4987925"/>
          </a:xfrm>
        </p:spPr>
        <p:txBody>
          <a:bodyPr>
            <a:normAutofit fontScale="85000" lnSpcReduction="10000"/>
          </a:bodyPr>
          <a:lstStyle/>
          <a:p>
            <a:pPr>
              <a:defRPr/>
            </a:pPr>
            <a:r>
              <a:rPr lang="en-US" altLang="en-US" dirty="0"/>
              <a:t>Deer eats forage that contains a slime trail, slug or snail that is infected with the 3rd stage larvae</a:t>
            </a:r>
          </a:p>
          <a:p>
            <a:pPr>
              <a:defRPr/>
            </a:pPr>
            <a:r>
              <a:rPr lang="en-US" altLang="en-US" dirty="0"/>
              <a:t>Larvae migrate through the stomach wall to the peritoneal cavity</a:t>
            </a:r>
          </a:p>
          <a:p>
            <a:pPr>
              <a:defRPr/>
            </a:pPr>
            <a:r>
              <a:rPr lang="en-US" altLang="en-US" dirty="0"/>
              <a:t>enter lumbar spinal nerves</a:t>
            </a:r>
          </a:p>
          <a:p>
            <a:pPr>
              <a:defRPr/>
            </a:pPr>
            <a:r>
              <a:rPr lang="en-US" altLang="en-US" dirty="0"/>
              <a:t>reach spinal cord in 10 days</a:t>
            </a:r>
          </a:p>
          <a:p>
            <a:pPr>
              <a:defRPr/>
            </a:pPr>
            <a:r>
              <a:rPr lang="en-US" altLang="en-US" dirty="0"/>
              <a:t>develop in an orderly manner in the grey matter of the spinal cord</a:t>
            </a:r>
          </a:p>
          <a:p>
            <a:pPr>
              <a:lnSpc>
                <a:spcPct val="90000"/>
              </a:lnSpc>
              <a:defRPr/>
            </a:pPr>
            <a:r>
              <a:rPr lang="en-US" altLang="en-US" dirty="0"/>
              <a:t>return to surface of spinal cord at 40 days</a:t>
            </a:r>
          </a:p>
          <a:p>
            <a:pPr>
              <a:lnSpc>
                <a:spcPct val="90000"/>
              </a:lnSpc>
              <a:defRPr/>
            </a:pPr>
            <a:r>
              <a:rPr lang="en-US" altLang="en-US" dirty="0"/>
              <a:t>mature and migrate to cranium to live and reproduce -&gt; eggs laid into blood vessels</a:t>
            </a:r>
          </a:p>
          <a:p>
            <a:pPr>
              <a:lnSpc>
                <a:spcPct val="90000"/>
              </a:lnSpc>
              <a:defRPr/>
            </a:pPr>
            <a:r>
              <a:rPr lang="en-US" altLang="en-US" dirty="0"/>
              <a:t>Eggs hatch into first-stage larvae in the lungs</a:t>
            </a:r>
          </a:p>
          <a:p>
            <a:pPr>
              <a:lnSpc>
                <a:spcPct val="90000"/>
              </a:lnSpc>
              <a:defRPr/>
            </a:pPr>
            <a:r>
              <a:rPr lang="en-US" altLang="en-US" dirty="0"/>
              <a:t>1st stage larvae enter bronchial tree, coughed up, swallowed and passed in feces</a:t>
            </a:r>
          </a:p>
          <a:p>
            <a:pPr>
              <a:buClr>
                <a:srgbClr val="C00000"/>
              </a:buClr>
              <a:buFont typeface="Wingdings" panose="05000000000000000000" pitchFamily="2" charset="2"/>
              <a:buChar char="Ø"/>
              <a:defRPr/>
            </a:pPr>
            <a:endParaRPr lang="en-US" alt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343740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09800" y="304800"/>
            <a:ext cx="7772400" cy="744538"/>
          </a:xfrm>
        </p:spPr>
        <p:txBody>
          <a:bodyPr/>
          <a:lstStyle/>
          <a:p>
            <a:pPr>
              <a:defRPr/>
            </a:pPr>
            <a:r>
              <a:rPr lang="en-US" altLang="en-US" dirty="0" smtClean="0">
                <a:latin typeface="Tahoma" panose="020B0604030504040204" pitchFamily="34" charset="0"/>
                <a:ea typeface="Tahoma" panose="020B0604030504040204" pitchFamily="34" charset="0"/>
                <a:cs typeface="Tahoma" panose="020B0604030504040204" pitchFamily="34" charset="0"/>
              </a:rPr>
              <a:t>Larvae of </a:t>
            </a:r>
            <a:r>
              <a:rPr lang="en-US" altLang="en-US" i="1" dirty="0" smtClean="0">
                <a:latin typeface="Tahoma" panose="020B0604030504040204" pitchFamily="34" charset="0"/>
                <a:ea typeface="Tahoma" panose="020B0604030504040204" pitchFamily="34" charset="0"/>
                <a:cs typeface="Tahoma" panose="020B0604030504040204" pitchFamily="34" charset="0"/>
              </a:rPr>
              <a:t>P. tenuis</a:t>
            </a:r>
          </a:p>
        </p:txBody>
      </p:sp>
      <p:sp>
        <p:nvSpPr>
          <p:cNvPr id="8195" name="Rectangle 3"/>
          <p:cNvSpPr>
            <a:spLocks noGrp="1" noChangeArrowheads="1"/>
          </p:cNvSpPr>
          <p:nvPr>
            <p:ph idx="1"/>
          </p:nvPr>
        </p:nvSpPr>
        <p:spPr>
          <a:xfrm>
            <a:off x="1905000" y="1295401"/>
            <a:ext cx="8229600" cy="4530725"/>
          </a:xfrm>
        </p:spPr>
        <p:txBody>
          <a:bodyPr>
            <a:normAutofit lnSpcReduction="10000"/>
          </a:bodyPr>
          <a:lstStyle/>
          <a:p>
            <a:pPr>
              <a:buClr>
                <a:srgbClr val="C00000"/>
              </a:buClr>
              <a:buFont typeface="Wingdings" panose="05000000000000000000" pitchFamily="2" charset="2"/>
              <a:buChar char="Ø"/>
              <a:defRPr/>
            </a:pPr>
            <a:r>
              <a:rPr lang="en-US" altLang="en-US" sz="2400" dirty="0">
                <a:latin typeface="Verdana" panose="020B0604030504040204" pitchFamily="34" charset="0"/>
                <a:ea typeface="Verdana" panose="020B0604030504040204" pitchFamily="34" charset="0"/>
                <a:cs typeface="Verdana" panose="020B0604030504040204" pitchFamily="34" charset="0"/>
              </a:rPr>
              <a:t>1</a:t>
            </a:r>
            <a:r>
              <a:rPr lang="en-US" altLang="en-US" sz="2400" baseline="30000" dirty="0">
                <a:latin typeface="Verdana" panose="020B0604030504040204" pitchFamily="34" charset="0"/>
                <a:ea typeface="Verdana" panose="020B0604030504040204" pitchFamily="34" charset="0"/>
                <a:cs typeface="Verdana" panose="020B0604030504040204" pitchFamily="34" charset="0"/>
              </a:rPr>
              <a:t>st</a:t>
            </a:r>
            <a:r>
              <a:rPr lang="en-US" altLang="en-US" sz="2400" dirty="0">
                <a:latin typeface="Verdana" panose="020B0604030504040204" pitchFamily="34" charset="0"/>
                <a:ea typeface="Verdana" panose="020B0604030504040204" pitchFamily="34" charset="0"/>
                <a:cs typeface="Verdana" panose="020B0604030504040204" pitchFamily="34" charset="0"/>
              </a:rPr>
              <a:t> stage larvae excreted in the mucous coat of fecal pellets 90+ days after deer infected</a:t>
            </a:r>
          </a:p>
          <a:p>
            <a:pPr>
              <a:buClr>
                <a:srgbClr val="C00000"/>
              </a:buClr>
              <a:buFont typeface="Wingdings" panose="05000000000000000000" pitchFamily="2" charset="2"/>
              <a:buChar char="Ø"/>
              <a:defRPr/>
            </a:pPr>
            <a:r>
              <a:rPr lang="en-US" altLang="en-US" sz="2400" dirty="0">
                <a:latin typeface="Verdana" panose="020B0604030504040204" pitchFamily="34" charset="0"/>
                <a:ea typeface="Verdana" panose="020B0604030504040204" pitchFamily="34" charset="0"/>
                <a:cs typeface="Verdana" panose="020B0604030504040204" pitchFamily="34" charset="0"/>
              </a:rPr>
              <a:t>killed by drying, solar radiation but resist freezing</a:t>
            </a:r>
            <a:br>
              <a:rPr lang="en-US" altLang="en-US" sz="2400" dirty="0">
                <a:latin typeface="Verdana" panose="020B0604030504040204" pitchFamily="34" charset="0"/>
                <a:ea typeface="Verdana" panose="020B0604030504040204" pitchFamily="34" charset="0"/>
                <a:cs typeface="Verdana" panose="020B0604030504040204" pitchFamily="34" charset="0"/>
              </a:rPr>
            </a:br>
            <a:endParaRPr lang="en-US" altLang="en-US" sz="2400" dirty="0">
              <a:latin typeface="Verdana" panose="020B0604030504040204" pitchFamily="34" charset="0"/>
              <a:ea typeface="Verdana" panose="020B0604030504040204" pitchFamily="34" charset="0"/>
              <a:cs typeface="Verdana" panose="020B0604030504040204" pitchFamily="34" charset="0"/>
            </a:endParaRPr>
          </a:p>
          <a:p>
            <a:pPr>
              <a:buClr>
                <a:srgbClr val="C00000"/>
              </a:buClr>
              <a:buFont typeface="Wingdings" panose="05000000000000000000" pitchFamily="2" charset="2"/>
              <a:buChar char="Ø"/>
              <a:defRPr/>
            </a:pPr>
            <a:r>
              <a:rPr lang="en-US" altLang="en-US" sz="2400" dirty="0">
                <a:latin typeface="Verdana" panose="020B0604030504040204" pitchFamily="34" charset="0"/>
                <a:ea typeface="Verdana" panose="020B0604030504040204" pitchFamily="34" charset="0"/>
                <a:cs typeface="Verdana" panose="020B0604030504040204" pitchFamily="34" charset="0"/>
              </a:rPr>
              <a:t>land snails and slugs crawl over deer feces</a:t>
            </a:r>
          </a:p>
          <a:p>
            <a:pPr>
              <a:buClr>
                <a:srgbClr val="C00000"/>
              </a:buClr>
              <a:buFont typeface="Wingdings" panose="05000000000000000000" pitchFamily="2" charset="2"/>
              <a:buChar char="Ø"/>
              <a:defRPr/>
            </a:pPr>
            <a:r>
              <a:rPr lang="en-US" altLang="en-US" sz="2400" dirty="0">
                <a:latin typeface="Verdana" panose="020B0604030504040204" pitchFamily="34" charset="0"/>
                <a:ea typeface="Verdana" panose="020B0604030504040204" pitchFamily="34" charset="0"/>
                <a:cs typeface="Verdana" panose="020B0604030504040204" pitchFamily="34" charset="0"/>
              </a:rPr>
              <a:t>larvae penetrate gastropod’s foot</a:t>
            </a:r>
            <a:br>
              <a:rPr lang="en-US" altLang="en-US" sz="2400" dirty="0">
                <a:latin typeface="Verdana" panose="020B0604030504040204" pitchFamily="34" charset="0"/>
                <a:ea typeface="Verdana" panose="020B0604030504040204" pitchFamily="34" charset="0"/>
                <a:cs typeface="Verdana" panose="020B0604030504040204" pitchFamily="34" charset="0"/>
              </a:rPr>
            </a:br>
            <a:endParaRPr lang="en-US" altLang="en-US" sz="2400" dirty="0">
              <a:latin typeface="Verdana" panose="020B0604030504040204" pitchFamily="34" charset="0"/>
              <a:ea typeface="Verdana" panose="020B0604030504040204" pitchFamily="34" charset="0"/>
              <a:cs typeface="Verdana" panose="020B0604030504040204" pitchFamily="34" charset="0"/>
            </a:endParaRPr>
          </a:p>
          <a:p>
            <a:pPr>
              <a:buClr>
                <a:srgbClr val="C00000"/>
              </a:buClr>
              <a:buFont typeface="Wingdings" panose="05000000000000000000" pitchFamily="2" charset="2"/>
              <a:buChar char="Ø"/>
              <a:defRPr/>
            </a:pPr>
            <a:r>
              <a:rPr lang="en-US" altLang="en-US" sz="2400" dirty="0">
                <a:latin typeface="Verdana" panose="020B0604030504040204" pitchFamily="34" charset="0"/>
                <a:ea typeface="Verdana" panose="020B0604030504040204" pitchFamily="34" charset="0"/>
                <a:cs typeface="Verdana" panose="020B0604030504040204" pitchFamily="34" charset="0"/>
              </a:rPr>
              <a:t>develop to infective (3</a:t>
            </a:r>
            <a:r>
              <a:rPr lang="en-US" altLang="en-US" sz="2400" baseline="30000" dirty="0">
                <a:latin typeface="Verdana" panose="020B0604030504040204" pitchFamily="34" charset="0"/>
                <a:ea typeface="Verdana" panose="020B0604030504040204" pitchFamily="34" charset="0"/>
                <a:cs typeface="Verdana" panose="020B0604030504040204" pitchFamily="34" charset="0"/>
              </a:rPr>
              <a:t>rd</a:t>
            </a:r>
            <a:r>
              <a:rPr lang="en-US" altLang="en-US" sz="2400" dirty="0">
                <a:latin typeface="Verdana" panose="020B0604030504040204" pitchFamily="34" charset="0"/>
                <a:ea typeface="Verdana" panose="020B0604030504040204" pitchFamily="34" charset="0"/>
                <a:cs typeface="Verdana" panose="020B0604030504040204" pitchFamily="34" charset="0"/>
              </a:rPr>
              <a:t> stage) in 2 to 3 mo. (depends on temperature)</a:t>
            </a:r>
          </a:p>
          <a:p>
            <a:pPr>
              <a:buClr>
                <a:srgbClr val="C00000"/>
              </a:buClr>
              <a:buFont typeface="Wingdings" panose="05000000000000000000" pitchFamily="2" charset="2"/>
              <a:buChar char="Ø"/>
              <a:defRPr/>
            </a:pPr>
            <a:r>
              <a:rPr lang="en-US" altLang="en-US" sz="2400" dirty="0">
                <a:latin typeface="Verdana" panose="020B0604030504040204" pitchFamily="34" charset="0"/>
                <a:ea typeface="Verdana" panose="020B0604030504040204" pitchFamily="34" charset="0"/>
                <a:cs typeface="Verdana" panose="020B0604030504040204" pitchFamily="34" charset="0"/>
              </a:rPr>
              <a:t>persist for life of snail or slug or excreted in slime trail onto vegetation</a:t>
            </a:r>
          </a:p>
          <a:p>
            <a:pPr>
              <a:buClr>
                <a:srgbClr val="C00000"/>
              </a:buClr>
              <a:buFont typeface="Wingdings" panose="05000000000000000000" pitchFamily="2" charset="2"/>
              <a:buChar char="Ø"/>
              <a:defRPr/>
            </a:pPr>
            <a:r>
              <a:rPr lang="en-US" altLang="en-US" sz="2400" dirty="0">
                <a:latin typeface="Verdana" panose="020B0604030504040204" pitchFamily="34" charset="0"/>
                <a:ea typeface="Verdana" panose="020B0604030504040204" pitchFamily="34" charset="0"/>
                <a:cs typeface="Verdana" panose="020B0604030504040204" pitchFamily="34" charset="0"/>
              </a:rPr>
              <a:t>mean of 3 larvae for each infected snail</a:t>
            </a:r>
          </a:p>
          <a:p>
            <a:pPr>
              <a:buClr>
                <a:srgbClr val="C00000"/>
              </a:buClr>
              <a:buFont typeface="Wingdings" panose="05000000000000000000" pitchFamily="2" charset="2"/>
              <a:buChar char="Ø"/>
              <a:defRPr/>
            </a:pPr>
            <a:endParaRPr lang="en-US" altLang="en-US" dirty="0" smtClean="0"/>
          </a:p>
        </p:txBody>
      </p:sp>
    </p:spTree>
    <p:extLst>
      <p:ext uri="{BB962C8B-B14F-4D97-AF65-F5344CB8AC3E}">
        <p14:creationId xmlns:p14="http://schemas.microsoft.com/office/powerpoint/2010/main" val="5826224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9090" name="Picture 2" descr="P tenuis Suffol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113" y="17463"/>
            <a:ext cx="845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ext Box 3"/>
          <p:cNvSpPr txBox="1">
            <a:spLocks noChangeArrowheads="1"/>
          </p:cNvSpPr>
          <p:nvPr/>
        </p:nvSpPr>
        <p:spPr bwMode="auto">
          <a:xfrm>
            <a:off x="7848600" y="9144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endParaRPr lang="en-US" altLang="en-US" sz="2400" b="1"/>
          </a:p>
        </p:txBody>
      </p:sp>
      <p:sp>
        <p:nvSpPr>
          <p:cNvPr id="89092" name="Text Box 4"/>
          <p:cNvSpPr txBox="1">
            <a:spLocks noChangeArrowheads="1"/>
          </p:cNvSpPr>
          <p:nvPr/>
        </p:nvSpPr>
        <p:spPr bwMode="auto">
          <a:xfrm>
            <a:off x="6172200" y="165464"/>
            <a:ext cx="44958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400" b="1" dirty="0">
                <a:solidFill>
                  <a:schemeClr val="bg2">
                    <a:lumMod val="10000"/>
                  </a:schemeClr>
                </a:solidFill>
                <a:latin typeface="Tahoma" panose="020B0604030504040204" pitchFamily="34" charset="0"/>
              </a:rPr>
              <a:t>In Abnormal Hosts -  Larvae travel from intestinal tract to the grey matter of the spinal cord and become disoriented, causing </a:t>
            </a:r>
            <a:r>
              <a:rPr lang="en-US" altLang="en-US" sz="2400" b="1" dirty="0">
                <a:solidFill>
                  <a:schemeClr val="bg2">
                    <a:lumMod val="10000"/>
                  </a:schemeClr>
                </a:solidFill>
                <a:latin typeface="Tahoma" panose="020B0604030504040204" pitchFamily="34" charset="0"/>
                <a:sym typeface="Wingdings" panose="05000000000000000000" pitchFamily="2" charset="2"/>
              </a:rPr>
              <a:t> </a:t>
            </a:r>
            <a:r>
              <a:rPr lang="en-US" altLang="en-US" sz="2400" b="1" dirty="0">
                <a:solidFill>
                  <a:schemeClr val="bg2">
                    <a:lumMod val="10000"/>
                  </a:schemeClr>
                </a:solidFill>
                <a:latin typeface="Tahoma" panose="020B0604030504040204" pitchFamily="34" charset="0"/>
              </a:rPr>
              <a:t>Nerve damage (can include lameness, gait abnormality, or constant itching in one spot) </a:t>
            </a:r>
            <a:r>
              <a:rPr lang="en-US" altLang="en-US" sz="2400" b="1" dirty="0">
                <a:solidFill>
                  <a:schemeClr val="bg2">
                    <a:lumMod val="10000"/>
                  </a:schemeClr>
                </a:solidFill>
                <a:latin typeface="Tahoma" panose="020B0604030504040204" pitchFamily="34" charset="0"/>
                <a:sym typeface="Wingdings" panose="05000000000000000000" pitchFamily="2" charset="2"/>
              </a:rPr>
              <a:t></a:t>
            </a:r>
            <a:r>
              <a:rPr lang="en-US" altLang="en-US" sz="2400" b="1" dirty="0">
                <a:solidFill>
                  <a:schemeClr val="bg2">
                    <a:lumMod val="10000"/>
                  </a:schemeClr>
                </a:solidFill>
                <a:latin typeface="Tahoma" panose="020B0604030504040204" pitchFamily="34" charset="0"/>
                <a:sym typeface="CommonBullets" pitchFamily="34" charset="2"/>
              </a:rPr>
              <a:t> can be as extreme as </a:t>
            </a:r>
            <a:r>
              <a:rPr lang="en-US" altLang="en-US" sz="2400" b="1" dirty="0">
                <a:solidFill>
                  <a:schemeClr val="bg2">
                    <a:lumMod val="10000"/>
                  </a:schemeClr>
                </a:solidFill>
                <a:latin typeface="Tahoma" panose="020B0604030504040204" pitchFamily="34" charset="0"/>
              </a:rPr>
              <a:t>paralysis </a:t>
            </a:r>
            <a:r>
              <a:rPr lang="en-US" altLang="en-US" sz="2400" b="1" dirty="0">
                <a:solidFill>
                  <a:schemeClr val="bg2">
                    <a:lumMod val="10000"/>
                  </a:schemeClr>
                </a:solidFill>
                <a:latin typeface="Tahoma" panose="020B0604030504040204" pitchFamily="34" charset="0"/>
                <a:sym typeface="Wingdings" panose="05000000000000000000" pitchFamily="2" charset="2"/>
              </a:rPr>
              <a:t>or even </a:t>
            </a:r>
          </a:p>
          <a:p>
            <a:pPr eaLnBrk="1" hangingPunct="1">
              <a:spcBef>
                <a:spcPct val="0"/>
              </a:spcBef>
              <a:buClrTx/>
              <a:buSzTx/>
              <a:buFontTx/>
              <a:buNone/>
            </a:pPr>
            <a:r>
              <a:rPr lang="en-US" altLang="en-US" sz="2400" b="1" dirty="0">
                <a:solidFill>
                  <a:schemeClr val="bg2">
                    <a:lumMod val="10000"/>
                  </a:schemeClr>
                </a:solidFill>
                <a:latin typeface="Tahoma" panose="020B0604030504040204" pitchFamily="34" charset="0"/>
                <a:sym typeface="CommonBullets" pitchFamily="34" charset="2"/>
              </a:rPr>
              <a:t>DEATH (rare)</a:t>
            </a:r>
            <a:r>
              <a:rPr lang="en-US" altLang="en-US" sz="2400" b="1" dirty="0">
                <a:solidFill>
                  <a:srgbClr val="003399"/>
                </a:solidFill>
                <a:sym typeface="CommonBullets" pitchFamily="34" charset="2"/>
              </a:rPr>
              <a:t/>
            </a:r>
            <a:br>
              <a:rPr lang="en-US" altLang="en-US" sz="2400" b="1" dirty="0">
                <a:solidFill>
                  <a:srgbClr val="003399"/>
                </a:solidFill>
                <a:sym typeface="CommonBullets" pitchFamily="34" charset="2"/>
              </a:rPr>
            </a:br>
            <a:endParaRPr lang="en-US" altLang="en-US" sz="2400" b="1" dirty="0">
              <a:solidFill>
                <a:srgbClr val="003399"/>
              </a:solidFill>
              <a:latin typeface="Tahoma" panose="020B0604030504040204" pitchFamily="34" charset="0"/>
              <a:sym typeface="CommonBullets" pitchFamily="34" charset="2"/>
            </a:endParaRPr>
          </a:p>
          <a:p>
            <a:pPr eaLnBrk="1" hangingPunct="1">
              <a:spcBef>
                <a:spcPct val="50000"/>
              </a:spcBef>
              <a:buClrTx/>
              <a:buSzTx/>
              <a:buFontTx/>
              <a:buNone/>
            </a:pPr>
            <a:endParaRPr lang="en-US" altLang="en-US" sz="2400" b="1" dirty="0">
              <a:latin typeface="Tahoma" panose="020B0604030504040204" pitchFamily="34" charset="0"/>
            </a:endParaRPr>
          </a:p>
        </p:txBody>
      </p:sp>
      <p:sp>
        <p:nvSpPr>
          <p:cNvPr id="69637" name="Text Box 5"/>
          <p:cNvSpPr txBox="1">
            <a:spLocks noChangeArrowheads="1"/>
          </p:cNvSpPr>
          <p:nvPr/>
        </p:nvSpPr>
        <p:spPr bwMode="auto">
          <a:xfrm>
            <a:off x="2952751" y="6334126"/>
            <a:ext cx="7262813" cy="523875"/>
          </a:xfrm>
          <a:prstGeom prst="rect">
            <a:avLst/>
          </a:prstGeom>
          <a:solidFill>
            <a:schemeClr val="bg1"/>
          </a:solidFill>
          <a:ln>
            <a:noFill/>
          </a:ln>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defRPr/>
            </a:pPr>
            <a:r>
              <a:rPr lang="en-US" altLang="en-US" sz="2800" b="1" dirty="0">
                <a:solidFill>
                  <a:srgbClr val="003399"/>
                </a:solidFill>
                <a:latin typeface="Tahoma" panose="020B0604030504040204" pitchFamily="34" charset="0"/>
                <a:sym typeface="Wingdings" panose="05000000000000000000" pitchFamily="2" charset="2"/>
              </a:rPr>
              <a:t> </a:t>
            </a:r>
            <a:r>
              <a:rPr lang="en-US" altLang="en-US" sz="2800" b="1" dirty="0">
                <a:solidFill>
                  <a:srgbClr val="080808"/>
                </a:solidFill>
                <a:latin typeface="Tahoma" panose="020B0604030504040204" pitchFamily="34" charset="0"/>
                <a:sym typeface="CommonBullets"/>
              </a:rPr>
              <a:t>Animals typically maintain appetite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113" y="2902366"/>
            <a:ext cx="3263153" cy="2886635"/>
          </a:xfrm>
          <a:prstGeom prst="rect">
            <a:avLst/>
          </a:prstGeom>
        </p:spPr>
      </p:pic>
    </p:spTree>
    <p:extLst>
      <p:ext uri="{BB962C8B-B14F-4D97-AF65-F5344CB8AC3E}">
        <p14:creationId xmlns:p14="http://schemas.microsoft.com/office/powerpoint/2010/main" val="39583948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981200" y="457200"/>
            <a:ext cx="8229600" cy="4953000"/>
          </a:xfrm>
        </p:spPr>
        <p:txBody>
          <a:bodyPr>
            <a:normAutofit lnSpcReduction="10000"/>
          </a:bodyPr>
          <a:lstStyle/>
          <a:p>
            <a:pPr>
              <a:defRPr/>
            </a:pPr>
            <a:r>
              <a:rPr lang="en-US" dirty="0">
                <a:latin typeface="Verdana" pitchFamily="34" charset="0"/>
                <a:ea typeface="Verdana" pitchFamily="34" charset="0"/>
                <a:cs typeface="Verdana" pitchFamily="34" charset="0"/>
              </a:rPr>
              <a:t>Current research – takes a little over 2 to 3 months to develop to L3 in snail -&gt; possibly less chance of infection for about 3 months after winter is over</a:t>
            </a:r>
            <a:br>
              <a:rPr lang="en-US" dirty="0">
                <a:latin typeface="Verdana" pitchFamily="34" charset="0"/>
                <a:ea typeface="Verdana" pitchFamily="34" charset="0"/>
                <a:cs typeface="Verdana" pitchFamily="34" charset="0"/>
              </a:rPr>
            </a:br>
            <a:endParaRPr lang="en-US" dirty="0">
              <a:latin typeface="Verdana" pitchFamily="34" charset="0"/>
              <a:ea typeface="Verdana" pitchFamily="34" charset="0"/>
              <a:cs typeface="Verdana" pitchFamily="34" charset="0"/>
            </a:endParaRPr>
          </a:p>
          <a:p>
            <a:pPr>
              <a:defRPr/>
            </a:pPr>
            <a:r>
              <a:rPr lang="en-US" dirty="0">
                <a:latin typeface="Verdana" pitchFamily="34" charset="0"/>
                <a:ea typeface="Verdana" pitchFamily="34" charset="0"/>
                <a:cs typeface="Verdana" pitchFamily="34" charset="0"/>
              </a:rPr>
              <a:t>Sheep or goat does not have to eat the snail or slug. The L3 emerge from snail/slug in slime trail and can survive on vegetation</a:t>
            </a:r>
            <a:br>
              <a:rPr lang="en-US" dirty="0">
                <a:latin typeface="Verdana" pitchFamily="34" charset="0"/>
                <a:ea typeface="Verdana" pitchFamily="34" charset="0"/>
                <a:cs typeface="Verdana" pitchFamily="34" charset="0"/>
              </a:rPr>
            </a:br>
            <a:endParaRPr lang="en-US" dirty="0">
              <a:latin typeface="Verdana" pitchFamily="34" charset="0"/>
              <a:ea typeface="Verdana" pitchFamily="34" charset="0"/>
              <a:cs typeface="Verdana" pitchFamily="34" charset="0"/>
            </a:endParaRPr>
          </a:p>
          <a:p>
            <a:pPr>
              <a:defRPr/>
            </a:pPr>
            <a:r>
              <a:rPr lang="en-US" dirty="0">
                <a:latin typeface="Verdana" pitchFamily="34" charset="0"/>
                <a:ea typeface="Verdana" pitchFamily="34" charset="0"/>
                <a:cs typeface="Verdana" pitchFamily="34" charset="0"/>
              </a:rPr>
              <a:t>After about 10 days of infection much harder to kill worm in sheep or goat. May take up to 60 days for signs to develop.</a:t>
            </a:r>
          </a:p>
          <a:p>
            <a:pPr>
              <a:defRPr/>
            </a:pPr>
            <a:endParaRPr lang="en-US" dirty="0"/>
          </a:p>
        </p:txBody>
      </p:sp>
    </p:spTree>
    <p:extLst>
      <p:ext uri="{BB962C8B-B14F-4D97-AF65-F5344CB8AC3E}">
        <p14:creationId xmlns:p14="http://schemas.microsoft.com/office/powerpoint/2010/main" val="33972006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019300" y="228600"/>
            <a:ext cx="8229600" cy="1143000"/>
          </a:xfrm>
        </p:spPr>
        <p:txBody>
          <a:bodyPr vert="horz" lIns="92075" tIns="46038" rIns="92075" bIns="46038" rtlCol="0" anchor="ctr">
            <a:normAutofit fontScale="90000"/>
          </a:bodyPr>
          <a:lstStyle/>
          <a:p>
            <a:pPr>
              <a:defRPr/>
            </a:pPr>
            <a:r>
              <a:rPr lang="en-US" dirty="0" smtClean="0">
                <a:latin typeface="Tahoma" pitchFamily="34" charset="0"/>
              </a:rPr>
              <a:t>Treatment of </a:t>
            </a:r>
            <a:r>
              <a:rPr lang="en-US" i="1" dirty="0" smtClean="0">
                <a:latin typeface="Tahoma" pitchFamily="34" charset="0"/>
              </a:rPr>
              <a:t>P. tenuis</a:t>
            </a:r>
            <a:r>
              <a:rPr lang="en-US" dirty="0" smtClean="0">
                <a:latin typeface="Tahoma" pitchFamily="34" charset="0"/>
              </a:rPr>
              <a:t/>
            </a:r>
            <a:br>
              <a:rPr lang="en-US" dirty="0" smtClean="0">
                <a:latin typeface="Tahoma" pitchFamily="34" charset="0"/>
              </a:rPr>
            </a:br>
            <a:r>
              <a:rPr lang="en-US" dirty="0" smtClean="0">
                <a:latin typeface="Tahoma" pitchFamily="34" charset="0"/>
              </a:rPr>
              <a:t>in aberrant hosts</a:t>
            </a:r>
          </a:p>
        </p:txBody>
      </p:sp>
      <p:sp>
        <p:nvSpPr>
          <p:cNvPr id="7171" name="Rectangle 3"/>
          <p:cNvSpPr>
            <a:spLocks noGrp="1" noChangeArrowheads="1"/>
          </p:cNvSpPr>
          <p:nvPr>
            <p:ph idx="1"/>
          </p:nvPr>
        </p:nvSpPr>
        <p:spPr>
          <a:xfrm>
            <a:off x="1828800" y="1828800"/>
            <a:ext cx="8610600" cy="5029200"/>
          </a:xfrm>
        </p:spPr>
        <p:txBody>
          <a:bodyPr vert="horz" lIns="92075" tIns="46038" rIns="92075" bIns="46038" rtlCol="0">
            <a:normAutofit/>
          </a:bodyPr>
          <a:lstStyle/>
          <a:p>
            <a:pPr eaLnBrk="1" hangingPunct="1">
              <a:defRPr/>
            </a:pPr>
            <a:r>
              <a:rPr lang="en-US" altLang="en-US" dirty="0">
                <a:latin typeface="Verdana" panose="020B0604030504040204" pitchFamily="34" charset="0"/>
                <a:ea typeface="Verdana" panose="020B0604030504040204" pitchFamily="34" charset="0"/>
                <a:cs typeface="Verdana" panose="020B0604030504040204" pitchFamily="34" charset="0"/>
              </a:rPr>
              <a:t>no controlled studies in sheep and goats</a:t>
            </a:r>
            <a:br>
              <a:rPr lang="en-US" altLang="en-US" dirty="0">
                <a:latin typeface="Verdana" panose="020B0604030504040204" pitchFamily="34" charset="0"/>
                <a:ea typeface="Verdana" panose="020B0604030504040204" pitchFamily="34" charset="0"/>
                <a:cs typeface="Verdana" panose="020B0604030504040204" pitchFamily="34" charset="0"/>
              </a:rPr>
            </a:br>
            <a:endParaRPr lang="en-US" altLang="en-US" dirty="0">
              <a:latin typeface="Verdana" panose="020B0604030504040204" pitchFamily="34" charset="0"/>
              <a:ea typeface="Verdana" panose="020B0604030504040204" pitchFamily="34" charset="0"/>
              <a:cs typeface="Verdana" panose="020B0604030504040204" pitchFamily="34" charset="0"/>
            </a:endParaRPr>
          </a:p>
          <a:p>
            <a:pPr eaLnBrk="1" hangingPunct="1">
              <a:defRPr/>
            </a:pPr>
            <a:r>
              <a:rPr lang="en-US" altLang="en-US" dirty="0">
                <a:latin typeface="Verdana" panose="020B0604030504040204" pitchFamily="34" charset="0"/>
                <a:ea typeface="Verdana" panose="020B0604030504040204" pitchFamily="34" charset="0"/>
                <a:cs typeface="Verdana" panose="020B0604030504040204" pitchFamily="34" charset="0"/>
              </a:rPr>
              <a:t>Cornell has completed a 3 year study comparing two treatment protocols on naturally infected sheep and goats on 14 farms in Ithaca, NY region</a:t>
            </a:r>
            <a:br>
              <a:rPr lang="en-US" altLang="en-US" dirty="0">
                <a:latin typeface="Verdana" panose="020B0604030504040204" pitchFamily="34" charset="0"/>
                <a:ea typeface="Verdana" panose="020B0604030504040204" pitchFamily="34" charset="0"/>
                <a:cs typeface="Verdana" panose="020B0604030504040204" pitchFamily="34" charset="0"/>
              </a:rPr>
            </a:br>
            <a:endParaRPr lang="en-US" altLang="en-US" dirty="0">
              <a:latin typeface="Verdana" panose="020B0604030504040204" pitchFamily="34" charset="0"/>
              <a:ea typeface="Verdana" panose="020B0604030504040204" pitchFamily="34" charset="0"/>
              <a:cs typeface="Verdana" panose="020B0604030504040204" pitchFamily="34" charset="0"/>
            </a:endParaRPr>
          </a:p>
          <a:p>
            <a:pPr eaLnBrk="1" hangingPunct="1">
              <a:defRPr/>
            </a:pPr>
            <a:r>
              <a:rPr lang="en-US" altLang="en-US" dirty="0">
                <a:latin typeface="Verdana" panose="020B0604030504040204" pitchFamily="34" charset="0"/>
                <a:ea typeface="Verdana" panose="020B0604030504040204" pitchFamily="34" charset="0"/>
                <a:cs typeface="Verdana" panose="020B0604030504040204" pitchFamily="34" charset="0"/>
              </a:rPr>
              <a:t>Infected animals scored on a “neurologic score card” and video taped within the first day or two of treatment and post treatment</a:t>
            </a:r>
            <a:br>
              <a:rPr lang="en-US" altLang="en-US" dirty="0">
                <a:latin typeface="Verdana" panose="020B0604030504040204" pitchFamily="34" charset="0"/>
                <a:ea typeface="Verdana" panose="020B0604030504040204" pitchFamily="34" charset="0"/>
                <a:cs typeface="Verdana" panose="020B0604030504040204" pitchFamily="34" charset="0"/>
              </a:rPr>
            </a:br>
            <a:endParaRPr lang="en-US" alt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591444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838200"/>
          </a:xfrm>
        </p:spPr>
        <p:txBody>
          <a:bodyPr/>
          <a:lstStyle/>
          <a:p>
            <a:pPr>
              <a:defRPr/>
            </a:pPr>
            <a:r>
              <a:rPr lang="en-US" dirty="0" smtClean="0">
                <a:latin typeface="Tahoma" panose="020B0604030504040204" pitchFamily="34" charset="0"/>
                <a:ea typeface="Tahoma" panose="020B0604030504040204" pitchFamily="34" charset="0"/>
                <a:cs typeface="Tahoma" panose="020B0604030504040204" pitchFamily="34" charset="0"/>
              </a:rPr>
              <a:t>Research Study</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676400" y="1143001"/>
            <a:ext cx="8991600" cy="4987925"/>
          </a:xfrm>
        </p:spPr>
        <p:txBody>
          <a:bodyPr/>
          <a:lstStyle/>
          <a:p>
            <a:pPr>
              <a:defRPr/>
            </a:pPr>
            <a:r>
              <a:rPr lang="en-US" sz="2400" dirty="0">
                <a:latin typeface="Verdana" panose="020B0604030504040204" pitchFamily="34" charset="0"/>
                <a:ea typeface="Verdana" panose="020B0604030504040204" pitchFamily="34" charset="0"/>
                <a:cs typeface="Verdana" panose="020B0604030504040204" pitchFamily="34" charset="0"/>
              </a:rPr>
              <a:t>Goal- Determine if Ivermectin is needed in the treatment </a:t>
            </a:r>
            <a:r>
              <a:rPr lang="en-US" sz="2400" i="1" dirty="0">
                <a:latin typeface="Verdana" panose="020B0604030504040204" pitchFamily="34" charset="0"/>
                <a:ea typeface="Verdana" panose="020B0604030504040204" pitchFamily="34" charset="0"/>
                <a:cs typeface="Verdana" panose="020B0604030504040204" pitchFamily="34" charset="0"/>
              </a:rPr>
              <a:t>P. tenuis </a:t>
            </a:r>
            <a:r>
              <a:rPr lang="en-US" sz="2400" dirty="0">
                <a:latin typeface="Verdana" panose="020B0604030504040204" pitchFamily="34" charset="0"/>
                <a:ea typeface="Verdana" panose="020B0604030504040204" pitchFamily="34" charset="0"/>
                <a:cs typeface="Verdana" panose="020B0604030504040204" pitchFamily="34" charset="0"/>
              </a:rPr>
              <a:t>in sheep and goats. </a:t>
            </a:r>
            <a:r>
              <a:rPr lang="en-US" altLang="en-US" sz="2400" dirty="0">
                <a:latin typeface="Verdana" panose="020B0604030504040204" pitchFamily="34" charset="0"/>
                <a:ea typeface="Verdana" panose="020B0604030504040204" pitchFamily="34" charset="0"/>
                <a:cs typeface="Verdana" panose="020B0604030504040204" pitchFamily="34" charset="0"/>
              </a:rPr>
              <a:t>Theoretically, Ivermectin cannot pass through the blood brain barrier </a:t>
            </a:r>
            <a:r>
              <a:rPr lang="en-US" altLang="en-US" sz="24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a:t>
            </a:r>
            <a:r>
              <a:rPr lang="en-US" altLang="en-US" sz="2400" dirty="0">
                <a:latin typeface="Verdana" panose="020B0604030504040204" pitchFamily="34" charset="0"/>
                <a:ea typeface="Verdana" panose="020B0604030504040204" pitchFamily="34" charset="0"/>
                <a:cs typeface="Verdana" panose="020B0604030504040204" pitchFamily="34" charset="0"/>
              </a:rPr>
              <a:t>should not aid in treatment</a:t>
            </a:r>
            <a:br>
              <a:rPr lang="en-US" altLang="en-US" sz="2400" dirty="0">
                <a:latin typeface="Verdana" panose="020B0604030504040204" pitchFamily="34" charset="0"/>
                <a:ea typeface="Verdana" panose="020B0604030504040204" pitchFamily="34" charset="0"/>
                <a:cs typeface="Verdana" panose="020B0604030504040204" pitchFamily="34" charset="0"/>
              </a:rPr>
            </a:br>
            <a:endParaRPr lang="en-US" altLang="en-US" sz="2400" dirty="0">
              <a:latin typeface="Verdana" panose="020B0604030504040204" pitchFamily="34" charset="0"/>
              <a:ea typeface="Verdana" panose="020B0604030504040204" pitchFamily="34" charset="0"/>
              <a:cs typeface="Verdana" panose="020B0604030504040204" pitchFamily="34" charset="0"/>
            </a:endParaRPr>
          </a:p>
          <a:p>
            <a:pPr>
              <a:defRPr/>
            </a:pPr>
            <a:r>
              <a:rPr lang="en-US" sz="2400" dirty="0">
                <a:latin typeface="Verdana" panose="020B0604030504040204" pitchFamily="34" charset="0"/>
                <a:ea typeface="Verdana" panose="020B0604030504040204" pitchFamily="34" charset="0"/>
                <a:cs typeface="Verdana" panose="020B0604030504040204" pitchFamily="34" charset="0"/>
              </a:rPr>
              <a:t>Treatment Protocol:</a:t>
            </a:r>
          </a:p>
          <a:p>
            <a:pPr lvl="1">
              <a:defRPr/>
            </a:pPr>
            <a:r>
              <a:rPr lang="en-US" dirty="0">
                <a:latin typeface="Verdana" panose="020B0604030504040204" pitchFamily="34" charset="0"/>
                <a:ea typeface="Verdana" panose="020B0604030504040204" pitchFamily="34" charset="0"/>
                <a:cs typeface="Verdana" panose="020B0604030504040204" pitchFamily="34" charset="0"/>
              </a:rPr>
              <a:t>Dexamethasone: 0.2 mg/kg IM for 3 days, 0.1 mg/kg for 2 days </a:t>
            </a:r>
            <a:r>
              <a:rPr lang="en-US" sz="2200" dirty="0">
                <a:latin typeface="Verdana" panose="020B0604030504040204" pitchFamily="34" charset="0"/>
                <a:ea typeface="Verdana" panose="020B0604030504040204" pitchFamily="34" charset="0"/>
                <a:cs typeface="Verdana" panose="020B0604030504040204" pitchFamily="34" charset="0"/>
              </a:rPr>
              <a:t>(if instead Banamine, 50 mg flunixin per cc at 1 cc/100 lb. </a:t>
            </a:r>
            <a:r>
              <a:rPr lang="en-US" sz="2200" dirty="0" err="1">
                <a:latin typeface="Verdana" panose="020B0604030504040204" pitchFamily="34" charset="0"/>
                <a:ea typeface="Verdana" panose="020B0604030504040204" pitchFamily="34" charset="0"/>
                <a:cs typeface="Verdana" panose="020B0604030504040204" pitchFamily="34" charset="0"/>
              </a:rPr>
              <a:t>lw</a:t>
            </a:r>
            <a:r>
              <a:rPr lang="en-US" sz="2200" dirty="0">
                <a:latin typeface="Verdana" panose="020B0604030504040204" pitchFamily="34" charset="0"/>
                <a:ea typeface="Verdana" panose="020B0604030504040204" pitchFamily="34" charset="0"/>
                <a:cs typeface="Verdana" panose="020B0604030504040204" pitchFamily="34" charset="0"/>
              </a:rPr>
              <a:t>, 60 d withdrawal sheep) </a:t>
            </a:r>
          </a:p>
          <a:p>
            <a:pPr lvl="1">
              <a:defRPr/>
            </a:pPr>
            <a:r>
              <a:rPr lang="en-US" dirty="0">
                <a:latin typeface="Verdana" panose="020B0604030504040204" pitchFamily="34" charset="0"/>
                <a:ea typeface="Verdana" panose="020B0604030504040204" pitchFamily="34" charset="0"/>
                <a:cs typeface="Verdana" panose="020B0604030504040204" pitchFamily="34" charset="0"/>
              </a:rPr>
              <a:t>Fenbendazole (Safeguard): 25mg/kg PO for 5 days</a:t>
            </a:r>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(10 d withdrawal goats, 54 d sheep)</a:t>
            </a:r>
          </a:p>
          <a:p>
            <a:pPr lvl="1">
              <a:defRPr/>
            </a:pPr>
            <a:r>
              <a:rPr lang="en-US" dirty="0">
                <a:latin typeface="Verdana" panose="020B0604030504040204" pitchFamily="34" charset="0"/>
                <a:ea typeface="Verdana" panose="020B0604030504040204" pitchFamily="34" charset="0"/>
                <a:cs typeface="Verdana" panose="020B0604030504040204" pitchFamily="34" charset="0"/>
              </a:rPr>
              <a:t>Ivermectin or Placebo: 0.5mg/kg SQ for 5 days  </a:t>
            </a:r>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(96 d withdrawal for goats &amp; sheep)</a:t>
            </a:r>
          </a:p>
          <a:p>
            <a:pPr>
              <a:defRPr/>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14359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Tahoma" panose="020B0604030504040204" pitchFamily="34" charset="0"/>
                <a:ea typeface="Tahoma" panose="020B0604030504040204" pitchFamily="34" charset="0"/>
                <a:cs typeface="Tahoma" panose="020B0604030504040204" pitchFamily="34" charset="0"/>
              </a:rPr>
              <a:t>Study Design</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lstStyle/>
          <a:p>
            <a:pPr>
              <a:defRPr/>
            </a:pPr>
            <a:r>
              <a:rPr lang="en-US" sz="2400" dirty="0">
                <a:latin typeface="Verdana" panose="020B0604030504040204" pitchFamily="34" charset="0"/>
                <a:ea typeface="Verdana" panose="020B0604030504040204" pitchFamily="34" charset="0"/>
                <a:cs typeface="Verdana" panose="020B0604030504040204" pitchFamily="34" charset="0"/>
              </a:rPr>
              <a:t>Producer recognizes an animal with signs of </a:t>
            </a:r>
            <a:r>
              <a:rPr lang="en-US" sz="2400" i="1" dirty="0">
                <a:latin typeface="Verdana" panose="020B0604030504040204" pitchFamily="34" charset="0"/>
                <a:ea typeface="Verdana" panose="020B0604030504040204" pitchFamily="34" charset="0"/>
                <a:cs typeface="Verdana" panose="020B0604030504040204" pitchFamily="34" charset="0"/>
              </a:rPr>
              <a:t>P. tenuis </a:t>
            </a:r>
            <a:r>
              <a:rPr lang="en-US" sz="2400" dirty="0">
                <a:latin typeface="Verdana" panose="020B0604030504040204" pitchFamily="34" charset="0"/>
                <a:ea typeface="Verdana" panose="020B0604030504040204" pitchFamily="34" charset="0"/>
                <a:cs typeface="Verdana" panose="020B0604030504040204" pitchFamily="34" charset="0"/>
              </a:rPr>
              <a:t>and begins treating with either Treatment A or B</a:t>
            </a:r>
          </a:p>
          <a:p>
            <a:pPr>
              <a:defRPr/>
            </a:pPr>
            <a:r>
              <a:rPr lang="en-US" sz="2400" dirty="0">
                <a:latin typeface="Verdana" panose="020B0604030504040204" pitchFamily="34" charset="0"/>
                <a:ea typeface="Verdana" panose="020B0604030504040204" pitchFamily="34" charset="0"/>
                <a:cs typeface="Verdana" panose="020B0604030504040204" pitchFamily="34" charset="0"/>
              </a:rPr>
              <a:t>A veterinarian or researcher does an initial neurologic exam on the animal when treatment is started</a:t>
            </a:r>
          </a:p>
          <a:p>
            <a:pPr>
              <a:defRPr/>
            </a:pPr>
            <a:r>
              <a:rPr lang="en-US" sz="2400" dirty="0">
                <a:latin typeface="Verdana" panose="020B0604030504040204" pitchFamily="34" charset="0"/>
                <a:ea typeface="Verdana" panose="020B0604030504040204" pitchFamily="34" charset="0"/>
                <a:cs typeface="Verdana" panose="020B0604030504040204" pitchFamily="34" charset="0"/>
              </a:rPr>
              <a:t>A second neuro exam is done after treatment is completed</a:t>
            </a:r>
          </a:p>
          <a:p>
            <a:pPr>
              <a:defRPr/>
            </a:pPr>
            <a:r>
              <a:rPr lang="en-US" sz="2400" dirty="0">
                <a:latin typeface="Verdana" panose="020B0604030504040204" pitchFamily="34" charset="0"/>
                <a:ea typeface="Verdana" panose="020B0604030504040204" pitchFamily="34" charset="0"/>
                <a:cs typeface="Verdana" panose="020B0604030504040204" pitchFamily="34" charset="0"/>
              </a:rPr>
              <a:t>Improvement based on the neuro exam and final outcome of the animal were compared to determine </a:t>
            </a:r>
            <a:r>
              <a:rPr lang="en-US" sz="2400" dirty="0" err="1">
                <a:latin typeface="Verdana" panose="020B0604030504040204" pitchFamily="34" charset="0"/>
                <a:ea typeface="Verdana" panose="020B0604030504040204" pitchFamily="34" charset="0"/>
                <a:cs typeface="Verdana" panose="020B0604030504040204" pitchFamily="34" charset="0"/>
              </a:rPr>
              <a:t>ivermectin’s</a:t>
            </a:r>
            <a:r>
              <a:rPr lang="en-US" sz="2400" dirty="0">
                <a:latin typeface="Verdana" panose="020B0604030504040204" pitchFamily="34" charset="0"/>
                <a:ea typeface="Verdana" panose="020B0604030504040204" pitchFamily="34" charset="0"/>
                <a:cs typeface="Verdana" panose="020B0604030504040204" pitchFamily="34" charset="0"/>
              </a:rPr>
              <a:t> role in improving the outcome</a:t>
            </a:r>
          </a:p>
          <a:p>
            <a:pPr>
              <a:defRPr/>
            </a:pPr>
            <a:endParaRPr lang="en-US" dirty="0" smtClean="0"/>
          </a:p>
          <a:p>
            <a:pPr>
              <a:defRPr/>
            </a:pPr>
            <a:endParaRPr lang="en-US" dirty="0"/>
          </a:p>
        </p:txBody>
      </p:sp>
    </p:spTree>
    <p:extLst>
      <p:ext uri="{BB962C8B-B14F-4D97-AF65-F5344CB8AC3E}">
        <p14:creationId xmlns:p14="http://schemas.microsoft.com/office/powerpoint/2010/main" val="269717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defRPr/>
            </a:pPr>
            <a:r>
              <a:rPr lang="en-US" dirty="0" smtClean="0">
                <a:latin typeface="Tahoma" panose="020B0604030504040204" pitchFamily="34" charset="0"/>
                <a:ea typeface="Tahoma" panose="020B0604030504040204" pitchFamily="34" charset="0"/>
                <a:cs typeface="Tahoma" panose="020B0604030504040204" pitchFamily="34" charset="0"/>
              </a:rPr>
              <a:t>University of Rhode Island Research</a:t>
            </a:r>
          </a:p>
        </p:txBody>
      </p:sp>
      <p:sp>
        <p:nvSpPr>
          <p:cNvPr id="2" name="Content Placeholder 1"/>
          <p:cNvSpPr>
            <a:spLocks noGrp="1"/>
          </p:cNvSpPr>
          <p:nvPr>
            <p:ph idx="1"/>
          </p:nvPr>
        </p:nvSpPr>
        <p:spPr>
          <a:xfrm>
            <a:off x="838200" y="1825624"/>
            <a:ext cx="10515600" cy="4343948"/>
          </a:xfrm>
        </p:spPr>
        <p:txBody>
          <a:bodyPr/>
          <a:lstStyle/>
          <a:p>
            <a:r>
              <a:rPr lang="en-US" dirty="0" smtClean="0"/>
              <a:t>Effect of Vitamin E supplementation on parasite resistance</a:t>
            </a:r>
          </a:p>
          <a:p>
            <a:pPr lvl="1"/>
            <a:r>
              <a:rPr lang="en-US" dirty="0" smtClean="0"/>
              <a:t>Elevated levels of vitamin E supplementation had beneficial effect on the </a:t>
            </a:r>
            <a:r>
              <a:rPr lang="en-US" dirty="0" err="1" smtClean="0"/>
              <a:t>abomasal</a:t>
            </a:r>
            <a:r>
              <a:rPr lang="en-US" dirty="0" smtClean="0"/>
              <a:t> worm burden.</a:t>
            </a:r>
          </a:p>
          <a:p>
            <a:pPr lvl="1"/>
            <a:endParaRPr lang="en-US" dirty="0"/>
          </a:p>
          <a:p>
            <a:r>
              <a:rPr lang="en-US" dirty="0" smtClean="0"/>
              <a:t>VE 10 lambs tended to have</a:t>
            </a:r>
          </a:p>
          <a:p>
            <a:pPr lvl="1"/>
            <a:r>
              <a:rPr lang="en-US" dirty="0" smtClean="0"/>
              <a:t>Lower mean FEC</a:t>
            </a:r>
          </a:p>
          <a:p>
            <a:pPr lvl="1"/>
            <a:r>
              <a:rPr lang="en-US" dirty="0" smtClean="0"/>
              <a:t>Higher eosinophil and globule leukocyte counts</a:t>
            </a:r>
          </a:p>
          <a:p>
            <a:pPr lvl="1"/>
            <a:endParaRPr lang="en-US" dirty="0"/>
          </a:p>
          <a:p>
            <a:r>
              <a:rPr lang="en-US" dirty="0"/>
              <a:t>Compared adding 5 </a:t>
            </a:r>
            <a:r>
              <a:rPr lang="en-US" dirty="0" err="1"/>
              <a:t>iu</a:t>
            </a:r>
            <a:r>
              <a:rPr lang="en-US" dirty="0"/>
              <a:t> of Vitamin E/kg live weight to adding 10 </a:t>
            </a:r>
            <a:r>
              <a:rPr lang="en-US" dirty="0" err="1"/>
              <a:t>iu</a:t>
            </a:r>
            <a:r>
              <a:rPr lang="en-US" dirty="0"/>
              <a:t> of </a:t>
            </a:r>
            <a:r>
              <a:rPr lang="en-US" dirty="0" err="1"/>
              <a:t>Vit</a:t>
            </a:r>
            <a:r>
              <a:rPr lang="en-US" dirty="0"/>
              <a:t> E/kg (most recent NRC recommendation) live weight in creep feed.</a:t>
            </a:r>
          </a:p>
          <a:p>
            <a:endParaRPr lang="en-US" dirty="0" smtClean="0"/>
          </a:p>
        </p:txBody>
      </p:sp>
    </p:spTree>
    <p:extLst>
      <p:ext uri="{BB962C8B-B14F-4D97-AF65-F5344CB8AC3E}">
        <p14:creationId xmlns:p14="http://schemas.microsoft.com/office/powerpoint/2010/main" val="15544725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088" y="36514"/>
            <a:ext cx="8229600" cy="877887"/>
          </a:xfrm>
        </p:spPr>
        <p:txBody>
          <a:bodyPr/>
          <a:lstStyle/>
          <a:p>
            <a:pPr>
              <a:defRPr/>
            </a:pPr>
            <a:r>
              <a:rPr lang="en-US" sz="3600" dirty="0">
                <a:latin typeface="Tahoma" panose="020B0604030504040204" pitchFamily="34" charset="0"/>
                <a:ea typeface="Tahoma" panose="020B0604030504040204" pitchFamily="34" charset="0"/>
                <a:cs typeface="Tahoma" panose="020B0604030504040204" pitchFamily="34" charset="0"/>
              </a:rPr>
              <a:t>Binary logistic regression model</a:t>
            </a:r>
          </a:p>
        </p:txBody>
      </p:sp>
      <p:sp>
        <p:nvSpPr>
          <p:cNvPr id="3" name="Content Placeholder 2"/>
          <p:cNvSpPr>
            <a:spLocks noGrp="1"/>
          </p:cNvSpPr>
          <p:nvPr>
            <p:ph idx="1"/>
          </p:nvPr>
        </p:nvSpPr>
        <p:spPr>
          <a:xfrm>
            <a:off x="1005839" y="920751"/>
            <a:ext cx="10319657" cy="5623740"/>
          </a:xfrm>
        </p:spPr>
        <p:txBody>
          <a:bodyPr>
            <a:normAutofit/>
          </a:bodyPr>
          <a:lstStyle/>
          <a:p>
            <a:pPr>
              <a:defRPr/>
            </a:pPr>
            <a:r>
              <a:rPr lang="en-US" sz="2400" dirty="0">
                <a:latin typeface="Verdana" panose="020B0604030504040204" pitchFamily="34" charset="0"/>
                <a:ea typeface="Verdana" panose="020B0604030504040204" pitchFamily="34" charset="0"/>
                <a:cs typeface="Verdana" panose="020B0604030504040204" pitchFamily="34" charset="0"/>
              </a:rPr>
              <a:t>38 animals treated over 3 years</a:t>
            </a:r>
          </a:p>
          <a:p>
            <a:pPr lvl="1">
              <a:defRPr/>
            </a:pPr>
            <a:r>
              <a:rPr lang="en-US" dirty="0">
                <a:latin typeface="Verdana" panose="020B0604030504040204" pitchFamily="34" charset="0"/>
                <a:ea typeface="Verdana" panose="020B0604030504040204" pitchFamily="34" charset="0"/>
                <a:cs typeface="Verdana" panose="020B0604030504040204" pitchFamily="34" charset="0"/>
              </a:rPr>
              <a:t>Goats- 20, Sheep- 18</a:t>
            </a:r>
          </a:p>
          <a:p>
            <a:pPr>
              <a:defRPr/>
            </a:pPr>
            <a:r>
              <a:rPr lang="en-US" sz="2000" dirty="0">
                <a:latin typeface="Verdana" panose="020B0604030504040204" pitchFamily="34" charset="0"/>
                <a:ea typeface="Verdana" panose="020B0604030504040204" pitchFamily="34" charset="0"/>
                <a:cs typeface="Verdana" panose="020B0604030504040204" pitchFamily="34" charset="0"/>
              </a:rPr>
              <a:t>Animals were scored initially and after treatment on a 1 (unable to stand) to 5 (no detectable neurologic deficits or only an expert would notice) scale, with a score of 4 indicating likely to function in the herd for breeding though noticeably impaired. </a:t>
            </a:r>
            <a:br>
              <a:rPr lang="en-US" sz="2000" dirty="0">
                <a:latin typeface="Verdana" panose="020B0604030504040204" pitchFamily="34" charset="0"/>
                <a:ea typeface="Verdana" panose="020B0604030504040204" pitchFamily="34" charset="0"/>
                <a:cs typeface="Verdana" panose="020B0604030504040204" pitchFamily="34" charset="0"/>
              </a:rPr>
            </a:br>
            <a:endParaRPr lang="en-US" sz="2000" dirty="0">
              <a:latin typeface="Verdana" panose="020B0604030504040204" pitchFamily="34" charset="0"/>
              <a:ea typeface="Verdana" panose="020B0604030504040204" pitchFamily="34" charset="0"/>
              <a:cs typeface="Verdana" panose="020B0604030504040204" pitchFamily="34" charset="0"/>
            </a:endParaRPr>
          </a:p>
          <a:p>
            <a:pPr>
              <a:defRPr/>
            </a:pPr>
            <a:r>
              <a:rPr lang="en-US" sz="2000" dirty="0">
                <a:latin typeface="Verdana" panose="020B0604030504040204" pitchFamily="34" charset="0"/>
                <a:ea typeface="Verdana" panose="020B0604030504040204" pitchFamily="34" charset="0"/>
                <a:cs typeface="Verdana" panose="020B0604030504040204" pitchFamily="34" charset="0"/>
              </a:rPr>
              <a:t>Animals were classified as recovered if they required </a:t>
            </a:r>
            <a:r>
              <a:rPr lang="en-US" sz="2000" b="1" dirty="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rPr>
              <a:t>no further treatment </a:t>
            </a:r>
            <a:r>
              <a:rPr lang="en-US" sz="2000" dirty="0">
                <a:latin typeface="Verdana" panose="020B0604030504040204" pitchFamily="34" charset="0"/>
                <a:ea typeface="Verdana" panose="020B0604030504040204" pitchFamily="34" charset="0"/>
                <a:cs typeface="Verdana" panose="020B0604030504040204" pitchFamily="34" charset="0"/>
              </a:rPr>
              <a:t>to potentially remain in the breeding herd after the 5-day treatment period. </a:t>
            </a:r>
            <a:br>
              <a:rPr lang="en-US" sz="2000" dirty="0">
                <a:latin typeface="Verdana" panose="020B0604030504040204" pitchFamily="34" charset="0"/>
                <a:ea typeface="Verdana" panose="020B0604030504040204" pitchFamily="34" charset="0"/>
                <a:cs typeface="Verdana" panose="020B0604030504040204" pitchFamily="34" charset="0"/>
              </a:rPr>
            </a:br>
            <a:endParaRPr lang="en-US" sz="2000" dirty="0">
              <a:latin typeface="Verdana" panose="020B0604030504040204" pitchFamily="34" charset="0"/>
              <a:ea typeface="Verdana" panose="020B0604030504040204" pitchFamily="34" charset="0"/>
              <a:cs typeface="Verdana" panose="020B0604030504040204" pitchFamily="34" charset="0"/>
            </a:endParaRPr>
          </a:p>
          <a:p>
            <a:pPr>
              <a:defRPr/>
            </a:pPr>
            <a:r>
              <a:rPr lang="en-US" sz="2000" dirty="0">
                <a:latin typeface="Verdana" panose="020B0604030504040204" pitchFamily="34" charset="0"/>
                <a:ea typeface="Verdana" panose="020B0604030504040204" pitchFamily="34" charset="0"/>
                <a:cs typeface="Verdana" panose="020B0604030504040204" pitchFamily="34" charset="0"/>
              </a:rPr>
              <a:t>statistical model included the effect of animal species</a:t>
            </a:r>
            <a:br>
              <a:rPr lang="en-US" sz="2000" dirty="0">
                <a:latin typeface="Verdana" panose="020B0604030504040204" pitchFamily="34" charset="0"/>
                <a:ea typeface="Verdana" panose="020B0604030504040204" pitchFamily="34" charset="0"/>
                <a:cs typeface="Verdana" panose="020B0604030504040204" pitchFamily="34" charset="0"/>
              </a:rPr>
            </a:br>
            <a:r>
              <a:rPr lang="en-US" sz="2000" dirty="0">
                <a:latin typeface="Verdana" panose="020B0604030504040204" pitchFamily="34" charset="0"/>
                <a:ea typeface="Verdana" panose="020B0604030504040204" pitchFamily="34" charset="0"/>
                <a:cs typeface="Verdana" panose="020B0604030504040204" pitchFamily="34" charset="0"/>
              </a:rPr>
              <a:t> </a:t>
            </a:r>
          </a:p>
          <a:p>
            <a:pPr>
              <a:defRPr/>
            </a:pPr>
            <a:r>
              <a:rPr lang="en-US" sz="2000" dirty="0">
                <a:latin typeface="Verdana" panose="020B0604030504040204" pitchFamily="34" charset="0"/>
                <a:ea typeface="Verdana" panose="020B0604030504040204" pitchFamily="34" charset="0"/>
                <a:cs typeface="Verdana" panose="020B0604030504040204" pitchFamily="34" charset="0"/>
              </a:rPr>
              <a:t>pretreatment neurological score from 1 (unable to stand) to 4 (likely to function for breeding but noticeably impaired) as a continuous variable.</a:t>
            </a:r>
          </a:p>
          <a:p>
            <a:pPr>
              <a:defRPr/>
            </a:pPr>
            <a:endParaRPr lang="en-US" dirty="0"/>
          </a:p>
        </p:txBody>
      </p:sp>
    </p:spTree>
    <p:extLst>
      <p:ext uri="{BB962C8B-B14F-4D97-AF65-F5344CB8AC3E}">
        <p14:creationId xmlns:p14="http://schemas.microsoft.com/office/powerpoint/2010/main" val="27048629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560388"/>
          </a:xfrm>
        </p:spPr>
        <p:txBody>
          <a:bodyPr>
            <a:normAutofit fontScale="90000"/>
          </a:bodyPr>
          <a:lstStyle/>
          <a:p>
            <a:pPr>
              <a:defRPr/>
            </a:pPr>
            <a:r>
              <a:rPr lang="en-US" dirty="0" smtClean="0">
                <a:latin typeface="Tahoma" panose="020B0604030504040204" pitchFamily="34" charset="0"/>
                <a:ea typeface="Tahoma" panose="020B0604030504040204" pitchFamily="34" charset="0"/>
                <a:cs typeface="Tahoma" panose="020B0604030504040204" pitchFamily="34" charset="0"/>
              </a:rPr>
              <a:t>Study Results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65759" y="927464"/>
            <a:ext cx="11377749" cy="5577839"/>
          </a:xfrm>
        </p:spPr>
        <p:txBody>
          <a:bodyPr>
            <a:normAutofit/>
          </a:bodyPr>
          <a:lstStyle/>
          <a:p>
            <a:pPr>
              <a:defRPr/>
            </a:pPr>
            <a:r>
              <a:rPr lang="en-US" sz="2000" dirty="0">
                <a:latin typeface="Verdana" panose="020B0604030504040204" pitchFamily="34" charset="0"/>
                <a:ea typeface="Verdana" panose="020B0604030504040204" pitchFamily="34" charset="0"/>
                <a:cs typeface="Verdana" panose="020B0604030504040204" pitchFamily="34" charset="0"/>
              </a:rPr>
              <a:t>Higher pretreatment scores improved outcome (P = 0.002). </a:t>
            </a:r>
            <a:br>
              <a:rPr lang="en-US" sz="2000" dirty="0">
                <a:latin typeface="Verdana" panose="020B0604030504040204" pitchFamily="34" charset="0"/>
                <a:ea typeface="Verdana" panose="020B0604030504040204" pitchFamily="34" charset="0"/>
                <a:cs typeface="Verdana" panose="020B0604030504040204" pitchFamily="34" charset="0"/>
              </a:rPr>
            </a:br>
            <a:endParaRPr lang="en-US" sz="2000" dirty="0">
              <a:latin typeface="Verdana" panose="020B0604030504040204" pitchFamily="34" charset="0"/>
              <a:ea typeface="Verdana" panose="020B0604030504040204" pitchFamily="34" charset="0"/>
              <a:cs typeface="Verdana" panose="020B0604030504040204" pitchFamily="34" charset="0"/>
            </a:endParaRPr>
          </a:p>
          <a:p>
            <a:pPr>
              <a:defRPr/>
            </a:pPr>
            <a:r>
              <a:rPr lang="en-US" sz="2000" dirty="0">
                <a:latin typeface="Verdana" panose="020B0604030504040204" pitchFamily="34" charset="0"/>
                <a:ea typeface="Verdana" panose="020B0604030504040204" pitchFamily="34" charset="0"/>
                <a:cs typeface="Verdana" panose="020B0604030504040204" pitchFamily="34" charset="0"/>
              </a:rPr>
              <a:t>Because all 11 goats treated with ivermectin were categorized as recovered, differences between species on the effect of ivermectin (P = 0.073) could not be tested with binary logistic regression. Species differences were not significant. </a:t>
            </a:r>
          </a:p>
          <a:p>
            <a:pPr>
              <a:defRPr/>
            </a:pPr>
            <a:r>
              <a:rPr lang="en-US" sz="2000" dirty="0">
                <a:latin typeface="Verdana" panose="020B0604030504040204" pitchFamily="34" charset="0"/>
                <a:ea typeface="Verdana" panose="020B0604030504040204" pitchFamily="34" charset="0"/>
                <a:cs typeface="Verdana" panose="020B0604030504040204" pitchFamily="34" charset="0"/>
              </a:rPr>
              <a:t>Six of 9 sheep treated with ivermectin recovered without further treatment, but 3 had to be euthanized. </a:t>
            </a:r>
          </a:p>
          <a:p>
            <a:pPr>
              <a:defRPr/>
            </a:pPr>
            <a:r>
              <a:rPr lang="en-US" sz="2000" dirty="0">
                <a:latin typeface="Verdana" panose="020B0604030504040204" pitchFamily="34" charset="0"/>
                <a:ea typeface="Verdana" panose="020B0604030504040204" pitchFamily="34" charset="0"/>
                <a:cs typeface="Verdana" panose="020B0604030504040204" pitchFamily="34" charset="0"/>
              </a:rPr>
              <a:t>Five of 9 sheep treated with the placebo recovered without further treatment; 2 required additional treatment, and 2 had to be euthanized. </a:t>
            </a:r>
          </a:p>
          <a:p>
            <a:pPr>
              <a:defRPr/>
            </a:pPr>
            <a:r>
              <a:rPr lang="en-US" sz="2000" dirty="0">
                <a:latin typeface="Verdana" panose="020B0604030504040204" pitchFamily="34" charset="0"/>
                <a:ea typeface="Verdana" panose="020B0604030504040204" pitchFamily="34" charset="0"/>
                <a:cs typeface="Verdana" panose="020B0604030504040204" pitchFamily="34" charset="0"/>
              </a:rPr>
              <a:t>All 11 of the goats treated with the ivermectin recovered, while six of the nine treated with the placebo recovered without further treatment, and 3 required additional treatment. </a:t>
            </a:r>
            <a:br>
              <a:rPr lang="en-US" sz="2000" dirty="0">
                <a:latin typeface="Verdana" panose="020B0604030504040204" pitchFamily="34" charset="0"/>
                <a:ea typeface="Verdana" panose="020B0604030504040204" pitchFamily="34" charset="0"/>
                <a:cs typeface="Verdana" panose="020B0604030504040204" pitchFamily="34" charset="0"/>
              </a:rPr>
            </a:br>
            <a:endParaRPr lang="en-US" sz="2000" dirty="0">
              <a:latin typeface="Verdana" panose="020B0604030504040204" pitchFamily="34" charset="0"/>
              <a:ea typeface="Verdana" panose="020B0604030504040204" pitchFamily="34" charset="0"/>
              <a:cs typeface="Verdana" panose="020B0604030504040204" pitchFamily="34" charset="0"/>
            </a:endParaRPr>
          </a:p>
          <a:p>
            <a:pPr>
              <a:defRPr/>
            </a:pPr>
            <a:r>
              <a:rPr lang="en-US" sz="2000" dirty="0">
                <a:latin typeface="Verdana" panose="020B0604030504040204" pitchFamily="34" charset="0"/>
                <a:ea typeface="Verdana" panose="020B0604030504040204" pitchFamily="34" charset="0"/>
                <a:cs typeface="Verdana" panose="020B0604030504040204" pitchFamily="34" charset="0"/>
              </a:rPr>
              <a:t>These better outcomes for goats are probably explained by closer observation of goats (brought in every night) which resulted in higher pre-treatment neurological scores.</a:t>
            </a:r>
          </a:p>
          <a:p>
            <a:pPr>
              <a:defRPr/>
            </a:pPr>
            <a:endParaRPr lang="en-US" dirty="0"/>
          </a:p>
        </p:txBody>
      </p:sp>
    </p:spTree>
    <p:extLst>
      <p:ext uri="{BB962C8B-B14F-4D97-AF65-F5344CB8AC3E}">
        <p14:creationId xmlns:p14="http://schemas.microsoft.com/office/powerpoint/2010/main" val="22856536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27463" y="381000"/>
            <a:ext cx="10528663" cy="1143000"/>
          </a:xfrm>
        </p:spPr>
        <p:txBody>
          <a:bodyPr>
            <a:normAutofit fontScale="90000"/>
          </a:bodyPr>
          <a:lstStyle/>
          <a:p>
            <a:pPr algn="l">
              <a:defRPr/>
            </a:pPr>
            <a:r>
              <a:rPr lang="en-US" sz="2400" dirty="0">
                <a:latin typeface="Calibri" panose="020F0502020204030204" pitchFamily="34" charset="0"/>
              </a:rPr>
              <a:t>Figure 1. CHALLENGE STUDY</a:t>
            </a:r>
            <a:br>
              <a:rPr lang="en-US" sz="2400" dirty="0">
                <a:latin typeface="Calibri" panose="020F0502020204030204" pitchFamily="34" charset="0"/>
              </a:rPr>
            </a:br>
            <a:r>
              <a:rPr lang="en-US" sz="2400" dirty="0">
                <a:latin typeface="Calibri" panose="020F0502020204030204" pitchFamily="34" charset="0"/>
              </a:rPr>
              <a:t>Serum antibody concentrations to P. tenuis in 19 mo. old ewes. initially in either a control group or a group treated with 20 L3 at 7 </a:t>
            </a:r>
            <a:r>
              <a:rPr lang="en-US" sz="2400" dirty="0" err="1">
                <a:latin typeface="Calibri" panose="020F0502020204030204" pitchFamily="34" charset="0"/>
              </a:rPr>
              <a:t>mo</a:t>
            </a:r>
            <a:r>
              <a:rPr lang="en-US" sz="2400" dirty="0">
                <a:latin typeface="Calibri" panose="020F0502020204030204" pitchFamily="34" charset="0"/>
              </a:rPr>
              <a:t> of age </a:t>
            </a:r>
            <a:r>
              <a:rPr lang="en-US" sz="2400" dirty="0">
                <a:latin typeface="Calibri" panose="020F0502020204030204" pitchFamily="34" charset="0"/>
                <a:sym typeface="Wingdings" panose="05000000000000000000" pitchFamily="2" charset="2"/>
              </a:rPr>
              <a:t></a:t>
            </a:r>
            <a:r>
              <a:rPr lang="en-US" sz="2400" dirty="0">
                <a:latin typeface="Calibri" panose="020F0502020204030204" pitchFamily="34" charset="0"/>
              </a:rPr>
              <a:t> then challenged or not challenged with 100 L3 at 19 </a:t>
            </a:r>
            <a:r>
              <a:rPr lang="en-US" sz="2400" dirty="0" err="1">
                <a:latin typeface="Calibri" panose="020F0502020204030204" pitchFamily="34" charset="0"/>
              </a:rPr>
              <a:t>mo</a:t>
            </a:r>
            <a:r>
              <a:rPr lang="en-US" sz="2400" dirty="0">
                <a:latin typeface="Calibri" panose="020F0502020204030204" pitchFamily="34" charset="0"/>
              </a:rPr>
              <a:t> of </a:t>
            </a:r>
            <a:r>
              <a:rPr lang="en-US" sz="2400" dirty="0" smtClean="0">
                <a:latin typeface="Calibri" panose="020F0502020204030204" pitchFamily="34" charset="0"/>
              </a:rPr>
              <a:t>age. The group that had been previously infected responded to the challenge at 19 mo. with  significantly higher antibody concentrations </a:t>
            </a:r>
            <a:r>
              <a:rPr lang="en-US" sz="2400" dirty="0">
                <a:latin typeface="Calibri" panose="020F0502020204030204" pitchFamily="34" charset="0"/>
              </a:rPr>
              <a:t>(P &lt; 0.001</a:t>
            </a:r>
            <a:r>
              <a:rPr lang="en-US" sz="2400" dirty="0" smtClean="0">
                <a:latin typeface="Calibri" panose="020F0502020204030204" pitchFamily="34" charset="0"/>
              </a:rPr>
              <a:t>).</a:t>
            </a:r>
            <a:endParaRPr lang="en-US" sz="2400" dirty="0">
              <a:latin typeface="Calibri" panose="020F0502020204030204" pitchFamily="34" charset="0"/>
            </a:endParaRPr>
          </a:p>
        </p:txBody>
      </p:sp>
      <p:pic>
        <p:nvPicPr>
          <p:cNvPr id="10035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5926" y="1825625"/>
            <a:ext cx="8763000" cy="5032375"/>
          </a:xfrm>
          <a:prstGeom prst="rect">
            <a:avLst/>
          </a:prstGeom>
          <a:solidFill>
            <a:schemeClr val="bg1"/>
          </a:solidFill>
          <a:ln>
            <a:noFill/>
          </a:ln>
        </p:spPr>
      </p:pic>
    </p:spTree>
    <p:extLst>
      <p:ext uri="{BB962C8B-B14F-4D97-AF65-F5344CB8AC3E}">
        <p14:creationId xmlns:p14="http://schemas.microsoft.com/office/powerpoint/2010/main" val="57381779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875" y="152400"/>
            <a:ext cx="8229600" cy="762000"/>
          </a:xfrm>
        </p:spPr>
        <p:txBody>
          <a:bodyPr/>
          <a:lstStyle/>
          <a:p>
            <a:pPr>
              <a:defRPr/>
            </a:pPr>
            <a:r>
              <a:rPr lang="en-US" dirty="0" smtClean="0">
                <a:latin typeface="Tahoma" panose="020B0604030504040204" pitchFamily="34" charset="0"/>
                <a:ea typeface="Tahoma" panose="020B0604030504040204" pitchFamily="34" charset="0"/>
                <a:cs typeface="Tahoma" panose="020B0604030504040204" pitchFamily="34" charset="0"/>
              </a:rPr>
              <a:t>Conclusions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705394" y="1143000"/>
            <a:ext cx="11194869" cy="5375366"/>
          </a:xfrm>
        </p:spPr>
        <p:txBody>
          <a:bodyPr>
            <a:normAutofit/>
          </a:bodyPr>
          <a:lstStyle/>
          <a:p>
            <a:pPr>
              <a:defRPr/>
            </a:pPr>
            <a:r>
              <a:rPr lang="en-US" sz="2400" dirty="0">
                <a:ea typeface="Verdana" panose="020B0604030504040204" pitchFamily="34" charset="0"/>
                <a:cs typeface="Verdana" panose="020B0604030504040204" pitchFamily="34" charset="0"/>
              </a:rPr>
              <a:t>Given the significance of pretreatment score, close observations of animals at high risk for P tenuis infection is recommended in order to start treatment promptly. </a:t>
            </a:r>
          </a:p>
          <a:p>
            <a:pPr>
              <a:defRPr/>
            </a:pPr>
            <a:r>
              <a:rPr lang="en-US" sz="2400" dirty="0">
                <a:ea typeface="Verdana" panose="020B0604030504040204" pitchFamily="34" charset="0"/>
                <a:cs typeface="Verdana" panose="020B0604030504040204" pitchFamily="34" charset="0"/>
              </a:rPr>
              <a:t>Studies with larger numbers of animals are needed to definitively state whether including ivermectin improves outcome and is worth the substantially increased drug withdrawal period.</a:t>
            </a:r>
          </a:p>
          <a:p>
            <a:pPr>
              <a:defRPr/>
            </a:pPr>
            <a:r>
              <a:rPr lang="en-US" sz="2400" dirty="0">
                <a:ea typeface="Verdana" panose="020B0604030504040204" pitchFamily="34" charset="0"/>
                <a:cs typeface="Verdana" panose="020B0604030504040204" pitchFamily="34" charset="0"/>
              </a:rPr>
              <a:t>We had no Control Group.  However, general consensus is that our overall recovery rates especially for goats were far better than if animals had been left untreated. </a:t>
            </a:r>
          </a:p>
          <a:p>
            <a:pPr>
              <a:defRPr/>
            </a:pPr>
            <a:r>
              <a:rPr lang="en-US" sz="2400" dirty="0">
                <a:ea typeface="Verdana" panose="020B0604030504040204" pitchFamily="34" charset="0"/>
                <a:cs typeface="Verdana" panose="020B0604030504040204" pitchFamily="34" charset="0"/>
              </a:rPr>
              <a:t>Anecdotally, events such as breeding and birthing stress animals that have exhibited noticeable neurological damage from deer worm even if the animals initially appear to have recovered well.  However, animals that are caught early before symptoms advance often appear to recover fully. </a:t>
            </a:r>
            <a:br>
              <a:rPr lang="en-US" sz="2400" dirty="0">
                <a:ea typeface="Verdana" panose="020B0604030504040204" pitchFamily="34" charset="0"/>
                <a:cs typeface="Verdana" panose="020B0604030504040204" pitchFamily="34" charset="0"/>
              </a:rPr>
            </a:br>
            <a:endParaRPr lang="en-US" sz="2400" dirty="0">
              <a:ea typeface="Verdana" panose="020B0604030504040204" pitchFamily="34" charset="0"/>
              <a:cs typeface="Verdana" panose="020B0604030504040204" pitchFamily="34" charset="0"/>
            </a:endParaRPr>
          </a:p>
          <a:p>
            <a:pPr>
              <a:defRPr/>
            </a:pPr>
            <a:r>
              <a:rPr lang="en-US" sz="2400" dirty="0">
                <a:ea typeface="Verdana" panose="020B0604030504040204" pitchFamily="34" charset="0"/>
                <a:cs typeface="Verdana" panose="020B0604030504040204" pitchFamily="34" charset="0"/>
              </a:rPr>
              <a:t>Challenge study indicates the potential for a deer worm vaccine for sheep &amp; goats</a:t>
            </a:r>
          </a:p>
          <a:p>
            <a:pPr>
              <a:defRPr/>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9011254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sheepPast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Rectangle 3"/>
          <p:cNvSpPr>
            <a:spLocks noChangeArrowheads="1"/>
          </p:cNvSpPr>
          <p:nvPr/>
        </p:nvSpPr>
        <p:spPr bwMode="auto">
          <a:xfrm>
            <a:off x="3657600" y="762001"/>
            <a:ext cx="46942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4800" b="1">
                <a:solidFill>
                  <a:srgbClr val="FFFF00"/>
                </a:solidFill>
                <a:latin typeface="Verdana" panose="020B0604030504040204" pitchFamily="34" charset="0"/>
              </a:rPr>
              <a:t>QUESTIONS</a:t>
            </a:r>
            <a:r>
              <a:rPr lang="en-US" altLang="en-US" sz="6000" b="1">
                <a:solidFill>
                  <a:srgbClr val="FFFF00"/>
                </a:solidFill>
                <a:latin typeface="Tahoma" panose="020B0604030504040204" pitchFamily="34" charset="0"/>
              </a:rPr>
              <a:t>?</a:t>
            </a:r>
          </a:p>
        </p:txBody>
      </p:sp>
    </p:spTree>
    <p:extLst>
      <p:ext uri="{BB962C8B-B14F-4D97-AF65-F5344CB8AC3E}">
        <p14:creationId xmlns:p14="http://schemas.microsoft.com/office/powerpoint/2010/main" val="324905124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95488" y="1"/>
            <a:ext cx="8229600" cy="1139825"/>
          </a:xfrm>
        </p:spPr>
        <p:txBody>
          <a:bodyPr/>
          <a:lstStyle/>
          <a:p>
            <a:pPr eaLnBrk="1" hangingPunct="1">
              <a:defRPr/>
            </a:pPr>
            <a:r>
              <a:rPr lang="en-US" sz="4000" dirty="0"/>
              <a:t>URI Vitamin E study results </a:t>
            </a:r>
            <a:endParaRPr lang="en-US" sz="3600" dirty="0"/>
          </a:p>
        </p:txBody>
      </p:sp>
      <p:sp>
        <p:nvSpPr>
          <p:cNvPr id="26628" name="TextBox 1"/>
          <p:cNvSpPr txBox="1">
            <a:spLocks noChangeArrowheads="1"/>
          </p:cNvSpPr>
          <p:nvPr/>
        </p:nvSpPr>
        <p:spPr bwMode="auto">
          <a:xfrm>
            <a:off x="4968876" y="6203950"/>
            <a:ext cx="255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1800">
                <a:solidFill>
                  <a:srgbClr val="FFFFFF"/>
                </a:solidFill>
                <a:latin typeface="Arial" panose="020B0604020202020204" pitchFamily="34" charset="0"/>
                <a:ea typeface="MS PGothic" panose="020B0600070205080204" pitchFamily="34" charset="-128"/>
              </a:rPr>
              <a:t>*p = 0.002 vs VE5</a:t>
            </a:r>
          </a:p>
        </p:txBody>
      </p:sp>
      <p:sp>
        <p:nvSpPr>
          <p:cNvPr id="26629" name="Rectangle 1"/>
          <p:cNvSpPr>
            <a:spLocks noChangeArrowheads="1"/>
          </p:cNvSpPr>
          <p:nvPr/>
        </p:nvSpPr>
        <p:spPr bwMode="auto">
          <a:xfrm>
            <a:off x="2133600" y="5316539"/>
            <a:ext cx="80914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sz="2000">
                <a:latin typeface="Verdana" panose="020B0604030504040204" pitchFamily="34" charset="0"/>
                <a:ea typeface="Verdana" panose="020B0604030504040204" pitchFamily="34" charset="0"/>
                <a:cs typeface="Verdana" panose="020B0604030504040204" pitchFamily="34" charset="0"/>
              </a:rPr>
              <a:t>Compared adding 5 iu of Vit E / kg live weight versus adding 10 iu of Vit E/ kg live weight in creep feed for lambs</a:t>
            </a:r>
          </a:p>
        </p:txBody>
      </p:sp>
      <p:pic>
        <p:nvPicPr>
          <p:cNvPr id="2663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1" y="990600"/>
            <a:ext cx="70770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62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6288" y="152400"/>
            <a:ext cx="8229600" cy="1143000"/>
          </a:xfrm>
        </p:spPr>
        <p:txBody>
          <a:bodyPr>
            <a:normAutofit fontScale="90000"/>
          </a:bodyPr>
          <a:lstStyle/>
          <a:p>
            <a:pPr>
              <a:defRPr/>
            </a:pPr>
            <a:r>
              <a:rPr lang="en-US" dirty="0" smtClean="0">
                <a:latin typeface="Calibri" panose="020F0502020204030204" pitchFamily="34" charset="0"/>
              </a:rPr>
              <a:t>For the last 4 years, Cornell has collaborated on studies testing:</a:t>
            </a:r>
            <a:endParaRPr lang="en-US" dirty="0">
              <a:latin typeface="Calibri" panose="020F0502020204030204" pitchFamily="34" charset="0"/>
            </a:endParaRPr>
          </a:p>
        </p:txBody>
      </p:sp>
      <p:sp>
        <p:nvSpPr>
          <p:cNvPr id="3" name="Content Placeholder 2"/>
          <p:cNvSpPr>
            <a:spLocks noGrp="1"/>
          </p:cNvSpPr>
          <p:nvPr>
            <p:ph idx="1"/>
          </p:nvPr>
        </p:nvSpPr>
        <p:spPr>
          <a:xfrm>
            <a:off x="1589088" y="1295401"/>
            <a:ext cx="8686800" cy="4530725"/>
          </a:xfrm>
        </p:spPr>
        <p:txBody>
          <a:bodyPr>
            <a:normAutofit fontScale="92500" lnSpcReduction="20000"/>
          </a:bodyPr>
          <a:lstStyle/>
          <a:p>
            <a:pPr>
              <a:defRPr/>
            </a:pPr>
            <a:r>
              <a:rPr lang="en-US" dirty="0">
                <a:latin typeface="Calibri" panose="020F0502020204030204" pitchFamily="34" charset="0"/>
              </a:rPr>
              <a:t/>
            </a:r>
            <a:br>
              <a:rPr lang="en-US" dirty="0">
                <a:latin typeface="Calibri" panose="020F0502020204030204" pitchFamily="34" charset="0"/>
              </a:rPr>
            </a:br>
            <a:r>
              <a:rPr lang="en-US" dirty="0" smtClean="0">
                <a:latin typeface="Calibri" panose="020F0502020204030204" pitchFamily="34" charset="0"/>
              </a:rPr>
              <a:t>the </a:t>
            </a:r>
            <a:r>
              <a:rPr lang="en-US" dirty="0">
                <a:latin typeface="Calibri" panose="020F0502020204030204" pitchFamily="34" charset="0"/>
              </a:rPr>
              <a:t>effectiveness of dosing sheep and goats with copper oxide wire particles (COWP) to control Haemonchus contortus (barber pole worm), </a:t>
            </a:r>
            <a:br>
              <a:rPr lang="en-US" dirty="0">
                <a:latin typeface="Calibri" panose="020F0502020204030204" pitchFamily="34" charset="0"/>
              </a:rPr>
            </a:br>
            <a:endParaRPr lang="en-US" dirty="0">
              <a:latin typeface="Calibri" panose="020F0502020204030204" pitchFamily="34" charset="0"/>
            </a:endParaRPr>
          </a:p>
          <a:p>
            <a:pPr>
              <a:defRPr/>
            </a:pPr>
            <a:r>
              <a:rPr lang="en-US" dirty="0">
                <a:latin typeface="Calibri" panose="020F0502020204030204" pitchFamily="34" charset="0"/>
              </a:rPr>
              <a:t>whether establishing and grazing birdsfoot trefoil pastures has potential to control barber pole worm and other strongyles, and </a:t>
            </a:r>
            <a:br>
              <a:rPr lang="en-US" dirty="0">
                <a:latin typeface="Calibri" panose="020F0502020204030204" pitchFamily="34" charset="0"/>
              </a:rPr>
            </a:br>
            <a:endParaRPr lang="en-US" dirty="0">
              <a:latin typeface="Calibri" panose="020F0502020204030204" pitchFamily="34" charset="0"/>
            </a:endParaRPr>
          </a:p>
          <a:p>
            <a:pPr>
              <a:defRPr/>
            </a:pPr>
            <a:r>
              <a:rPr lang="en-US" dirty="0">
                <a:latin typeface="Calibri" panose="020F0502020204030204" pitchFamily="34" charset="0"/>
              </a:rPr>
              <a:t>whether ivermectin should be included in the arsenal of treatments of animals infected with deer-worm.</a:t>
            </a:r>
          </a:p>
          <a:p>
            <a:pPr>
              <a:defRPr/>
            </a:pPr>
            <a:r>
              <a:rPr lang="en-US" dirty="0">
                <a:latin typeface="Calibri" panose="020F0502020204030204" pitchFamily="34" charset="0"/>
              </a:rPr>
              <a:t>Funding thru NESARE, USDA OREI, Federal Formula Funds and NNY Ag Dev. Program.</a:t>
            </a:r>
          </a:p>
        </p:txBody>
      </p:sp>
    </p:spTree>
    <p:extLst>
      <p:ext uri="{BB962C8B-B14F-4D97-AF65-F5344CB8AC3E}">
        <p14:creationId xmlns:p14="http://schemas.microsoft.com/office/powerpoint/2010/main" val="1959255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128</TotalTime>
  <Words>4275</Words>
  <Application>Microsoft Office PowerPoint</Application>
  <PresentationFormat>Widescreen</PresentationFormat>
  <Paragraphs>747</Paragraphs>
  <Slides>74</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74</vt:i4>
      </vt:variant>
    </vt:vector>
  </HeadingPairs>
  <TitlesOfParts>
    <vt:vector size="84" baseType="lpstr">
      <vt:lpstr>MS PGothic</vt:lpstr>
      <vt:lpstr>Arial</vt:lpstr>
      <vt:lpstr>Calibri</vt:lpstr>
      <vt:lpstr>Calibri Light</vt:lpstr>
      <vt:lpstr>CommonBullets</vt:lpstr>
      <vt:lpstr>Tahoma</vt:lpstr>
      <vt:lpstr>Times New Roman</vt:lpstr>
      <vt:lpstr>Verdana</vt:lpstr>
      <vt:lpstr>Wingdings</vt:lpstr>
      <vt:lpstr>Office Theme</vt:lpstr>
      <vt:lpstr>Part 3.   What’s in our Future? Worm Control Strategies in Development</vt:lpstr>
      <vt:lpstr>Fecal Fungus – Duddingtonia flagrans</vt:lpstr>
      <vt:lpstr>Feeding protocol for D. Flagrans</vt:lpstr>
      <vt:lpstr>New Class of Dewormer</vt:lpstr>
      <vt:lpstr>Zolvix® is currently registered in the following countries:</vt:lpstr>
      <vt:lpstr>Vaccines</vt:lpstr>
      <vt:lpstr>University of Rhode Island Research</vt:lpstr>
      <vt:lpstr>URI Vitamin E study results </vt:lpstr>
      <vt:lpstr>For the last 4 years, Cornell has collaborated on studies testing:</vt:lpstr>
      <vt:lpstr>Copper Oxide Wire Particles</vt:lpstr>
      <vt:lpstr>Copper Oxide Wire Particles</vt:lpstr>
      <vt:lpstr>PowerPoint Presentation</vt:lpstr>
      <vt:lpstr>NEW YORK 1 Goat Dairy</vt:lpstr>
      <vt:lpstr>PowerPoint Presentation</vt:lpstr>
      <vt:lpstr>Looked for signs of copper problems</vt:lpstr>
      <vt:lpstr>Changes in Cu  Level in Milk after COWP Treatment</vt:lpstr>
      <vt:lpstr>AST Enzyme Levels in Plasma after COWP Treatment</vt:lpstr>
      <vt:lpstr>Conclusions</vt:lpstr>
      <vt:lpstr>PowerPoint Presentation</vt:lpstr>
      <vt:lpstr>PowerPoint Presentation</vt:lpstr>
      <vt:lpstr>Conclusions</vt:lpstr>
      <vt:lpstr>Copper Oxide Wire Particles continued</vt:lpstr>
      <vt:lpstr>Condensed Tannins</vt:lpstr>
      <vt:lpstr>Condensed Tannins</vt:lpstr>
      <vt:lpstr>Establishing Birdsfoot Trefoil Small seed – need smooth, firm bed for good seed-to-soil contact without planting too deep (seeding depth is only ¼ inch). Use Brillion seeder or plan to cultipack before and after seeding</vt:lpstr>
      <vt:lpstr>Unlike alfalfa and clovers, BFT regrows from stems not crown, thus you can set BFT back if mowing it lower than 5 inches. Also important to avoid grazing or mowing it within 4 weeks of the first killing frost and to let it set seed periodically to sustain the stand.</vt:lpstr>
      <vt:lpstr>Need to control weeds and other forages</vt:lpstr>
      <vt:lpstr>2 Acre Field Birdsfoot Trefoil Marathon, NY Cortland County</vt:lpstr>
      <vt:lpstr>Soil Preparation and Planting</vt:lpstr>
      <vt:lpstr>On average, the Birdsfoot trefoil group had better FAMACHA scores (lower is better) on wk. 4 &amp; 6 – almost one whole point better. The difference between forage treatments was statistically significant (P = 0.039 for fixed effect of forage, P=0.053 for fixed effect of forage*day).</vt:lpstr>
      <vt:lpstr>Fecal egg counts were similar between the two groups until week 6 when the average egg count for the BFT group increased (very few of the strongyle worms were barber pole worms, most were nodular worm) . The difference between forage treatments was not statistically significant.</vt:lpstr>
      <vt:lpstr>PowerPoint Presentation</vt:lpstr>
      <vt:lpstr> Status of BFT field on June 26th, 2017 </vt:lpstr>
      <vt:lpstr>1.6 Acre Field Bruce BFT Germantown, NY Colombia County</vt:lpstr>
      <vt:lpstr>Soil Preparation and Planting</vt:lpstr>
      <vt:lpstr>On average, the FAMACHA scores were the same for both groups until Wk 6 when the BFT group averaged better FAMACHA scores by one whole point  (BFT*Day P value =0.001)</vt:lpstr>
      <vt:lpstr>Fecal egg counts for both groups rose sharply after weaning but were similar until Wk 6 when the average egg count for the BFT group was substantially less. Spot checks indicated that most strongyles were barber pole worms. BFT * Day interaction not statistically significant but 4 of 10 CP lambs had to be dewormed at the study’s end based on FAMACHA score and poor health and only 1 of 9 BFT lambs was dewormed and that was based on diarrhea later attributed to Queen Anne’s Lace</vt:lpstr>
      <vt:lpstr>LOG10 strongyle worm eggs per gram for individual lambs over time. One CP ram lamb, #688, was quite an outlier and appears to have developed his own immune response.</vt:lpstr>
      <vt:lpstr>Weight Gain (lb.) by Treatment during  41 d. Grazing Trial</vt:lpstr>
      <vt:lpstr>A year later, almost half the BFT field is pure mugwort</vt:lpstr>
      <vt:lpstr>Remaining thoughts  on the part of the farmer</vt:lpstr>
      <vt:lpstr>St. Lawrence County  Extension Learning Farm 3 Acre Field Birdsfoot Trefoil Canton, NY</vt:lpstr>
      <vt:lpstr>Soil Preparation and Planting</vt:lpstr>
      <vt:lpstr>PowerPoint Presentation</vt:lpstr>
      <vt:lpstr>PowerPoint Presentation</vt:lpstr>
      <vt:lpstr>PowerPoint Presentation</vt:lpstr>
      <vt:lpstr>During the grazing trial, the lambs on conventional pasture w/o COWP averaged the highest FAMACHA scores (lower is good). Differences were statistically significant for  Treatment (P=0.006) and Treatment*Day (P=0.004)  Figure1. FAMACHA Scores by Treatment</vt:lpstr>
      <vt:lpstr>Treatments that got COWP appeared to have lower worm egg counts throughout the study. We were excited by the dip in worm egg counts for the two BFT groups at 6 wks. although it was temporary. When we looked at forage separate from COWP, COWP * Day interaction for egg count was significant (P =0.001) but Forage*Day interaction was not statistically significant . However, if we looked at the 5 treatments separately, Treatment*Day was significant (P =0.001).  </vt:lpstr>
      <vt:lpstr>The treatments on BFT appeared to gain weight similarly to the treatment on hay and grain while the treatments on conventional pastures appeared to grow slower</vt:lpstr>
      <vt:lpstr>Table 1. Weight Gain by Treatment during 70 d. Grazing Trial. The post weaning ADG was significantly different by treatment (P=0.000)</vt:lpstr>
      <vt:lpstr>Acre Field Bruce BFT Athens, NY Greene County</vt:lpstr>
      <vt:lpstr>Soil Preparation and Planting</vt:lpstr>
      <vt:lpstr>Kid Management</vt:lpstr>
      <vt:lpstr>Dry Matter Yield/Acre for Pastures and Percentage and Amount of Birdsfoot Trefoil in BFT Pasture</vt:lpstr>
      <vt:lpstr>Holding pen was dark so a high intensity 500 watt quartz work light was used above chute for FAMACHA scoring</vt:lpstr>
      <vt:lpstr>Differences in FAMACHA scores approached statistical significance for Forage (BFT versus non BFT; P=0.07) but not for COWP dosing, Day or Forage*Day</vt:lpstr>
      <vt:lpstr>Differences for Strongyle Worm Egg Counts were statistically significant for Forage (BFT vs. non BFT; P=0.007), COWP dosing (P=0.005 ), Day (P=0.000 ) and Forage*Day (P=0.028)</vt:lpstr>
      <vt:lpstr>Weight Gain (lb.) by Treatment during  57 d. Grazing Trial was statistically significant (P=0.022)</vt:lpstr>
      <vt:lpstr>Average dairy gains in lbs. (ADG) for grazing trials on weaned kids and lambs comparing Birdsfoot trefoil (BFT) to other forages (OF). In some cases treatments also included oral dosing with copper oxide wire particles (COWP).   </vt:lpstr>
      <vt:lpstr>Conclusions</vt:lpstr>
      <vt:lpstr>Meningeal worm (deer, brain worm) Parelaphostrongylus tenuis by Dr. Mary Smith DVM, Michael Thonney &amp; Dr. tatiana Stanton</vt:lpstr>
      <vt:lpstr>Prevalence of  P. tenuis in  White-tailed Deer</vt:lpstr>
      <vt:lpstr>Life cycle in deer</vt:lpstr>
      <vt:lpstr>Larvae of P. tenuis</vt:lpstr>
      <vt:lpstr>PowerPoint Presentation</vt:lpstr>
      <vt:lpstr>PowerPoint Presentation</vt:lpstr>
      <vt:lpstr>Treatment of P. tenuis in aberrant hosts</vt:lpstr>
      <vt:lpstr>Research Study</vt:lpstr>
      <vt:lpstr>Study Design</vt:lpstr>
      <vt:lpstr>Binary logistic regression model</vt:lpstr>
      <vt:lpstr>Study Results</vt:lpstr>
      <vt:lpstr>Figure 1. CHALLENGE STUDY Serum antibody concentrations to P. tenuis in 19 mo. old ewes. initially in either a control group or a group treated with 20 L3 at 7 mo of age  then challenged or not challenged with 100 L3 at 19 mo of age. The group that had been previously infected responded to the challenge at 19 mo. with  significantly higher antibody concentrations (P &lt; 0.001).</vt:lpstr>
      <vt:lpstr>Conclusions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3.   What’s in our Future? Worm Control Strategies in Development</dc:title>
  <dc:creator>Linda Poppleton</dc:creator>
  <cp:lastModifiedBy>Linda Poppleton</cp:lastModifiedBy>
  <cp:revision>16</cp:revision>
  <dcterms:created xsi:type="dcterms:W3CDTF">2018-01-11T14:44:09Z</dcterms:created>
  <dcterms:modified xsi:type="dcterms:W3CDTF">2018-03-14T12:34:08Z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1246962</vt:lpwstr>
  </property>
  <property fmtid="{D5CDD505-2E9C-101B-9397-08002B2CF9AE}" name="NXPowerLiteSettings" pid="3">
    <vt:lpwstr>C6200358026400</vt:lpwstr>
  </property>
  <property fmtid="{D5CDD505-2E9C-101B-9397-08002B2CF9AE}" name="NXPowerLiteVersion" pid="4">
    <vt:lpwstr>D7.1.5</vt:lpwstr>
  </property>
</Properties>
</file>