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sldIdLst>
    <p:sldId id="327" r:id="rId2"/>
    <p:sldId id="318" r:id="rId3"/>
    <p:sldId id="293" r:id="rId4"/>
    <p:sldId id="317" r:id="rId5"/>
    <p:sldId id="258" r:id="rId6"/>
    <p:sldId id="272" r:id="rId7"/>
    <p:sldId id="321" r:id="rId8"/>
    <p:sldId id="316" r:id="rId9"/>
    <p:sldId id="300" r:id="rId10"/>
    <p:sldId id="319" r:id="rId11"/>
    <p:sldId id="276" r:id="rId12"/>
    <p:sldId id="294" r:id="rId13"/>
    <p:sldId id="303" r:id="rId14"/>
    <p:sldId id="323" r:id="rId15"/>
    <p:sldId id="326" r:id="rId16"/>
    <p:sldId id="322" r:id="rId17"/>
    <p:sldId id="304" r:id="rId18"/>
    <p:sldId id="28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Ryan"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97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9141"/>
    <p:restoredTop sz="77324"/>
  </p:normalViewPr>
  <p:slideViewPr>
    <p:cSldViewPr snapToGrid="0" snapToObjects="1">
      <p:cViewPr>
        <p:scale>
          <a:sx n="80" d="100"/>
          <a:sy n="80" d="100"/>
        </p:scale>
        <p:origin x="-624" y="-20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Kiera/Google%20Drive/MOSS%20Google/Data%20and%20Protocols/Weather/Precip%20Accumulation%20and%20Temp%20Data.xlsx" TargetMode="External"/><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1278118765135"/>
          <c:y val="0.0471920421711992"/>
          <c:w val="0.913576813536606"/>
          <c:h val="0.869441981517016"/>
        </c:manualLayout>
      </c:layout>
      <c:lineChart>
        <c:grouping val="standard"/>
        <c:varyColors val="0"/>
        <c:ser>
          <c:idx val="0"/>
          <c:order val="0"/>
          <c:tx>
            <c:strRef>
              <c:f>'Precipitation, temp summer'!$K$1</c:f>
              <c:strCache>
                <c:ptCount val="1"/>
                <c:pt idx="0">
                  <c:v>Normal Accumulation</c:v>
                </c:pt>
              </c:strCache>
            </c:strRef>
          </c:tx>
          <c:spPr>
            <a:ln w="28575" cap="rnd">
              <a:solidFill>
                <a:srgbClr val="00B050"/>
              </a:solidFill>
              <a:round/>
            </a:ln>
            <a:effectLst/>
          </c:spPr>
          <c:marker>
            <c:symbol val="none"/>
          </c:marker>
          <c:cat>
            <c:numRef>
              <c:f>'Precipitation, temp summer'!$A$2:$A$204</c:f>
              <c:numCache>
                <c:formatCode>[$-409]d\-mmm;@</c:formatCode>
                <c:ptCount val="203"/>
                <c:pt idx="0">
                  <c:v>42461.0</c:v>
                </c:pt>
                <c:pt idx="1">
                  <c:v>42462.0</c:v>
                </c:pt>
                <c:pt idx="2">
                  <c:v>42463.0</c:v>
                </c:pt>
                <c:pt idx="3">
                  <c:v>42464.0</c:v>
                </c:pt>
                <c:pt idx="4">
                  <c:v>42465.0</c:v>
                </c:pt>
                <c:pt idx="5">
                  <c:v>42466.0</c:v>
                </c:pt>
                <c:pt idx="6">
                  <c:v>42467.0</c:v>
                </c:pt>
                <c:pt idx="7">
                  <c:v>42468.0</c:v>
                </c:pt>
                <c:pt idx="8">
                  <c:v>42469.0</c:v>
                </c:pt>
                <c:pt idx="9">
                  <c:v>42470.0</c:v>
                </c:pt>
                <c:pt idx="10">
                  <c:v>42471.0</c:v>
                </c:pt>
                <c:pt idx="11">
                  <c:v>42472.0</c:v>
                </c:pt>
                <c:pt idx="12">
                  <c:v>42473.0</c:v>
                </c:pt>
                <c:pt idx="13">
                  <c:v>42474.0</c:v>
                </c:pt>
                <c:pt idx="14">
                  <c:v>42475.0</c:v>
                </c:pt>
                <c:pt idx="15">
                  <c:v>42476.0</c:v>
                </c:pt>
                <c:pt idx="16">
                  <c:v>42477.0</c:v>
                </c:pt>
                <c:pt idx="17">
                  <c:v>42478.0</c:v>
                </c:pt>
                <c:pt idx="18">
                  <c:v>42479.0</c:v>
                </c:pt>
                <c:pt idx="19">
                  <c:v>42480.0</c:v>
                </c:pt>
                <c:pt idx="20">
                  <c:v>42481.0</c:v>
                </c:pt>
                <c:pt idx="21">
                  <c:v>42482.0</c:v>
                </c:pt>
                <c:pt idx="22">
                  <c:v>42483.0</c:v>
                </c:pt>
                <c:pt idx="23">
                  <c:v>42484.0</c:v>
                </c:pt>
                <c:pt idx="24">
                  <c:v>42485.0</c:v>
                </c:pt>
                <c:pt idx="25">
                  <c:v>42486.0</c:v>
                </c:pt>
                <c:pt idx="26">
                  <c:v>42487.0</c:v>
                </c:pt>
                <c:pt idx="27">
                  <c:v>42488.0</c:v>
                </c:pt>
                <c:pt idx="28">
                  <c:v>42489.0</c:v>
                </c:pt>
                <c:pt idx="29">
                  <c:v>42490.0</c:v>
                </c:pt>
                <c:pt idx="30">
                  <c:v>42491.0</c:v>
                </c:pt>
                <c:pt idx="31">
                  <c:v>42492.0</c:v>
                </c:pt>
                <c:pt idx="32">
                  <c:v>42493.0</c:v>
                </c:pt>
                <c:pt idx="33">
                  <c:v>42494.0</c:v>
                </c:pt>
                <c:pt idx="34">
                  <c:v>42495.0</c:v>
                </c:pt>
                <c:pt idx="35">
                  <c:v>42496.0</c:v>
                </c:pt>
                <c:pt idx="36">
                  <c:v>42497.0</c:v>
                </c:pt>
                <c:pt idx="37">
                  <c:v>42498.0</c:v>
                </c:pt>
                <c:pt idx="38">
                  <c:v>42499.0</c:v>
                </c:pt>
                <c:pt idx="39">
                  <c:v>42500.0</c:v>
                </c:pt>
                <c:pt idx="40">
                  <c:v>42501.0</c:v>
                </c:pt>
                <c:pt idx="41">
                  <c:v>42502.0</c:v>
                </c:pt>
                <c:pt idx="42">
                  <c:v>42503.0</c:v>
                </c:pt>
                <c:pt idx="43">
                  <c:v>42504.0</c:v>
                </c:pt>
                <c:pt idx="44">
                  <c:v>42505.0</c:v>
                </c:pt>
                <c:pt idx="45">
                  <c:v>42506.0</c:v>
                </c:pt>
                <c:pt idx="46">
                  <c:v>42507.0</c:v>
                </c:pt>
                <c:pt idx="47">
                  <c:v>42508.0</c:v>
                </c:pt>
                <c:pt idx="48">
                  <c:v>42509.0</c:v>
                </c:pt>
                <c:pt idx="49">
                  <c:v>42510.0</c:v>
                </c:pt>
                <c:pt idx="50">
                  <c:v>42511.0</c:v>
                </c:pt>
                <c:pt idx="51">
                  <c:v>42512.0</c:v>
                </c:pt>
                <c:pt idx="52">
                  <c:v>42513.0</c:v>
                </c:pt>
                <c:pt idx="53">
                  <c:v>42514.0</c:v>
                </c:pt>
                <c:pt idx="54">
                  <c:v>42515.0</c:v>
                </c:pt>
                <c:pt idx="55">
                  <c:v>42516.0</c:v>
                </c:pt>
                <c:pt idx="56">
                  <c:v>42517.0</c:v>
                </c:pt>
                <c:pt idx="57">
                  <c:v>42518.0</c:v>
                </c:pt>
                <c:pt idx="58">
                  <c:v>42519.0</c:v>
                </c:pt>
                <c:pt idx="59">
                  <c:v>42520.0</c:v>
                </c:pt>
                <c:pt idx="60">
                  <c:v>42521.0</c:v>
                </c:pt>
                <c:pt idx="61">
                  <c:v>42522.0</c:v>
                </c:pt>
                <c:pt idx="62">
                  <c:v>42523.0</c:v>
                </c:pt>
                <c:pt idx="63">
                  <c:v>42524.0</c:v>
                </c:pt>
                <c:pt idx="64">
                  <c:v>42525.0</c:v>
                </c:pt>
                <c:pt idx="65">
                  <c:v>42526.0</c:v>
                </c:pt>
                <c:pt idx="66">
                  <c:v>42527.0</c:v>
                </c:pt>
                <c:pt idx="67">
                  <c:v>42528.0</c:v>
                </c:pt>
                <c:pt idx="68">
                  <c:v>42529.0</c:v>
                </c:pt>
                <c:pt idx="69">
                  <c:v>42530.0</c:v>
                </c:pt>
                <c:pt idx="70">
                  <c:v>42531.0</c:v>
                </c:pt>
                <c:pt idx="71">
                  <c:v>42532.0</c:v>
                </c:pt>
                <c:pt idx="72">
                  <c:v>42533.0</c:v>
                </c:pt>
                <c:pt idx="73">
                  <c:v>42534.0</c:v>
                </c:pt>
                <c:pt idx="74">
                  <c:v>42535.0</c:v>
                </c:pt>
                <c:pt idx="75">
                  <c:v>42536.0</c:v>
                </c:pt>
                <c:pt idx="76">
                  <c:v>42537.0</c:v>
                </c:pt>
                <c:pt idx="77">
                  <c:v>42538.0</c:v>
                </c:pt>
                <c:pt idx="78">
                  <c:v>42539.0</c:v>
                </c:pt>
                <c:pt idx="79">
                  <c:v>42540.0</c:v>
                </c:pt>
                <c:pt idx="80">
                  <c:v>42541.0</c:v>
                </c:pt>
                <c:pt idx="81">
                  <c:v>42542.0</c:v>
                </c:pt>
                <c:pt idx="82">
                  <c:v>42543.0</c:v>
                </c:pt>
                <c:pt idx="83">
                  <c:v>42544.0</c:v>
                </c:pt>
                <c:pt idx="84">
                  <c:v>42545.0</c:v>
                </c:pt>
                <c:pt idx="85">
                  <c:v>42546.0</c:v>
                </c:pt>
                <c:pt idx="86">
                  <c:v>42547.0</c:v>
                </c:pt>
                <c:pt idx="87">
                  <c:v>42548.0</c:v>
                </c:pt>
                <c:pt idx="88">
                  <c:v>42549.0</c:v>
                </c:pt>
                <c:pt idx="89">
                  <c:v>42550.0</c:v>
                </c:pt>
                <c:pt idx="90">
                  <c:v>42551.0</c:v>
                </c:pt>
                <c:pt idx="91">
                  <c:v>42552.0</c:v>
                </c:pt>
                <c:pt idx="92">
                  <c:v>42553.0</c:v>
                </c:pt>
                <c:pt idx="93">
                  <c:v>42554.0</c:v>
                </c:pt>
                <c:pt idx="94">
                  <c:v>42555.0</c:v>
                </c:pt>
                <c:pt idx="95">
                  <c:v>42556.0</c:v>
                </c:pt>
                <c:pt idx="96">
                  <c:v>42557.0</c:v>
                </c:pt>
                <c:pt idx="97">
                  <c:v>42558.0</c:v>
                </c:pt>
                <c:pt idx="98">
                  <c:v>42559.0</c:v>
                </c:pt>
                <c:pt idx="99">
                  <c:v>42560.0</c:v>
                </c:pt>
                <c:pt idx="100">
                  <c:v>42561.0</c:v>
                </c:pt>
                <c:pt idx="101">
                  <c:v>42562.0</c:v>
                </c:pt>
                <c:pt idx="102">
                  <c:v>42563.0</c:v>
                </c:pt>
                <c:pt idx="103">
                  <c:v>42564.0</c:v>
                </c:pt>
                <c:pt idx="104">
                  <c:v>42565.0</c:v>
                </c:pt>
                <c:pt idx="105">
                  <c:v>42566.0</c:v>
                </c:pt>
                <c:pt idx="106">
                  <c:v>42567.0</c:v>
                </c:pt>
                <c:pt idx="107">
                  <c:v>42568.0</c:v>
                </c:pt>
                <c:pt idx="108">
                  <c:v>42569.0</c:v>
                </c:pt>
                <c:pt idx="109">
                  <c:v>42570.0</c:v>
                </c:pt>
                <c:pt idx="110">
                  <c:v>42571.0</c:v>
                </c:pt>
                <c:pt idx="111">
                  <c:v>42572.0</c:v>
                </c:pt>
                <c:pt idx="112">
                  <c:v>42573.0</c:v>
                </c:pt>
                <c:pt idx="113">
                  <c:v>42574.0</c:v>
                </c:pt>
                <c:pt idx="114">
                  <c:v>42575.0</c:v>
                </c:pt>
                <c:pt idx="115">
                  <c:v>42576.0</c:v>
                </c:pt>
                <c:pt idx="116">
                  <c:v>42577.0</c:v>
                </c:pt>
                <c:pt idx="117">
                  <c:v>42578.0</c:v>
                </c:pt>
                <c:pt idx="118">
                  <c:v>42579.0</c:v>
                </c:pt>
                <c:pt idx="119">
                  <c:v>42580.0</c:v>
                </c:pt>
                <c:pt idx="120">
                  <c:v>42581.0</c:v>
                </c:pt>
                <c:pt idx="121">
                  <c:v>42582.0</c:v>
                </c:pt>
                <c:pt idx="122">
                  <c:v>42583.0</c:v>
                </c:pt>
                <c:pt idx="123">
                  <c:v>42584.0</c:v>
                </c:pt>
                <c:pt idx="124">
                  <c:v>42585.0</c:v>
                </c:pt>
                <c:pt idx="125">
                  <c:v>42586.0</c:v>
                </c:pt>
                <c:pt idx="126">
                  <c:v>42587.0</c:v>
                </c:pt>
                <c:pt idx="127">
                  <c:v>42588.0</c:v>
                </c:pt>
                <c:pt idx="128">
                  <c:v>42589.0</c:v>
                </c:pt>
                <c:pt idx="129">
                  <c:v>42590.0</c:v>
                </c:pt>
                <c:pt idx="130">
                  <c:v>42591.0</c:v>
                </c:pt>
                <c:pt idx="131">
                  <c:v>42592.0</c:v>
                </c:pt>
                <c:pt idx="132">
                  <c:v>42593.0</c:v>
                </c:pt>
                <c:pt idx="133">
                  <c:v>42594.0</c:v>
                </c:pt>
                <c:pt idx="134">
                  <c:v>42595.0</c:v>
                </c:pt>
                <c:pt idx="135">
                  <c:v>42596.0</c:v>
                </c:pt>
                <c:pt idx="136">
                  <c:v>42597.0</c:v>
                </c:pt>
                <c:pt idx="137">
                  <c:v>42598.0</c:v>
                </c:pt>
                <c:pt idx="138">
                  <c:v>42599.0</c:v>
                </c:pt>
                <c:pt idx="139">
                  <c:v>42600.0</c:v>
                </c:pt>
                <c:pt idx="140">
                  <c:v>42601.0</c:v>
                </c:pt>
                <c:pt idx="141">
                  <c:v>42602.0</c:v>
                </c:pt>
                <c:pt idx="142">
                  <c:v>42603.0</c:v>
                </c:pt>
                <c:pt idx="143">
                  <c:v>42604.0</c:v>
                </c:pt>
                <c:pt idx="144">
                  <c:v>42605.0</c:v>
                </c:pt>
                <c:pt idx="145">
                  <c:v>42606.0</c:v>
                </c:pt>
                <c:pt idx="146">
                  <c:v>42607.0</c:v>
                </c:pt>
                <c:pt idx="147">
                  <c:v>42608.0</c:v>
                </c:pt>
                <c:pt idx="148">
                  <c:v>42609.0</c:v>
                </c:pt>
                <c:pt idx="149">
                  <c:v>42610.0</c:v>
                </c:pt>
                <c:pt idx="150">
                  <c:v>42611.0</c:v>
                </c:pt>
                <c:pt idx="151">
                  <c:v>42612.0</c:v>
                </c:pt>
                <c:pt idx="152">
                  <c:v>42613.0</c:v>
                </c:pt>
                <c:pt idx="153">
                  <c:v>42614.0</c:v>
                </c:pt>
                <c:pt idx="154">
                  <c:v>42615.0</c:v>
                </c:pt>
                <c:pt idx="155">
                  <c:v>42616.0</c:v>
                </c:pt>
                <c:pt idx="156">
                  <c:v>42617.0</c:v>
                </c:pt>
                <c:pt idx="157">
                  <c:v>42618.0</c:v>
                </c:pt>
                <c:pt idx="158">
                  <c:v>42619.0</c:v>
                </c:pt>
                <c:pt idx="159">
                  <c:v>42620.0</c:v>
                </c:pt>
                <c:pt idx="160">
                  <c:v>42621.0</c:v>
                </c:pt>
                <c:pt idx="161">
                  <c:v>42622.0</c:v>
                </c:pt>
                <c:pt idx="162">
                  <c:v>42623.0</c:v>
                </c:pt>
                <c:pt idx="163">
                  <c:v>42624.0</c:v>
                </c:pt>
                <c:pt idx="164">
                  <c:v>42625.0</c:v>
                </c:pt>
                <c:pt idx="165">
                  <c:v>42626.0</c:v>
                </c:pt>
                <c:pt idx="166">
                  <c:v>42627.0</c:v>
                </c:pt>
                <c:pt idx="167">
                  <c:v>42628.0</c:v>
                </c:pt>
                <c:pt idx="168">
                  <c:v>42629.0</c:v>
                </c:pt>
                <c:pt idx="169">
                  <c:v>42630.0</c:v>
                </c:pt>
                <c:pt idx="170">
                  <c:v>42631.0</c:v>
                </c:pt>
                <c:pt idx="171">
                  <c:v>42632.0</c:v>
                </c:pt>
                <c:pt idx="172">
                  <c:v>42633.0</c:v>
                </c:pt>
                <c:pt idx="173">
                  <c:v>42634.0</c:v>
                </c:pt>
                <c:pt idx="174">
                  <c:v>42635.0</c:v>
                </c:pt>
                <c:pt idx="175">
                  <c:v>42636.0</c:v>
                </c:pt>
                <c:pt idx="176">
                  <c:v>42637.0</c:v>
                </c:pt>
                <c:pt idx="177">
                  <c:v>42638.0</c:v>
                </c:pt>
                <c:pt idx="178">
                  <c:v>42639.0</c:v>
                </c:pt>
                <c:pt idx="179">
                  <c:v>42640.0</c:v>
                </c:pt>
                <c:pt idx="180">
                  <c:v>42641.0</c:v>
                </c:pt>
                <c:pt idx="181">
                  <c:v>42642.0</c:v>
                </c:pt>
                <c:pt idx="182">
                  <c:v>42643.0</c:v>
                </c:pt>
                <c:pt idx="183">
                  <c:v>42644.0</c:v>
                </c:pt>
                <c:pt idx="184">
                  <c:v>42645.0</c:v>
                </c:pt>
                <c:pt idx="185">
                  <c:v>42646.0</c:v>
                </c:pt>
                <c:pt idx="186">
                  <c:v>42647.0</c:v>
                </c:pt>
                <c:pt idx="187">
                  <c:v>42648.0</c:v>
                </c:pt>
                <c:pt idx="188">
                  <c:v>42649.0</c:v>
                </c:pt>
                <c:pt idx="189">
                  <c:v>42650.0</c:v>
                </c:pt>
                <c:pt idx="190">
                  <c:v>42651.0</c:v>
                </c:pt>
                <c:pt idx="191">
                  <c:v>42652.0</c:v>
                </c:pt>
                <c:pt idx="192">
                  <c:v>42653.0</c:v>
                </c:pt>
                <c:pt idx="193">
                  <c:v>42654.0</c:v>
                </c:pt>
                <c:pt idx="194">
                  <c:v>42655.0</c:v>
                </c:pt>
                <c:pt idx="195">
                  <c:v>42656.0</c:v>
                </c:pt>
                <c:pt idx="196">
                  <c:v>42657.0</c:v>
                </c:pt>
                <c:pt idx="197">
                  <c:v>42658.0</c:v>
                </c:pt>
                <c:pt idx="198">
                  <c:v>42659.0</c:v>
                </c:pt>
                <c:pt idx="199">
                  <c:v>42660.0</c:v>
                </c:pt>
                <c:pt idx="200">
                  <c:v>42661.0</c:v>
                </c:pt>
                <c:pt idx="201">
                  <c:v>42662.0</c:v>
                </c:pt>
                <c:pt idx="202">
                  <c:v>42663.0</c:v>
                </c:pt>
              </c:numCache>
            </c:numRef>
          </c:cat>
          <c:val>
            <c:numRef>
              <c:f>'Precipitation, temp summer'!$K$2:$K$204</c:f>
              <c:numCache>
                <c:formatCode>General</c:formatCode>
                <c:ptCount val="203"/>
                <c:pt idx="0">
                  <c:v>0.1</c:v>
                </c:pt>
                <c:pt idx="1">
                  <c:v>0.21</c:v>
                </c:pt>
                <c:pt idx="2">
                  <c:v>0.32</c:v>
                </c:pt>
                <c:pt idx="3">
                  <c:v>0.43</c:v>
                </c:pt>
                <c:pt idx="4">
                  <c:v>0.54</c:v>
                </c:pt>
                <c:pt idx="5">
                  <c:v>0.65</c:v>
                </c:pt>
                <c:pt idx="6">
                  <c:v>0.76</c:v>
                </c:pt>
                <c:pt idx="7">
                  <c:v>0.87</c:v>
                </c:pt>
                <c:pt idx="8">
                  <c:v>0.99</c:v>
                </c:pt>
                <c:pt idx="9">
                  <c:v>1.1</c:v>
                </c:pt>
                <c:pt idx="10">
                  <c:v>1.22</c:v>
                </c:pt>
                <c:pt idx="11">
                  <c:v>1.33</c:v>
                </c:pt>
                <c:pt idx="12">
                  <c:v>1.45</c:v>
                </c:pt>
                <c:pt idx="13">
                  <c:v>1.56</c:v>
                </c:pt>
                <c:pt idx="14">
                  <c:v>1.67</c:v>
                </c:pt>
                <c:pt idx="15">
                  <c:v>1.78</c:v>
                </c:pt>
                <c:pt idx="16">
                  <c:v>1.89</c:v>
                </c:pt>
                <c:pt idx="17">
                  <c:v>2.0</c:v>
                </c:pt>
                <c:pt idx="18">
                  <c:v>2.11</c:v>
                </c:pt>
                <c:pt idx="19">
                  <c:v>2.21</c:v>
                </c:pt>
                <c:pt idx="20">
                  <c:v>2.31</c:v>
                </c:pt>
                <c:pt idx="21">
                  <c:v>2.42</c:v>
                </c:pt>
                <c:pt idx="22">
                  <c:v>2.52</c:v>
                </c:pt>
                <c:pt idx="23">
                  <c:v>2.62</c:v>
                </c:pt>
                <c:pt idx="24">
                  <c:v>2.720000000000001</c:v>
                </c:pt>
                <c:pt idx="25">
                  <c:v>2.820000000000001</c:v>
                </c:pt>
                <c:pt idx="26">
                  <c:v>2.930000000000001</c:v>
                </c:pt>
                <c:pt idx="27">
                  <c:v>3.04</c:v>
                </c:pt>
                <c:pt idx="28">
                  <c:v>3.15</c:v>
                </c:pt>
                <c:pt idx="29">
                  <c:v>3.26</c:v>
                </c:pt>
                <c:pt idx="30">
                  <c:v>3.36</c:v>
                </c:pt>
                <c:pt idx="31">
                  <c:v>3.46</c:v>
                </c:pt>
                <c:pt idx="32">
                  <c:v>3.56</c:v>
                </c:pt>
                <c:pt idx="33">
                  <c:v>3.67</c:v>
                </c:pt>
                <c:pt idx="34">
                  <c:v>3.77</c:v>
                </c:pt>
                <c:pt idx="35">
                  <c:v>3.87</c:v>
                </c:pt>
                <c:pt idx="36">
                  <c:v>3.98</c:v>
                </c:pt>
                <c:pt idx="37">
                  <c:v>4.08</c:v>
                </c:pt>
                <c:pt idx="38">
                  <c:v>4.18</c:v>
                </c:pt>
                <c:pt idx="39">
                  <c:v>4.27</c:v>
                </c:pt>
                <c:pt idx="40">
                  <c:v>4.369999999999996</c:v>
                </c:pt>
                <c:pt idx="41">
                  <c:v>4.469999999999999</c:v>
                </c:pt>
                <c:pt idx="42">
                  <c:v>4.559999999999999</c:v>
                </c:pt>
                <c:pt idx="43">
                  <c:v>4.659999999999996</c:v>
                </c:pt>
                <c:pt idx="44">
                  <c:v>4.759999999999998</c:v>
                </c:pt>
                <c:pt idx="45">
                  <c:v>4.859999999999998</c:v>
                </c:pt>
                <c:pt idx="46">
                  <c:v>4.959999999999997</c:v>
                </c:pt>
                <c:pt idx="47">
                  <c:v>5.059999999999997</c:v>
                </c:pt>
                <c:pt idx="48">
                  <c:v>5.169999999999995</c:v>
                </c:pt>
                <c:pt idx="49">
                  <c:v>5.279999999999997</c:v>
                </c:pt>
                <c:pt idx="50">
                  <c:v>5.389999999999998</c:v>
                </c:pt>
                <c:pt idx="51">
                  <c:v>5.489999999999997</c:v>
                </c:pt>
                <c:pt idx="52">
                  <c:v>5.599999999999998</c:v>
                </c:pt>
                <c:pt idx="53">
                  <c:v>5.709999999999998</c:v>
                </c:pt>
                <c:pt idx="54">
                  <c:v>5.819999999999998</c:v>
                </c:pt>
                <c:pt idx="55">
                  <c:v>5.929999999999999</c:v>
                </c:pt>
                <c:pt idx="56">
                  <c:v>6.029999999999998</c:v>
                </c:pt>
                <c:pt idx="57">
                  <c:v>6.129999999999995</c:v>
                </c:pt>
                <c:pt idx="58">
                  <c:v>6.219999999999998</c:v>
                </c:pt>
                <c:pt idx="59">
                  <c:v>6.319999999999998</c:v>
                </c:pt>
                <c:pt idx="60">
                  <c:v>6.419999999999997</c:v>
                </c:pt>
                <c:pt idx="61">
                  <c:v>6.529999999999998</c:v>
                </c:pt>
                <c:pt idx="62">
                  <c:v>6.639999999999998</c:v>
                </c:pt>
                <c:pt idx="63">
                  <c:v>6.759999999999998</c:v>
                </c:pt>
                <c:pt idx="64">
                  <c:v>6.879999999999998</c:v>
                </c:pt>
                <c:pt idx="65">
                  <c:v>6.989999999999998</c:v>
                </c:pt>
                <c:pt idx="66">
                  <c:v>7.109999999999999</c:v>
                </c:pt>
                <c:pt idx="67">
                  <c:v>7.239999999999998</c:v>
                </c:pt>
                <c:pt idx="68">
                  <c:v>7.369999999999996</c:v>
                </c:pt>
                <c:pt idx="69">
                  <c:v>7.499999999999998</c:v>
                </c:pt>
                <c:pt idx="70">
                  <c:v>7.629999999999994</c:v>
                </c:pt>
                <c:pt idx="71">
                  <c:v>7.759999999999998</c:v>
                </c:pt>
                <c:pt idx="72">
                  <c:v>7.889999999999998</c:v>
                </c:pt>
                <c:pt idx="73">
                  <c:v>8.02</c:v>
                </c:pt>
                <c:pt idx="74">
                  <c:v>8.15</c:v>
                </c:pt>
                <c:pt idx="75">
                  <c:v>8.29</c:v>
                </c:pt>
                <c:pt idx="76">
                  <c:v>8.42</c:v>
                </c:pt>
                <c:pt idx="77">
                  <c:v>8.54</c:v>
                </c:pt>
                <c:pt idx="78">
                  <c:v>8.67</c:v>
                </c:pt>
                <c:pt idx="79">
                  <c:v>8.79</c:v>
                </c:pt>
                <c:pt idx="80">
                  <c:v>8.910000000000001</c:v>
                </c:pt>
                <c:pt idx="81">
                  <c:v>9.04</c:v>
                </c:pt>
                <c:pt idx="82">
                  <c:v>9.160000000000001</c:v>
                </c:pt>
                <c:pt idx="83">
                  <c:v>9.29</c:v>
                </c:pt>
                <c:pt idx="84">
                  <c:v>9.410000000000001</c:v>
                </c:pt>
                <c:pt idx="85">
                  <c:v>9.54</c:v>
                </c:pt>
                <c:pt idx="86">
                  <c:v>9.67</c:v>
                </c:pt>
                <c:pt idx="87">
                  <c:v>9.8</c:v>
                </c:pt>
                <c:pt idx="88">
                  <c:v>9.930000000000001</c:v>
                </c:pt>
                <c:pt idx="89">
                  <c:v>10.05</c:v>
                </c:pt>
                <c:pt idx="90">
                  <c:v>10.18</c:v>
                </c:pt>
                <c:pt idx="91">
                  <c:v>10.3</c:v>
                </c:pt>
                <c:pt idx="92">
                  <c:v>10.41</c:v>
                </c:pt>
                <c:pt idx="93">
                  <c:v>10.51</c:v>
                </c:pt>
                <c:pt idx="94">
                  <c:v>10.62</c:v>
                </c:pt>
                <c:pt idx="95">
                  <c:v>10.73</c:v>
                </c:pt>
                <c:pt idx="96">
                  <c:v>10.83</c:v>
                </c:pt>
                <c:pt idx="97">
                  <c:v>10.93</c:v>
                </c:pt>
                <c:pt idx="98">
                  <c:v>11.04</c:v>
                </c:pt>
                <c:pt idx="99">
                  <c:v>11.15</c:v>
                </c:pt>
                <c:pt idx="100">
                  <c:v>11.26</c:v>
                </c:pt>
                <c:pt idx="101">
                  <c:v>11.37</c:v>
                </c:pt>
                <c:pt idx="102">
                  <c:v>11.49</c:v>
                </c:pt>
                <c:pt idx="103">
                  <c:v>11.6</c:v>
                </c:pt>
                <c:pt idx="104">
                  <c:v>11.71</c:v>
                </c:pt>
                <c:pt idx="105">
                  <c:v>11.83</c:v>
                </c:pt>
                <c:pt idx="106">
                  <c:v>11.94</c:v>
                </c:pt>
                <c:pt idx="107">
                  <c:v>12.06</c:v>
                </c:pt>
                <c:pt idx="108">
                  <c:v>12.18</c:v>
                </c:pt>
                <c:pt idx="109">
                  <c:v>12.3</c:v>
                </c:pt>
                <c:pt idx="110">
                  <c:v>12.42</c:v>
                </c:pt>
                <c:pt idx="111">
                  <c:v>12.53</c:v>
                </c:pt>
                <c:pt idx="112">
                  <c:v>12.65</c:v>
                </c:pt>
                <c:pt idx="113">
                  <c:v>12.77</c:v>
                </c:pt>
                <c:pt idx="114">
                  <c:v>12.88</c:v>
                </c:pt>
                <c:pt idx="115">
                  <c:v>12.99</c:v>
                </c:pt>
                <c:pt idx="116">
                  <c:v>13.11</c:v>
                </c:pt>
                <c:pt idx="117">
                  <c:v>13.22999999999998</c:v>
                </c:pt>
                <c:pt idx="118">
                  <c:v>13.34999999999998</c:v>
                </c:pt>
                <c:pt idx="119">
                  <c:v>13.46999999999998</c:v>
                </c:pt>
                <c:pt idx="120">
                  <c:v>13.58999999999998</c:v>
                </c:pt>
                <c:pt idx="121">
                  <c:v>13.69999999999998</c:v>
                </c:pt>
                <c:pt idx="122">
                  <c:v>13.80999999999998</c:v>
                </c:pt>
                <c:pt idx="123">
                  <c:v>13.92999999999998</c:v>
                </c:pt>
                <c:pt idx="124">
                  <c:v>14.03999999999998</c:v>
                </c:pt>
                <c:pt idx="125">
                  <c:v>14.14999999999998</c:v>
                </c:pt>
                <c:pt idx="126">
                  <c:v>14.25999999999998</c:v>
                </c:pt>
                <c:pt idx="127">
                  <c:v>14.36999999999998</c:v>
                </c:pt>
                <c:pt idx="128">
                  <c:v>14.46999999999998</c:v>
                </c:pt>
                <c:pt idx="129">
                  <c:v>14.56999999999998</c:v>
                </c:pt>
                <c:pt idx="130">
                  <c:v>14.67999999999998</c:v>
                </c:pt>
                <c:pt idx="131">
                  <c:v>14.77999999999998</c:v>
                </c:pt>
                <c:pt idx="132">
                  <c:v>14.87999999999998</c:v>
                </c:pt>
                <c:pt idx="133">
                  <c:v>14.96999999999998</c:v>
                </c:pt>
                <c:pt idx="134">
                  <c:v>15.06999999999998</c:v>
                </c:pt>
                <c:pt idx="135">
                  <c:v>15.15999999999998</c:v>
                </c:pt>
                <c:pt idx="136">
                  <c:v>15.25999999999997</c:v>
                </c:pt>
                <c:pt idx="137">
                  <c:v>15.34999999999997</c:v>
                </c:pt>
                <c:pt idx="138">
                  <c:v>15.44999999999997</c:v>
                </c:pt>
                <c:pt idx="139">
                  <c:v>15.54999999999997</c:v>
                </c:pt>
                <c:pt idx="140">
                  <c:v>15.63999999999997</c:v>
                </c:pt>
                <c:pt idx="141">
                  <c:v>15.73999999999997</c:v>
                </c:pt>
                <c:pt idx="142">
                  <c:v>15.84999999999997</c:v>
                </c:pt>
                <c:pt idx="143">
                  <c:v>15.94999999999997</c:v>
                </c:pt>
                <c:pt idx="144">
                  <c:v>16.04999999999997</c:v>
                </c:pt>
                <c:pt idx="145">
                  <c:v>16.14999999999997</c:v>
                </c:pt>
                <c:pt idx="146">
                  <c:v>16.23999999999997</c:v>
                </c:pt>
                <c:pt idx="147">
                  <c:v>16.33999999999997</c:v>
                </c:pt>
                <c:pt idx="148">
                  <c:v>16.43999999999998</c:v>
                </c:pt>
                <c:pt idx="149">
                  <c:v>16.53999999999998</c:v>
                </c:pt>
                <c:pt idx="150">
                  <c:v>16.64999999999998</c:v>
                </c:pt>
                <c:pt idx="151">
                  <c:v>16.74999999999998</c:v>
                </c:pt>
                <c:pt idx="152">
                  <c:v>16.85999999999998</c:v>
                </c:pt>
                <c:pt idx="153">
                  <c:v>16.97999999999998</c:v>
                </c:pt>
                <c:pt idx="154">
                  <c:v>17.09999999999998</c:v>
                </c:pt>
                <c:pt idx="155">
                  <c:v>17.21999999999998</c:v>
                </c:pt>
                <c:pt idx="156">
                  <c:v>17.34999999999998</c:v>
                </c:pt>
                <c:pt idx="157">
                  <c:v>17.47999999999998</c:v>
                </c:pt>
                <c:pt idx="158">
                  <c:v>17.59999999999998</c:v>
                </c:pt>
                <c:pt idx="159">
                  <c:v>17.71999999999998</c:v>
                </c:pt>
                <c:pt idx="160">
                  <c:v>17.84999999999998</c:v>
                </c:pt>
                <c:pt idx="161">
                  <c:v>17.97999999999998</c:v>
                </c:pt>
                <c:pt idx="162">
                  <c:v>18.10999999999998</c:v>
                </c:pt>
                <c:pt idx="163">
                  <c:v>18.24999999999998</c:v>
                </c:pt>
                <c:pt idx="164">
                  <c:v>18.38999999999998</c:v>
                </c:pt>
                <c:pt idx="165">
                  <c:v>18.52999999999998</c:v>
                </c:pt>
                <c:pt idx="166">
                  <c:v>18.66999999999998</c:v>
                </c:pt>
                <c:pt idx="167">
                  <c:v>18.80999999999998</c:v>
                </c:pt>
                <c:pt idx="168">
                  <c:v>18.94999999999998</c:v>
                </c:pt>
                <c:pt idx="169">
                  <c:v>19.09999999999998</c:v>
                </c:pt>
                <c:pt idx="170">
                  <c:v>19.23999999999998</c:v>
                </c:pt>
                <c:pt idx="171">
                  <c:v>19.37999999999998</c:v>
                </c:pt>
                <c:pt idx="172">
                  <c:v>19.51999999999998</c:v>
                </c:pt>
                <c:pt idx="173">
                  <c:v>19.65999999999998</c:v>
                </c:pt>
                <c:pt idx="174">
                  <c:v>19.80999999999998</c:v>
                </c:pt>
                <c:pt idx="175">
                  <c:v>19.94999999999998</c:v>
                </c:pt>
                <c:pt idx="176">
                  <c:v>20.08999999999998</c:v>
                </c:pt>
                <c:pt idx="177">
                  <c:v>20.21999999999998</c:v>
                </c:pt>
                <c:pt idx="178">
                  <c:v>20.35999999999998</c:v>
                </c:pt>
                <c:pt idx="179">
                  <c:v>20.48999999999998</c:v>
                </c:pt>
                <c:pt idx="180">
                  <c:v>20.61999999999998</c:v>
                </c:pt>
                <c:pt idx="181">
                  <c:v>20.74999999999998</c:v>
                </c:pt>
                <c:pt idx="182">
                  <c:v>20.86999999999998</c:v>
                </c:pt>
                <c:pt idx="183">
                  <c:v>20.98999999999998</c:v>
                </c:pt>
                <c:pt idx="184">
                  <c:v>21.09999999999998</c:v>
                </c:pt>
                <c:pt idx="185">
                  <c:v>21.20999999999998</c:v>
                </c:pt>
                <c:pt idx="186">
                  <c:v>21.31999999999998</c:v>
                </c:pt>
                <c:pt idx="187">
                  <c:v>21.43999999999998</c:v>
                </c:pt>
                <c:pt idx="188">
                  <c:v>21.54999999999998</c:v>
                </c:pt>
                <c:pt idx="189">
                  <c:v>21.66999999999998</c:v>
                </c:pt>
                <c:pt idx="190">
                  <c:v>21.77999999999998</c:v>
                </c:pt>
                <c:pt idx="191">
                  <c:v>21.89999999999998</c:v>
                </c:pt>
                <c:pt idx="192">
                  <c:v>22.00999999999998</c:v>
                </c:pt>
                <c:pt idx="193">
                  <c:v>22.11999999999998</c:v>
                </c:pt>
                <c:pt idx="194">
                  <c:v>22.21999999999998</c:v>
                </c:pt>
                <c:pt idx="195">
                  <c:v>22.32999999999998</c:v>
                </c:pt>
                <c:pt idx="196">
                  <c:v>22.43999999999998</c:v>
                </c:pt>
                <c:pt idx="197">
                  <c:v>22.53999999999998</c:v>
                </c:pt>
                <c:pt idx="198">
                  <c:v>22.64999999999998</c:v>
                </c:pt>
                <c:pt idx="199">
                  <c:v>22.74999999999998</c:v>
                </c:pt>
                <c:pt idx="200">
                  <c:v>22.84999999999998</c:v>
                </c:pt>
                <c:pt idx="201">
                  <c:v>22.95999999999998</c:v>
                </c:pt>
                <c:pt idx="202">
                  <c:v>23.06999999999998</c:v>
                </c:pt>
              </c:numCache>
            </c:numRef>
          </c:val>
          <c:smooth val="0"/>
        </c:ser>
        <c:ser>
          <c:idx val="1"/>
          <c:order val="1"/>
          <c:tx>
            <c:strRef>
              <c:f>'Precipitation, temp summer'!$I$1</c:f>
              <c:strCache>
                <c:ptCount val="1"/>
                <c:pt idx="0">
                  <c:v>2015 Accumulation</c:v>
                </c:pt>
              </c:strCache>
            </c:strRef>
          </c:tx>
          <c:spPr>
            <a:ln w="28575" cap="rnd">
              <a:solidFill>
                <a:srgbClr val="0070C0"/>
              </a:solidFill>
              <a:round/>
            </a:ln>
            <a:effectLst/>
          </c:spPr>
          <c:marker>
            <c:symbol val="none"/>
          </c:marker>
          <c:cat>
            <c:numRef>
              <c:f>'Precipitation, temp summer'!$A$2:$A$204</c:f>
              <c:numCache>
                <c:formatCode>[$-409]d\-mmm;@</c:formatCode>
                <c:ptCount val="203"/>
                <c:pt idx="0">
                  <c:v>42461.0</c:v>
                </c:pt>
                <c:pt idx="1">
                  <c:v>42462.0</c:v>
                </c:pt>
                <c:pt idx="2">
                  <c:v>42463.0</c:v>
                </c:pt>
                <c:pt idx="3">
                  <c:v>42464.0</c:v>
                </c:pt>
                <c:pt idx="4">
                  <c:v>42465.0</c:v>
                </c:pt>
                <c:pt idx="5">
                  <c:v>42466.0</c:v>
                </c:pt>
                <c:pt idx="6">
                  <c:v>42467.0</c:v>
                </c:pt>
                <c:pt idx="7">
                  <c:v>42468.0</c:v>
                </c:pt>
                <c:pt idx="8">
                  <c:v>42469.0</c:v>
                </c:pt>
                <c:pt idx="9">
                  <c:v>42470.0</c:v>
                </c:pt>
                <c:pt idx="10">
                  <c:v>42471.0</c:v>
                </c:pt>
                <c:pt idx="11">
                  <c:v>42472.0</c:v>
                </c:pt>
                <c:pt idx="12">
                  <c:v>42473.0</c:v>
                </c:pt>
                <c:pt idx="13">
                  <c:v>42474.0</c:v>
                </c:pt>
                <c:pt idx="14">
                  <c:v>42475.0</c:v>
                </c:pt>
                <c:pt idx="15">
                  <c:v>42476.0</c:v>
                </c:pt>
                <c:pt idx="16">
                  <c:v>42477.0</c:v>
                </c:pt>
                <c:pt idx="17">
                  <c:v>42478.0</c:v>
                </c:pt>
                <c:pt idx="18">
                  <c:v>42479.0</c:v>
                </c:pt>
                <c:pt idx="19">
                  <c:v>42480.0</c:v>
                </c:pt>
                <c:pt idx="20">
                  <c:v>42481.0</c:v>
                </c:pt>
                <c:pt idx="21">
                  <c:v>42482.0</c:v>
                </c:pt>
                <c:pt idx="22">
                  <c:v>42483.0</c:v>
                </c:pt>
                <c:pt idx="23">
                  <c:v>42484.0</c:v>
                </c:pt>
                <c:pt idx="24">
                  <c:v>42485.0</c:v>
                </c:pt>
                <c:pt idx="25">
                  <c:v>42486.0</c:v>
                </c:pt>
                <c:pt idx="26">
                  <c:v>42487.0</c:v>
                </c:pt>
                <c:pt idx="27">
                  <c:v>42488.0</c:v>
                </c:pt>
                <c:pt idx="28">
                  <c:v>42489.0</c:v>
                </c:pt>
                <c:pt idx="29">
                  <c:v>42490.0</c:v>
                </c:pt>
                <c:pt idx="30">
                  <c:v>42491.0</c:v>
                </c:pt>
                <c:pt idx="31">
                  <c:v>42492.0</c:v>
                </c:pt>
                <c:pt idx="32">
                  <c:v>42493.0</c:v>
                </c:pt>
                <c:pt idx="33">
                  <c:v>42494.0</c:v>
                </c:pt>
                <c:pt idx="34">
                  <c:v>42495.0</c:v>
                </c:pt>
                <c:pt idx="35">
                  <c:v>42496.0</c:v>
                </c:pt>
                <c:pt idx="36">
                  <c:v>42497.0</c:v>
                </c:pt>
                <c:pt idx="37">
                  <c:v>42498.0</c:v>
                </c:pt>
                <c:pt idx="38">
                  <c:v>42499.0</c:v>
                </c:pt>
                <c:pt idx="39">
                  <c:v>42500.0</c:v>
                </c:pt>
                <c:pt idx="40">
                  <c:v>42501.0</c:v>
                </c:pt>
                <c:pt idx="41">
                  <c:v>42502.0</c:v>
                </c:pt>
                <c:pt idx="42">
                  <c:v>42503.0</c:v>
                </c:pt>
                <c:pt idx="43">
                  <c:v>42504.0</c:v>
                </c:pt>
                <c:pt idx="44">
                  <c:v>42505.0</c:v>
                </c:pt>
                <c:pt idx="45">
                  <c:v>42506.0</c:v>
                </c:pt>
                <c:pt idx="46">
                  <c:v>42507.0</c:v>
                </c:pt>
                <c:pt idx="47">
                  <c:v>42508.0</c:v>
                </c:pt>
                <c:pt idx="48">
                  <c:v>42509.0</c:v>
                </c:pt>
                <c:pt idx="49">
                  <c:v>42510.0</c:v>
                </c:pt>
                <c:pt idx="50">
                  <c:v>42511.0</c:v>
                </c:pt>
                <c:pt idx="51">
                  <c:v>42512.0</c:v>
                </c:pt>
                <c:pt idx="52">
                  <c:v>42513.0</c:v>
                </c:pt>
                <c:pt idx="53">
                  <c:v>42514.0</c:v>
                </c:pt>
                <c:pt idx="54">
                  <c:v>42515.0</c:v>
                </c:pt>
                <c:pt idx="55">
                  <c:v>42516.0</c:v>
                </c:pt>
                <c:pt idx="56">
                  <c:v>42517.0</c:v>
                </c:pt>
                <c:pt idx="57">
                  <c:v>42518.0</c:v>
                </c:pt>
                <c:pt idx="58">
                  <c:v>42519.0</c:v>
                </c:pt>
                <c:pt idx="59">
                  <c:v>42520.0</c:v>
                </c:pt>
                <c:pt idx="60">
                  <c:v>42521.0</c:v>
                </c:pt>
                <c:pt idx="61">
                  <c:v>42522.0</c:v>
                </c:pt>
                <c:pt idx="62">
                  <c:v>42523.0</c:v>
                </c:pt>
                <c:pt idx="63">
                  <c:v>42524.0</c:v>
                </c:pt>
                <c:pt idx="64">
                  <c:v>42525.0</c:v>
                </c:pt>
                <c:pt idx="65">
                  <c:v>42526.0</c:v>
                </c:pt>
                <c:pt idx="66">
                  <c:v>42527.0</c:v>
                </c:pt>
                <c:pt idx="67">
                  <c:v>42528.0</c:v>
                </c:pt>
                <c:pt idx="68">
                  <c:v>42529.0</c:v>
                </c:pt>
                <c:pt idx="69">
                  <c:v>42530.0</c:v>
                </c:pt>
                <c:pt idx="70">
                  <c:v>42531.0</c:v>
                </c:pt>
                <c:pt idx="71">
                  <c:v>42532.0</c:v>
                </c:pt>
                <c:pt idx="72">
                  <c:v>42533.0</c:v>
                </c:pt>
                <c:pt idx="73">
                  <c:v>42534.0</c:v>
                </c:pt>
                <c:pt idx="74">
                  <c:v>42535.0</c:v>
                </c:pt>
                <c:pt idx="75">
                  <c:v>42536.0</c:v>
                </c:pt>
                <c:pt idx="76">
                  <c:v>42537.0</c:v>
                </c:pt>
                <c:pt idx="77">
                  <c:v>42538.0</c:v>
                </c:pt>
                <c:pt idx="78">
                  <c:v>42539.0</c:v>
                </c:pt>
                <c:pt idx="79">
                  <c:v>42540.0</c:v>
                </c:pt>
                <c:pt idx="80">
                  <c:v>42541.0</c:v>
                </c:pt>
                <c:pt idx="81">
                  <c:v>42542.0</c:v>
                </c:pt>
                <c:pt idx="82">
                  <c:v>42543.0</c:v>
                </c:pt>
                <c:pt idx="83">
                  <c:v>42544.0</c:v>
                </c:pt>
                <c:pt idx="84">
                  <c:v>42545.0</c:v>
                </c:pt>
                <c:pt idx="85">
                  <c:v>42546.0</c:v>
                </c:pt>
                <c:pt idx="86">
                  <c:v>42547.0</c:v>
                </c:pt>
                <c:pt idx="87">
                  <c:v>42548.0</c:v>
                </c:pt>
                <c:pt idx="88">
                  <c:v>42549.0</c:v>
                </c:pt>
                <c:pt idx="89">
                  <c:v>42550.0</c:v>
                </c:pt>
                <c:pt idx="90">
                  <c:v>42551.0</c:v>
                </c:pt>
                <c:pt idx="91">
                  <c:v>42552.0</c:v>
                </c:pt>
                <c:pt idx="92">
                  <c:v>42553.0</c:v>
                </c:pt>
                <c:pt idx="93">
                  <c:v>42554.0</c:v>
                </c:pt>
                <c:pt idx="94">
                  <c:v>42555.0</c:v>
                </c:pt>
                <c:pt idx="95">
                  <c:v>42556.0</c:v>
                </c:pt>
                <c:pt idx="96">
                  <c:v>42557.0</c:v>
                </c:pt>
                <c:pt idx="97">
                  <c:v>42558.0</c:v>
                </c:pt>
                <c:pt idx="98">
                  <c:v>42559.0</c:v>
                </c:pt>
                <c:pt idx="99">
                  <c:v>42560.0</c:v>
                </c:pt>
                <c:pt idx="100">
                  <c:v>42561.0</c:v>
                </c:pt>
                <c:pt idx="101">
                  <c:v>42562.0</c:v>
                </c:pt>
                <c:pt idx="102">
                  <c:v>42563.0</c:v>
                </c:pt>
                <c:pt idx="103">
                  <c:v>42564.0</c:v>
                </c:pt>
                <c:pt idx="104">
                  <c:v>42565.0</c:v>
                </c:pt>
                <c:pt idx="105">
                  <c:v>42566.0</c:v>
                </c:pt>
                <c:pt idx="106">
                  <c:v>42567.0</c:v>
                </c:pt>
                <c:pt idx="107">
                  <c:v>42568.0</c:v>
                </c:pt>
                <c:pt idx="108">
                  <c:v>42569.0</c:v>
                </c:pt>
                <c:pt idx="109">
                  <c:v>42570.0</c:v>
                </c:pt>
                <c:pt idx="110">
                  <c:v>42571.0</c:v>
                </c:pt>
                <c:pt idx="111">
                  <c:v>42572.0</c:v>
                </c:pt>
                <c:pt idx="112">
                  <c:v>42573.0</c:v>
                </c:pt>
                <c:pt idx="113">
                  <c:v>42574.0</c:v>
                </c:pt>
                <c:pt idx="114">
                  <c:v>42575.0</c:v>
                </c:pt>
                <c:pt idx="115">
                  <c:v>42576.0</c:v>
                </c:pt>
                <c:pt idx="116">
                  <c:v>42577.0</c:v>
                </c:pt>
                <c:pt idx="117">
                  <c:v>42578.0</c:v>
                </c:pt>
                <c:pt idx="118">
                  <c:v>42579.0</c:v>
                </c:pt>
                <c:pt idx="119">
                  <c:v>42580.0</c:v>
                </c:pt>
                <c:pt idx="120">
                  <c:v>42581.0</c:v>
                </c:pt>
                <c:pt idx="121">
                  <c:v>42582.0</c:v>
                </c:pt>
                <c:pt idx="122">
                  <c:v>42583.0</c:v>
                </c:pt>
                <c:pt idx="123">
                  <c:v>42584.0</c:v>
                </c:pt>
                <c:pt idx="124">
                  <c:v>42585.0</c:v>
                </c:pt>
                <c:pt idx="125">
                  <c:v>42586.0</c:v>
                </c:pt>
                <c:pt idx="126">
                  <c:v>42587.0</c:v>
                </c:pt>
                <c:pt idx="127">
                  <c:v>42588.0</c:v>
                </c:pt>
                <c:pt idx="128">
                  <c:v>42589.0</c:v>
                </c:pt>
                <c:pt idx="129">
                  <c:v>42590.0</c:v>
                </c:pt>
                <c:pt idx="130">
                  <c:v>42591.0</c:v>
                </c:pt>
                <c:pt idx="131">
                  <c:v>42592.0</c:v>
                </c:pt>
                <c:pt idx="132">
                  <c:v>42593.0</c:v>
                </c:pt>
                <c:pt idx="133">
                  <c:v>42594.0</c:v>
                </c:pt>
                <c:pt idx="134">
                  <c:v>42595.0</c:v>
                </c:pt>
                <c:pt idx="135">
                  <c:v>42596.0</c:v>
                </c:pt>
                <c:pt idx="136">
                  <c:v>42597.0</c:v>
                </c:pt>
                <c:pt idx="137">
                  <c:v>42598.0</c:v>
                </c:pt>
                <c:pt idx="138">
                  <c:v>42599.0</c:v>
                </c:pt>
                <c:pt idx="139">
                  <c:v>42600.0</c:v>
                </c:pt>
                <c:pt idx="140">
                  <c:v>42601.0</c:v>
                </c:pt>
                <c:pt idx="141">
                  <c:v>42602.0</c:v>
                </c:pt>
                <c:pt idx="142">
                  <c:v>42603.0</c:v>
                </c:pt>
                <c:pt idx="143">
                  <c:v>42604.0</c:v>
                </c:pt>
                <c:pt idx="144">
                  <c:v>42605.0</c:v>
                </c:pt>
                <c:pt idx="145">
                  <c:v>42606.0</c:v>
                </c:pt>
                <c:pt idx="146">
                  <c:v>42607.0</c:v>
                </c:pt>
                <c:pt idx="147">
                  <c:v>42608.0</c:v>
                </c:pt>
                <c:pt idx="148">
                  <c:v>42609.0</c:v>
                </c:pt>
                <c:pt idx="149">
                  <c:v>42610.0</c:v>
                </c:pt>
                <c:pt idx="150">
                  <c:v>42611.0</c:v>
                </c:pt>
                <c:pt idx="151">
                  <c:v>42612.0</c:v>
                </c:pt>
                <c:pt idx="152">
                  <c:v>42613.0</c:v>
                </c:pt>
                <c:pt idx="153">
                  <c:v>42614.0</c:v>
                </c:pt>
                <c:pt idx="154">
                  <c:v>42615.0</c:v>
                </c:pt>
                <c:pt idx="155">
                  <c:v>42616.0</c:v>
                </c:pt>
                <c:pt idx="156">
                  <c:v>42617.0</c:v>
                </c:pt>
                <c:pt idx="157">
                  <c:v>42618.0</c:v>
                </c:pt>
                <c:pt idx="158">
                  <c:v>42619.0</c:v>
                </c:pt>
                <c:pt idx="159">
                  <c:v>42620.0</c:v>
                </c:pt>
                <c:pt idx="160">
                  <c:v>42621.0</c:v>
                </c:pt>
                <c:pt idx="161">
                  <c:v>42622.0</c:v>
                </c:pt>
                <c:pt idx="162">
                  <c:v>42623.0</c:v>
                </c:pt>
                <c:pt idx="163">
                  <c:v>42624.0</c:v>
                </c:pt>
                <c:pt idx="164">
                  <c:v>42625.0</c:v>
                </c:pt>
                <c:pt idx="165">
                  <c:v>42626.0</c:v>
                </c:pt>
                <c:pt idx="166">
                  <c:v>42627.0</c:v>
                </c:pt>
                <c:pt idx="167">
                  <c:v>42628.0</c:v>
                </c:pt>
                <c:pt idx="168">
                  <c:v>42629.0</c:v>
                </c:pt>
                <c:pt idx="169">
                  <c:v>42630.0</c:v>
                </c:pt>
                <c:pt idx="170">
                  <c:v>42631.0</c:v>
                </c:pt>
                <c:pt idx="171">
                  <c:v>42632.0</c:v>
                </c:pt>
                <c:pt idx="172">
                  <c:v>42633.0</c:v>
                </c:pt>
                <c:pt idx="173">
                  <c:v>42634.0</c:v>
                </c:pt>
                <c:pt idx="174">
                  <c:v>42635.0</c:v>
                </c:pt>
                <c:pt idx="175">
                  <c:v>42636.0</c:v>
                </c:pt>
                <c:pt idx="176">
                  <c:v>42637.0</c:v>
                </c:pt>
                <c:pt idx="177">
                  <c:v>42638.0</c:v>
                </c:pt>
                <c:pt idx="178">
                  <c:v>42639.0</c:v>
                </c:pt>
                <c:pt idx="179">
                  <c:v>42640.0</c:v>
                </c:pt>
                <c:pt idx="180">
                  <c:v>42641.0</c:v>
                </c:pt>
                <c:pt idx="181">
                  <c:v>42642.0</c:v>
                </c:pt>
                <c:pt idx="182">
                  <c:v>42643.0</c:v>
                </c:pt>
                <c:pt idx="183">
                  <c:v>42644.0</c:v>
                </c:pt>
                <c:pt idx="184">
                  <c:v>42645.0</c:v>
                </c:pt>
                <c:pt idx="185">
                  <c:v>42646.0</c:v>
                </c:pt>
                <c:pt idx="186">
                  <c:v>42647.0</c:v>
                </c:pt>
                <c:pt idx="187">
                  <c:v>42648.0</c:v>
                </c:pt>
                <c:pt idx="188">
                  <c:v>42649.0</c:v>
                </c:pt>
                <c:pt idx="189">
                  <c:v>42650.0</c:v>
                </c:pt>
                <c:pt idx="190">
                  <c:v>42651.0</c:v>
                </c:pt>
                <c:pt idx="191">
                  <c:v>42652.0</c:v>
                </c:pt>
                <c:pt idx="192">
                  <c:v>42653.0</c:v>
                </c:pt>
                <c:pt idx="193">
                  <c:v>42654.0</c:v>
                </c:pt>
                <c:pt idx="194">
                  <c:v>42655.0</c:v>
                </c:pt>
                <c:pt idx="195">
                  <c:v>42656.0</c:v>
                </c:pt>
                <c:pt idx="196">
                  <c:v>42657.0</c:v>
                </c:pt>
                <c:pt idx="197">
                  <c:v>42658.0</c:v>
                </c:pt>
                <c:pt idx="198">
                  <c:v>42659.0</c:v>
                </c:pt>
                <c:pt idx="199">
                  <c:v>42660.0</c:v>
                </c:pt>
                <c:pt idx="200">
                  <c:v>42661.0</c:v>
                </c:pt>
                <c:pt idx="201">
                  <c:v>42662.0</c:v>
                </c:pt>
                <c:pt idx="202">
                  <c:v>42663.0</c:v>
                </c:pt>
              </c:numCache>
            </c:numRef>
          </c:cat>
          <c:val>
            <c:numRef>
              <c:f>'Precipitation, temp summer'!$I$2:$I$204</c:f>
              <c:numCache>
                <c:formatCode>General</c:formatCode>
                <c:ptCount val="203"/>
                <c:pt idx="0">
                  <c:v>0.0</c:v>
                </c:pt>
                <c:pt idx="1">
                  <c:v>0.0</c:v>
                </c:pt>
                <c:pt idx="2">
                  <c:v>0.08</c:v>
                </c:pt>
                <c:pt idx="3">
                  <c:v>0.42</c:v>
                </c:pt>
                <c:pt idx="4">
                  <c:v>0.44</c:v>
                </c:pt>
                <c:pt idx="5">
                  <c:v>0.49</c:v>
                </c:pt>
                <c:pt idx="6">
                  <c:v>0.49</c:v>
                </c:pt>
                <c:pt idx="7">
                  <c:v>0.56</c:v>
                </c:pt>
                <c:pt idx="8">
                  <c:v>0.92</c:v>
                </c:pt>
                <c:pt idx="9">
                  <c:v>1.13</c:v>
                </c:pt>
                <c:pt idx="10">
                  <c:v>1.15</c:v>
                </c:pt>
                <c:pt idx="11">
                  <c:v>1.15</c:v>
                </c:pt>
                <c:pt idx="12">
                  <c:v>1.15</c:v>
                </c:pt>
                <c:pt idx="13">
                  <c:v>1.51</c:v>
                </c:pt>
                <c:pt idx="14">
                  <c:v>1.51</c:v>
                </c:pt>
                <c:pt idx="15">
                  <c:v>1.51</c:v>
                </c:pt>
                <c:pt idx="16">
                  <c:v>1.67</c:v>
                </c:pt>
                <c:pt idx="17">
                  <c:v>1.69</c:v>
                </c:pt>
                <c:pt idx="18">
                  <c:v>1.69</c:v>
                </c:pt>
                <c:pt idx="19">
                  <c:v>1.81</c:v>
                </c:pt>
                <c:pt idx="20">
                  <c:v>2.25</c:v>
                </c:pt>
                <c:pt idx="21">
                  <c:v>2.27</c:v>
                </c:pt>
                <c:pt idx="22">
                  <c:v>2.28</c:v>
                </c:pt>
                <c:pt idx="23">
                  <c:v>2.31</c:v>
                </c:pt>
                <c:pt idx="24">
                  <c:v>2.319999999999998</c:v>
                </c:pt>
                <c:pt idx="25">
                  <c:v>2.319999999999998</c:v>
                </c:pt>
                <c:pt idx="26">
                  <c:v>2.319999999999998</c:v>
                </c:pt>
                <c:pt idx="27">
                  <c:v>2.339999999999998</c:v>
                </c:pt>
                <c:pt idx="28">
                  <c:v>2.339999999999998</c:v>
                </c:pt>
                <c:pt idx="29">
                  <c:v>2.339999999999998</c:v>
                </c:pt>
                <c:pt idx="30">
                  <c:v>2.339999999999998</c:v>
                </c:pt>
                <c:pt idx="31">
                  <c:v>2.339999999999998</c:v>
                </c:pt>
                <c:pt idx="32">
                  <c:v>2.339999999999998</c:v>
                </c:pt>
                <c:pt idx="33">
                  <c:v>2.339999999999998</c:v>
                </c:pt>
                <c:pt idx="34">
                  <c:v>2.339999999999998</c:v>
                </c:pt>
                <c:pt idx="35">
                  <c:v>2.339999999999998</c:v>
                </c:pt>
                <c:pt idx="36">
                  <c:v>2.339999999999998</c:v>
                </c:pt>
                <c:pt idx="37">
                  <c:v>2.339999999999998</c:v>
                </c:pt>
                <c:pt idx="38">
                  <c:v>2.339999999999998</c:v>
                </c:pt>
                <c:pt idx="39">
                  <c:v>2.339999999999998</c:v>
                </c:pt>
                <c:pt idx="40">
                  <c:v>3.98</c:v>
                </c:pt>
                <c:pt idx="41">
                  <c:v>5.699999999999997</c:v>
                </c:pt>
                <c:pt idx="42">
                  <c:v>5.79</c:v>
                </c:pt>
                <c:pt idx="43">
                  <c:v>5.799999999999999</c:v>
                </c:pt>
                <c:pt idx="44">
                  <c:v>5.799999999999999</c:v>
                </c:pt>
                <c:pt idx="45">
                  <c:v>5.969999999999999</c:v>
                </c:pt>
                <c:pt idx="46">
                  <c:v>5.989999999999998</c:v>
                </c:pt>
                <c:pt idx="47">
                  <c:v>5.989999999999998</c:v>
                </c:pt>
                <c:pt idx="48">
                  <c:v>7.129999999999995</c:v>
                </c:pt>
                <c:pt idx="49">
                  <c:v>7.139999999999998</c:v>
                </c:pt>
                <c:pt idx="50">
                  <c:v>7.139999999999998</c:v>
                </c:pt>
                <c:pt idx="51">
                  <c:v>7.139999999999998</c:v>
                </c:pt>
                <c:pt idx="52">
                  <c:v>7.139999999999998</c:v>
                </c:pt>
                <c:pt idx="53">
                  <c:v>7.139999999999998</c:v>
                </c:pt>
                <c:pt idx="54">
                  <c:v>7.139999999999998</c:v>
                </c:pt>
                <c:pt idx="55">
                  <c:v>7.139999999999998</c:v>
                </c:pt>
                <c:pt idx="56">
                  <c:v>7.139999999999998</c:v>
                </c:pt>
                <c:pt idx="57">
                  <c:v>7.139999999999998</c:v>
                </c:pt>
                <c:pt idx="58">
                  <c:v>7.139999999999998</c:v>
                </c:pt>
                <c:pt idx="59">
                  <c:v>7.139999999999998</c:v>
                </c:pt>
                <c:pt idx="60">
                  <c:v>7.899999999999998</c:v>
                </c:pt>
                <c:pt idx="61">
                  <c:v>8.500000000000001</c:v>
                </c:pt>
                <c:pt idx="62">
                  <c:v>8.6</c:v>
                </c:pt>
                <c:pt idx="63">
                  <c:v>8.62</c:v>
                </c:pt>
                <c:pt idx="64">
                  <c:v>8.62</c:v>
                </c:pt>
                <c:pt idx="65">
                  <c:v>8.62</c:v>
                </c:pt>
                <c:pt idx="66">
                  <c:v>9.570000000000002</c:v>
                </c:pt>
                <c:pt idx="67">
                  <c:v>9.570000000000002</c:v>
                </c:pt>
                <c:pt idx="68">
                  <c:v>9.62</c:v>
                </c:pt>
                <c:pt idx="69">
                  <c:v>10.54</c:v>
                </c:pt>
                <c:pt idx="70">
                  <c:v>11.12</c:v>
                </c:pt>
                <c:pt idx="71">
                  <c:v>12.08</c:v>
                </c:pt>
                <c:pt idx="72">
                  <c:v>12.08</c:v>
                </c:pt>
                <c:pt idx="73">
                  <c:v>12.7</c:v>
                </c:pt>
                <c:pt idx="74">
                  <c:v>12.7</c:v>
                </c:pt>
                <c:pt idx="75">
                  <c:v>13.23</c:v>
                </c:pt>
                <c:pt idx="76">
                  <c:v>13.36</c:v>
                </c:pt>
                <c:pt idx="77">
                  <c:v>13.52</c:v>
                </c:pt>
                <c:pt idx="78">
                  <c:v>13.52</c:v>
                </c:pt>
                <c:pt idx="79">
                  <c:v>13.52</c:v>
                </c:pt>
                <c:pt idx="80">
                  <c:v>13.52</c:v>
                </c:pt>
                <c:pt idx="81">
                  <c:v>14.08</c:v>
                </c:pt>
                <c:pt idx="82">
                  <c:v>14.08</c:v>
                </c:pt>
                <c:pt idx="83">
                  <c:v>14.09</c:v>
                </c:pt>
                <c:pt idx="84">
                  <c:v>14.12</c:v>
                </c:pt>
                <c:pt idx="85">
                  <c:v>14.12</c:v>
                </c:pt>
                <c:pt idx="86">
                  <c:v>14.15</c:v>
                </c:pt>
                <c:pt idx="87">
                  <c:v>14.15</c:v>
                </c:pt>
                <c:pt idx="88">
                  <c:v>15.34</c:v>
                </c:pt>
                <c:pt idx="89">
                  <c:v>15.88</c:v>
                </c:pt>
                <c:pt idx="90">
                  <c:v>15.9</c:v>
                </c:pt>
                <c:pt idx="91">
                  <c:v>15.96</c:v>
                </c:pt>
                <c:pt idx="92">
                  <c:v>15.99</c:v>
                </c:pt>
                <c:pt idx="93">
                  <c:v>15.99</c:v>
                </c:pt>
                <c:pt idx="94">
                  <c:v>15.99</c:v>
                </c:pt>
                <c:pt idx="95">
                  <c:v>15.99</c:v>
                </c:pt>
                <c:pt idx="96">
                  <c:v>15.99</c:v>
                </c:pt>
                <c:pt idx="97">
                  <c:v>16.04999999999999</c:v>
                </c:pt>
                <c:pt idx="98">
                  <c:v>16.26999999999999</c:v>
                </c:pt>
                <c:pt idx="99">
                  <c:v>16.26999999999999</c:v>
                </c:pt>
                <c:pt idx="100">
                  <c:v>16.72999999999999</c:v>
                </c:pt>
                <c:pt idx="101">
                  <c:v>16.72999999999999</c:v>
                </c:pt>
                <c:pt idx="102">
                  <c:v>16.72999999999999</c:v>
                </c:pt>
                <c:pt idx="103">
                  <c:v>16.72999999999999</c:v>
                </c:pt>
                <c:pt idx="104">
                  <c:v>16.85999999999999</c:v>
                </c:pt>
                <c:pt idx="105">
                  <c:v>17.24999999999999</c:v>
                </c:pt>
                <c:pt idx="106">
                  <c:v>17.24999999999999</c:v>
                </c:pt>
                <c:pt idx="107">
                  <c:v>17.24999999999999</c:v>
                </c:pt>
                <c:pt idx="108">
                  <c:v>17.30999999999999</c:v>
                </c:pt>
                <c:pt idx="109">
                  <c:v>17.30999999999999</c:v>
                </c:pt>
                <c:pt idx="110">
                  <c:v>17.30999999999999</c:v>
                </c:pt>
                <c:pt idx="111">
                  <c:v>17.30999999999999</c:v>
                </c:pt>
                <c:pt idx="112">
                  <c:v>17.38999999999999</c:v>
                </c:pt>
                <c:pt idx="113">
                  <c:v>17.38999999999999</c:v>
                </c:pt>
                <c:pt idx="114">
                  <c:v>17.38999999999999</c:v>
                </c:pt>
                <c:pt idx="115">
                  <c:v>17.38999999999999</c:v>
                </c:pt>
                <c:pt idx="116">
                  <c:v>18.00999999999999</c:v>
                </c:pt>
                <c:pt idx="117">
                  <c:v>18.00999999999999</c:v>
                </c:pt>
                <c:pt idx="118">
                  <c:v>18.00999999999999</c:v>
                </c:pt>
                <c:pt idx="119">
                  <c:v>18.00999999999999</c:v>
                </c:pt>
                <c:pt idx="120">
                  <c:v>18.00999999999999</c:v>
                </c:pt>
                <c:pt idx="121">
                  <c:v>18.69999999999999</c:v>
                </c:pt>
                <c:pt idx="122">
                  <c:v>18.69999999999999</c:v>
                </c:pt>
                <c:pt idx="123">
                  <c:v>18.69999999999999</c:v>
                </c:pt>
                <c:pt idx="124">
                  <c:v>18.69999999999999</c:v>
                </c:pt>
                <c:pt idx="125">
                  <c:v>18.69999999999999</c:v>
                </c:pt>
                <c:pt idx="126">
                  <c:v>18.69999999999999</c:v>
                </c:pt>
                <c:pt idx="127">
                  <c:v>18.69999999999999</c:v>
                </c:pt>
                <c:pt idx="128">
                  <c:v>18.69999999999999</c:v>
                </c:pt>
                <c:pt idx="129">
                  <c:v>18.69999999999999</c:v>
                </c:pt>
                <c:pt idx="130">
                  <c:v>18.69999999999999</c:v>
                </c:pt>
                <c:pt idx="131">
                  <c:v>18.69999999999999</c:v>
                </c:pt>
                <c:pt idx="132">
                  <c:v>19.45999999999999</c:v>
                </c:pt>
                <c:pt idx="133">
                  <c:v>19.49999999999999</c:v>
                </c:pt>
                <c:pt idx="134">
                  <c:v>19.63999999999999</c:v>
                </c:pt>
                <c:pt idx="135">
                  <c:v>19.63999999999999</c:v>
                </c:pt>
                <c:pt idx="136">
                  <c:v>19.63999999999999</c:v>
                </c:pt>
                <c:pt idx="137">
                  <c:v>19.65999999999999</c:v>
                </c:pt>
                <c:pt idx="138">
                  <c:v>19.65999999999999</c:v>
                </c:pt>
                <c:pt idx="139">
                  <c:v>19.65999999999999</c:v>
                </c:pt>
                <c:pt idx="140">
                  <c:v>19.68999999999999</c:v>
                </c:pt>
                <c:pt idx="141">
                  <c:v>19.68999999999999</c:v>
                </c:pt>
                <c:pt idx="142">
                  <c:v>20.06</c:v>
                </c:pt>
                <c:pt idx="143">
                  <c:v>20.06</c:v>
                </c:pt>
                <c:pt idx="144">
                  <c:v>20.06</c:v>
                </c:pt>
                <c:pt idx="145">
                  <c:v>20.06</c:v>
                </c:pt>
                <c:pt idx="146">
                  <c:v>20.06</c:v>
                </c:pt>
                <c:pt idx="147">
                  <c:v>20.06</c:v>
                </c:pt>
                <c:pt idx="148">
                  <c:v>20.06</c:v>
                </c:pt>
                <c:pt idx="149">
                  <c:v>20.06</c:v>
                </c:pt>
                <c:pt idx="150">
                  <c:v>20.06</c:v>
                </c:pt>
                <c:pt idx="151">
                  <c:v>20.06</c:v>
                </c:pt>
                <c:pt idx="152">
                  <c:v>20.06</c:v>
                </c:pt>
                <c:pt idx="153">
                  <c:v>20.06</c:v>
                </c:pt>
                <c:pt idx="154">
                  <c:v>20.06</c:v>
                </c:pt>
                <c:pt idx="155">
                  <c:v>20.06</c:v>
                </c:pt>
                <c:pt idx="156">
                  <c:v>20.06</c:v>
                </c:pt>
                <c:pt idx="157">
                  <c:v>20.06</c:v>
                </c:pt>
                <c:pt idx="158">
                  <c:v>20.06</c:v>
                </c:pt>
                <c:pt idx="159">
                  <c:v>20.06</c:v>
                </c:pt>
                <c:pt idx="160">
                  <c:v>20.06</c:v>
                </c:pt>
                <c:pt idx="161">
                  <c:v>20.06</c:v>
                </c:pt>
                <c:pt idx="162">
                  <c:v>20.34</c:v>
                </c:pt>
                <c:pt idx="163">
                  <c:v>20.34</c:v>
                </c:pt>
                <c:pt idx="164">
                  <c:v>20.34</c:v>
                </c:pt>
                <c:pt idx="165">
                  <c:v>21.06</c:v>
                </c:pt>
                <c:pt idx="166">
                  <c:v>21.43</c:v>
                </c:pt>
                <c:pt idx="167">
                  <c:v>21.43</c:v>
                </c:pt>
                <c:pt idx="168">
                  <c:v>21.43</c:v>
                </c:pt>
                <c:pt idx="169">
                  <c:v>21.43</c:v>
                </c:pt>
                <c:pt idx="170">
                  <c:v>21.43</c:v>
                </c:pt>
                <c:pt idx="171">
                  <c:v>21.43</c:v>
                </c:pt>
                <c:pt idx="172">
                  <c:v>21.98999999999998</c:v>
                </c:pt>
                <c:pt idx="173">
                  <c:v>22.0</c:v>
                </c:pt>
                <c:pt idx="174">
                  <c:v>22.0</c:v>
                </c:pt>
                <c:pt idx="175">
                  <c:v>22.0</c:v>
                </c:pt>
                <c:pt idx="176">
                  <c:v>22.0</c:v>
                </c:pt>
                <c:pt idx="177">
                  <c:v>22.0</c:v>
                </c:pt>
                <c:pt idx="178">
                  <c:v>22.0</c:v>
                </c:pt>
                <c:pt idx="179">
                  <c:v>22.0</c:v>
                </c:pt>
                <c:pt idx="180">
                  <c:v>22.0</c:v>
                </c:pt>
                <c:pt idx="181">
                  <c:v>22.05</c:v>
                </c:pt>
                <c:pt idx="182">
                  <c:v>25.24</c:v>
                </c:pt>
                <c:pt idx="183">
                  <c:v>25.62</c:v>
                </c:pt>
                <c:pt idx="184">
                  <c:v>25.62</c:v>
                </c:pt>
                <c:pt idx="185">
                  <c:v>25.62</c:v>
                </c:pt>
                <c:pt idx="186">
                  <c:v>25.65</c:v>
                </c:pt>
                <c:pt idx="187">
                  <c:v>25.65</c:v>
                </c:pt>
                <c:pt idx="188">
                  <c:v>25.65</c:v>
                </c:pt>
                <c:pt idx="189">
                  <c:v>25.66</c:v>
                </c:pt>
                <c:pt idx="190">
                  <c:v>25.66</c:v>
                </c:pt>
                <c:pt idx="191">
                  <c:v>25.85</c:v>
                </c:pt>
                <c:pt idx="192">
                  <c:v>26.57</c:v>
                </c:pt>
                <c:pt idx="193">
                  <c:v>26.57</c:v>
                </c:pt>
                <c:pt idx="194">
                  <c:v>26.57</c:v>
                </c:pt>
                <c:pt idx="195">
                  <c:v>26.59</c:v>
                </c:pt>
                <c:pt idx="196">
                  <c:v>26.75</c:v>
                </c:pt>
                <c:pt idx="197">
                  <c:v>26.75</c:v>
                </c:pt>
                <c:pt idx="198">
                  <c:v>26.76</c:v>
                </c:pt>
                <c:pt idx="199">
                  <c:v>26.78</c:v>
                </c:pt>
                <c:pt idx="200">
                  <c:v>26.79</c:v>
                </c:pt>
                <c:pt idx="201">
                  <c:v>26.79</c:v>
                </c:pt>
                <c:pt idx="202">
                  <c:v>26.79</c:v>
                </c:pt>
              </c:numCache>
            </c:numRef>
          </c:val>
          <c:smooth val="0"/>
        </c:ser>
        <c:ser>
          <c:idx val="2"/>
          <c:order val="2"/>
          <c:tx>
            <c:strRef>
              <c:f>'Precipitation, temp summer'!$J$1</c:f>
              <c:strCache>
                <c:ptCount val="1"/>
                <c:pt idx="0">
                  <c:v>2016 Accumulation</c:v>
                </c:pt>
              </c:strCache>
            </c:strRef>
          </c:tx>
          <c:spPr>
            <a:ln w="28575" cap="rnd">
              <a:solidFill>
                <a:srgbClr val="FF0000"/>
              </a:solidFill>
              <a:round/>
            </a:ln>
            <a:effectLst/>
          </c:spPr>
          <c:marker>
            <c:symbol val="none"/>
          </c:marker>
          <c:cat>
            <c:numRef>
              <c:f>'Precipitation, temp summer'!$A$2:$A$204</c:f>
              <c:numCache>
                <c:formatCode>[$-409]d\-mmm;@</c:formatCode>
                <c:ptCount val="203"/>
                <c:pt idx="0">
                  <c:v>42461.0</c:v>
                </c:pt>
                <c:pt idx="1">
                  <c:v>42462.0</c:v>
                </c:pt>
                <c:pt idx="2">
                  <c:v>42463.0</c:v>
                </c:pt>
                <c:pt idx="3">
                  <c:v>42464.0</c:v>
                </c:pt>
                <c:pt idx="4">
                  <c:v>42465.0</c:v>
                </c:pt>
                <c:pt idx="5">
                  <c:v>42466.0</c:v>
                </c:pt>
                <c:pt idx="6">
                  <c:v>42467.0</c:v>
                </c:pt>
                <c:pt idx="7">
                  <c:v>42468.0</c:v>
                </c:pt>
                <c:pt idx="8">
                  <c:v>42469.0</c:v>
                </c:pt>
                <c:pt idx="9">
                  <c:v>42470.0</c:v>
                </c:pt>
                <c:pt idx="10">
                  <c:v>42471.0</c:v>
                </c:pt>
                <c:pt idx="11">
                  <c:v>42472.0</c:v>
                </c:pt>
                <c:pt idx="12">
                  <c:v>42473.0</c:v>
                </c:pt>
                <c:pt idx="13">
                  <c:v>42474.0</c:v>
                </c:pt>
                <c:pt idx="14">
                  <c:v>42475.0</c:v>
                </c:pt>
                <c:pt idx="15">
                  <c:v>42476.0</c:v>
                </c:pt>
                <c:pt idx="16">
                  <c:v>42477.0</c:v>
                </c:pt>
                <c:pt idx="17">
                  <c:v>42478.0</c:v>
                </c:pt>
                <c:pt idx="18">
                  <c:v>42479.0</c:v>
                </c:pt>
                <c:pt idx="19">
                  <c:v>42480.0</c:v>
                </c:pt>
                <c:pt idx="20">
                  <c:v>42481.0</c:v>
                </c:pt>
                <c:pt idx="21">
                  <c:v>42482.0</c:v>
                </c:pt>
                <c:pt idx="22">
                  <c:v>42483.0</c:v>
                </c:pt>
                <c:pt idx="23">
                  <c:v>42484.0</c:v>
                </c:pt>
                <c:pt idx="24">
                  <c:v>42485.0</c:v>
                </c:pt>
                <c:pt idx="25">
                  <c:v>42486.0</c:v>
                </c:pt>
                <c:pt idx="26">
                  <c:v>42487.0</c:v>
                </c:pt>
                <c:pt idx="27">
                  <c:v>42488.0</c:v>
                </c:pt>
                <c:pt idx="28">
                  <c:v>42489.0</c:v>
                </c:pt>
                <c:pt idx="29">
                  <c:v>42490.0</c:v>
                </c:pt>
                <c:pt idx="30">
                  <c:v>42491.0</c:v>
                </c:pt>
                <c:pt idx="31">
                  <c:v>42492.0</c:v>
                </c:pt>
                <c:pt idx="32">
                  <c:v>42493.0</c:v>
                </c:pt>
                <c:pt idx="33">
                  <c:v>42494.0</c:v>
                </c:pt>
                <c:pt idx="34">
                  <c:v>42495.0</c:v>
                </c:pt>
                <c:pt idx="35">
                  <c:v>42496.0</c:v>
                </c:pt>
                <c:pt idx="36">
                  <c:v>42497.0</c:v>
                </c:pt>
                <c:pt idx="37">
                  <c:v>42498.0</c:v>
                </c:pt>
                <c:pt idx="38">
                  <c:v>42499.0</c:v>
                </c:pt>
                <c:pt idx="39">
                  <c:v>42500.0</c:v>
                </c:pt>
                <c:pt idx="40">
                  <c:v>42501.0</c:v>
                </c:pt>
                <c:pt idx="41">
                  <c:v>42502.0</c:v>
                </c:pt>
                <c:pt idx="42">
                  <c:v>42503.0</c:v>
                </c:pt>
                <c:pt idx="43">
                  <c:v>42504.0</c:v>
                </c:pt>
                <c:pt idx="44">
                  <c:v>42505.0</c:v>
                </c:pt>
                <c:pt idx="45">
                  <c:v>42506.0</c:v>
                </c:pt>
                <c:pt idx="46">
                  <c:v>42507.0</c:v>
                </c:pt>
                <c:pt idx="47">
                  <c:v>42508.0</c:v>
                </c:pt>
                <c:pt idx="48">
                  <c:v>42509.0</c:v>
                </c:pt>
                <c:pt idx="49">
                  <c:v>42510.0</c:v>
                </c:pt>
                <c:pt idx="50">
                  <c:v>42511.0</c:v>
                </c:pt>
                <c:pt idx="51">
                  <c:v>42512.0</c:v>
                </c:pt>
                <c:pt idx="52">
                  <c:v>42513.0</c:v>
                </c:pt>
                <c:pt idx="53">
                  <c:v>42514.0</c:v>
                </c:pt>
                <c:pt idx="54">
                  <c:v>42515.0</c:v>
                </c:pt>
                <c:pt idx="55">
                  <c:v>42516.0</c:v>
                </c:pt>
                <c:pt idx="56">
                  <c:v>42517.0</c:v>
                </c:pt>
                <c:pt idx="57">
                  <c:v>42518.0</c:v>
                </c:pt>
                <c:pt idx="58">
                  <c:v>42519.0</c:v>
                </c:pt>
                <c:pt idx="59">
                  <c:v>42520.0</c:v>
                </c:pt>
                <c:pt idx="60">
                  <c:v>42521.0</c:v>
                </c:pt>
                <c:pt idx="61">
                  <c:v>42522.0</c:v>
                </c:pt>
                <c:pt idx="62">
                  <c:v>42523.0</c:v>
                </c:pt>
                <c:pt idx="63">
                  <c:v>42524.0</c:v>
                </c:pt>
                <c:pt idx="64">
                  <c:v>42525.0</c:v>
                </c:pt>
                <c:pt idx="65">
                  <c:v>42526.0</c:v>
                </c:pt>
                <c:pt idx="66">
                  <c:v>42527.0</c:v>
                </c:pt>
                <c:pt idx="67">
                  <c:v>42528.0</c:v>
                </c:pt>
                <c:pt idx="68">
                  <c:v>42529.0</c:v>
                </c:pt>
                <c:pt idx="69">
                  <c:v>42530.0</c:v>
                </c:pt>
                <c:pt idx="70">
                  <c:v>42531.0</c:v>
                </c:pt>
                <c:pt idx="71">
                  <c:v>42532.0</c:v>
                </c:pt>
                <c:pt idx="72">
                  <c:v>42533.0</c:v>
                </c:pt>
                <c:pt idx="73">
                  <c:v>42534.0</c:v>
                </c:pt>
                <c:pt idx="74">
                  <c:v>42535.0</c:v>
                </c:pt>
                <c:pt idx="75">
                  <c:v>42536.0</c:v>
                </c:pt>
                <c:pt idx="76">
                  <c:v>42537.0</c:v>
                </c:pt>
                <c:pt idx="77">
                  <c:v>42538.0</c:v>
                </c:pt>
                <c:pt idx="78">
                  <c:v>42539.0</c:v>
                </c:pt>
                <c:pt idx="79">
                  <c:v>42540.0</c:v>
                </c:pt>
                <c:pt idx="80">
                  <c:v>42541.0</c:v>
                </c:pt>
                <c:pt idx="81">
                  <c:v>42542.0</c:v>
                </c:pt>
                <c:pt idx="82">
                  <c:v>42543.0</c:v>
                </c:pt>
                <c:pt idx="83">
                  <c:v>42544.0</c:v>
                </c:pt>
                <c:pt idx="84">
                  <c:v>42545.0</c:v>
                </c:pt>
                <c:pt idx="85">
                  <c:v>42546.0</c:v>
                </c:pt>
                <c:pt idx="86">
                  <c:v>42547.0</c:v>
                </c:pt>
                <c:pt idx="87">
                  <c:v>42548.0</c:v>
                </c:pt>
                <c:pt idx="88">
                  <c:v>42549.0</c:v>
                </c:pt>
                <c:pt idx="89">
                  <c:v>42550.0</c:v>
                </c:pt>
                <c:pt idx="90">
                  <c:v>42551.0</c:v>
                </c:pt>
                <c:pt idx="91">
                  <c:v>42552.0</c:v>
                </c:pt>
                <c:pt idx="92">
                  <c:v>42553.0</c:v>
                </c:pt>
                <c:pt idx="93">
                  <c:v>42554.0</c:v>
                </c:pt>
                <c:pt idx="94">
                  <c:v>42555.0</c:v>
                </c:pt>
                <c:pt idx="95">
                  <c:v>42556.0</c:v>
                </c:pt>
                <c:pt idx="96">
                  <c:v>42557.0</c:v>
                </c:pt>
                <c:pt idx="97">
                  <c:v>42558.0</c:v>
                </c:pt>
                <c:pt idx="98">
                  <c:v>42559.0</c:v>
                </c:pt>
                <c:pt idx="99">
                  <c:v>42560.0</c:v>
                </c:pt>
                <c:pt idx="100">
                  <c:v>42561.0</c:v>
                </c:pt>
                <c:pt idx="101">
                  <c:v>42562.0</c:v>
                </c:pt>
                <c:pt idx="102">
                  <c:v>42563.0</c:v>
                </c:pt>
                <c:pt idx="103">
                  <c:v>42564.0</c:v>
                </c:pt>
                <c:pt idx="104">
                  <c:v>42565.0</c:v>
                </c:pt>
                <c:pt idx="105">
                  <c:v>42566.0</c:v>
                </c:pt>
                <c:pt idx="106">
                  <c:v>42567.0</c:v>
                </c:pt>
                <c:pt idx="107">
                  <c:v>42568.0</c:v>
                </c:pt>
                <c:pt idx="108">
                  <c:v>42569.0</c:v>
                </c:pt>
                <c:pt idx="109">
                  <c:v>42570.0</c:v>
                </c:pt>
                <c:pt idx="110">
                  <c:v>42571.0</c:v>
                </c:pt>
                <c:pt idx="111">
                  <c:v>42572.0</c:v>
                </c:pt>
                <c:pt idx="112">
                  <c:v>42573.0</c:v>
                </c:pt>
                <c:pt idx="113">
                  <c:v>42574.0</c:v>
                </c:pt>
                <c:pt idx="114">
                  <c:v>42575.0</c:v>
                </c:pt>
                <c:pt idx="115">
                  <c:v>42576.0</c:v>
                </c:pt>
                <c:pt idx="116">
                  <c:v>42577.0</c:v>
                </c:pt>
                <c:pt idx="117">
                  <c:v>42578.0</c:v>
                </c:pt>
                <c:pt idx="118">
                  <c:v>42579.0</c:v>
                </c:pt>
                <c:pt idx="119">
                  <c:v>42580.0</c:v>
                </c:pt>
                <c:pt idx="120">
                  <c:v>42581.0</c:v>
                </c:pt>
                <c:pt idx="121">
                  <c:v>42582.0</c:v>
                </c:pt>
                <c:pt idx="122">
                  <c:v>42583.0</c:v>
                </c:pt>
                <c:pt idx="123">
                  <c:v>42584.0</c:v>
                </c:pt>
                <c:pt idx="124">
                  <c:v>42585.0</c:v>
                </c:pt>
                <c:pt idx="125">
                  <c:v>42586.0</c:v>
                </c:pt>
                <c:pt idx="126">
                  <c:v>42587.0</c:v>
                </c:pt>
                <c:pt idx="127">
                  <c:v>42588.0</c:v>
                </c:pt>
                <c:pt idx="128">
                  <c:v>42589.0</c:v>
                </c:pt>
                <c:pt idx="129">
                  <c:v>42590.0</c:v>
                </c:pt>
                <c:pt idx="130">
                  <c:v>42591.0</c:v>
                </c:pt>
                <c:pt idx="131">
                  <c:v>42592.0</c:v>
                </c:pt>
                <c:pt idx="132">
                  <c:v>42593.0</c:v>
                </c:pt>
                <c:pt idx="133">
                  <c:v>42594.0</c:v>
                </c:pt>
                <c:pt idx="134">
                  <c:v>42595.0</c:v>
                </c:pt>
                <c:pt idx="135">
                  <c:v>42596.0</c:v>
                </c:pt>
                <c:pt idx="136">
                  <c:v>42597.0</c:v>
                </c:pt>
                <c:pt idx="137">
                  <c:v>42598.0</c:v>
                </c:pt>
                <c:pt idx="138">
                  <c:v>42599.0</c:v>
                </c:pt>
                <c:pt idx="139">
                  <c:v>42600.0</c:v>
                </c:pt>
                <c:pt idx="140">
                  <c:v>42601.0</c:v>
                </c:pt>
                <c:pt idx="141">
                  <c:v>42602.0</c:v>
                </c:pt>
                <c:pt idx="142">
                  <c:v>42603.0</c:v>
                </c:pt>
                <c:pt idx="143">
                  <c:v>42604.0</c:v>
                </c:pt>
                <c:pt idx="144">
                  <c:v>42605.0</c:v>
                </c:pt>
                <c:pt idx="145">
                  <c:v>42606.0</c:v>
                </c:pt>
                <c:pt idx="146">
                  <c:v>42607.0</c:v>
                </c:pt>
                <c:pt idx="147">
                  <c:v>42608.0</c:v>
                </c:pt>
                <c:pt idx="148">
                  <c:v>42609.0</c:v>
                </c:pt>
                <c:pt idx="149">
                  <c:v>42610.0</c:v>
                </c:pt>
                <c:pt idx="150">
                  <c:v>42611.0</c:v>
                </c:pt>
                <c:pt idx="151">
                  <c:v>42612.0</c:v>
                </c:pt>
                <c:pt idx="152">
                  <c:v>42613.0</c:v>
                </c:pt>
                <c:pt idx="153">
                  <c:v>42614.0</c:v>
                </c:pt>
                <c:pt idx="154">
                  <c:v>42615.0</c:v>
                </c:pt>
                <c:pt idx="155">
                  <c:v>42616.0</c:v>
                </c:pt>
                <c:pt idx="156">
                  <c:v>42617.0</c:v>
                </c:pt>
                <c:pt idx="157">
                  <c:v>42618.0</c:v>
                </c:pt>
                <c:pt idx="158">
                  <c:v>42619.0</c:v>
                </c:pt>
                <c:pt idx="159">
                  <c:v>42620.0</c:v>
                </c:pt>
                <c:pt idx="160">
                  <c:v>42621.0</c:v>
                </c:pt>
                <c:pt idx="161">
                  <c:v>42622.0</c:v>
                </c:pt>
                <c:pt idx="162">
                  <c:v>42623.0</c:v>
                </c:pt>
                <c:pt idx="163">
                  <c:v>42624.0</c:v>
                </c:pt>
                <c:pt idx="164">
                  <c:v>42625.0</c:v>
                </c:pt>
                <c:pt idx="165">
                  <c:v>42626.0</c:v>
                </c:pt>
                <c:pt idx="166">
                  <c:v>42627.0</c:v>
                </c:pt>
                <c:pt idx="167">
                  <c:v>42628.0</c:v>
                </c:pt>
                <c:pt idx="168">
                  <c:v>42629.0</c:v>
                </c:pt>
                <c:pt idx="169">
                  <c:v>42630.0</c:v>
                </c:pt>
                <c:pt idx="170">
                  <c:v>42631.0</c:v>
                </c:pt>
                <c:pt idx="171">
                  <c:v>42632.0</c:v>
                </c:pt>
                <c:pt idx="172">
                  <c:v>42633.0</c:v>
                </c:pt>
                <c:pt idx="173">
                  <c:v>42634.0</c:v>
                </c:pt>
                <c:pt idx="174">
                  <c:v>42635.0</c:v>
                </c:pt>
                <c:pt idx="175">
                  <c:v>42636.0</c:v>
                </c:pt>
                <c:pt idx="176">
                  <c:v>42637.0</c:v>
                </c:pt>
                <c:pt idx="177">
                  <c:v>42638.0</c:v>
                </c:pt>
                <c:pt idx="178">
                  <c:v>42639.0</c:v>
                </c:pt>
                <c:pt idx="179">
                  <c:v>42640.0</c:v>
                </c:pt>
                <c:pt idx="180">
                  <c:v>42641.0</c:v>
                </c:pt>
                <c:pt idx="181">
                  <c:v>42642.0</c:v>
                </c:pt>
                <c:pt idx="182">
                  <c:v>42643.0</c:v>
                </c:pt>
                <c:pt idx="183">
                  <c:v>42644.0</c:v>
                </c:pt>
                <c:pt idx="184">
                  <c:v>42645.0</c:v>
                </c:pt>
                <c:pt idx="185">
                  <c:v>42646.0</c:v>
                </c:pt>
                <c:pt idx="186">
                  <c:v>42647.0</c:v>
                </c:pt>
                <c:pt idx="187">
                  <c:v>42648.0</c:v>
                </c:pt>
                <c:pt idx="188">
                  <c:v>42649.0</c:v>
                </c:pt>
                <c:pt idx="189">
                  <c:v>42650.0</c:v>
                </c:pt>
                <c:pt idx="190">
                  <c:v>42651.0</c:v>
                </c:pt>
                <c:pt idx="191">
                  <c:v>42652.0</c:v>
                </c:pt>
                <c:pt idx="192">
                  <c:v>42653.0</c:v>
                </c:pt>
                <c:pt idx="193">
                  <c:v>42654.0</c:v>
                </c:pt>
                <c:pt idx="194">
                  <c:v>42655.0</c:v>
                </c:pt>
                <c:pt idx="195">
                  <c:v>42656.0</c:v>
                </c:pt>
                <c:pt idx="196">
                  <c:v>42657.0</c:v>
                </c:pt>
                <c:pt idx="197">
                  <c:v>42658.0</c:v>
                </c:pt>
                <c:pt idx="198">
                  <c:v>42659.0</c:v>
                </c:pt>
                <c:pt idx="199">
                  <c:v>42660.0</c:v>
                </c:pt>
                <c:pt idx="200">
                  <c:v>42661.0</c:v>
                </c:pt>
                <c:pt idx="201">
                  <c:v>42662.0</c:v>
                </c:pt>
                <c:pt idx="202">
                  <c:v>42663.0</c:v>
                </c:pt>
              </c:numCache>
            </c:numRef>
          </c:cat>
          <c:val>
            <c:numRef>
              <c:f>'Precipitation, temp summer'!$J$2:$J$204</c:f>
              <c:numCache>
                <c:formatCode>General</c:formatCode>
                <c:ptCount val="203"/>
                <c:pt idx="0">
                  <c:v>0.0</c:v>
                </c:pt>
                <c:pt idx="1">
                  <c:v>0.0</c:v>
                </c:pt>
                <c:pt idx="2">
                  <c:v>0.0</c:v>
                </c:pt>
                <c:pt idx="3">
                  <c:v>0.77</c:v>
                </c:pt>
                <c:pt idx="4">
                  <c:v>0.85</c:v>
                </c:pt>
                <c:pt idx="5">
                  <c:v>0.85</c:v>
                </c:pt>
                <c:pt idx="6">
                  <c:v>0.85</c:v>
                </c:pt>
                <c:pt idx="7">
                  <c:v>1.06</c:v>
                </c:pt>
                <c:pt idx="8">
                  <c:v>1.06</c:v>
                </c:pt>
                <c:pt idx="9">
                  <c:v>1.06</c:v>
                </c:pt>
                <c:pt idx="10">
                  <c:v>1.17</c:v>
                </c:pt>
                <c:pt idx="11">
                  <c:v>1.55</c:v>
                </c:pt>
                <c:pt idx="12">
                  <c:v>1.55</c:v>
                </c:pt>
                <c:pt idx="13">
                  <c:v>1.55</c:v>
                </c:pt>
                <c:pt idx="14">
                  <c:v>1.55</c:v>
                </c:pt>
                <c:pt idx="15">
                  <c:v>1.55</c:v>
                </c:pt>
                <c:pt idx="16">
                  <c:v>1.55</c:v>
                </c:pt>
                <c:pt idx="17">
                  <c:v>1.55</c:v>
                </c:pt>
                <c:pt idx="18">
                  <c:v>1.55</c:v>
                </c:pt>
                <c:pt idx="19">
                  <c:v>1.55</c:v>
                </c:pt>
                <c:pt idx="20">
                  <c:v>1.55</c:v>
                </c:pt>
                <c:pt idx="21">
                  <c:v>1.55</c:v>
                </c:pt>
                <c:pt idx="22">
                  <c:v>1.55</c:v>
                </c:pt>
                <c:pt idx="23">
                  <c:v>1.55</c:v>
                </c:pt>
                <c:pt idx="24">
                  <c:v>1.56</c:v>
                </c:pt>
                <c:pt idx="25">
                  <c:v>1.85</c:v>
                </c:pt>
                <c:pt idx="26">
                  <c:v>2.100000000000001</c:v>
                </c:pt>
                <c:pt idx="27">
                  <c:v>2.100000000000001</c:v>
                </c:pt>
                <c:pt idx="28">
                  <c:v>2.100000000000001</c:v>
                </c:pt>
                <c:pt idx="29">
                  <c:v>2.27</c:v>
                </c:pt>
                <c:pt idx="30">
                  <c:v>2.27</c:v>
                </c:pt>
                <c:pt idx="31">
                  <c:v>2.59</c:v>
                </c:pt>
                <c:pt idx="32">
                  <c:v>3.19</c:v>
                </c:pt>
                <c:pt idx="33">
                  <c:v>3.19</c:v>
                </c:pt>
                <c:pt idx="34">
                  <c:v>3.19</c:v>
                </c:pt>
                <c:pt idx="35">
                  <c:v>3.19</c:v>
                </c:pt>
                <c:pt idx="36">
                  <c:v>3.19</c:v>
                </c:pt>
                <c:pt idx="37">
                  <c:v>3.19</c:v>
                </c:pt>
                <c:pt idx="38">
                  <c:v>3.35</c:v>
                </c:pt>
                <c:pt idx="39">
                  <c:v>3.35</c:v>
                </c:pt>
                <c:pt idx="40">
                  <c:v>3.35</c:v>
                </c:pt>
                <c:pt idx="41">
                  <c:v>3.35</c:v>
                </c:pt>
                <c:pt idx="42">
                  <c:v>3.4</c:v>
                </c:pt>
                <c:pt idx="43">
                  <c:v>3.4</c:v>
                </c:pt>
                <c:pt idx="44">
                  <c:v>3.4</c:v>
                </c:pt>
                <c:pt idx="45">
                  <c:v>3.930000000000001</c:v>
                </c:pt>
                <c:pt idx="46">
                  <c:v>3.930000000000001</c:v>
                </c:pt>
                <c:pt idx="47">
                  <c:v>3.930000000000001</c:v>
                </c:pt>
                <c:pt idx="48">
                  <c:v>3.930000000000001</c:v>
                </c:pt>
                <c:pt idx="49">
                  <c:v>3.930000000000001</c:v>
                </c:pt>
                <c:pt idx="50">
                  <c:v>3.930000000000001</c:v>
                </c:pt>
                <c:pt idx="51">
                  <c:v>3.930000000000001</c:v>
                </c:pt>
                <c:pt idx="52">
                  <c:v>4.109999999999999</c:v>
                </c:pt>
                <c:pt idx="53">
                  <c:v>4.109999999999999</c:v>
                </c:pt>
                <c:pt idx="54">
                  <c:v>4.109999999999999</c:v>
                </c:pt>
                <c:pt idx="55">
                  <c:v>4.109999999999999</c:v>
                </c:pt>
                <c:pt idx="56">
                  <c:v>4.109999999999999</c:v>
                </c:pt>
                <c:pt idx="57">
                  <c:v>4.109999999999999</c:v>
                </c:pt>
                <c:pt idx="58">
                  <c:v>4.109999999999999</c:v>
                </c:pt>
                <c:pt idx="59">
                  <c:v>4.109999999999999</c:v>
                </c:pt>
                <c:pt idx="60">
                  <c:v>4.75</c:v>
                </c:pt>
                <c:pt idx="61">
                  <c:v>4.75</c:v>
                </c:pt>
                <c:pt idx="62">
                  <c:v>4.75</c:v>
                </c:pt>
                <c:pt idx="63">
                  <c:v>4.84</c:v>
                </c:pt>
                <c:pt idx="64">
                  <c:v>4.84</c:v>
                </c:pt>
                <c:pt idx="65">
                  <c:v>4.84</c:v>
                </c:pt>
                <c:pt idx="66">
                  <c:v>5.26</c:v>
                </c:pt>
                <c:pt idx="67">
                  <c:v>5.28</c:v>
                </c:pt>
                <c:pt idx="68">
                  <c:v>5.45</c:v>
                </c:pt>
                <c:pt idx="69">
                  <c:v>5.529999999999998</c:v>
                </c:pt>
                <c:pt idx="70">
                  <c:v>5.529999999999998</c:v>
                </c:pt>
                <c:pt idx="71">
                  <c:v>5.529999999999998</c:v>
                </c:pt>
                <c:pt idx="72">
                  <c:v>5.529999999999998</c:v>
                </c:pt>
                <c:pt idx="73">
                  <c:v>5.629999999999994</c:v>
                </c:pt>
                <c:pt idx="74">
                  <c:v>5.629999999999994</c:v>
                </c:pt>
                <c:pt idx="75">
                  <c:v>5.629999999999994</c:v>
                </c:pt>
                <c:pt idx="76">
                  <c:v>5.679999999999999</c:v>
                </c:pt>
                <c:pt idx="77">
                  <c:v>5.679999999999999</c:v>
                </c:pt>
                <c:pt idx="78">
                  <c:v>5.679999999999999</c:v>
                </c:pt>
                <c:pt idx="79">
                  <c:v>5.679999999999999</c:v>
                </c:pt>
                <c:pt idx="80">
                  <c:v>5.679999999999999</c:v>
                </c:pt>
                <c:pt idx="81">
                  <c:v>5.729999999999999</c:v>
                </c:pt>
                <c:pt idx="82">
                  <c:v>5.729999999999999</c:v>
                </c:pt>
                <c:pt idx="83">
                  <c:v>5.729999999999999</c:v>
                </c:pt>
                <c:pt idx="84">
                  <c:v>5.729999999999999</c:v>
                </c:pt>
                <c:pt idx="85">
                  <c:v>5.729999999999999</c:v>
                </c:pt>
                <c:pt idx="86">
                  <c:v>5.729999999999999</c:v>
                </c:pt>
                <c:pt idx="87">
                  <c:v>5.759999999999999</c:v>
                </c:pt>
                <c:pt idx="88">
                  <c:v>5.869999999999996</c:v>
                </c:pt>
                <c:pt idx="89">
                  <c:v>5.869999999999996</c:v>
                </c:pt>
                <c:pt idx="90">
                  <c:v>5.869999999999996</c:v>
                </c:pt>
                <c:pt idx="91">
                  <c:v>5.869999999999996</c:v>
                </c:pt>
                <c:pt idx="92">
                  <c:v>5.869999999999996</c:v>
                </c:pt>
                <c:pt idx="93">
                  <c:v>5.869999999999996</c:v>
                </c:pt>
                <c:pt idx="94">
                  <c:v>5.869999999999996</c:v>
                </c:pt>
                <c:pt idx="95">
                  <c:v>5.869999999999996</c:v>
                </c:pt>
                <c:pt idx="96">
                  <c:v>5.869999999999996</c:v>
                </c:pt>
                <c:pt idx="97">
                  <c:v>5.879999999999999</c:v>
                </c:pt>
                <c:pt idx="98">
                  <c:v>5.879999999999999</c:v>
                </c:pt>
                <c:pt idx="99">
                  <c:v>5.879999999999999</c:v>
                </c:pt>
                <c:pt idx="100">
                  <c:v>5.879999999999999</c:v>
                </c:pt>
                <c:pt idx="101">
                  <c:v>5.92</c:v>
                </c:pt>
                <c:pt idx="102">
                  <c:v>5.92</c:v>
                </c:pt>
                <c:pt idx="103">
                  <c:v>5.92</c:v>
                </c:pt>
                <c:pt idx="104">
                  <c:v>5.99</c:v>
                </c:pt>
                <c:pt idx="105">
                  <c:v>5.99</c:v>
                </c:pt>
                <c:pt idx="106">
                  <c:v>5.99</c:v>
                </c:pt>
                <c:pt idx="107">
                  <c:v>5.99</c:v>
                </c:pt>
                <c:pt idx="108">
                  <c:v>6.1</c:v>
                </c:pt>
                <c:pt idx="109">
                  <c:v>6.79</c:v>
                </c:pt>
                <c:pt idx="110">
                  <c:v>6.79</c:v>
                </c:pt>
                <c:pt idx="111">
                  <c:v>6.79</c:v>
                </c:pt>
                <c:pt idx="112">
                  <c:v>6.79</c:v>
                </c:pt>
                <c:pt idx="113">
                  <c:v>6.79</c:v>
                </c:pt>
                <c:pt idx="114">
                  <c:v>6.79</c:v>
                </c:pt>
                <c:pt idx="115">
                  <c:v>6.79</c:v>
                </c:pt>
                <c:pt idx="116">
                  <c:v>7.58</c:v>
                </c:pt>
                <c:pt idx="117">
                  <c:v>7.58</c:v>
                </c:pt>
                <c:pt idx="118">
                  <c:v>7.58</c:v>
                </c:pt>
                <c:pt idx="119">
                  <c:v>7.58</c:v>
                </c:pt>
                <c:pt idx="120">
                  <c:v>7.58</c:v>
                </c:pt>
                <c:pt idx="121">
                  <c:v>7.759999999999999</c:v>
                </c:pt>
                <c:pt idx="122">
                  <c:v>7.95</c:v>
                </c:pt>
                <c:pt idx="123">
                  <c:v>7.96</c:v>
                </c:pt>
                <c:pt idx="124">
                  <c:v>7.96</c:v>
                </c:pt>
                <c:pt idx="125">
                  <c:v>7.96</c:v>
                </c:pt>
                <c:pt idx="126">
                  <c:v>7.96</c:v>
                </c:pt>
                <c:pt idx="127">
                  <c:v>7.96</c:v>
                </c:pt>
                <c:pt idx="128">
                  <c:v>7.96</c:v>
                </c:pt>
                <c:pt idx="129">
                  <c:v>7.96</c:v>
                </c:pt>
                <c:pt idx="130">
                  <c:v>7.96</c:v>
                </c:pt>
                <c:pt idx="131">
                  <c:v>8.94</c:v>
                </c:pt>
                <c:pt idx="132">
                  <c:v>8.96</c:v>
                </c:pt>
                <c:pt idx="133">
                  <c:v>8.990000000000001</c:v>
                </c:pt>
                <c:pt idx="134">
                  <c:v>8.990000000000001</c:v>
                </c:pt>
                <c:pt idx="135">
                  <c:v>8.990000000000001</c:v>
                </c:pt>
                <c:pt idx="136">
                  <c:v>10.25</c:v>
                </c:pt>
                <c:pt idx="137">
                  <c:v>10.27</c:v>
                </c:pt>
                <c:pt idx="138">
                  <c:v>10.71</c:v>
                </c:pt>
                <c:pt idx="139">
                  <c:v>10.71</c:v>
                </c:pt>
                <c:pt idx="140">
                  <c:v>10.71</c:v>
                </c:pt>
                <c:pt idx="141">
                  <c:v>10.71</c:v>
                </c:pt>
                <c:pt idx="142">
                  <c:v>10.71</c:v>
                </c:pt>
                <c:pt idx="143">
                  <c:v>11.84</c:v>
                </c:pt>
                <c:pt idx="144">
                  <c:v>11.84</c:v>
                </c:pt>
                <c:pt idx="145">
                  <c:v>11.84</c:v>
                </c:pt>
                <c:pt idx="146">
                  <c:v>11.84</c:v>
                </c:pt>
                <c:pt idx="147">
                  <c:v>12.32</c:v>
                </c:pt>
                <c:pt idx="148">
                  <c:v>12.32</c:v>
                </c:pt>
                <c:pt idx="149">
                  <c:v>12.32</c:v>
                </c:pt>
                <c:pt idx="150">
                  <c:v>12.32</c:v>
                </c:pt>
                <c:pt idx="151">
                  <c:v>12.32</c:v>
                </c:pt>
                <c:pt idx="152">
                  <c:v>12.32</c:v>
                </c:pt>
                <c:pt idx="153">
                  <c:v>12.76</c:v>
                </c:pt>
                <c:pt idx="154">
                  <c:v>12.89</c:v>
                </c:pt>
                <c:pt idx="155">
                  <c:v>12.89</c:v>
                </c:pt>
                <c:pt idx="156">
                  <c:v>12.89</c:v>
                </c:pt>
                <c:pt idx="157">
                  <c:v>12.89</c:v>
                </c:pt>
                <c:pt idx="158">
                  <c:v>12.89</c:v>
                </c:pt>
                <c:pt idx="159">
                  <c:v>12.89</c:v>
                </c:pt>
                <c:pt idx="160">
                  <c:v>12.89</c:v>
                </c:pt>
                <c:pt idx="161">
                  <c:v>13.39</c:v>
                </c:pt>
                <c:pt idx="162">
                  <c:v>13.39</c:v>
                </c:pt>
                <c:pt idx="163">
                  <c:v>13.39</c:v>
                </c:pt>
                <c:pt idx="164">
                  <c:v>13.76</c:v>
                </c:pt>
                <c:pt idx="165">
                  <c:v>13.76</c:v>
                </c:pt>
                <c:pt idx="166">
                  <c:v>13.76</c:v>
                </c:pt>
                <c:pt idx="167">
                  <c:v>13.76</c:v>
                </c:pt>
                <c:pt idx="168">
                  <c:v>13.76</c:v>
                </c:pt>
                <c:pt idx="169">
                  <c:v>13.76</c:v>
                </c:pt>
                <c:pt idx="170">
                  <c:v>13.76</c:v>
                </c:pt>
                <c:pt idx="171">
                  <c:v>15.05</c:v>
                </c:pt>
                <c:pt idx="172">
                  <c:v>15.71</c:v>
                </c:pt>
                <c:pt idx="173">
                  <c:v>15.71</c:v>
                </c:pt>
                <c:pt idx="174">
                  <c:v>15.71</c:v>
                </c:pt>
                <c:pt idx="175">
                  <c:v>15.71</c:v>
                </c:pt>
                <c:pt idx="176">
                  <c:v>15.71</c:v>
                </c:pt>
                <c:pt idx="177">
                  <c:v>15.71</c:v>
                </c:pt>
                <c:pt idx="178">
                  <c:v>15.74</c:v>
                </c:pt>
                <c:pt idx="179">
                  <c:v>15.8</c:v>
                </c:pt>
                <c:pt idx="180">
                  <c:v>15.8</c:v>
                </c:pt>
                <c:pt idx="181">
                  <c:v>15.8</c:v>
                </c:pt>
                <c:pt idx="182">
                  <c:v>16.08</c:v>
                </c:pt>
                <c:pt idx="183">
                  <c:v>16.08</c:v>
                </c:pt>
                <c:pt idx="184">
                  <c:v>16.58</c:v>
                </c:pt>
                <c:pt idx="185">
                  <c:v>16.65</c:v>
                </c:pt>
                <c:pt idx="186">
                  <c:v>16.8</c:v>
                </c:pt>
                <c:pt idx="187">
                  <c:v>16.8</c:v>
                </c:pt>
                <c:pt idx="188">
                  <c:v>16.8</c:v>
                </c:pt>
                <c:pt idx="189">
                  <c:v>16.8</c:v>
                </c:pt>
                <c:pt idx="190">
                  <c:v>17.36</c:v>
                </c:pt>
                <c:pt idx="191">
                  <c:v>17.59999999999999</c:v>
                </c:pt>
                <c:pt idx="192">
                  <c:v>17.59999999999999</c:v>
                </c:pt>
                <c:pt idx="193">
                  <c:v>17.59999999999999</c:v>
                </c:pt>
                <c:pt idx="194">
                  <c:v>17.59999999999999</c:v>
                </c:pt>
                <c:pt idx="195">
                  <c:v>17.59999999999999</c:v>
                </c:pt>
                <c:pt idx="196">
                  <c:v>17.70999999999999</c:v>
                </c:pt>
                <c:pt idx="197">
                  <c:v>17.70999999999999</c:v>
                </c:pt>
                <c:pt idx="198">
                  <c:v>17.70999999999999</c:v>
                </c:pt>
                <c:pt idx="199">
                  <c:v>18.29999999999999</c:v>
                </c:pt>
                <c:pt idx="200">
                  <c:v>18.29999999999999</c:v>
                </c:pt>
                <c:pt idx="201">
                  <c:v>18.56</c:v>
                </c:pt>
                <c:pt idx="202">
                  <c:v>18.57</c:v>
                </c:pt>
              </c:numCache>
            </c:numRef>
          </c:val>
          <c:smooth val="0"/>
        </c:ser>
        <c:dLbls>
          <c:showLegendKey val="0"/>
          <c:showVal val="0"/>
          <c:showCatName val="0"/>
          <c:showSerName val="0"/>
          <c:showPercent val="0"/>
          <c:showBubbleSize val="0"/>
        </c:dLbls>
        <c:marker val="1"/>
        <c:smooth val="0"/>
        <c:axId val="2038992440"/>
        <c:axId val="2038995912"/>
      </c:lineChart>
      <c:dateAx>
        <c:axId val="2038992440"/>
        <c:scaling>
          <c:orientation val="minMax"/>
        </c:scaling>
        <c:delete val="0"/>
        <c:axPos val="b"/>
        <c:numFmt formatCode="[$-409]d\-mmm;@" sourceLinked="1"/>
        <c:majorTickMark val="none"/>
        <c:minorTickMark val="none"/>
        <c:tickLblPos val="nextTo"/>
        <c:spPr>
          <a:noFill/>
          <a:ln w="9525" cap="flat" cmpd="sng" algn="ctr">
            <a:solidFill>
              <a:schemeClr val="bg2">
                <a:lumMod val="50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38995912"/>
        <c:crosses val="autoZero"/>
        <c:auto val="1"/>
        <c:lblOffset val="100"/>
        <c:baseTimeUnit val="days"/>
      </c:dateAx>
      <c:valAx>
        <c:axId val="2038995912"/>
        <c:scaling>
          <c:orientation val="minMax"/>
        </c:scaling>
        <c:delete val="0"/>
        <c:axPos val="l"/>
        <c:numFmt formatCode="General" sourceLinked="0"/>
        <c:majorTickMark val="none"/>
        <c:minorTickMark val="none"/>
        <c:tickLblPos val="nextTo"/>
        <c:spPr>
          <a:noFill/>
          <a:ln>
            <a:solidFill>
              <a:schemeClr val="bg2">
                <a:lumMod val="50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38992440"/>
        <c:crosses val="autoZero"/>
        <c:crossBetween val="between"/>
      </c:valAx>
      <c:spPr>
        <a:noFill/>
        <a:ln>
          <a:noFill/>
        </a:ln>
        <a:effectLst/>
      </c:spPr>
    </c:plotArea>
    <c:legend>
      <c:legendPos val="t"/>
      <c:layout>
        <c:manualLayout>
          <c:xMode val="edge"/>
          <c:yMode val="edge"/>
          <c:x val="0.0910810676915342"/>
          <c:y val="0.065723838697783"/>
          <c:w val="0.53458413926499"/>
          <c:h val="0.2925933348560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25583-7ED3-BB47-8C74-F01CEF66AB1E}" type="datetimeFigureOut">
              <a:rPr lang="en-US" smtClean="0"/>
              <a:t>4/11/17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16955-E8BF-9C4F-AC7A-54B1E0D1F97E}" type="slidenum">
              <a:rPr lang="en-US" smtClean="0"/>
              <a:t>‹#›</a:t>
            </a:fld>
            <a:endParaRPr lang="en-US"/>
          </a:p>
        </p:txBody>
      </p:sp>
    </p:spTree>
    <p:extLst>
      <p:ext uri="{BB962C8B-B14F-4D97-AF65-F5344CB8AC3E}">
        <p14:creationId xmlns:p14="http://schemas.microsoft.com/office/powerpoint/2010/main" val="836173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16955-E8BF-9C4F-AC7A-54B1E0D1F97E}" type="slidenum">
              <a:rPr lang="en-US" smtClean="0"/>
              <a:t>1</a:t>
            </a:fld>
            <a:endParaRPr lang="en-US"/>
          </a:p>
        </p:txBody>
      </p:sp>
    </p:spTree>
    <p:extLst>
      <p:ext uri="{BB962C8B-B14F-4D97-AF65-F5344CB8AC3E}">
        <p14:creationId xmlns:p14="http://schemas.microsoft.com/office/powerpoint/2010/main" val="354134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16955-E8BF-9C4F-AC7A-54B1E0D1F97E}" type="slidenum">
              <a:rPr lang="en-US" smtClean="0"/>
              <a:t>12</a:t>
            </a:fld>
            <a:endParaRPr lang="en-US"/>
          </a:p>
        </p:txBody>
      </p:sp>
    </p:spTree>
    <p:extLst>
      <p:ext uri="{BB962C8B-B14F-4D97-AF65-F5344CB8AC3E}">
        <p14:creationId xmlns:p14="http://schemas.microsoft.com/office/powerpoint/2010/main" val="137851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TRT:YEAR</a:t>
            </a:r>
            <a:r>
              <a:rPr lang="en-US" baseline="0" dirty="0" smtClean="0"/>
              <a:t> interaction P &lt; 0.1 (= .06)</a:t>
            </a:r>
          </a:p>
          <a:p>
            <a:endParaRPr lang="en-US" baseline="0" dirty="0" smtClean="0"/>
          </a:p>
          <a:p>
            <a:r>
              <a:rPr lang="en-US" sz="1200" dirty="0" smtClean="0"/>
              <a:t>Mixed model with:</a:t>
            </a:r>
          </a:p>
          <a:p>
            <a:pPr marL="285750" indent="-285750">
              <a:buFont typeface="Arial" charset="0"/>
              <a:buChar char="•"/>
            </a:pPr>
            <a:r>
              <a:rPr lang="en-US" sz="1200" dirty="0" smtClean="0"/>
              <a:t>Fixed effects: Treatment, Year, Treatment  x Year</a:t>
            </a:r>
          </a:p>
          <a:p>
            <a:pPr marL="285750" indent="-285750">
              <a:buFont typeface="Arial" charset="0"/>
              <a:buChar char="•"/>
            </a:pPr>
            <a:r>
              <a:rPr lang="en-US" sz="1200" dirty="0" smtClean="0"/>
              <a:t>Random effects: Block, Block x Year</a:t>
            </a:r>
          </a:p>
          <a:p>
            <a:endParaRPr lang="en-US" dirty="0" smtClean="0"/>
          </a:p>
        </p:txBody>
      </p:sp>
      <p:sp>
        <p:nvSpPr>
          <p:cNvPr id="4" name="Slide Number Placeholder 3"/>
          <p:cNvSpPr>
            <a:spLocks noGrp="1"/>
          </p:cNvSpPr>
          <p:nvPr>
            <p:ph type="sldNum" sz="quarter" idx="10"/>
          </p:nvPr>
        </p:nvSpPr>
        <p:spPr/>
        <p:txBody>
          <a:bodyPr/>
          <a:lstStyle/>
          <a:p>
            <a:fld id="{7BB16955-E8BF-9C4F-AC7A-54B1E0D1F97E}" type="slidenum">
              <a:rPr lang="en-US" smtClean="0"/>
              <a:t>13</a:t>
            </a:fld>
            <a:endParaRPr lang="en-US"/>
          </a:p>
        </p:txBody>
      </p:sp>
    </p:spTree>
    <p:extLst>
      <p:ext uri="{BB962C8B-B14F-4D97-AF65-F5344CB8AC3E}">
        <p14:creationId xmlns:p14="http://schemas.microsoft.com/office/powerpoint/2010/main" val="20302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is showing the difference in field</a:t>
            </a:r>
            <a:r>
              <a:rPr lang="en-US" baseline="0" dirty="0" smtClean="0"/>
              <a:t> operation between treatments. It is clear that the ryelage treatment has the most operations. However, it has the added income from the ryelage.</a:t>
            </a:r>
            <a:endParaRPr lang="en-US" dirty="0"/>
          </a:p>
        </p:txBody>
      </p:sp>
      <p:sp>
        <p:nvSpPr>
          <p:cNvPr id="4" name="Slide Number Placeholder 3"/>
          <p:cNvSpPr>
            <a:spLocks noGrp="1"/>
          </p:cNvSpPr>
          <p:nvPr>
            <p:ph type="sldNum" sz="quarter" idx="10"/>
          </p:nvPr>
        </p:nvSpPr>
        <p:spPr/>
        <p:txBody>
          <a:bodyPr/>
          <a:lstStyle/>
          <a:p>
            <a:fld id="{7BB16955-E8BF-9C4F-AC7A-54B1E0D1F97E}" type="slidenum">
              <a:rPr lang="en-US" smtClean="0"/>
              <a:t>15</a:t>
            </a:fld>
            <a:endParaRPr lang="en-US"/>
          </a:p>
        </p:txBody>
      </p:sp>
    </p:spTree>
    <p:extLst>
      <p:ext uri="{BB962C8B-B14F-4D97-AF65-F5344CB8AC3E}">
        <p14:creationId xmlns:p14="http://schemas.microsoft.com/office/powerpoint/2010/main" val="157949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differences significant at the .05 level, but there</a:t>
            </a:r>
            <a:r>
              <a:rPr lang="en-US" baseline="0" dirty="0" smtClean="0"/>
              <a:t> are some (No cover and Plow down compared to Ryelage in 2015) that were on the edge, at .06. So, still might be a difference that is worth it for the grower.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Ryelage treatment did have significantly</a:t>
            </a:r>
            <a:r>
              <a:rPr lang="en-US" baseline="0" dirty="0" smtClean="0"/>
              <a:t> greater partial profitability compared to the Roll down treatment in both years, and compared to the Plow down treatment in 2016, but its partial profit was not significantly different from the No cover treatment in either year, and was not significantly different from the Plow down treatment in 2015.”</a:t>
            </a:r>
            <a:endParaRPr lang="en-US" dirty="0" smtClean="0"/>
          </a:p>
          <a:p>
            <a:endParaRPr lang="en-US" dirty="0" smtClean="0"/>
          </a:p>
          <a:p>
            <a:endParaRPr lang="en-US" dirty="0" smtClean="0"/>
          </a:p>
          <a:p>
            <a:r>
              <a:rPr lang="en-US" dirty="0" smtClean="0"/>
              <a:t>In 2015, the Ryelage treatment had significantly greater</a:t>
            </a:r>
            <a:r>
              <a:rPr lang="en-US" baseline="0" dirty="0" smtClean="0"/>
              <a:t> profitability compared to the Roll down treatment, but neither the No cover nor Plow down treatment differed significantly from the Ryelage or Roll down treatments. </a:t>
            </a:r>
          </a:p>
          <a:p>
            <a:endParaRPr lang="en-US" baseline="0" dirty="0" smtClean="0"/>
          </a:p>
          <a:p>
            <a:r>
              <a:rPr lang="en-US" baseline="0" dirty="0" smtClean="0"/>
              <a:t>In 2016,</a:t>
            </a:r>
            <a:r>
              <a:rPr lang="en-US" dirty="0" smtClean="0"/>
              <a:t> the Ryelage treatment had significantly greater</a:t>
            </a:r>
            <a:r>
              <a:rPr lang="en-US" baseline="0" dirty="0" smtClean="0"/>
              <a:t> profitability compared to the Plow down and Roll down treatments, but did not differ from the no cover treatment. The Roll down treatment this year was extremely unprofitable, due to poor yields.</a:t>
            </a:r>
          </a:p>
          <a:p>
            <a:endParaRPr lang="en-US" baseline="0" dirty="0" smtClean="0"/>
          </a:p>
          <a:p>
            <a:r>
              <a:rPr lang="en-US" baseline="0" dirty="0" smtClean="0"/>
              <a:t>INTERPRETATIONS FROM MATT:</a:t>
            </a:r>
          </a:p>
          <a:p>
            <a:r>
              <a:rPr lang="en-US" sz="1200" kern="1200" dirty="0" smtClean="0">
                <a:solidFill>
                  <a:schemeClr val="tx1"/>
                </a:solidFill>
                <a:latin typeface="+mn-lt"/>
                <a:ea typeface="+mn-ea"/>
                <a:cs typeface="+mn-cs"/>
              </a:rPr>
              <a:t> *   Ryelage really performs quite well.</a:t>
            </a:r>
          </a:p>
          <a:p>
            <a:r>
              <a:rPr lang="en-US" sz="1200" kern="1200" dirty="0" smtClean="0">
                <a:solidFill>
                  <a:schemeClr val="tx1"/>
                </a:solidFill>
                <a:latin typeface="+mn-lt"/>
                <a:ea typeface="+mn-ea"/>
                <a:cs typeface="+mn-cs"/>
              </a:rPr>
              <a:t> *   Dry weather exaggerated differences among treatments in 2016.</a:t>
            </a:r>
          </a:p>
          <a:p>
            <a:r>
              <a:rPr lang="en-US" sz="1200" kern="1200" dirty="0" smtClean="0">
                <a:solidFill>
                  <a:schemeClr val="tx1"/>
                </a:solidFill>
                <a:latin typeface="+mn-lt"/>
                <a:ea typeface="+mn-ea"/>
                <a:cs typeface="+mn-cs"/>
              </a:rPr>
              <a:t> *   Labor and fuel savings did not offset lower yields in no-till in 2015 (I’m a bit surprised with this finding.  Really thought that the no-till would come out on top by saving more even with lower yield in 2015).</a:t>
            </a:r>
          </a:p>
          <a:p>
            <a:r>
              <a:rPr lang="en-US" sz="1200" kern="1200" dirty="0" smtClean="0">
                <a:solidFill>
                  <a:schemeClr val="tx1"/>
                </a:solidFill>
                <a:latin typeface="+mn-lt"/>
                <a:ea typeface="+mn-ea"/>
                <a:cs typeface="+mn-cs"/>
              </a:rPr>
              <a:t> *   No-till failed in dry conditions in 2016; and </a:t>
            </a:r>
            <a:r>
              <a:rPr lang="en-US" sz="1200" kern="1200" dirty="0" err="1" smtClean="0">
                <a:solidFill>
                  <a:schemeClr val="tx1"/>
                </a:solidFill>
                <a:latin typeface="+mn-lt"/>
                <a:ea typeface="+mn-ea"/>
                <a:cs typeface="+mn-cs"/>
              </a:rPr>
              <a:t>ryelage</a:t>
            </a:r>
            <a:r>
              <a:rPr lang="en-US" sz="1200" kern="1200" dirty="0" smtClean="0">
                <a:solidFill>
                  <a:schemeClr val="tx1"/>
                </a:solidFill>
                <a:latin typeface="+mn-lt"/>
                <a:ea typeface="+mn-ea"/>
                <a:cs typeface="+mn-cs"/>
              </a:rPr>
              <a:t> had a higher profit than plow down in 2016</a:t>
            </a:r>
            <a:endParaRPr lang="en-US" baseline="0" dirty="0" smtClean="0"/>
          </a:p>
        </p:txBody>
      </p:sp>
      <p:sp>
        <p:nvSpPr>
          <p:cNvPr id="4" name="Slide Number Placeholder 3"/>
          <p:cNvSpPr>
            <a:spLocks noGrp="1"/>
          </p:cNvSpPr>
          <p:nvPr>
            <p:ph type="sldNum" sz="quarter" idx="10"/>
          </p:nvPr>
        </p:nvSpPr>
        <p:spPr/>
        <p:txBody>
          <a:bodyPr/>
          <a:lstStyle/>
          <a:p>
            <a:fld id="{7BB16955-E8BF-9C4F-AC7A-54B1E0D1F97E}" type="slidenum">
              <a:rPr lang="en-US" smtClean="0"/>
              <a:t>16</a:t>
            </a:fld>
            <a:endParaRPr lang="en-US"/>
          </a:p>
        </p:txBody>
      </p:sp>
    </p:spTree>
    <p:extLst>
      <p:ext uri="{BB962C8B-B14F-4D97-AF65-F5344CB8AC3E}">
        <p14:creationId xmlns:p14="http://schemas.microsoft.com/office/powerpoint/2010/main" val="1325568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Recommendations to a farmer, next steps</a:t>
            </a:r>
          </a:p>
          <a:p>
            <a:pPr marL="171450" indent="-171450">
              <a:buFont typeface="Arial" charset="0"/>
              <a:buChar char="•"/>
            </a:pPr>
            <a:r>
              <a:rPr lang="en-US" baseline="0" dirty="0" smtClean="0"/>
              <a:t>Ryelage: profitable</a:t>
            </a:r>
          </a:p>
          <a:p>
            <a:pPr marL="171450" indent="-171450">
              <a:buFont typeface="Arial" charset="0"/>
              <a:buChar char="•"/>
            </a:pPr>
            <a:r>
              <a:rPr lang="en-US" baseline="0" dirty="0" smtClean="0"/>
              <a:t>Roll down: soil health, but yields and profitability variable</a:t>
            </a:r>
            <a:endParaRPr lang="en-US" dirty="0"/>
          </a:p>
        </p:txBody>
      </p:sp>
      <p:sp>
        <p:nvSpPr>
          <p:cNvPr id="4" name="Slide Number Placeholder 3"/>
          <p:cNvSpPr>
            <a:spLocks noGrp="1"/>
          </p:cNvSpPr>
          <p:nvPr>
            <p:ph type="sldNum" sz="quarter" idx="10"/>
          </p:nvPr>
        </p:nvSpPr>
        <p:spPr/>
        <p:txBody>
          <a:bodyPr/>
          <a:lstStyle/>
          <a:p>
            <a:fld id="{7BB16955-E8BF-9C4F-AC7A-54B1E0D1F97E}" type="slidenum">
              <a:rPr lang="en-US" smtClean="0"/>
              <a:t>17</a:t>
            </a:fld>
            <a:endParaRPr lang="en-US"/>
          </a:p>
        </p:txBody>
      </p:sp>
    </p:spTree>
    <p:extLst>
      <p:ext uri="{BB962C8B-B14F-4D97-AF65-F5344CB8AC3E}">
        <p14:creationId xmlns:p14="http://schemas.microsoft.com/office/powerpoint/2010/main" val="67008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research aims to quantify to what extent cover crops (in this case cereal rye) can help to address these challenges</a:t>
            </a:r>
          </a:p>
          <a:p>
            <a:endParaRPr lang="en-US" baseline="0" dirty="0" smtClean="0"/>
          </a:p>
          <a:p>
            <a:r>
              <a:rPr lang="en-US" sz="1200" kern="1200" dirty="0" smtClean="0">
                <a:solidFill>
                  <a:schemeClr val="tx1"/>
                </a:solidFill>
                <a:latin typeface="+mn-lt"/>
                <a:ea typeface="+mn-ea"/>
                <a:cs typeface="+mn-cs"/>
              </a:rPr>
              <a:t>“From 1958 to 2012,</a:t>
            </a:r>
            <a:r>
              <a:rPr lang="en-US" sz="1200" kern="1200" baseline="0" dirty="0" smtClean="0">
                <a:solidFill>
                  <a:schemeClr val="tx1"/>
                </a:solidFill>
                <a:latin typeface="+mn-lt"/>
                <a:ea typeface="+mn-ea"/>
                <a:cs typeface="+mn-cs"/>
              </a:rPr>
              <a:t> the </a:t>
            </a:r>
            <a:r>
              <a:rPr lang="en-US" sz="1200" kern="1200" dirty="0" smtClean="0">
                <a:solidFill>
                  <a:schemeClr val="tx1"/>
                </a:solidFill>
                <a:latin typeface="+mn-lt"/>
                <a:ea typeface="+mn-ea"/>
                <a:cs typeface="+mn-cs"/>
              </a:rPr>
              <a:t>NE has observed a 71% increase in 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amount of precipitation falling in heavy</a:t>
            </a:r>
            <a:r>
              <a:rPr lang="en-US" sz="1200" kern="1200" baseline="0" dirty="0" smtClean="0">
                <a:solidFill>
                  <a:schemeClr val="tx1"/>
                </a:solidFill>
                <a:latin typeface="+mn-lt"/>
                <a:ea typeface="+mn-ea"/>
                <a:cs typeface="+mn-cs"/>
              </a:rPr>
              <a:t> rainfall </a:t>
            </a:r>
            <a:r>
              <a:rPr lang="en-US" sz="1200" kern="1200" dirty="0" smtClean="0">
                <a:solidFill>
                  <a:schemeClr val="tx1"/>
                </a:solidFill>
                <a:latin typeface="+mn-lt"/>
                <a:ea typeface="+mn-ea"/>
                <a:cs typeface="+mn-cs"/>
              </a:rPr>
              <a:t>events (defined as the heaviest 1% of all daily events).”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More soybean being grown in NYS, both organic and not</a:t>
            </a:r>
          </a:p>
        </p:txBody>
      </p:sp>
      <p:sp>
        <p:nvSpPr>
          <p:cNvPr id="4" name="Slide Number Placeholder 3"/>
          <p:cNvSpPr>
            <a:spLocks noGrp="1"/>
          </p:cNvSpPr>
          <p:nvPr>
            <p:ph type="sldNum" sz="quarter" idx="10"/>
          </p:nvPr>
        </p:nvSpPr>
        <p:spPr/>
        <p:txBody>
          <a:bodyPr/>
          <a:lstStyle/>
          <a:p>
            <a:fld id="{7BB16955-E8BF-9C4F-AC7A-54B1E0D1F97E}" type="slidenum">
              <a:rPr lang="en-US" smtClean="0"/>
              <a:t>2</a:t>
            </a:fld>
            <a:endParaRPr lang="en-US"/>
          </a:p>
        </p:txBody>
      </p:sp>
    </p:spTree>
    <p:extLst>
      <p:ext uri="{BB962C8B-B14F-4D97-AF65-F5344CB8AC3E}">
        <p14:creationId xmlns:p14="http://schemas.microsoft.com/office/powerpoint/2010/main" val="24421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16955-E8BF-9C4F-AC7A-54B1E0D1F97E}" type="slidenum">
              <a:rPr lang="en-US" smtClean="0"/>
              <a:t>3</a:t>
            </a:fld>
            <a:endParaRPr lang="en-US"/>
          </a:p>
        </p:txBody>
      </p:sp>
    </p:spTree>
    <p:extLst>
      <p:ext uri="{BB962C8B-B14F-4D97-AF65-F5344CB8AC3E}">
        <p14:creationId xmlns:p14="http://schemas.microsoft.com/office/powerpoint/2010/main" val="24281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5/22: control</a:t>
            </a:r>
            <a:r>
              <a:rPr lang="en-US" baseline="0" dirty="0" smtClean="0"/>
              <a:t> and ryelage plowed</a:t>
            </a:r>
          </a:p>
          <a:p>
            <a:endParaRPr lang="en-US" baseline="0" dirty="0" smtClean="0"/>
          </a:p>
          <a:p>
            <a:r>
              <a:rPr lang="en-US" baseline="0" dirty="0" smtClean="0"/>
              <a:t>We are especially interested in looking at the ryelage and roll down</a:t>
            </a:r>
          </a:p>
          <a:p>
            <a:endParaRPr lang="en-US" baseline="0" dirty="0" smtClean="0"/>
          </a:p>
          <a:p>
            <a:r>
              <a:rPr lang="en-US" baseline="0" dirty="0" smtClean="0"/>
              <a:t>Roll down: reducing labor and fuel use, reduce tillage</a:t>
            </a:r>
          </a:p>
          <a:p>
            <a:r>
              <a:rPr lang="en-US" baseline="0" dirty="0" smtClean="0"/>
              <a:t>Ryelage: increasing interest in harvesting</a:t>
            </a:r>
            <a:endParaRPr lang="en-US" dirty="0"/>
          </a:p>
        </p:txBody>
      </p:sp>
      <p:sp>
        <p:nvSpPr>
          <p:cNvPr id="4" name="Slide Number Placeholder 3"/>
          <p:cNvSpPr>
            <a:spLocks noGrp="1"/>
          </p:cNvSpPr>
          <p:nvPr>
            <p:ph type="sldNum" sz="quarter" idx="10"/>
          </p:nvPr>
        </p:nvSpPr>
        <p:spPr/>
        <p:txBody>
          <a:bodyPr/>
          <a:lstStyle/>
          <a:p>
            <a:fld id="{7BB16955-E8BF-9C4F-AC7A-54B1E0D1F97E}" type="slidenum">
              <a:rPr lang="en-US" smtClean="0"/>
              <a:t>4</a:t>
            </a:fld>
            <a:endParaRPr lang="en-US"/>
          </a:p>
        </p:txBody>
      </p:sp>
    </p:spTree>
    <p:extLst>
      <p:ext uri="{BB962C8B-B14F-4D97-AF65-F5344CB8AC3E}">
        <p14:creationId xmlns:p14="http://schemas.microsoft.com/office/powerpoint/2010/main" val="289440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16955-E8BF-9C4F-AC7A-54B1E0D1F97E}" type="slidenum">
              <a:rPr lang="en-US" smtClean="0"/>
              <a:t>6</a:t>
            </a:fld>
            <a:endParaRPr lang="en-US"/>
          </a:p>
        </p:txBody>
      </p:sp>
    </p:spTree>
    <p:extLst>
      <p:ext uri="{BB962C8B-B14F-4D97-AF65-F5344CB8AC3E}">
        <p14:creationId xmlns:p14="http://schemas.microsoft.com/office/powerpoint/2010/main" val="867646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Normal: 1981 to 2010 averages</a:t>
            </a:r>
          </a:p>
          <a:p>
            <a:endParaRPr lang="en-US" dirty="0" smtClean="0"/>
          </a:p>
          <a:p>
            <a:r>
              <a:rPr lang="en-US" dirty="0" smtClean="0"/>
              <a:t>2016 </a:t>
            </a:r>
            <a:r>
              <a:rPr lang="en-US" dirty="0" err="1" smtClean="0"/>
              <a:t>flatline</a:t>
            </a:r>
            <a:r>
              <a:rPr lang="en-US" dirty="0" smtClean="0"/>
              <a:t> between June and July (insert</a:t>
            </a:r>
            <a:r>
              <a:rPr lang="en-US" baseline="0" dirty="0" smtClean="0"/>
              <a:t> arrows or fly-in box)</a:t>
            </a:r>
            <a:endParaRPr lang="en-US" dirty="0"/>
          </a:p>
        </p:txBody>
      </p:sp>
      <p:sp>
        <p:nvSpPr>
          <p:cNvPr id="4" name="Slide Number Placeholder 3"/>
          <p:cNvSpPr>
            <a:spLocks noGrp="1"/>
          </p:cNvSpPr>
          <p:nvPr>
            <p:ph type="sldNum" sz="quarter" idx="10"/>
          </p:nvPr>
        </p:nvSpPr>
        <p:spPr/>
        <p:txBody>
          <a:bodyPr/>
          <a:lstStyle/>
          <a:p>
            <a:fld id="{7BB16955-E8BF-9C4F-AC7A-54B1E0D1F97E}" type="slidenum">
              <a:rPr lang="en-US" smtClean="0"/>
              <a:t>7</a:t>
            </a:fld>
            <a:endParaRPr lang="en-US"/>
          </a:p>
        </p:txBody>
      </p:sp>
    </p:spTree>
    <p:extLst>
      <p:ext uri="{BB962C8B-B14F-4D97-AF65-F5344CB8AC3E}">
        <p14:creationId xmlns:p14="http://schemas.microsoft.com/office/powerpoint/2010/main" val="1779791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Letters in all results charts represent differences significant at the .05 alpha level, using a Tukey pairwise comparison of means.</a:t>
            </a:r>
          </a:p>
          <a:p>
            <a:endParaRPr lang="en-US" baseline="0" dirty="0" smtClean="0"/>
          </a:p>
          <a:p>
            <a:r>
              <a:rPr lang="en-US" baseline="0" dirty="0" smtClean="0"/>
              <a:t>This chart is based on a </a:t>
            </a:r>
            <a:r>
              <a:rPr lang="en-US" baseline="0" dirty="0" err="1" smtClean="0"/>
              <a:t>tukey</a:t>
            </a:r>
            <a:r>
              <a:rPr lang="en-US" baseline="0" dirty="0" smtClean="0"/>
              <a:t> pairwise comparison of overall treatment means (not split by year)</a:t>
            </a:r>
          </a:p>
          <a:p>
            <a:endParaRPr lang="en-US" baseline="0" dirty="0" smtClean="0"/>
          </a:p>
          <a:p>
            <a:r>
              <a:rPr lang="en-US" sz="1200" dirty="0" smtClean="0"/>
              <a:t>Treatment effect:</a:t>
            </a:r>
          </a:p>
          <a:p>
            <a:r>
              <a:rPr lang="en-US" sz="1200" dirty="0" smtClean="0"/>
              <a:t>P &lt; 0.001</a:t>
            </a:r>
          </a:p>
          <a:p>
            <a:endParaRPr lang="en-US" sz="1200" dirty="0" smtClean="0"/>
          </a:p>
          <a:p>
            <a:r>
              <a:rPr lang="en-US" sz="1200" dirty="0" smtClean="0"/>
              <a:t>Year effect:</a:t>
            </a:r>
          </a:p>
          <a:p>
            <a:r>
              <a:rPr lang="en-US" sz="1200" dirty="0" smtClean="0"/>
              <a:t>P &lt; 0.001</a:t>
            </a:r>
          </a:p>
          <a:p>
            <a:endParaRPr lang="en-US" sz="1200" dirty="0" smtClean="0"/>
          </a:p>
          <a:p>
            <a:r>
              <a:rPr lang="en-US" sz="1200" dirty="0" smtClean="0"/>
              <a:t>Mixed model:</a:t>
            </a:r>
          </a:p>
          <a:p>
            <a:pPr marL="285750" indent="-285750">
              <a:buFont typeface="Arial" charset="0"/>
              <a:buChar char="•"/>
            </a:pPr>
            <a:r>
              <a:rPr lang="en-US" sz="1200" dirty="0" smtClean="0"/>
              <a:t>Fixed effects: Treatment, Year</a:t>
            </a:r>
          </a:p>
          <a:p>
            <a:pPr marL="285750" indent="-285750">
              <a:buFont typeface="Arial" charset="0"/>
              <a:buChar char="•"/>
            </a:pPr>
            <a:r>
              <a:rPr lang="en-US" sz="1200" dirty="0" smtClean="0"/>
              <a:t>Random effects: Block</a:t>
            </a:r>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7BB16955-E8BF-9C4F-AC7A-54B1E0D1F97E}" type="slidenum">
              <a:rPr lang="en-US" smtClean="0"/>
              <a:t>8</a:t>
            </a:fld>
            <a:endParaRPr lang="en-US"/>
          </a:p>
        </p:txBody>
      </p:sp>
    </p:spTree>
    <p:extLst>
      <p:ext uri="{BB962C8B-B14F-4D97-AF65-F5344CB8AC3E}">
        <p14:creationId xmlns:p14="http://schemas.microsoft.com/office/powerpoint/2010/main" val="1731897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weed biomass was significantly higher in the No till treatment, it was still not very high</a:t>
            </a:r>
            <a:endParaRPr lang="en-US" baseline="0" dirty="0" smtClean="0"/>
          </a:p>
          <a:p>
            <a:endParaRPr lang="en-US" baseline="0" dirty="0" smtClean="0"/>
          </a:p>
          <a:p>
            <a:r>
              <a:rPr lang="en-US" baseline="0" dirty="0" smtClean="0"/>
              <a:t>*Highest weed biomass recorded in a Rodale org experiment was 6000 kg/ha</a:t>
            </a:r>
          </a:p>
          <a:p>
            <a:r>
              <a:rPr lang="en-US" baseline="0" dirty="0" smtClean="0"/>
              <a:t>Under 1000 is good for organic</a:t>
            </a:r>
          </a:p>
          <a:p>
            <a:endParaRPr lang="en-US" baseline="0" dirty="0" smtClean="0"/>
          </a:p>
          <a:p>
            <a:r>
              <a:rPr lang="en-US" sz="1200" dirty="0" smtClean="0"/>
              <a:t>Treatment effect:</a:t>
            </a:r>
            <a:r>
              <a:rPr lang="en-US" sz="1200" baseline="0" dirty="0" smtClean="0"/>
              <a:t> </a:t>
            </a:r>
            <a:r>
              <a:rPr lang="en-US" sz="1200" dirty="0" smtClean="0"/>
              <a:t>P &lt; 0.01</a:t>
            </a:r>
          </a:p>
          <a:p>
            <a:endParaRPr lang="en-US" baseline="0" dirty="0" smtClean="0"/>
          </a:p>
          <a:p>
            <a:r>
              <a:rPr lang="en-US" sz="1200" dirty="0" smtClean="0"/>
              <a:t>Year effect:</a:t>
            </a:r>
            <a:r>
              <a:rPr lang="en-US" sz="1200" baseline="0" dirty="0" smtClean="0"/>
              <a:t> </a:t>
            </a:r>
            <a:r>
              <a:rPr lang="en-US" sz="1200" dirty="0" smtClean="0"/>
              <a:t>Not significant</a:t>
            </a:r>
          </a:p>
          <a:p>
            <a:endParaRPr lang="en-US" sz="1200" dirty="0" smtClean="0"/>
          </a:p>
          <a:p>
            <a:r>
              <a:rPr lang="en-US" sz="1200" dirty="0" smtClean="0"/>
              <a:t>Mixed model:</a:t>
            </a:r>
          </a:p>
          <a:p>
            <a:pPr marL="285750" indent="-285750">
              <a:buFont typeface="Arial" charset="0"/>
              <a:buChar char="•"/>
            </a:pPr>
            <a:r>
              <a:rPr lang="en-US" sz="1200" dirty="0" smtClean="0"/>
              <a:t>Fixed effects: Treatment, Year</a:t>
            </a:r>
          </a:p>
          <a:p>
            <a:pPr marL="285750" indent="-285750">
              <a:buFont typeface="Arial" charset="0"/>
              <a:buChar char="•"/>
            </a:pPr>
            <a:r>
              <a:rPr lang="en-US" sz="1200" dirty="0" smtClean="0"/>
              <a:t>Random effects: Block</a:t>
            </a:r>
          </a:p>
          <a:p>
            <a:pPr marL="285750" indent="-285750">
              <a:buFont typeface="Arial" charset="0"/>
              <a:buChar char="•"/>
            </a:pPr>
            <a:r>
              <a:rPr lang="en-US" sz="1200" dirty="0" smtClean="0"/>
              <a:t>Log-transformed for analysis</a:t>
            </a:r>
          </a:p>
          <a:p>
            <a:endParaRPr lang="en-US" sz="1200" dirty="0" smtClean="0"/>
          </a:p>
          <a:p>
            <a:endParaRPr lang="en-US" baseline="0" dirty="0" smtClean="0"/>
          </a:p>
        </p:txBody>
      </p:sp>
      <p:sp>
        <p:nvSpPr>
          <p:cNvPr id="4" name="Slide Number Placeholder 3"/>
          <p:cNvSpPr>
            <a:spLocks noGrp="1"/>
          </p:cNvSpPr>
          <p:nvPr>
            <p:ph type="sldNum" sz="quarter" idx="10"/>
          </p:nvPr>
        </p:nvSpPr>
        <p:spPr/>
        <p:txBody>
          <a:bodyPr/>
          <a:lstStyle/>
          <a:p>
            <a:fld id="{7BB16955-E8BF-9C4F-AC7A-54B1E0D1F97E}" type="slidenum">
              <a:rPr lang="en-US" smtClean="0"/>
              <a:t>9</a:t>
            </a:fld>
            <a:endParaRPr lang="en-US"/>
          </a:p>
        </p:txBody>
      </p:sp>
    </p:spTree>
    <p:extLst>
      <p:ext uri="{BB962C8B-B14F-4D97-AF65-F5344CB8AC3E}">
        <p14:creationId xmlns:p14="http://schemas.microsoft.com/office/powerpoint/2010/main" val="1786054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a:t>
            </a:r>
            <a:r>
              <a:rPr lang="en-US" b="1" dirty="0" smtClean="0"/>
              <a:t>aggregate stability and active carbon were measured and did not produce significant</a:t>
            </a:r>
            <a:r>
              <a:rPr lang="en-US" b="1" baseline="0" dirty="0" smtClean="0"/>
              <a:t> results</a:t>
            </a:r>
          </a:p>
          <a:p>
            <a:endParaRPr lang="en-US" b="1" baseline="0" dirty="0" smtClean="0"/>
          </a:p>
          <a:p>
            <a:r>
              <a:rPr lang="en-US" baseline="0" dirty="0" smtClean="0"/>
              <a:t>Compared to the No cover treatment, the only </a:t>
            </a:r>
            <a:r>
              <a:rPr lang="en-US" baseline="0" dirty="0" err="1" smtClean="0"/>
              <a:t>trt</a:t>
            </a:r>
            <a:r>
              <a:rPr lang="en-US" baseline="0" dirty="0" smtClean="0"/>
              <a:t> that had sig greater respiration was the Roll down </a:t>
            </a:r>
            <a:r>
              <a:rPr lang="en-US" baseline="0" dirty="0" err="1" smtClean="0"/>
              <a:t>trt</a:t>
            </a:r>
            <a:endParaRPr lang="en-US" baseline="0" dirty="0" smtClean="0"/>
          </a:p>
          <a:p>
            <a:endParaRPr lang="en-US" baseline="0" dirty="0" smtClean="0"/>
          </a:p>
          <a:p>
            <a:r>
              <a:rPr lang="en-US" dirty="0" smtClean="0"/>
              <a:t>TRT effect: P&lt;0.05</a:t>
            </a:r>
          </a:p>
          <a:p>
            <a:endParaRPr lang="en-US" dirty="0" smtClean="0"/>
          </a:p>
          <a:p>
            <a:r>
              <a:rPr lang="en-US" dirty="0" smtClean="0"/>
              <a:t>Scores</a:t>
            </a:r>
            <a:r>
              <a:rPr lang="en-US" baseline="0" dirty="0" smtClean="0"/>
              <a:t> are in the middle</a:t>
            </a:r>
          </a:p>
          <a:p>
            <a:endParaRPr lang="en-US" baseline="0" dirty="0" smtClean="0"/>
          </a:p>
          <a:p>
            <a:r>
              <a:rPr lang="en-US" sz="1200" dirty="0" smtClean="0"/>
              <a:t>Mixed model:</a:t>
            </a:r>
          </a:p>
          <a:p>
            <a:pPr marL="285750" indent="-285750">
              <a:buFont typeface="Arial" charset="0"/>
              <a:buChar char="•"/>
            </a:pPr>
            <a:r>
              <a:rPr lang="en-US" sz="1200" dirty="0" smtClean="0"/>
              <a:t>Fixed effects: Treatment, Year </a:t>
            </a:r>
          </a:p>
          <a:p>
            <a:pPr marL="285750" indent="-285750">
              <a:buFont typeface="Arial" charset="0"/>
              <a:buChar char="•"/>
            </a:pPr>
            <a:r>
              <a:rPr lang="en-US" sz="1200" dirty="0" smtClean="0"/>
              <a:t>Random effects: Block, Year x Block</a:t>
            </a:r>
          </a:p>
          <a:p>
            <a:endParaRPr lang="en-US" dirty="0" smtClean="0"/>
          </a:p>
        </p:txBody>
      </p:sp>
      <p:sp>
        <p:nvSpPr>
          <p:cNvPr id="4" name="Slide Number Placeholder 3"/>
          <p:cNvSpPr>
            <a:spLocks noGrp="1"/>
          </p:cNvSpPr>
          <p:nvPr>
            <p:ph type="sldNum" sz="quarter" idx="10"/>
          </p:nvPr>
        </p:nvSpPr>
        <p:spPr/>
        <p:txBody>
          <a:bodyPr/>
          <a:lstStyle/>
          <a:p>
            <a:fld id="{7BB16955-E8BF-9C4F-AC7A-54B1E0D1F97E}" type="slidenum">
              <a:rPr lang="en-US" smtClean="0"/>
              <a:t>10</a:t>
            </a:fld>
            <a:endParaRPr lang="en-US"/>
          </a:p>
        </p:txBody>
      </p:sp>
    </p:spTree>
    <p:extLst>
      <p:ext uri="{BB962C8B-B14F-4D97-AF65-F5344CB8AC3E}">
        <p14:creationId xmlns:p14="http://schemas.microsoft.com/office/powerpoint/2010/main" val="18911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71B3FA-891F-9149-9ED9-0E9D5C63B5DD}"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FDF1E8E-1AE1-D94A-AFB0-E817CD93C569}" type="slidenum">
              <a:rPr lang="en-US" smtClean="0"/>
              <a:t>‹#›</a:t>
            </a:fld>
            <a:endParaRPr lang="en-US"/>
          </a:p>
        </p:txBody>
      </p:sp>
    </p:spTree>
    <p:extLst>
      <p:ext uri="{BB962C8B-B14F-4D97-AF65-F5344CB8AC3E}">
        <p14:creationId xmlns:p14="http://schemas.microsoft.com/office/powerpoint/2010/main" val="189803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1B3FA-891F-9149-9ED9-0E9D5C63B5DD}"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FDF1E8E-1AE1-D94A-AFB0-E817CD93C569}" type="slidenum">
              <a:rPr lang="en-US" smtClean="0"/>
              <a:t>‹#›</a:t>
            </a:fld>
            <a:endParaRPr lang="en-US"/>
          </a:p>
        </p:txBody>
      </p:sp>
    </p:spTree>
    <p:extLst>
      <p:ext uri="{BB962C8B-B14F-4D97-AF65-F5344CB8AC3E}">
        <p14:creationId xmlns:p14="http://schemas.microsoft.com/office/powerpoint/2010/main" val="176589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1B3FA-891F-9149-9ED9-0E9D5C63B5DD}"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FDF1E8E-1AE1-D94A-AFB0-E817CD93C569}"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9936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C71B3FA-891F-9149-9ED9-0E9D5C63B5DD}"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FDF1E8E-1AE1-D94A-AFB0-E817CD93C569}" type="slidenum">
              <a:rPr lang="en-US" smtClean="0"/>
              <a:t>‹#›</a:t>
            </a:fld>
            <a:endParaRPr lang="en-US"/>
          </a:p>
        </p:txBody>
      </p:sp>
    </p:spTree>
    <p:extLst>
      <p:ext uri="{BB962C8B-B14F-4D97-AF65-F5344CB8AC3E}">
        <p14:creationId xmlns:p14="http://schemas.microsoft.com/office/powerpoint/2010/main" val="1446360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C71B3FA-891F-9149-9ED9-0E9D5C63B5DD}"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FDF1E8E-1AE1-D94A-AFB0-E817CD93C569}"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18296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C71B3FA-891F-9149-9ED9-0E9D5C63B5DD}"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FDF1E8E-1AE1-D94A-AFB0-E817CD93C569}" type="slidenum">
              <a:rPr lang="en-US" smtClean="0"/>
              <a:t>‹#›</a:t>
            </a:fld>
            <a:endParaRPr lang="en-US"/>
          </a:p>
        </p:txBody>
      </p:sp>
    </p:spTree>
    <p:extLst>
      <p:ext uri="{BB962C8B-B14F-4D97-AF65-F5344CB8AC3E}">
        <p14:creationId xmlns:p14="http://schemas.microsoft.com/office/powerpoint/2010/main" val="825440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1B3FA-891F-9149-9ED9-0E9D5C63B5DD}"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DF1E8E-1AE1-D94A-AFB0-E817CD93C569}" type="slidenum">
              <a:rPr lang="en-US" smtClean="0"/>
              <a:t>‹#›</a:t>
            </a:fld>
            <a:endParaRPr lang="en-US"/>
          </a:p>
        </p:txBody>
      </p:sp>
    </p:spTree>
    <p:extLst>
      <p:ext uri="{BB962C8B-B14F-4D97-AF65-F5344CB8AC3E}">
        <p14:creationId xmlns:p14="http://schemas.microsoft.com/office/powerpoint/2010/main" val="439334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1B3FA-891F-9149-9ED9-0E9D5C63B5DD}"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DF1E8E-1AE1-D94A-AFB0-E817CD93C569}" type="slidenum">
              <a:rPr lang="en-US" smtClean="0"/>
              <a:t>‹#›</a:t>
            </a:fld>
            <a:endParaRPr lang="en-US"/>
          </a:p>
        </p:txBody>
      </p:sp>
    </p:spTree>
    <p:extLst>
      <p:ext uri="{BB962C8B-B14F-4D97-AF65-F5344CB8AC3E}">
        <p14:creationId xmlns:p14="http://schemas.microsoft.com/office/powerpoint/2010/main" val="838599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71B3FA-891F-9149-9ED9-0E9D5C63B5DD}"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FDF1E8E-1AE1-D94A-AFB0-E817CD93C569}" type="slidenum">
              <a:rPr lang="en-US" smtClean="0"/>
              <a:t>‹#›</a:t>
            </a:fld>
            <a:endParaRPr lang="en-US"/>
          </a:p>
        </p:txBody>
      </p:sp>
    </p:spTree>
    <p:extLst>
      <p:ext uri="{BB962C8B-B14F-4D97-AF65-F5344CB8AC3E}">
        <p14:creationId xmlns:p14="http://schemas.microsoft.com/office/powerpoint/2010/main" val="147164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71B3FA-891F-9149-9ED9-0E9D5C63B5DD}" type="datetimeFigureOut">
              <a:rPr lang="en-US" smtClean="0"/>
              <a:t>4/11/17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FDF1E8E-1AE1-D94A-AFB0-E817CD93C569}" type="slidenum">
              <a:rPr lang="en-US" smtClean="0"/>
              <a:t>‹#›</a:t>
            </a:fld>
            <a:endParaRPr lang="en-US"/>
          </a:p>
        </p:txBody>
      </p:sp>
    </p:spTree>
    <p:extLst>
      <p:ext uri="{BB962C8B-B14F-4D97-AF65-F5344CB8AC3E}">
        <p14:creationId xmlns:p14="http://schemas.microsoft.com/office/powerpoint/2010/main" val="140082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71B3FA-891F-9149-9ED9-0E9D5C63B5DD}"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FDF1E8E-1AE1-D94A-AFB0-E817CD93C569}" type="slidenum">
              <a:rPr lang="en-US" smtClean="0"/>
              <a:t>‹#›</a:t>
            </a:fld>
            <a:endParaRPr lang="en-US"/>
          </a:p>
        </p:txBody>
      </p:sp>
    </p:spTree>
    <p:extLst>
      <p:ext uri="{BB962C8B-B14F-4D97-AF65-F5344CB8AC3E}">
        <p14:creationId xmlns:p14="http://schemas.microsoft.com/office/powerpoint/2010/main" val="77944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71B3FA-891F-9149-9ED9-0E9D5C63B5DD}" type="datetimeFigureOut">
              <a:rPr lang="en-US" smtClean="0"/>
              <a:t>4/11/17</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FDF1E8E-1AE1-D94A-AFB0-E817CD93C569}" type="slidenum">
              <a:rPr lang="en-US" smtClean="0"/>
              <a:t>‹#›</a:t>
            </a:fld>
            <a:endParaRPr lang="en-US"/>
          </a:p>
        </p:txBody>
      </p:sp>
    </p:spTree>
    <p:extLst>
      <p:ext uri="{BB962C8B-B14F-4D97-AF65-F5344CB8AC3E}">
        <p14:creationId xmlns:p14="http://schemas.microsoft.com/office/powerpoint/2010/main" val="45353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71B3FA-891F-9149-9ED9-0E9D5C63B5DD}" type="datetimeFigureOut">
              <a:rPr lang="en-US" smtClean="0"/>
              <a:t>4/11/17</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FDF1E8E-1AE1-D94A-AFB0-E817CD93C569}" type="slidenum">
              <a:rPr lang="en-US" smtClean="0"/>
              <a:t>‹#›</a:t>
            </a:fld>
            <a:endParaRPr lang="en-US"/>
          </a:p>
        </p:txBody>
      </p:sp>
    </p:spTree>
    <p:extLst>
      <p:ext uri="{BB962C8B-B14F-4D97-AF65-F5344CB8AC3E}">
        <p14:creationId xmlns:p14="http://schemas.microsoft.com/office/powerpoint/2010/main" val="108778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1B3FA-891F-9149-9ED9-0E9D5C63B5DD}" type="datetimeFigureOut">
              <a:rPr lang="en-US" smtClean="0"/>
              <a:t>4/11/17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FDF1E8E-1AE1-D94A-AFB0-E817CD93C569}" type="slidenum">
              <a:rPr lang="en-US" smtClean="0"/>
              <a:t>‹#›</a:t>
            </a:fld>
            <a:endParaRPr lang="en-US"/>
          </a:p>
        </p:txBody>
      </p:sp>
    </p:spTree>
    <p:extLst>
      <p:ext uri="{BB962C8B-B14F-4D97-AF65-F5344CB8AC3E}">
        <p14:creationId xmlns:p14="http://schemas.microsoft.com/office/powerpoint/2010/main" val="87560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71B3FA-891F-9149-9ED9-0E9D5C63B5DD}"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FDF1E8E-1AE1-D94A-AFB0-E817CD93C569}" type="slidenum">
              <a:rPr lang="en-US" smtClean="0"/>
              <a:t>‹#›</a:t>
            </a:fld>
            <a:endParaRPr lang="en-US"/>
          </a:p>
        </p:txBody>
      </p:sp>
    </p:spTree>
    <p:extLst>
      <p:ext uri="{BB962C8B-B14F-4D97-AF65-F5344CB8AC3E}">
        <p14:creationId xmlns:p14="http://schemas.microsoft.com/office/powerpoint/2010/main" val="170284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71B3FA-891F-9149-9ED9-0E9D5C63B5DD}" type="datetimeFigureOut">
              <a:rPr lang="en-US" smtClean="0"/>
              <a:t>4/11/17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FDF1E8E-1AE1-D94A-AFB0-E817CD93C569}" type="slidenum">
              <a:rPr lang="en-US" smtClean="0"/>
              <a:t>‹#›</a:t>
            </a:fld>
            <a:endParaRPr lang="en-US"/>
          </a:p>
        </p:txBody>
      </p:sp>
    </p:spTree>
    <p:extLst>
      <p:ext uri="{BB962C8B-B14F-4D97-AF65-F5344CB8AC3E}">
        <p14:creationId xmlns:p14="http://schemas.microsoft.com/office/powerpoint/2010/main" val="2559069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C71B3FA-891F-9149-9ED9-0E9D5C63B5DD}" type="datetimeFigureOut">
              <a:rPr lang="en-US" smtClean="0"/>
              <a:t>4/11/17</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FDF1E8E-1AE1-D94A-AFB0-E817CD93C569}" type="slidenum">
              <a:rPr lang="en-US" smtClean="0"/>
              <a:t>‹#›</a:t>
            </a:fld>
            <a:endParaRPr lang="en-US"/>
          </a:p>
        </p:txBody>
      </p:sp>
    </p:spTree>
    <p:extLst>
      <p:ext uri="{BB962C8B-B14F-4D97-AF65-F5344CB8AC3E}">
        <p14:creationId xmlns:p14="http://schemas.microsoft.com/office/powerpoint/2010/main" val="7748016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1000125"/>
            <a:ext cx="6600451" cy="3777257"/>
          </a:xfrm>
        </p:spPr>
        <p:txBody>
          <a:bodyPr>
            <a:noAutofit/>
          </a:bodyPr>
          <a:lstStyle/>
          <a:p>
            <a:r>
              <a:rPr lang="en-US" sz="4000" dirty="0" smtClean="0">
                <a:solidFill>
                  <a:schemeClr val="tx1"/>
                </a:solidFill>
              </a:rPr>
              <a:t>Cereal </a:t>
            </a:r>
            <a:r>
              <a:rPr lang="en-US" sz="4000" dirty="0">
                <a:solidFill>
                  <a:schemeClr val="tx1"/>
                </a:solidFill>
              </a:rPr>
              <a:t>Rye Management Prior to Organic </a:t>
            </a:r>
            <a:r>
              <a:rPr lang="en-US" sz="4000" dirty="0" smtClean="0">
                <a:solidFill>
                  <a:schemeClr val="tx1"/>
                </a:solidFill>
              </a:rPr>
              <a:t>Soybean: </a:t>
            </a:r>
            <a:br>
              <a:rPr lang="en-US" sz="4000" dirty="0" smtClean="0">
                <a:solidFill>
                  <a:schemeClr val="tx1"/>
                </a:solidFill>
              </a:rPr>
            </a:br>
            <a:r>
              <a:rPr lang="en-US" sz="4000" dirty="0">
                <a:solidFill>
                  <a:schemeClr val="tx1"/>
                </a:solidFill>
              </a:rPr>
              <a:t/>
            </a:r>
            <a:br>
              <a:rPr lang="en-US" sz="4000" dirty="0">
                <a:solidFill>
                  <a:schemeClr val="tx1"/>
                </a:solidFill>
              </a:rPr>
            </a:br>
            <a:r>
              <a:rPr lang="en-US" sz="4000" dirty="0" smtClean="0">
                <a:solidFill>
                  <a:schemeClr val="tx1"/>
                </a:solidFill>
              </a:rPr>
              <a:t>Effects on Weed Suppression, </a:t>
            </a:r>
            <a:r>
              <a:rPr lang="en-US" sz="4000" dirty="0">
                <a:solidFill>
                  <a:schemeClr val="tx1"/>
                </a:solidFill>
              </a:rPr>
              <a:t>Soil Health, Yield, </a:t>
            </a:r>
            <a:r>
              <a:rPr lang="en-US" sz="4000" dirty="0" smtClean="0">
                <a:solidFill>
                  <a:schemeClr val="tx1"/>
                </a:solidFill>
              </a:rPr>
              <a:t>and Profitability</a:t>
            </a:r>
            <a:endParaRPr lang="en-US" sz="4000" dirty="0">
              <a:solidFill>
                <a:schemeClr val="tx1"/>
              </a:solidFill>
            </a:endParaRPr>
          </a:p>
        </p:txBody>
      </p:sp>
      <p:sp>
        <p:nvSpPr>
          <p:cNvPr id="3" name="Subtitle 2"/>
          <p:cNvSpPr>
            <a:spLocks noGrp="1"/>
          </p:cNvSpPr>
          <p:nvPr>
            <p:ph type="subTitle" idx="1"/>
          </p:nvPr>
        </p:nvSpPr>
        <p:spPr>
          <a:xfrm>
            <a:off x="1942415" y="5086473"/>
            <a:ext cx="6600451" cy="1126283"/>
          </a:xfrm>
        </p:spPr>
        <p:txBody>
          <a:bodyPr>
            <a:noAutofit/>
          </a:bodyPr>
          <a:lstStyle/>
          <a:p>
            <a:r>
              <a:rPr lang="en-US" sz="2000" dirty="0" smtClean="0"/>
              <a:t>Kiera Crowley, M.S. Candidate,</a:t>
            </a:r>
            <a:r>
              <a:rPr lang="en-US" sz="2000" dirty="0"/>
              <a:t> Cornell </a:t>
            </a:r>
            <a:r>
              <a:rPr lang="en-US" sz="2000" dirty="0" smtClean="0"/>
              <a:t>University</a:t>
            </a:r>
          </a:p>
          <a:p>
            <a:r>
              <a:rPr lang="en-US" sz="2000" dirty="0" smtClean="0"/>
              <a:t>Matthew Ryan, Harold van </a:t>
            </a:r>
            <a:r>
              <a:rPr lang="en-US" sz="2000" dirty="0" err="1" smtClean="0"/>
              <a:t>Es</a:t>
            </a:r>
            <a:r>
              <a:rPr lang="en-US" sz="2000" dirty="0" smtClean="0"/>
              <a:t>, Miguel Gomez</a:t>
            </a:r>
          </a:p>
        </p:txBody>
      </p:sp>
    </p:spTree>
    <p:extLst>
      <p:ext uri="{BB962C8B-B14F-4D97-AF65-F5344CB8AC3E}">
        <p14:creationId xmlns:p14="http://schemas.microsoft.com/office/powerpoint/2010/main" val="17078372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9282" y="1223843"/>
            <a:ext cx="7832217" cy="5325981"/>
          </a:xfrm>
          <a:prstGeom prst="rect">
            <a:avLst/>
          </a:prstGeom>
        </p:spPr>
      </p:pic>
      <p:sp>
        <p:nvSpPr>
          <p:cNvPr id="6" name="Title 1"/>
          <p:cNvSpPr txBox="1">
            <a:spLocks/>
          </p:cNvSpPr>
          <p:nvPr/>
        </p:nvSpPr>
        <p:spPr>
          <a:xfrm>
            <a:off x="206062" y="206062"/>
            <a:ext cx="8577329" cy="953037"/>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b="1" dirty="0" smtClean="0"/>
              <a:t>Hypothesis #2: </a:t>
            </a:r>
            <a:r>
              <a:rPr lang="en-US" sz="2000" dirty="0">
                <a:cs typeface="Avenir Light"/>
              </a:rPr>
              <a:t>Soil health will be greater in the three cover crop treatments.</a:t>
            </a:r>
            <a:endParaRPr lang="en-US" sz="2000" b="1" dirty="0"/>
          </a:p>
        </p:txBody>
      </p:sp>
      <p:sp>
        <p:nvSpPr>
          <p:cNvPr id="8" name="TextBox 7"/>
          <p:cNvSpPr txBox="1"/>
          <p:nvPr/>
        </p:nvSpPr>
        <p:spPr>
          <a:xfrm>
            <a:off x="-5219383" y="4330848"/>
            <a:ext cx="4833388" cy="307777"/>
          </a:xfrm>
          <a:prstGeom prst="rect">
            <a:avLst/>
          </a:prstGeom>
          <a:noFill/>
        </p:spPr>
        <p:txBody>
          <a:bodyPr wrap="square" rtlCol="0">
            <a:spAutoFit/>
          </a:bodyPr>
          <a:lstStyle/>
          <a:p>
            <a:endParaRPr lang="en-US" sz="1400" dirty="0"/>
          </a:p>
        </p:txBody>
      </p:sp>
      <p:sp>
        <p:nvSpPr>
          <p:cNvPr id="10" name="TextBox 9"/>
          <p:cNvSpPr txBox="1"/>
          <p:nvPr/>
        </p:nvSpPr>
        <p:spPr>
          <a:xfrm>
            <a:off x="6849979" y="1331493"/>
            <a:ext cx="2294021" cy="646331"/>
          </a:xfrm>
          <a:prstGeom prst="rect">
            <a:avLst/>
          </a:prstGeom>
          <a:noFill/>
        </p:spPr>
        <p:txBody>
          <a:bodyPr wrap="square" rtlCol="0">
            <a:spAutoFit/>
          </a:bodyPr>
          <a:lstStyle/>
          <a:p>
            <a:r>
              <a:rPr lang="en-US" dirty="0" smtClean="0"/>
              <a:t>*Measured in August both years</a:t>
            </a:r>
          </a:p>
        </p:txBody>
      </p:sp>
      <p:sp>
        <p:nvSpPr>
          <p:cNvPr id="13" name="TextBox 12"/>
          <p:cNvSpPr txBox="1"/>
          <p:nvPr/>
        </p:nvSpPr>
        <p:spPr>
          <a:xfrm>
            <a:off x="206062" y="1331493"/>
            <a:ext cx="523220" cy="4592110"/>
          </a:xfrm>
          <a:prstGeom prst="rect">
            <a:avLst/>
          </a:prstGeom>
          <a:noFill/>
        </p:spPr>
        <p:txBody>
          <a:bodyPr vert="vert270" wrap="square" rtlCol="0">
            <a:spAutoFit/>
          </a:bodyPr>
          <a:lstStyle/>
          <a:p>
            <a:r>
              <a:rPr lang="en-US" sz="2200" dirty="0" smtClean="0">
                <a:latin typeface="Arial" charset="0"/>
                <a:ea typeface="Arial" charset="0"/>
                <a:cs typeface="Arial" charset="0"/>
              </a:rPr>
              <a:t>Respiration (mg CO</a:t>
            </a:r>
            <a:r>
              <a:rPr lang="en-US" sz="2200" baseline="-25000" dirty="0" smtClean="0">
                <a:latin typeface="Arial" charset="0"/>
                <a:ea typeface="Arial" charset="0"/>
                <a:cs typeface="Arial" charset="0"/>
              </a:rPr>
              <a:t>2</a:t>
            </a:r>
            <a:r>
              <a:rPr lang="en-US" sz="2200" dirty="0" smtClean="0">
                <a:latin typeface="Arial" charset="0"/>
                <a:ea typeface="Arial" charset="0"/>
                <a:cs typeface="Arial" charset="0"/>
              </a:rPr>
              <a:t> / g dry weight)</a:t>
            </a:r>
            <a:endParaRPr lang="en-US" sz="2200" dirty="0">
              <a:latin typeface="Arial" charset="0"/>
              <a:ea typeface="Arial" charset="0"/>
              <a:cs typeface="Arial" charset="0"/>
            </a:endParaRPr>
          </a:p>
        </p:txBody>
      </p:sp>
    </p:spTree>
    <p:extLst>
      <p:ext uri="{BB962C8B-B14F-4D97-AF65-F5344CB8AC3E}">
        <p14:creationId xmlns:p14="http://schemas.microsoft.com/office/powerpoint/2010/main" val="18427558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5155" y="624110"/>
            <a:ext cx="8019245" cy="766808"/>
          </a:xfrm>
        </p:spPr>
        <p:txBody>
          <a:bodyPr>
            <a:normAutofit fontScale="90000"/>
          </a:bodyPr>
          <a:lstStyle/>
          <a:p>
            <a:r>
              <a:rPr lang="en-US" sz="2800" dirty="0" smtClean="0"/>
              <a:t>Treatment Comparison at Harvest,</a:t>
            </a:r>
            <a:br>
              <a:rPr lang="en-US" sz="2800" dirty="0" smtClean="0"/>
            </a:br>
            <a:r>
              <a:rPr lang="en-US" sz="2800" dirty="0" smtClean="0"/>
              <a:t>October 8, 2015</a:t>
            </a:r>
            <a:endParaRPr lang="en-US" sz="2800" dirty="0"/>
          </a:p>
        </p:txBody>
      </p:sp>
      <p:grpSp>
        <p:nvGrpSpPr>
          <p:cNvPr id="15" name="Group 14"/>
          <p:cNvGrpSpPr/>
          <p:nvPr/>
        </p:nvGrpSpPr>
        <p:grpSpPr>
          <a:xfrm>
            <a:off x="158084" y="1635624"/>
            <a:ext cx="8789093" cy="4916681"/>
            <a:chOff x="203201" y="1700019"/>
            <a:chExt cx="8789093" cy="4916681"/>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3201" y="2133600"/>
              <a:ext cx="2095500" cy="4480560"/>
            </a:xfrm>
            <a:prstGeom prst="rect">
              <a:avLst/>
            </a:prstGeom>
          </p:spPr>
        </p:pic>
        <p:sp>
          <p:nvSpPr>
            <p:cNvPr id="17" name="TextBox 16"/>
            <p:cNvSpPr txBox="1"/>
            <p:nvPr/>
          </p:nvSpPr>
          <p:spPr>
            <a:xfrm>
              <a:off x="7110124" y="1700704"/>
              <a:ext cx="1612900" cy="369332"/>
            </a:xfrm>
            <a:prstGeom prst="rect">
              <a:avLst/>
            </a:prstGeom>
            <a:noFill/>
          </p:spPr>
          <p:txBody>
            <a:bodyPr wrap="square" rtlCol="0">
              <a:spAutoFit/>
            </a:bodyPr>
            <a:lstStyle/>
            <a:p>
              <a:pPr algn="ctr"/>
              <a:r>
                <a:rPr lang="en-US" dirty="0" smtClean="0"/>
                <a:t>Roll down</a:t>
              </a:r>
              <a:endParaRPr lang="en-US" dirty="0"/>
            </a:p>
          </p:txBody>
        </p:sp>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81988" y="2116887"/>
              <a:ext cx="2110306" cy="4483100"/>
            </a:xfrm>
            <a:prstGeom prst="rect">
              <a:avLst/>
            </a:prstGeom>
          </p:spPr>
        </p:pic>
        <p:sp>
          <p:nvSpPr>
            <p:cNvPr id="19" name="TextBox 18"/>
            <p:cNvSpPr txBox="1"/>
            <p:nvPr/>
          </p:nvSpPr>
          <p:spPr>
            <a:xfrm>
              <a:off x="4874693" y="1700019"/>
              <a:ext cx="1612900" cy="369332"/>
            </a:xfrm>
            <a:prstGeom prst="rect">
              <a:avLst/>
            </a:prstGeom>
            <a:noFill/>
          </p:spPr>
          <p:txBody>
            <a:bodyPr wrap="square" rtlCol="0">
              <a:spAutoFit/>
            </a:bodyPr>
            <a:lstStyle/>
            <a:p>
              <a:pPr algn="ctr"/>
              <a:r>
                <a:rPr lang="en-US" dirty="0" smtClean="0"/>
                <a:t>Ryelage</a:t>
              </a:r>
            </a:p>
          </p:txBody>
        </p:sp>
        <p:pic>
          <p:nvPicPr>
            <p:cNvPr id="20" name="Picture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33393" y="2133600"/>
              <a:ext cx="2095500" cy="4483100"/>
            </a:xfrm>
            <a:prstGeom prst="rect">
              <a:avLst/>
            </a:prstGeom>
          </p:spPr>
        </p:pic>
        <p:sp>
          <p:nvSpPr>
            <p:cNvPr id="21" name="TextBox 20"/>
            <p:cNvSpPr txBox="1"/>
            <p:nvPr/>
          </p:nvSpPr>
          <p:spPr>
            <a:xfrm>
              <a:off x="2525020" y="1700019"/>
              <a:ext cx="1828800" cy="369332"/>
            </a:xfrm>
            <a:prstGeom prst="rect">
              <a:avLst/>
            </a:prstGeom>
            <a:noFill/>
          </p:spPr>
          <p:txBody>
            <a:bodyPr wrap="square" rtlCol="0">
              <a:spAutoFit/>
            </a:bodyPr>
            <a:lstStyle/>
            <a:p>
              <a:pPr algn="ctr"/>
              <a:r>
                <a:rPr lang="en-US" dirty="0" smtClean="0"/>
                <a:t>Plow </a:t>
              </a:r>
              <a:r>
                <a:rPr lang="en-US" dirty="0"/>
                <a:t>d</a:t>
              </a:r>
              <a:r>
                <a:rPr lang="en-US" dirty="0" smtClean="0"/>
                <a:t>own</a:t>
              </a:r>
            </a:p>
          </p:txBody>
        </p:sp>
        <p:pic>
          <p:nvPicPr>
            <p:cNvPr id="22" name="Picture 2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91670" y="2133600"/>
              <a:ext cx="2095501" cy="4480560"/>
            </a:xfrm>
            <a:prstGeom prst="rect">
              <a:avLst/>
            </a:prstGeom>
          </p:spPr>
        </p:pic>
        <p:sp>
          <p:nvSpPr>
            <p:cNvPr id="23" name="TextBox 22"/>
            <p:cNvSpPr txBox="1"/>
            <p:nvPr/>
          </p:nvSpPr>
          <p:spPr>
            <a:xfrm>
              <a:off x="369959" y="1717417"/>
              <a:ext cx="1828800" cy="369332"/>
            </a:xfrm>
            <a:prstGeom prst="rect">
              <a:avLst/>
            </a:prstGeom>
            <a:noFill/>
          </p:spPr>
          <p:txBody>
            <a:bodyPr wrap="square" rtlCol="0">
              <a:spAutoFit/>
            </a:bodyPr>
            <a:lstStyle/>
            <a:p>
              <a:pPr algn="ctr"/>
              <a:r>
                <a:rPr lang="en-US" dirty="0" smtClean="0"/>
                <a:t>No cover</a:t>
              </a:r>
            </a:p>
          </p:txBody>
        </p:sp>
      </p:grpSp>
    </p:spTree>
    <p:extLst>
      <p:ext uri="{BB962C8B-B14F-4D97-AF65-F5344CB8AC3E}">
        <p14:creationId xmlns:p14="http://schemas.microsoft.com/office/powerpoint/2010/main" val="7829880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itle 1"/>
          <p:cNvSpPr>
            <a:spLocks noGrp="1"/>
          </p:cNvSpPr>
          <p:nvPr>
            <p:ph type="title"/>
          </p:nvPr>
        </p:nvSpPr>
        <p:spPr>
          <a:xfrm>
            <a:off x="492237" y="274976"/>
            <a:ext cx="8019245" cy="766808"/>
          </a:xfrm>
        </p:spPr>
        <p:txBody>
          <a:bodyPr>
            <a:normAutofit fontScale="90000"/>
          </a:bodyPr>
          <a:lstStyle/>
          <a:p>
            <a:r>
              <a:rPr lang="en-US" sz="2800" dirty="0" smtClean="0"/>
              <a:t>Treatment Comparison at Harvest, </a:t>
            </a:r>
            <a:br>
              <a:rPr lang="en-US" sz="2800" dirty="0" smtClean="0"/>
            </a:br>
            <a:r>
              <a:rPr lang="en-US" sz="2800" dirty="0" smtClean="0"/>
              <a:t>October 19, 2016</a:t>
            </a:r>
            <a:endParaRPr lang="en-US" sz="2800" dirty="0"/>
          </a:p>
        </p:txBody>
      </p:sp>
      <p:sp>
        <p:nvSpPr>
          <p:cNvPr id="23" name="TextBox 22"/>
          <p:cNvSpPr txBox="1"/>
          <p:nvPr/>
        </p:nvSpPr>
        <p:spPr>
          <a:xfrm>
            <a:off x="7103536" y="1498643"/>
            <a:ext cx="1612900" cy="369332"/>
          </a:xfrm>
          <a:prstGeom prst="rect">
            <a:avLst/>
          </a:prstGeom>
          <a:noFill/>
        </p:spPr>
        <p:txBody>
          <a:bodyPr wrap="square" rtlCol="0">
            <a:spAutoFit/>
          </a:bodyPr>
          <a:lstStyle/>
          <a:p>
            <a:pPr algn="ctr"/>
            <a:r>
              <a:rPr lang="en-US" dirty="0" smtClean="0"/>
              <a:t>Roll down</a:t>
            </a:r>
            <a:endParaRPr lang="en-US" dirty="0"/>
          </a:p>
        </p:txBody>
      </p:sp>
      <p:sp>
        <p:nvSpPr>
          <p:cNvPr id="24" name="TextBox 23"/>
          <p:cNvSpPr txBox="1"/>
          <p:nvPr/>
        </p:nvSpPr>
        <p:spPr>
          <a:xfrm>
            <a:off x="4881571" y="1498643"/>
            <a:ext cx="1612900" cy="369332"/>
          </a:xfrm>
          <a:prstGeom prst="rect">
            <a:avLst/>
          </a:prstGeom>
          <a:noFill/>
        </p:spPr>
        <p:txBody>
          <a:bodyPr wrap="square" rtlCol="0">
            <a:spAutoFit/>
          </a:bodyPr>
          <a:lstStyle/>
          <a:p>
            <a:pPr algn="ctr"/>
            <a:r>
              <a:rPr lang="en-US" dirty="0" smtClean="0"/>
              <a:t>Ryelage</a:t>
            </a:r>
          </a:p>
        </p:txBody>
      </p:sp>
      <p:sp>
        <p:nvSpPr>
          <p:cNvPr id="25" name="TextBox 24"/>
          <p:cNvSpPr txBox="1"/>
          <p:nvPr/>
        </p:nvSpPr>
        <p:spPr>
          <a:xfrm>
            <a:off x="2443706" y="1493327"/>
            <a:ext cx="1828800" cy="369332"/>
          </a:xfrm>
          <a:prstGeom prst="rect">
            <a:avLst/>
          </a:prstGeom>
          <a:noFill/>
        </p:spPr>
        <p:txBody>
          <a:bodyPr wrap="square" rtlCol="0">
            <a:spAutoFit/>
          </a:bodyPr>
          <a:lstStyle/>
          <a:p>
            <a:pPr algn="ctr"/>
            <a:r>
              <a:rPr lang="en-US" dirty="0" smtClean="0"/>
              <a:t>Plow down</a:t>
            </a:r>
          </a:p>
        </p:txBody>
      </p:sp>
      <p:sp>
        <p:nvSpPr>
          <p:cNvPr id="26" name="TextBox 25"/>
          <p:cNvSpPr txBox="1"/>
          <p:nvPr/>
        </p:nvSpPr>
        <p:spPr>
          <a:xfrm>
            <a:off x="324282" y="1506146"/>
            <a:ext cx="1828800" cy="369332"/>
          </a:xfrm>
          <a:prstGeom prst="rect">
            <a:avLst/>
          </a:prstGeom>
          <a:noFill/>
        </p:spPr>
        <p:txBody>
          <a:bodyPr wrap="square" rtlCol="0">
            <a:spAutoFit/>
          </a:bodyPr>
          <a:lstStyle/>
          <a:p>
            <a:pPr algn="ctr"/>
            <a:r>
              <a:rPr lang="en-US" dirty="0" smtClean="0"/>
              <a:t>No cover</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043" y="1940686"/>
            <a:ext cx="2133279" cy="4539916"/>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51677" y="1940686"/>
            <a:ext cx="2133601" cy="4539916"/>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34303" y="1942946"/>
            <a:ext cx="2133599" cy="4537656"/>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416928" y="1940686"/>
            <a:ext cx="2133600" cy="4539916"/>
          </a:xfrm>
          <a:prstGeom prst="rect">
            <a:avLst/>
          </a:prstGeom>
        </p:spPr>
      </p:pic>
    </p:spTree>
    <p:extLst>
      <p:ext uri="{BB962C8B-B14F-4D97-AF65-F5344CB8AC3E}">
        <p14:creationId xmlns:p14="http://schemas.microsoft.com/office/powerpoint/2010/main" val="5321712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891134" y="6206376"/>
            <a:ext cx="2962534" cy="307777"/>
          </a:xfrm>
          <a:prstGeom prst="rect">
            <a:avLst/>
          </a:prstGeom>
          <a:noFill/>
        </p:spPr>
        <p:txBody>
          <a:bodyPr wrap="square" rtlCol="0">
            <a:spAutoFit/>
          </a:bodyPr>
          <a:lstStyle/>
          <a:p>
            <a:endParaRPr lang="en-US" sz="1400" dirty="0" smtClean="0"/>
          </a:p>
        </p:txBody>
      </p:sp>
      <p:sp>
        <p:nvSpPr>
          <p:cNvPr id="12" name="Title 2"/>
          <p:cNvSpPr txBox="1">
            <a:spLocks/>
          </p:cNvSpPr>
          <p:nvPr/>
        </p:nvSpPr>
        <p:spPr>
          <a:xfrm>
            <a:off x="285479" y="158007"/>
            <a:ext cx="8111545" cy="67665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smtClean="0">
                <a:cs typeface="Avenir Light"/>
              </a:rPr>
              <a:t>Hypothesis #3: </a:t>
            </a:r>
            <a:r>
              <a:rPr lang="en-US" sz="2000" dirty="0" smtClean="0">
                <a:cs typeface="Avenir Light"/>
              </a:rPr>
              <a:t>Crop yield will not differ among treatments.</a:t>
            </a:r>
            <a:br>
              <a:rPr lang="en-US" sz="2000" dirty="0" smtClean="0">
                <a:cs typeface="Avenir Light"/>
              </a:rPr>
            </a:br>
            <a:endParaRPr lang="en-US" sz="2000" dirty="0"/>
          </a:p>
        </p:txBody>
      </p:sp>
      <p:sp>
        <p:nvSpPr>
          <p:cNvPr id="7" name="TextBox 6"/>
          <p:cNvSpPr txBox="1"/>
          <p:nvPr/>
        </p:nvSpPr>
        <p:spPr>
          <a:xfrm>
            <a:off x="12763" y="2582779"/>
            <a:ext cx="553998" cy="2053391"/>
          </a:xfrm>
          <a:prstGeom prst="rect">
            <a:avLst/>
          </a:prstGeom>
          <a:noFill/>
        </p:spPr>
        <p:txBody>
          <a:bodyPr vert="vert270" wrap="square" rtlCol="0">
            <a:spAutoFit/>
          </a:bodyPr>
          <a:lstStyle/>
          <a:p>
            <a:r>
              <a:rPr lang="en-US" sz="2400" dirty="0" smtClean="0">
                <a:latin typeface="Arial" charset="0"/>
                <a:ea typeface="Arial" charset="0"/>
                <a:cs typeface="Arial" charset="0"/>
              </a:rPr>
              <a:t>Yield (kg ha</a:t>
            </a:r>
            <a:r>
              <a:rPr lang="en-US" sz="2400" baseline="30000" dirty="0" smtClean="0">
                <a:latin typeface="Arial" charset="0"/>
                <a:ea typeface="Arial" charset="0"/>
                <a:cs typeface="Arial" charset="0"/>
              </a:rPr>
              <a:t>1</a:t>
            </a:r>
            <a:r>
              <a:rPr lang="en-US" sz="2400" dirty="0" smtClean="0">
                <a:latin typeface="Arial" charset="0"/>
                <a:ea typeface="Arial" charset="0"/>
                <a:cs typeface="Arial" charset="0"/>
              </a:rPr>
              <a:t>)</a:t>
            </a:r>
            <a:endParaRPr lang="en-US" sz="2400" dirty="0">
              <a:latin typeface="Arial" charset="0"/>
              <a:ea typeface="Arial" charset="0"/>
              <a:cs typeface="Arial"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7573" y="1017767"/>
            <a:ext cx="8566427" cy="5840233"/>
          </a:xfrm>
          <a:prstGeom prst="rect">
            <a:avLst/>
          </a:prstGeom>
        </p:spPr>
      </p:pic>
    </p:spTree>
    <p:extLst>
      <p:ext uri="{BB962C8B-B14F-4D97-AF65-F5344CB8AC3E}">
        <p14:creationId xmlns:p14="http://schemas.microsoft.com/office/powerpoint/2010/main" val="13446862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4900" y="575983"/>
            <a:ext cx="8325853" cy="1280890"/>
          </a:xfrm>
        </p:spPr>
        <p:txBody>
          <a:bodyPr/>
          <a:lstStyle/>
          <a:p>
            <a:r>
              <a:rPr lang="en-US" dirty="0" smtClean="0"/>
              <a:t>Partial Budget Analysis: Assumptions</a:t>
            </a:r>
            <a:endParaRPr lang="en-US"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609966221"/>
              </p:ext>
            </p:extLst>
          </p:nvPr>
        </p:nvGraphicFramePr>
        <p:xfrm>
          <a:off x="500627" y="1664369"/>
          <a:ext cx="8221578" cy="3456326"/>
        </p:xfrm>
        <a:graphic>
          <a:graphicData uri="http://schemas.openxmlformats.org/drawingml/2006/table">
            <a:tbl>
              <a:tblPr>
                <a:tableStyleId>{8EC20E35-A176-4012-BC5E-935CFFF8708E}</a:tableStyleId>
              </a:tblPr>
              <a:tblGrid>
                <a:gridCol w="3522875"/>
                <a:gridCol w="4698703"/>
              </a:tblGrid>
              <a:tr h="392248">
                <a:tc>
                  <a:txBody>
                    <a:bodyPr/>
                    <a:lstStyle/>
                    <a:p>
                      <a:pPr algn="l" fontAlgn="b"/>
                      <a:r>
                        <a:rPr lang="en-US" sz="1800" b="1" i="1" u="none" strike="noStrike" dirty="0" smtClean="0">
                          <a:effectLst/>
                          <a:latin typeface="+mn-lt"/>
                        </a:rPr>
                        <a:t>Income Sources</a:t>
                      </a:r>
                      <a:endParaRPr lang="en-US" sz="1800" b="1" i="1" u="none" strike="noStrike" dirty="0">
                        <a:effectLst/>
                        <a:latin typeface="+mn-lt"/>
                      </a:endParaRPr>
                    </a:p>
                  </a:txBody>
                  <a:tcPr marL="0" marR="0" marT="0" marB="0" anchor="b">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US" sz="1800" b="0" u="none" strike="noStrike" dirty="0" smtClean="0">
                        <a:effectLst/>
                        <a:latin typeface="+mn-lt"/>
                      </a:endParaRPr>
                    </a:p>
                  </a:txBody>
                  <a:tcPr marL="0" marR="0" marT="0" marB="0" anchor="b">
                    <a:noFill/>
                  </a:tcPr>
                </a:tc>
              </a:tr>
              <a:tr h="424638">
                <a:tc>
                  <a:txBody>
                    <a:bodyPr/>
                    <a:lstStyle/>
                    <a:p>
                      <a:pPr algn="l" fontAlgn="b"/>
                      <a:r>
                        <a:rPr lang="en-US" sz="1800" b="0" u="none" strike="noStrike" dirty="0" smtClean="0">
                          <a:effectLst/>
                          <a:latin typeface="+mn-lt"/>
                        </a:rPr>
                        <a:t>Soybean</a:t>
                      </a:r>
                      <a:r>
                        <a:rPr lang="en-US" sz="1800" b="0" u="none" strike="noStrike" baseline="0" dirty="0" smtClean="0">
                          <a:effectLst/>
                          <a:latin typeface="+mn-lt"/>
                        </a:rPr>
                        <a:t> y</a:t>
                      </a:r>
                      <a:r>
                        <a:rPr lang="en-US" sz="1800" b="0" u="none" strike="noStrike" dirty="0" smtClean="0">
                          <a:effectLst/>
                          <a:latin typeface="+mn-lt"/>
                        </a:rPr>
                        <a:t>ield (kg/ha)</a:t>
                      </a:r>
                      <a:endParaRPr lang="en-US" sz="1800" b="0" i="0" u="none" strike="noStrike" dirty="0">
                        <a:effectLst/>
                        <a:latin typeface="+mn-lt"/>
                      </a:endParaRPr>
                    </a:p>
                  </a:txBody>
                  <a:tcPr marL="0" marR="0" marT="0" marB="0" anchor="c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800" b="0" u="none" strike="noStrike" dirty="0" smtClean="0">
                          <a:effectLst/>
                          <a:latin typeface="+mn-lt"/>
                        </a:rPr>
                        <a:t>Trial data, 13% moisture</a:t>
                      </a:r>
                    </a:p>
                  </a:txBody>
                  <a:tcPr marL="0" marR="0" marT="0" marB="0" anchor="ctr">
                    <a:noFill/>
                  </a:tcPr>
                </a:tc>
              </a:tr>
              <a:tr h="424638">
                <a:tc>
                  <a:txBody>
                    <a:bodyPr/>
                    <a:lstStyle/>
                    <a:p>
                      <a:pPr algn="l" fontAlgn="b"/>
                      <a:r>
                        <a:rPr lang="en-US" sz="1800" b="0" u="none" strike="noStrike" dirty="0" smtClean="0">
                          <a:solidFill>
                            <a:schemeClr val="tx1"/>
                          </a:solidFill>
                          <a:effectLst/>
                          <a:latin typeface="+mn-lt"/>
                        </a:rPr>
                        <a:t>Value</a:t>
                      </a:r>
                      <a:r>
                        <a:rPr lang="en-US" sz="1800" b="0" u="none" strike="noStrike" baseline="0" dirty="0" smtClean="0">
                          <a:solidFill>
                            <a:schemeClr val="tx1"/>
                          </a:solidFill>
                          <a:effectLst/>
                          <a:latin typeface="+mn-lt"/>
                        </a:rPr>
                        <a:t> of </a:t>
                      </a:r>
                      <a:r>
                        <a:rPr lang="en-US" sz="1800" b="0" u="none" strike="noStrike" dirty="0" smtClean="0">
                          <a:solidFill>
                            <a:schemeClr val="tx1"/>
                          </a:solidFill>
                          <a:effectLst/>
                          <a:latin typeface="+mn-lt"/>
                        </a:rPr>
                        <a:t>soybeans</a:t>
                      </a:r>
                      <a:r>
                        <a:rPr lang="en-US" sz="1800" b="0" u="none" strike="noStrike" baseline="30000" dirty="0" smtClean="0">
                          <a:solidFill>
                            <a:schemeClr val="tx1"/>
                          </a:solidFill>
                          <a:effectLst/>
                          <a:latin typeface="+mn-lt"/>
                        </a:rPr>
                        <a:t>1</a:t>
                      </a:r>
                      <a:r>
                        <a:rPr lang="en-US" sz="1800" b="0" u="none" strike="noStrike" dirty="0" smtClean="0">
                          <a:solidFill>
                            <a:schemeClr val="tx1"/>
                          </a:solidFill>
                          <a:effectLst/>
                          <a:latin typeface="+mn-lt"/>
                        </a:rPr>
                        <a:t> ($/kg)</a:t>
                      </a:r>
                    </a:p>
                  </a:txBody>
                  <a:tcPr marL="0" marR="0" marT="0" marB="0" anchor="ctr">
                    <a:noFill/>
                  </a:tcPr>
                </a:tc>
                <a:tc>
                  <a:txBody>
                    <a:bodyPr/>
                    <a:lstStyle/>
                    <a:p>
                      <a:pPr algn="l" fontAlgn="b"/>
                      <a:r>
                        <a:rPr lang="en-US" sz="1800" b="0" u="none" strike="noStrike" dirty="0" smtClean="0">
                          <a:solidFill>
                            <a:schemeClr val="tx1"/>
                          </a:solidFill>
                          <a:effectLst/>
                          <a:latin typeface="+mn-lt"/>
                        </a:rPr>
                        <a:t>2015 average,</a:t>
                      </a:r>
                      <a:r>
                        <a:rPr lang="en-US" sz="1800" b="0" u="none" strike="noStrike" baseline="0" dirty="0" smtClean="0">
                          <a:solidFill>
                            <a:schemeClr val="tx1"/>
                          </a:solidFill>
                          <a:effectLst/>
                          <a:latin typeface="+mn-lt"/>
                        </a:rPr>
                        <a:t> o</a:t>
                      </a:r>
                      <a:r>
                        <a:rPr lang="en-US" sz="1800" b="0" u="none" strike="noStrike" dirty="0" smtClean="0">
                          <a:solidFill>
                            <a:schemeClr val="tx1"/>
                          </a:solidFill>
                          <a:effectLst/>
                          <a:latin typeface="+mn-lt"/>
                        </a:rPr>
                        <a:t>rganic feed-grade</a:t>
                      </a:r>
                    </a:p>
                  </a:txBody>
                  <a:tcPr marL="0" marR="0" marT="0" marB="0" anchor="ctr">
                    <a:noFill/>
                  </a:tcPr>
                </a:tc>
              </a:tr>
              <a:tr h="424638">
                <a:tc>
                  <a:txBody>
                    <a:bodyPr/>
                    <a:lstStyle/>
                    <a:p>
                      <a:pPr algn="l" fontAlgn="b"/>
                      <a:r>
                        <a:rPr lang="en-US" sz="1800" b="0" i="0" u="none" strike="noStrike" dirty="0" smtClean="0">
                          <a:solidFill>
                            <a:schemeClr val="tx1"/>
                          </a:solidFill>
                          <a:effectLst/>
                          <a:latin typeface="+mn-lt"/>
                        </a:rPr>
                        <a:t>Ryelage</a:t>
                      </a:r>
                      <a:r>
                        <a:rPr lang="en-US" sz="1800" b="0" i="0" u="none" strike="noStrike" baseline="0" dirty="0" smtClean="0">
                          <a:solidFill>
                            <a:schemeClr val="tx1"/>
                          </a:solidFill>
                          <a:effectLst/>
                          <a:latin typeface="+mn-lt"/>
                        </a:rPr>
                        <a:t> yield (kg/ha)</a:t>
                      </a:r>
                      <a:endParaRPr lang="en-US" sz="1800" b="0" i="0" u="none" strike="noStrike" dirty="0">
                        <a:solidFill>
                          <a:schemeClr val="tx1"/>
                        </a:solidFill>
                        <a:effectLst/>
                        <a:latin typeface="+mn-lt"/>
                      </a:endParaRPr>
                    </a:p>
                  </a:txBody>
                  <a:tcPr marL="0" marR="0" marT="0" marB="0" anchor="ctr">
                    <a:noFill/>
                  </a:tcPr>
                </a:tc>
                <a:tc>
                  <a:txBody>
                    <a:bodyPr/>
                    <a:lstStyle/>
                    <a:p>
                      <a:pPr algn="l" fontAlgn="b"/>
                      <a:r>
                        <a:rPr lang="en-US" sz="1800" b="0" i="0" u="none" strike="noStrike" dirty="0" smtClean="0">
                          <a:solidFill>
                            <a:schemeClr val="tx1"/>
                          </a:solidFill>
                          <a:effectLst/>
                          <a:latin typeface="+mn-lt"/>
                        </a:rPr>
                        <a:t>Trial data, 70% moisture</a:t>
                      </a:r>
                      <a:endParaRPr lang="en-US" sz="1800" b="0" i="0" u="none" strike="noStrike" dirty="0">
                        <a:solidFill>
                          <a:schemeClr val="tx1"/>
                        </a:solidFill>
                        <a:effectLst/>
                        <a:latin typeface="+mn-lt"/>
                      </a:endParaRPr>
                    </a:p>
                  </a:txBody>
                  <a:tcPr marL="0" marR="0" marT="0" marB="0" anchor="ctr">
                    <a:noFill/>
                  </a:tcPr>
                </a:tc>
              </a:tr>
              <a:tr h="424638">
                <a:tc>
                  <a:txBody>
                    <a:bodyPr/>
                    <a:lstStyle/>
                    <a:p>
                      <a:pPr algn="l" fontAlgn="b"/>
                      <a:r>
                        <a:rPr lang="en-US" sz="1800" b="0" u="none" strike="noStrike" dirty="0" smtClean="0">
                          <a:effectLst/>
                          <a:latin typeface="+mn-lt"/>
                        </a:rPr>
                        <a:t>Value of ryelage</a:t>
                      </a:r>
                      <a:r>
                        <a:rPr lang="en-US" sz="1800" b="0" u="none" strike="noStrike" baseline="30000" dirty="0" smtClean="0">
                          <a:effectLst/>
                          <a:latin typeface="+mn-lt"/>
                        </a:rPr>
                        <a:t>2</a:t>
                      </a:r>
                      <a:r>
                        <a:rPr lang="en-US" sz="1800" b="0" u="none" strike="noStrike" dirty="0" smtClean="0">
                          <a:effectLst/>
                          <a:latin typeface="+mn-lt"/>
                        </a:rPr>
                        <a:t> ($/kg)</a:t>
                      </a:r>
                      <a:endParaRPr lang="en-US" sz="1800" b="0" i="0" u="none" strike="noStrike" dirty="0">
                        <a:effectLst/>
                        <a:latin typeface="+mn-lt"/>
                      </a:endParaRPr>
                    </a:p>
                  </a:txBody>
                  <a:tcPr marL="0" marR="0" marT="0" marB="0" anchor="ctr">
                    <a:lnB w="12700" cap="flat" cmpd="sng" algn="ctr">
                      <a:solidFill>
                        <a:schemeClr val="tx1"/>
                      </a:solidFill>
                      <a:prstDash val="sysDash"/>
                      <a:round/>
                      <a:headEnd type="none" w="med" len="med"/>
                      <a:tailEnd type="none" w="med" len="med"/>
                    </a:lnB>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800" b="0" i="0" u="none" strike="noStrike" dirty="0" smtClean="0">
                          <a:effectLst/>
                          <a:latin typeface="+mn-lt"/>
                        </a:rPr>
                        <a:t>Trial data, </a:t>
                      </a:r>
                      <a:r>
                        <a:rPr lang="en-US" sz="1800" b="0" u="none" strike="noStrike" baseline="0" dirty="0" smtClean="0">
                          <a:effectLst/>
                          <a:latin typeface="+mn-lt"/>
                        </a:rPr>
                        <a:t>forage quality analysis</a:t>
                      </a:r>
                      <a:endParaRPr lang="en-US" sz="1800" b="0" i="0" u="none" strike="noStrike" dirty="0">
                        <a:effectLst/>
                        <a:latin typeface="+mn-lt"/>
                      </a:endParaRPr>
                    </a:p>
                  </a:txBody>
                  <a:tcPr marL="0" marR="0" marT="0" marB="0" anchor="ctr">
                    <a:lnB w="12700" cap="flat" cmpd="sng" algn="ctr">
                      <a:solidFill>
                        <a:schemeClr val="tx1"/>
                      </a:solidFill>
                      <a:prstDash val="sysDash"/>
                      <a:round/>
                      <a:headEnd type="none" w="med" len="med"/>
                      <a:tailEnd type="none" w="med" len="med"/>
                    </a:lnB>
                    <a:noFill/>
                  </a:tcPr>
                </a:tc>
              </a:tr>
              <a:tr h="392248">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800" b="1" i="1" u="none" strike="noStrike" dirty="0" smtClean="0">
                          <a:effectLst/>
                          <a:latin typeface="+mn-lt"/>
                        </a:rPr>
                        <a:t>Costs</a:t>
                      </a:r>
                    </a:p>
                  </a:txBody>
                  <a:tcPr marL="0" marR="0" marT="0" marB="0" anchor="b">
                    <a:lnT w="12700" cap="flat" cmpd="sng" algn="ctr">
                      <a:solidFill>
                        <a:schemeClr val="tx1"/>
                      </a:solidFill>
                      <a:prstDash val="sysDash"/>
                      <a:round/>
                      <a:headEnd type="none" w="med" len="med"/>
                      <a:tailEnd type="none" w="med" len="med"/>
                    </a:lnT>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US" sz="1800" b="0" i="0" u="none" strike="noStrike" dirty="0">
                        <a:effectLst/>
                        <a:latin typeface="+mn-lt"/>
                      </a:endParaRPr>
                    </a:p>
                  </a:txBody>
                  <a:tcPr marL="0" marR="0" marT="0" marB="0" anchor="ctr">
                    <a:lnT w="12700" cap="flat" cmpd="sng" algn="ctr">
                      <a:solidFill>
                        <a:schemeClr val="tx1"/>
                      </a:solidFill>
                      <a:prstDash val="sysDash"/>
                      <a:round/>
                      <a:headEnd type="none" w="med" len="med"/>
                      <a:tailEnd type="none" w="med" len="med"/>
                    </a:lnT>
                    <a:noFill/>
                  </a:tcPr>
                </a:tc>
              </a:tr>
              <a:tr h="424638">
                <a:tc>
                  <a:txBody>
                    <a:bodyPr/>
                    <a:lstStyle/>
                    <a:p>
                      <a:pPr algn="l" fontAlgn="b"/>
                      <a:r>
                        <a:rPr lang="en-US" sz="1800" b="0" i="0" u="none" strike="noStrike" dirty="0" smtClean="0">
                          <a:effectLst/>
                          <a:latin typeface="+mn-lt"/>
                        </a:rPr>
                        <a:t>Cereal</a:t>
                      </a:r>
                      <a:r>
                        <a:rPr lang="en-US" sz="1800" b="0" i="0" u="none" strike="noStrike" baseline="0" dirty="0" smtClean="0">
                          <a:effectLst/>
                          <a:latin typeface="+mn-lt"/>
                        </a:rPr>
                        <a:t> rye </a:t>
                      </a:r>
                      <a:r>
                        <a:rPr lang="en-US" sz="1800" b="0" i="0" u="none" strike="noStrike" baseline="0" dirty="0" smtClean="0">
                          <a:solidFill>
                            <a:schemeClr val="tx1"/>
                          </a:solidFill>
                          <a:effectLst/>
                          <a:latin typeface="+mn-lt"/>
                        </a:rPr>
                        <a:t>seed</a:t>
                      </a:r>
                      <a:r>
                        <a:rPr lang="en-US" sz="1800" b="0" i="0" u="none" strike="noStrike" baseline="30000" dirty="0" smtClean="0">
                          <a:solidFill>
                            <a:schemeClr val="tx1"/>
                          </a:solidFill>
                          <a:effectLst/>
                          <a:latin typeface="+mn-lt"/>
                        </a:rPr>
                        <a:t>3</a:t>
                      </a:r>
                      <a:r>
                        <a:rPr lang="en-US" sz="1800" b="0" i="0" u="none" strike="noStrike" baseline="0" dirty="0" smtClean="0">
                          <a:solidFill>
                            <a:schemeClr val="tx1"/>
                          </a:solidFill>
                          <a:effectLst/>
                          <a:latin typeface="+mn-lt"/>
                        </a:rPr>
                        <a:t> ($/ha)</a:t>
                      </a:r>
                      <a:endParaRPr lang="en-US" sz="1800" b="0" i="0" u="none" strike="noStrike" dirty="0">
                        <a:solidFill>
                          <a:schemeClr val="tx1"/>
                        </a:solidFill>
                        <a:effectLst/>
                        <a:latin typeface="+mn-lt"/>
                      </a:endParaRPr>
                    </a:p>
                  </a:txBody>
                  <a:tcPr marL="0" marR="0" marT="0" marB="0" anchor="ctr">
                    <a:noFill/>
                  </a:tcPr>
                </a:tc>
                <a:tc>
                  <a:txBody>
                    <a:bodyPr/>
                    <a:lstStyle/>
                    <a:p>
                      <a:pPr algn="l" fontAlgn="b"/>
                      <a:r>
                        <a:rPr lang="en-US" sz="1800" b="0" u="none" strike="noStrike" kern="1200" dirty="0" smtClean="0">
                          <a:solidFill>
                            <a:schemeClr val="dk1"/>
                          </a:solidFill>
                          <a:effectLst/>
                          <a:latin typeface="+mn-lt"/>
                          <a:ea typeface="+mn-ea"/>
                          <a:cs typeface="+mn-cs"/>
                        </a:rPr>
                        <a:t>Seeded at 188 kg/ha</a:t>
                      </a:r>
                      <a:endParaRPr lang="en-US" sz="1800" b="0" i="0" u="none" strike="noStrike" dirty="0">
                        <a:effectLst/>
                        <a:latin typeface="Arial" charset="0"/>
                      </a:endParaRPr>
                    </a:p>
                  </a:txBody>
                  <a:tcPr marL="0" marR="0" marT="0" marB="0" anchor="ctr">
                    <a:noFill/>
                  </a:tcPr>
                </a:tc>
              </a:tr>
              <a:tr h="470697">
                <a:tc>
                  <a:txBody>
                    <a:bodyPr/>
                    <a:lstStyle/>
                    <a:p>
                      <a:pPr algn="l" fontAlgn="b"/>
                      <a:r>
                        <a:rPr lang="en-US" sz="1800" b="0" i="0" u="none" strike="noStrike" dirty="0" smtClean="0">
                          <a:solidFill>
                            <a:schemeClr val="tx1"/>
                          </a:solidFill>
                          <a:effectLst/>
                          <a:latin typeface="+mn-lt"/>
                        </a:rPr>
                        <a:t>Field</a:t>
                      </a:r>
                      <a:r>
                        <a:rPr lang="en-US" sz="1800" b="0" i="0" u="none" strike="noStrike" baseline="0" dirty="0" smtClean="0">
                          <a:solidFill>
                            <a:schemeClr val="tx1"/>
                          </a:solidFill>
                          <a:effectLst/>
                          <a:latin typeface="+mn-lt"/>
                        </a:rPr>
                        <a:t> operations (various)</a:t>
                      </a:r>
                      <a:endParaRPr lang="en-US" sz="1800" b="0" i="0" u="none" strike="noStrike" dirty="0">
                        <a:solidFill>
                          <a:schemeClr val="tx1"/>
                        </a:solidFill>
                        <a:effectLst/>
                        <a:latin typeface="+mn-lt"/>
                      </a:endParaRPr>
                    </a:p>
                  </a:txBody>
                  <a:tcPr marL="0" marR="0" marT="0" marB="0" anchor="ctr">
                    <a:noFill/>
                  </a:tcPr>
                </a:tc>
                <a:tc>
                  <a:txBody>
                    <a:bodyPr/>
                    <a:lstStyle/>
                    <a:p>
                      <a:pPr algn="l" fontAlgn="b"/>
                      <a:r>
                        <a:rPr lang="en-US" sz="1800" b="0" i="0" u="none" strike="noStrike" baseline="0" dirty="0" smtClean="0">
                          <a:solidFill>
                            <a:schemeClr val="tx1"/>
                          </a:solidFill>
                          <a:effectLst/>
                          <a:latin typeface="+mn-lt"/>
                        </a:rPr>
                        <a:t>Pennsylvania and Michigan State 2016 Custom Rates</a:t>
                      </a:r>
                      <a:endParaRPr lang="en-US" sz="1800" b="0" i="0" u="none" strike="noStrike" dirty="0">
                        <a:solidFill>
                          <a:schemeClr val="tx1"/>
                        </a:solidFill>
                        <a:effectLst/>
                        <a:latin typeface="+mn-lt"/>
                      </a:endParaRPr>
                    </a:p>
                  </a:txBody>
                  <a:tcPr marL="0" marR="0" marT="0" marB="0" anchor="ctr">
                    <a:noFill/>
                  </a:tcPr>
                </a:tc>
              </a:tr>
            </a:tbl>
          </a:graphicData>
        </a:graphic>
      </p:graphicFrame>
      <p:sp>
        <p:nvSpPr>
          <p:cNvPr id="7" name="Rectangle 6"/>
          <p:cNvSpPr/>
          <p:nvPr/>
        </p:nvSpPr>
        <p:spPr>
          <a:xfrm>
            <a:off x="519996" y="6072081"/>
            <a:ext cx="8182841" cy="523220"/>
          </a:xfrm>
          <a:prstGeom prst="rect">
            <a:avLst/>
          </a:prstGeom>
        </p:spPr>
        <p:txBody>
          <a:bodyPr wrap="square">
            <a:spAutoFit/>
          </a:bodyPr>
          <a:lstStyle/>
          <a:p>
            <a:r>
              <a:rPr lang="en-US" sz="1400" baseline="30000" dirty="0" smtClean="0"/>
              <a:t>1</a:t>
            </a:r>
            <a:r>
              <a:rPr lang="en-US" sz="1400" dirty="0" smtClean="0"/>
              <a:t>USDA National </a:t>
            </a:r>
            <a:r>
              <a:rPr lang="en-US" sz="1400" dirty="0"/>
              <a:t>Organic Grain and </a:t>
            </a:r>
            <a:r>
              <a:rPr lang="en-US" sz="1400" dirty="0" smtClean="0"/>
              <a:t>Feedstuffs; </a:t>
            </a:r>
            <a:r>
              <a:rPr lang="en-US" sz="1400" baseline="30000" dirty="0" smtClean="0"/>
              <a:t>2</a:t>
            </a:r>
            <a:r>
              <a:rPr lang="en-US" sz="1400" dirty="0" smtClean="0"/>
              <a:t>Penn </a:t>
            </a:r>
            <a:r>
              <a:rPr lang="en-US" sz="1400" dirty="0"/>
              <a:t>State Feed </a:t>
            </a:r>
            <a:r>
              <a:rPr lang="en-US" sz="1400" dirty="0" smtClean="0"/>
              <a:t>Calculator; </a:t>
            </a:r>
            <a:r>
              <a:rPr lang="en-US" sz="1400" baseline="30000" dirty="0"/>
              <a:t>3</a:t>
            </a:r>
            <a:r>
              <a:rPr lang="en-US" sz="1400" dirty="0" smtClean="0">
                <a:solidFill>
                  <a:prstClr val="black"/>
                </a:solidFill>
              </a:rPr>
              <a:t>Aroostook, Ernst </a:t>
            </a:r>
            <a:r>
              <a:rPr lang="en-US" sz="1400" dirty="0">
                <a:solidFill>
                  <a:prstClr val="black"/>
                </a:solidFill>
              </a:rPr>
              <a:t>Conservation Seeds Inc</a:t>
            </a:r>
            <a:r>
              <a:rPr lang="en-US" sz="1400" dirty="0" smtClean="0">
                <a:solidFill>
                  <a:prstClr val="black"/>
                </a:solidFill>
              </a:rPr>
              <a:t>.</a:t>
            </a:r>
            <a:endParaRPr lang="en-US" sz="1400" dirty="0"/>
          </a:p>
        </p:txBody>
      </p:sp>
    </p:spTree>
    <p:extLst>
      <p:ext uri="{BB962C8B-B14F-4D97-AF65-F5344CB8AC3E}">
        <p14:creationId xmlns:p14="http://schemas.microsoft.com/office/powerpoint/2010/main" val="19474584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45793272"/>
              </p:ext>
            </p:extLst>
          </p:nvPr>
        </p:nvGraphicFramePr>
        <p:xfrm>
          <a:off x="505323" y="288758"/>
          <a:ext cx="8046720" cy="5398661"/>
        </p:xfrm>
        <a:graphic>
          <a:graphicData uri="http://schemas.openxmlformats.org/drawingml/2006/table">
            <a:tbl>
              <a:tblPr>
                <a:tableStyleId>{5C22544A-7EE6-4342-B048-85BDC9FD1C3A}</a:tableStyleId>
              </a:tblPr>
              <a:tblGrid>
                <a:gridCol w="2011680"/>
                <a:gridCol w="2011680"/>
                <a:gridCol w="2011680"/>
                <a:gridCol w="2011680"/>
              </a:tblGrid>
              <a:tr h="384582">
                <a:tc>
                  <a:txBody>
                    <a:bodyPr/>
                    <a:lstStyle/>
                    <a:p>
                      <a:pPr algn="ctr" fontAlgn="b"/>
                      <a:r>
                        <a:rPr lang="en-US" sz="2000" b="1" u="none" strike="noStrike" dirty="0">
                          <a:effectLst/>
                          <a:latin typeface="+mj-lt"/>
                        </a:rPr>
                        <a:t>No cover</a:t>
                      </a:r>
                      <a:endParaRPr lang="en-US" sz="2000" b="1" i="0" u="none" strike="noStrike" dirty="0">
                        <a:solidFill>
                          <a:srgbClr val="000000"/>
                        </a:solidFill>
                        <a:effectLst/>
                        <a:latin typeface="+mj-lt"/>
                      </a:endParaRPr>
                    </a:p>
                  </a:txBody>
                  <a:tcPr marL="12116" marR="12116" marT="12116"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b="1" u="none" strike="noStrike" dirty="0">
                          <a:effectLst/>
                          <a:latin typeface="+mj-lt"/>
                        </a:rPr>
                        <a:t>Plow down</a:t>
                      </a:r>
                      <a:endParaRPr lang="en-US" sz="2000" b="1" i="0" u="none" strike="noStrike" dirty="0">
                        <a:solidFill>
                          <a:srgbClr val="000000"/>
                        </a:solidFill>
                        <a:effectLst/>
                        <a:latin typeface="+mj-lt"/>
                      </a:endParaRPr>
                    </a:p>
                  </a:txBody>
                  <a:tcPr marL="12116" marR="12116" marT="121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b="1" u="none" strike="noStrike" dirty="0">
                          <a:effectLst/>
                          <a:latin typeface="+mj-lt"/>
                        </a:rPr>
                        <a:t>Ryelage</a:t>
                      </a:r>
                      <a:endParaRPr lang="en-US" sz="2000" b="1" i="0" u="none" strike="noStrike" dirty="0">
                        <a:solidFill>
                          <a:srgbClr val="000000"/>
                        </a:solidFill>
                        <a:effectLst/>
                        <a:latin typeface="+mj-lt"/>
                      </a:endParaRPr>
                    </a:p>
                  </a:txBody>
                  <a:tcPr marL="12116" marR="12116" marT="1211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000" b="1" i="0" u="none" strike="noStrike" dirty="0" smtClean="0">
                          <a:solidFill>
                            <a:schemeClr val="dk1"/>
                          </a:solidFill>
                          <a:effectLst/>
                          <a:latin typeface="+mj-lt"/>
                        </a:rPr>
                        <a:t>Roll</a:t>
                      </a:r>
                      <a:r>
                        <a:rPr lang="en-US" sz="2000" b="1" i="0" u="none" strike="noStrike" baseline="0" dirty="0" smtClean="0">
                          <a:solidFill>
                            <a:schemeClr val="dk1"/>
                          </a:solidFill>
                          <a:effectLst/>
                          <a:latin typeface="+mj-lt"/>
                        </a:rPr>
                        <a:t> down</a:t>
                      </a:r>
                      <a:endParaRPr lang="en-US" sz="2000" b="1" i="0" u="none" strike="noStrike" dirty="0">
                        <a:solidFill>
                          <a:srgbClr val="000000"/>
                        </a:solidFill>
                        <a:effectLst/>
                        <a:latin typeface="+mj-lt"/>
                      </a:endParaRPr>
                    </a:p>
                  </a:txBody>
                  <a:tcPr marL="12116" marR="12116" marT="12116"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6936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400" b="0" i="1" u="none" strike="noStrike" kern="1200" dirty="0" smtClean="0">
                          <a:solidFill>
                            <a:schemeClr val="accent2"/>
                          </a:solidFill>
                          <a:effectLst/>
                          <a:latin typeface="+mn-lt"/>
                          <a:ea typeface="+mn-ea"/>
                          <a:cs typeface="+mn-cs"/>
                        </a:rPr>
                        <a:t>Fall</a:t>
                      </a:r>
                    </a:p>
                  </a:txBody>
                  <a:tcPr marL="64008" marR="12116" marT="12116"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accent2"/>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accent2"/>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accent2"/>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1" u="none" strike="noStrike" dirty="0" smtClean="0">
                        <a:solidFill>
                          <a:srgbClr val="000000"/>
                        </a:solidFill>
                        <a:effectLst/>
                        <a:latin typeface="Arial" charset="0"/>
                      </a:endParaRPr>
                    </a:p>
                  </a:txBody>
                  <a:tcPr marL="64008" marR="12116" marT="12116"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accent2"/>
                      </a:solidFill>
                      <a:prstDash val="sysDash"/>
                      <a:round/>
                      <a:headEnd type="none" w="med" len="med"/>
                      <a:tailEnd type="none" w="med" len="med"/>
                    </a:lnB>
                    <a:lnTlToBr w="12700" cmpd="sng">
                      <a:noFill/>
                      <a:prstDash val="solid"/>
                    </a:lnTlToBr>
                    <a:lnBlToTr w="12700" cmpd="sng">
                      <a:noFill/>
                      <a:prstDash val="solid"/>
                    </a:lnBlToTr>
                    <a:noFill/>
                  </a:tcPr>
                </a:tc>
              </a:tr>
              <a:tr h="279753">
                <a:tc>
                  <a:txBody>
                    <a:bodyPr/>
                    <a:lstStyle/>
                    <a:p>
                      <a:pPr algn="l" fontAlgn="b"/>
                      <a:endParaRPr lang="en-US" sz="1600" b="1" i="0" u="none" strike="noStrike" dirty="0">
                        <a:solidFill>
                          <a:srgbClr val="000000"/>
                        </a:solidFill>
                        <a:effectLst/>
                        <a:latin typeface="Arial" charset="0"/>
                      </a:endParaRPr>
                    </a:p>
                  </a:txBody>
                  <a:tcPr marL="64008" marR="12116" marT="12116" marB="0" anchor="b">
                    <a:lnL w="12700" cmpd="sng">
                      <a:noFill/>
                    </a:lnL>
                    <a:lnR w="12700" cap="flat" cmpd="sng" algn="ctr">
                      <a:solidFill>
                        <a:schemeClr val="tx1"/>
                      </a:solidFill>
                      <a:prstDash val="solid"/>
                      <a:round/>
                      <a:headEnd type="none" w="med" len="med"/>
                      <a:tailEnd type="none" w="med" len="med"/>
                    </a:lnR>
                    <a:lnT w="12700" cap="flat" cmpd="sng" algn="ctr">
                      <a:solidFill>
                        <a:schemeClr val="accent2"/>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600" b="0" u="none" strike="noStrike" dirty="0">
                          <a:effectLst/>
                        </a:rPr>
                        <a:t>Moldboard plow</a:t>
                      </a:r>
                      <a:endParaRPr lang="en-US" sz="1600" b="0"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l" fontAlgn="b"/>
                      <a:r>
                        <a:rPr lang="en-US" sz="1600" b="0" u="none" strike="noStrike" dirty="0">
                          <a:effectLst/>
                        </a:rPr>
                        <a:t>Moldboard plow</a:t>
                      </a:r>
                      <a:endParaRPr lang="en-US" sz="1600" b="0"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2"/>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l" fontAlgn="b"/>
                      <a:r>
                        <a:rPr lang="en-US" sz="1600" b="0" u="none" strike="noStrike" dirty="0">
                          <a:effectLst/>
                        </a:rPr>
                        <a:t>Moldboard plow</a:t>
                      </a:r>
                      <a:endParaRPr lang="en-US" sz="1600" b="0"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accent2">
                        <a:lumMod val="40000"/>
                        <a:lumOff val="60000"/>
                      </a:schemeClr>
                    </a:solidFill>
                  </a:tcPr>
                </a:tc>
              </a:tr>
              <a:tr h="279753">
                <a:tc>
                  <a:txBody>
                    <a:bodyPr/>
                    <a:lstStyle/>
                    <a:p>
                      <a:pPr algn="l" fontAlgn="b"/>
                      <a:endParaRPr lang="en-US" sz="1600" b="1" i="0" u="none" strike="noStrike" dirty="0">
                        <a:solidFill>
                          <a:srgbClr val="000000"/>
                        </a:solidFill>
                        <a:effectLst/>
                        <a:latin typeface="Arial" charset="0"/>
                      </a:endParaRPr>
                    </a:p>
                  </a:txBody>
                  <a:tcPr marL="64008" marR="12116" marT="12116"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600" b="0" u="none" strike="noStrike" dirty="0" smtClean="0">
                          <a:effectLst/>
                        </a:rPr>
                        <a:t>Disk,</a:t>
                      </a:r>
                      <a:r>
                        <a:rPr lang="en-US" sz="1600" b="0" u="none" strike="noStrike" baseline="0" dirty="0" smtClean="0">
                          <a:effectLst/>
                        </a:rPr>
                        <a:t> cultipack</a:t>
                      </a:r>
                      <a:endParaRPr lang="en-US" sz="1600" b="0"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l" fontAlgn="b"/>
                      <a:r>
                        <a:rPr lang="en-US" sz="1600" b="0" u="none" strike="noStrike" dirty="0" smtClean="0">
                          <a:effectLst/>
                        </a:rPr>
                        <a:t>Disk,</a:t>
                      </a:r>
                      <a:r>
                        <a:rPr lang="en-US" sz="1600" b="0" u="none" strike="noStrike" baseline="0" dirty="0" smtClean="0">
                          <a:effectLst/>
                        </a:rPr>
                        <a:t> cultipack</a:t>
                      </a:r>
                      <a:endParaRPr lang="en-US" sz="1600" b="0"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l" fontAlgn="b"/>
                      <a:r>
                        <a:rPr lang="en-US" sz="1600" b="0" u="none" strike="noStrike" dirty="0" smtClean="0">
                          <a:effectLst/>
                        </a:rPr>
                        <a:t>Disk,</a:t>
                      </a:r>
                      <a:r>
                        <a:rPr lang="en-US" sz="1600" b="0" u="none" strike="noStrike" baseline="0" dirty="0" smtClean="0">
                          <a:effectLst/>
                        </a:rPr>
                        <a:t> cultipack</a:t>
                      </a:r>
                      <a:endParaRPr lang="en-US" sz="1600" b="0"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r>
              <a:tr h="279753">
                <a:tc>
                  <a:txBody>
                    <a:bodyPr/>
                    <a:lstStyle/>
                    <a:p>
                      <a:endParaRPr lang="en-US" sz="1600" dirty="0"/>
                    </a:p>
                  </a:txBody>
                  <a:tcPr marL="64008" marR="12116" marT="12116"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600" b="0" u="none" strike="noStrike" dirty="0">
                          <a:effectLst/>
                        </a:rPr>
                        <a:t>Drill rye</a:t>
                      </a:r>
                      <a:endParaRPr lang="en-US" sz="1600" b="0"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l" fontAlgn="b"/>
                      <a:r>
                        <a:rPr lang="en-US" sz="1600" b="0" u="none" strike="noStrike" dirty="0">
                          <a:effectLst/>
                        </a:rPr>
                        <a:t>Drill rye</a:t>
                      </a:r>
                      <a:endParaRPr lang="en-US" sz="1600" b="0"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l" fontAlgn="b"/>
                      <a:r>
                        <a:rPr lang="en-US" sz="1600" b="0" u="none" strike="noStrike" dirty="0">
                          <a:effectLst/>
                        </a:rPr>
                        <a:t>Drill rye</a:t>
                      </a:r>
                      <a:endParaRPr lang="en-US" sz="1600" b="0"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r>
              <a:tr h="4997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i="1" u="none" strike="noStrike" kern="1200" dirty="0" smtClean="0">
                          <a:solidFill>
                            <a:schemeClr val="bg2">
                              <a:lumMod val="50000"/>
                            </a:schemeClr>
                          </a:solidFill>
                          <a:effectLst/>
                          <a:latin typeface="+mn-lt"/>
                          <a:ea typeface="+mn-ea"/>
                          <a:cs typeface="+mn-cs"/>
                        </a:rPr>
                        <a:t>Spring</a:t>
                      </a:r>
                    </a:p>
                  </a:txBody>
                  <a:tcPr marL="64008" marR="12116" marT="12116"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bg2">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1800" dirty="0"/>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bg2">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bg2">
                          <a:lumMod val="50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1" u="none" strike="noStrike" dirty="0" smtClean="0">
                        <a:solidFill>
                          <a:srgbClr val="000000"/>
                        </a:solidFill>
                        <a:effectLst/>
                        <a:latin typeface="Arial" charset="0"/>
                      </a:endParaRPr>
                    </a:p>
                  </a:txBody>
                  <a:tcPr marL="64008" marR="12116" marT="12116"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2">
                          <a:lumMod val="50000"/>
                        </a:schemeClr>
                      </a:solidFill>
                      <a:prstDash val="sysDash"/>
                      <a:round/>
                      <a:headEnd type="none" w="med" len="med"/>
                      <a:tailEnd type="none" w="med" len="med"/>
                    </a:lnB>
                    <a:lnTlToBr w="12700" cmpd="sng">
                      <a:noFill/>
                      <a:prstDash val="solid"/>
                    </a:lnTlToBr>
                    <a:lnBlToTr w="12700" cmpd="sng">
                      <a:noFill/>
                      <a:prstDash val="solid"/>
                    </a:lnBlToTr>
                    <a:noFill/>
                  </a:tcPr>
                </a:tc>
              </a:tr>
              <a:tr h="279753">
                <a:tc>
                  <a:txBody>
                    <a:bodyPr/>
                    <a:lstStyle/>
                    <a:p>
                      <a:endParaRPr lang="en-US" sz="1600" dirty="0"/>
                    </a:p>
                  </a:txBody>
                  <a:tcPr marL="64008" marR="12116" marT="12116" marB="0" anchor="b">
                    <a:lnL w="12700" cmpd="sng">
                      <a:noFill/>
                    </a:lnL>
                    <a:lnR w="12700" cap="flat" cmpd="sng" algn="ctr">
                      <a:solidFill>
                        <a:schemeClr val="tx1"/>
                      </a:solidFill>
                      <a:prstDash val="solid"/>
                      <a:round/>
                      <a:headEnd type="none" w="med" len="med"/>
                      <a:tailEnd type="none" w="med" len="med"/>
                    </a:lnR>
                    <a:lnT w="12700" cap="flat" cmpd="sng" algn="ctr">
                      <a:solidFill>
                        <a:schemeClr val="bg2">
                          <a:lumMod val="50000"/>
                        </a:schemeClr>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sz="1600" dirty="0"/>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50000"/>
                        </a:schemeClr>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600" u="none" strike="noStrike" dirty="0" smtClean="0">
                          <a:effectLst/>
                        </a:rPr>
                        <a:t>Mow rye</a:t>
                      </a:r>
                      <a:endParaRPr lang="en-US" sz="1600" b="1" i="0" u="none" strike="noStrike" dirty="0" smtClean="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2">
                          <a:lumMod val="50000"/>
                        </a:schemeClr>
                      </a:solidFill>
                      <a:prstDash val="sysDash"/>
                      <a:round/>
                      <a:headEnd type="none" w="med" len="med"/>
                      <a:tailEnd type="none" w="med" len="med"/>
                    </a:lnT>
                    <a:lnB w="12700" cmpd="sng">
                      <a:noFill/>
                    </a:lnB>
                    <a:lnTlToBr w="12700" cmpd="sng">
                      <a:noFill/>
                      <a:prstDash val="solid"/>
                    </a:lnTlToBr>
                    <a:lnBlToTr w="12700" cmpd="sng">
                      <a:noFill/>
                      <a:prstDash val="solid"/>
                    </a:lnBlToTr>
                    <a:solidFill>
                      <a:schemeClr val="bg2">
                        <a:lumMod val="75000"/>
                        <a:alpha val="50000"/>
                      </a:schemeClr>
                    </a:solidFill>
                  </a:tcPr>
                </a:tc>
                <a:tc>
                  <a:txBody>
                    <a:bodyPr/>
                    <a:lstStyle/>
                    <a:p>
                      <a:pPr algn="l" fontAlgn="b"/>
                      <a:endParaRPr lang="en-US" sz="16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lumMod val="50000"/>
                        </a:schemeClr>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r>
              <a:tr h="279753">
                <a:tc>
                  <a:txBody>
                    <a:bodyPr/>
                    <a:lstStyle/>
                    <a:p>
                      <a:endParaRPr lang="en-US" sz="1600" dirty="0"/>
                    </a:p>
                  </a:txBody>
                  <a:tcPr marL="64008" marR="12116" marT="12116"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dirty="0"/>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600" u="none" strike="noStrike" dirty="0" smtClean="0">
                          <a:effectLst/>
                        </a:rPr>
                        <a:t>Rake rye</a:t>
                      </a:r>
                      <a:endParaRPr lang="en-US" sz="16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75000"/>
                        <a:alpha val="50000"/>
                      </a:schemeClr>
                    </a:solidFill>
                  </a:tcPr>
                </a:tc>
                <a:tc>
                  <a:txBody>
                    <a:bodyPr/>
                    <a:lstStyle/>
                    <a:p>
                      <a:endParaRPr lang="en-US" sz="1600" dirty="0"/>
                    </a:p>
                  </a:txBody>
                  <a:tcPr marL="64008" marR="12116" marT="1211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79753">
                <a:tc>
                  <a:txBody>
                    <a:bodyPr/>
                    <a:lstStyle/>
                    <a:p>
                      <a:endParaRPr lang="en-US" sz="1600" dirty="0"/>
                    </a:p>
                  </a:txBody>
                  <a:tcPr marL="64008" marR="12116" marT="12116"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dirty="0"/>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600" u="none" strike="noStrike" dirty="0" smtClean="0">
                          <a:effectLst/>
                        </a:rPr>
                        <a:t>Bale rye</a:t>
                      </a:r>
                      <a:endParaRPr lang="en-US" sz="1600" b="1" i="0" u="none" strike="noStrike" dirty="0">
                        <a:solidFill>
                          <a:srgbClr val="000000"/>
                        </a:solidFill>
                        <a:effectLst/>
                        <a:latin typeface="Arial" charset="0"/>
                      </a:endParaRPr>
                    </a:p>
                  </a:txBody>
                  <a:tcPr marL="64008" marR="12116" marT="1211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75000"/>
                        <a:alpha val="50000"/>
                      </a:schemeClr>
                    </a:solidFill>
                  </a:tcPr>
                </a:tc>
                <a:tc>
                  <a:txBody>
                    <a:bodyPr/>
                    <a:lstStyle/>
                    <a:p>
                      <a:endParaRPr lang="en-US" sz="1600" dirty="0"/>
                    </a:p>
                  </a:txBody>
                  <a:tcPr marL="64008" marR="12116" marT="1211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79753">
                <a:tc>
                  <a:txBody>
                    <a:bodyPr/>
                    <a:lstStyle/>
                    <a:p>
                      <a:endParaRPr lang="en-US" sz="1600" dirty="0"/>
                    </a:p>
                  </a:txBody>
                  <a:tcPr marL="64008" marR="12116" marT="12116"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dirty="0"/>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600" dirty="0"/>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600" dirty="0" smtClean="0"/>
                        <a:t>Roll/crimp rye</a:t>
                      </a:r>
                      <a:endParaRPr lang="en-US" sz="1600" dirty="0"/>
                    </a:p>
                  </a:txBody>
                  <a:tcPr marL="64008" marR="12116" marT="1211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75000"/>
                        <a:alpha val="50000"/>
                      </a:schemeClr>
                    </a:solidFill>
                  </a:tcPr>
                </a:tc>
              </a:tr>
              <a:tr h="279753">
                <a:tc>
                  <a:txBody>
                    <a:bodyPr/>
                    <a:lstStyle/>
                    <a:p>
                      <a:pPr algn="l" fontAlgn="b"/>
                      <a:r>
                        <a:rPr lang="en-US" sz="1600" u="none" strike="noStrike" dirty="0">
                          <a:effectLst/>
                        </a:rPr>
                        <a:t>Moldboard plow</a:t>
                      </a:r>
                      <a:endParaRPr lang="en-US" sz="1600" b="1" i="0" u="none" strike="noStrike" dirty="0">
                        <a:solidFill>
                          <a:srgbClr val="000000"/>
                        </a:solidFill>
                        <a:effectLst/>
                        <a:latin typeface="Arial" charset="0"/>
                      </a:endParaRPr>
                    </a:p>
                  </a:txBody>
                  <a:tcPr marL="64008" marR="12116" marT="12116"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75000"/>
                        <a:alpha val="50000"/>
                      </a:schemeClr>
                    </a:solidFill>
                  </a:tcPr>
                </a:tc>
                <a:tc>
                  <a:txBody>
                    <a:bodyPr/>
                    <a:lstStyle/>
                    <a:p>
                      <a:pPr algn="l" fontAlgn="b"/>
                      <a:r>
                        <a:rPr lang="en-US" sz="1600" u="none" strike="noStrike" dirty="0">
                          <a:effectLst/>
                        </a:rPr>
                        <a:t>Moldboard plow</a:t>
                      </a:r>
                      <a:endParaRPr lang="en-US" sz="16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75000"/>
                        <a:alpha val="50000"/>
                      </a:schemeClr>
                    </a:solidFill>
                  </a:tcPr>
                </a:tc>
                <a:tc>
                  <a:txBody>
                    <a:bodyPr/>
                    <a:lstStyle/>
                    <a:p>
                      <a:pPr algn="l" fontAlgn="b"/>
                      <a:r>
                        <a:rPr lang="en-US" sz="1600" u="none" strike="noStrike" dirty="0">
                          <a:effectLst/>
                        </a:rPr>
                        <a:t>Moldboard plow</a:t>
                      </a:r>
                      <a:endParaRPr lang="en-US" sz="16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75000"/>
                        <a:alpha val="50000"/>
                      </a:schemeClr>
                    </a:solidFill>
                  </a:tcPr>
                </a:tc>
                <a:tc>
                  <a:txBody>
                    <a:bodyPr/>
                    <a:lstStyle/>
                    <a:p>
                      <a:pPr algn="l" fontAlgn="b"/>
                      <a:endParaRPr lang="en-US" sz="1600" b="0" i="0" u="none" strike="noStrike" dirty="0">
                        <a:solidFill>
                          <a:srgbClr val="000000"/>
                        </a:solidFill>
                        <a:effectLst/>
                        <a:latin typeface="Calibri"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79753">
                <a:tc>
                  <a:txBody>
                    <a:bodyPr/>
                    <a:lstStyle/>
                    <a:p>
                      <a:pPr algn="l" fontAlgn="b"/>
                      <a:r>
                        <a:rPr lang="en-US" sz="1600" u="none" strike="noStrike" dirty="0" smtClean="0">
                          <a:effectLst/>
                        </a:rPr>
                        <a:t>Disk, harrow</a:t>
                      </a:r>
                      <a:endParaRPr lang="en-US" sz="1600" b="1" i="0" u="none" strike="noStrike" dirty="0">
                        <a:solidFill>
                          <a:srgbClr val="000000"/>
                        </a:solidFill>
                        <a:effectLst/>
                        <a:latin typeface="Arial" charset="0"/>
                      </a:endParaRPr>
                    </a:p>
                  </a:txBody>
                  <a:tcPr marL="64008" marR="12116" marT="12116"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75000"/>
                        <a:alpha val="50000"/>
                      </a:schemeClr>
                    </a:solidFill>
                  </a:tcPr>
                </a:tc>
                <a:tc>
                  <a:txBody>
                    <a:bodyPr/>
                    <a:lstStyle/>
                    <a:p>
                      <a:pPr algn="l" fontAlgn="b"/>
                      <a:r>
                        <a:rPr lang="en-US" sz="1600" u="none" strike="noStrike" dirty="0" smtClean="0">
                          <a:effectLst/>
                        </a:rPr>
                        <a:t>Disk, harrow</a:t>
                      </a:r>
                      <a:endParaRPr lang="en-US" sz="16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75000"/>
                        <a:alpha val="50000"/>
                      </a:schemeClr>
                    </a:solidFill>
                  </a:tcPr>
                </a:tc>
                <a:tc>
                  <a:txBody>
                    <a:bodyPr/>
                    <a:lstStyle/>
                    <a:p>
                      <a:pPr algn="l" fontAlgn="b"/>
                      <a:r>
                        <a:rPr lang="en-US" sz="1600" u="none" strike="noStrike" dirty="0" smtClean="0">
                          <a:effectLst/>
                        </a:rPr>
                        <a:t>Disk, harrow</a:t>
                      </a:r>
                      <a:endParaRPr lang="en-US" sz="16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75000"/>
                        <a:alpha val="50000"/>
                      </a:schemeClr>
                    </a:solidFill>
                  </a:tcPr>
                </a:tc>
                <a:tc>
                  <a:txBody>
                    <a:bodyPr/>
                    <a:lstStyle/>
                    <a:p>
                      <a:pPr algn="l" fontAlgn="b"/>
                      <a:endParaRPr lang="en-US" sz="1600" b="0" i="0" u="none" strike="noStrike" dirty="0">
                        <a:solidFill>
                          <a:srgbClr val="000000"/>
                        </a:solidFill>
                        <a:effectLst/>
                        <a:latin typeface="Calibri"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49970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400" b="0" i="1" u="none" strike="noStrike" kern="1200" dirty="0" smtClean="0">
                          <a:solidFill>
                            <a:srgbClr val="0070C0"/>
                          </a:solidFill>
                          <a:effectLst/>
                          <a:latin typeface="+mn-lt"/>
                          <a:ea typeface="+mn-ea"/>
                          <a:cs typeface="+mn-cs"/>
                        </a:rPr>
                        <a:t>Summer</a:t>
                      </a:r>
                    </a:p>
                  </a:txBody>
                  <a:tcPr marL="64008" marR="12116" marT="12116"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4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600" b="0" i="1" u="none" strike="noStrike" dirty="0" smtClean="0">
                        <a:solidFill>
                          <a:srgbClr val="000000"/>
                        </a:solidFill>
                        <a:effectLst/>
                        <a:latin typeface="Arial" charset="0"/>
                      </a:endParaRPr>
                    </a:p>
                  </a:txBody>
                  <a:tcPr marL="64008" marR="12116" marT="12116"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noFill/>
                  </a:tcPr>
                </a:tc>
              </a:tr>
              <a:tr h="279753">
                <a:tc>
                  <a:txBody>
                    <a:bodyPr/>
                    <a:lstStyle/>
                    <a:p>
                      <a:pPr algn="l" fontAlgn="b"/>
                      <a:r>
                        <a:rPr lang="en-US" sz="1600" u="none" strike="noStrike" dirty="0">
                          <a:effectLst/>
                        </a:rPr>
                        <a:t>Cultivate</a:t>
                      </a:r>
                      <a:endParaRPr lang="en-US" sz="1600" b="1" i="0" u="none" strike="noStrike" dirty="0">
                        <a:solidFill>
                          <a:srgbClr val="000000"/>
                        </a:solidFill>
                        <a:effectLst/>
                        <a:latin typeface="Arial" charset="0"/>
                      </a:endParaRPr>
                    </a:p>
                  </a:txBody>
                  <a:tcPr marL="64008" marR="12116" marT="12116" marB="0" anchor="b">
                    <a:lnL w="12700" cmpd="sng">
                      <a:noFill/>
                    </a:lnL>
                    <a:lnR w="12700" cap="flat" cmpd="sng" algn="ctr">
                      <a:solidFill>
                        <a:schemeClr val="tx1"/>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0070C0">
                        <a:alpha val="28000"/>
                      </a:srgbClr>
                    </a:solidFill>
                  </a:tcPr>
                </a:tc>
                <a:tc>
                  <a:txBody>
                    <a:bodyPr/>
                    <a:lstStyle/>
                    <a:p>
                      <a:pPr algn="l" fontAlgn="b"/>
                      <a:r>
                        <a:rPr lang="en-US" sz="1600" u="none" strike="noStrike" dirty="0">
                          <a:effectLst/>
                        </a:rPr>
                        <a:t>Cultivate</a:t>
                      </a:r>
                      <a:endParaRPr lang="en-US" sz="16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0070C0">
                        <a:alpha val="28000"/>
                      </a:srgbClr>
                    </a:solidFill>
                  </a:tcPr>
                </a:tc>
                <a:tc>
                  <a:txBody>
                    <a:bodyPr/>
                    <a:lstStyle/>
                    <a:p>
                      <a:pPr algn="l" fontAlgn="b"/>
                      <a:r>
                        <a:rPr lang="en-US" sz="1600" u="none" strike="noStrike" dirty="0">
                          <a:effectLst/>
                        </a:rPr>
                        <a:t>Cultivate</a:t>
                      </a:r>
                      <a:endParaRPr lang="en-US" sz="16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mpd="sng">
                      <a:noFill/>
                    </a:lnB>
                    <a:lnTlToBr w="12700" cmpd="sng">
                      <a:noFill/>
                      <a:prstDash val="solid"/>
                    </a:lnTlToBr>
                    <a:lnBlToTr w="12700" cmpd="sng">
                      <a:noFill/>
                      <a:prstDash val="solid"/>
                    </a:lnBlToTr>
                    <a:solidFill>
                      <a:srgbClr val="0070C0">
                        <a:alpha val="28000"/>
                      </a:srgbClr>
                    </a:solidFill>
                  </a:tcPr>
                </a:tc>
                <a:tc>
                  <a:txBody>
                    <a:bodyPr/>
                    <a:lstStyle/>
                    <a:p>
                      <a:pPr algn="l" fontAlgn="b"/>
                      <a:endParaRPr lang="en-US" sz="1600" u="none" strike="noStrike" dirty="0">
                        <a:effectLst/>
                      </a:endParaRPr>
                    </a:p>
                  </a:txBody>
                  <a:tcPr marL="64008" marR="12116" marT="1211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r>
              <a:tr h="279753">
                <a:tc>
                  <a:txBody>
                    <a:bodyPr/>
                    <a:lstStyle/>
                    <a:p>
                      <a:pPr algn="l" fontAlgn="b"/>
                      <a:r>
                        <a:rPr lang="en-US" sz="1600" u="none" strike="noStrike" dirty="0">
                          <a:effectLst/>
                        </a:rPr>
                        <a:t>Cultivate</a:t>
                      </a:r>
                      <a:endParaRPr lang="en-US" sz="1600" b="1" i="0" u="none" strike="noStrike" dirty="0">
                        <a:solidFill>
                          <a:srgbClr val="000000"/>
                        </a:solidFill>
                        <a:effectLst/>
                        <a:latin typeface="Arial" charset="0"/>
                      </a:endParaRPr>
                    </a:p>
                  </a:txBody>
                  <a:tcPr marL="64008" marR="12116" marT="12116"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alpha val="28000"/>
                      </a:srgbClr>
                    </a:solidFill>
                  </a:tcPr>
                </a:tc>
                <a:tc>
                  <a:txBody>
                    <a:bodyPr/>
                    <a:lstStyle/>
                    <a:p>
                      <a:pPr algn="l" fontAlgn="b"/>
                      <a:r>
                        <a:rPr lang="en-US" sz="1600" u="none" strike="noStrike" dirty="0">
                          <a:effectLst/>
                        </a:rPr>
                        <a:t>Cultivate</a:t>
                      </a:r>
                      <a:endParaRPr lang="en-US" sz="16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alpha val="28000"/>
                      </a:srgbClr>
                    </a:solidFill>
                  </a:tcPr>
                </a:tc>
                <a:tc>
                  <a:txBody>
                    <a:bodyPr/>
                    <a:lstStyle/>
                    <a:p>
                      <a:pPr algn="l" fontAlgn="b"/>
                      <a:r>
                        <a:rPr lang="en-US" sz="1600" u="none" strike="noStrike" dirty="0">
                          <a:effectLst/>
                        </a:rPr>
                        <a:t>Cultivate</a:t>
                      </a:r>
                      <a:endParaRPr lang="en-US" sz="16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alpha val="28000"/>
                      </a:srgbClr>
                    </a:solidFill>
                  </a:tcPr>
                </a:tc>
                <a:tc>
                  <a:txBody>
                    <a:bodyPr/>
                    <a:lstStyle/>
                    <a:p>
                      <a:pPr marL="0" algn="l" defTabSz="457200" rtl="0" eaLnBrk="1" fontAlgn="b" latinLnBrk="0" hangingPunct="1"/>
                      <a:endParaRPr lang="en-US" sz="1600" u="none" strike="noStrike" kern="1200" dirty="0">
                        <a:solidFill>
                          <a:schemeClr val="dk1"/>
                        </a:solidFill>
                        <a:effectLst/>
                        <a:latin typeface="+mn-lt"/>
                        <a:ea typeface="+mn-ea"/>
                        <a:cs typeface="+mn-cs"/>
                      </a:endParaRPr>
                    </a:p>
                  </a:txBody>
                  <a:tcPr marL="64008" marR="12116" marT="1211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79753">
                <a:tc>
                  <a:txBody>
                    <a:bodyPr/>
                    <a:lstStyle/>
                    <a:p>
                      <a:pPr algn="l" fontAlgn="b"/>
                      <a:r>
                        <a:rPr lang="en-US" sz="1600" u="none" strike="noStrike" dirty="0">
                          <a:effectLst/>
                        </a:rPr>
                        <a:t>Cultivate</a:t>
                      </a:r>
                      <a:endParaRPr lang="en-US" sz="1600" b="1" i="0" u="none" strike="noStrike" dirty="0">
                        <a:solidFill>
                          <a:srgbClr val="000000"/>
                        </a:solidFill>
                        <a:effectLst/>
                        <a:latin typeface="Arial" charset="0"/>
                      </a:endParaRPr>
                    </a:p>
                  </a:txBody>
                  <a:tcPr marL="64008" marR="12116" marT="12116"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alpha val="28000"/>
                      </a:srgbClr>
                    </a:solidFill>
                  </a:tcPr>
                </a:tc>
                <a:tc>
                  <a:txBody>
                    <a:bodyPr/>
                    <a:lstStyle/>
                    <a:p>
                      <a:pPr algn="l" fontAlgn="b"/>
                      <a:r>
                        <a:rPr lang="en-US" sz="1600" u="none" strike="noStrike" dirty="0">
                          <a:effectLst/>
                        </a:rPr>
                        <a:t>Cultivate</a:t>
                      </a:r>
                      <a:endParaRPr lang="en-US" sz="16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alpha val="28000"/>
                      </a:srgbClr>
                    </a:solidFill>
                  </a:tcPr>
                </a:tc>
                <a:tc>
                  <a:txBody>
                    <a:bodyPr/>
                    <a:lstStyle/>
                    <a:p>
                      <a:pPr algn="l" fontAlgn="b"/>
                      <a:r>
                        <a:rPr lang="en-US" sz="1600" u="none" strike="noStrike" dirty="0">
                          <a:effectLst/>
                        </a:rPr>
                        <a:t>Cultivate</a:t>
                      </a:r>
                      <a:endParaRPr lang="en-US" sz="16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alpha val="28000"/>
                      </a:srgbClr>
                    </a:solidFill>
                  </a:tcPr>
                </a:tc>
                <a:tc>
                  <a:txBody>
                    <a:bodyPr/>
                    <a:lstStyle/>
                    <a:p>
                      <a:pPr algn="l" fontAlgn="b"/>
                      <a:endParaRPr lang="en-US" sz="1600" b="0" i="0" u="none" strike="noStrike" dirty="0">
                        <a:solidFill>
                          <a:srgbClr val="000000"/>
                        </a:solidFill>
                        <a:effectLst/>
                        <a:latin typeface="Calibri"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279753">
                <a:tc>
                  <a:txBody>
                    <a:bodyPr/>
                    <a:lstStyle/>
                    <a:p>
                      <a:pPr algn="l" fontAlgn="b"/>
                      <a:r>
                        <a:rPr lang="en-US" sz="1600" u="none" strike="noStrike" dirty="0">
                          <a:effectLst/>
                        </a:rPr>
                        <a:t>Cultivate</a:t>
                      </a:r>
                      <a:endParaRPr lang="en-US" sz="1600" b="1" i="0" u="none" strike="noStrike" dirty="0">
                        <a:solidFill>
                          <a:srgbClr val="000000"/>
                        </a:solidFill>
                        <a:effectLst/>
                        <a:latin typeface="Arial" charset="0"/>
                      </a:endParaRPr>
                    </a:p>
                  </a:txBody>
                  <a:tcPr marL="64008" marR="12116" marT="12116"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alpha val="28000"/>
                      </a:srgbClr>
                    </a:solidFill>
                  </a:tcPr>
                </a:tc>
                <a:tc>
                  <a:txBody>
                    <a:bodyPr/>
                    <a:lstStyle/>
                    <a:p>
                      <a:pPr algn="l" fontAlgn="b"/>
                      <a:r>
                        <a:rPr lang="en-US" sz="1600" u="none" strike="noStrike" dirty="0">
                          <a:effectLst/>
                        </a:rPr>
                        <a:t>Cultivate</a:t>
                      </a:r>
                      <a:endParaRPr lang="en-US" sz="16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alpha val="28000"/>
                      </a:srgbClr>
                    </a:solidFill>
                  </a:tcPr>
                </a:tc>
                <a:tc>
                  <a:txBody>
                    <a:bodyPr/>
                    <a:lstStyle/>
                    <a:p>
                      <a:pPr algn="l" fontAlgn="b"/>
                      <a:r>
                        <a:rPr lang="en-US" sz="1600" u="none" strike="noStrike" dirty="0">
                          <a:effectLst/>
                        </a:rPr>
                        <a:t>Cultivate</a:t>
                      </a:r>
                      <a:endParaRPr lang="en-US" sz="1600" b="1" i="0" u="none" strike="noStrike" dirty="0">
                        <a:solidFill>
                          <a:srgbClr val="000000"/>
                        </a:solidFill>
                        <a:effectLst/>
                        <a:latin typeface="Arial"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0C0">
                        <a:alpha val="28000"/>
                      </a:srgbClr>
                    </a:solidFill>
                  </a:tcPr>
                </a:tc>
                <a:tc>
                  <a:txBody>
                    <a:bodyPr/>
                    <a:lstStyle/>
                    <a:p>
                      <a:pPr algn="l" fontAlgn="b"/>
                      <a:endParaRPr lang="en-US" sz="1600" b="0" i="0" u="none" strike="noStrike" dirty="0">
                        <a:solidFill>
                          <a:srgbClr val="000000"/>
                        </a:solidFill>
                        <a:effectLst/>
                        <a:latin typeface="Calibri" charset="0"/>
                      </a:endParaRPr>
                    </a:p>
                  </a:txBody>
                  <a:tcPr marL="64008" marR="12116" marT="12116"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6079911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206062" y="206062"/>
            <a:ext cx="8577329" cy="953037"/>
          </a:xfrm>
          <a:prstGeom prst="rect">
            <a:avLst/>
          </a:prstGeom>
        </p:spPr>
        <p:txBody>
          <a:bodyPr vert="horz" lIns="91440" tIns="45720" rIns="91440" bIns="45720" rtlCol="0" anchor="t">
            <a:normAutofit fontScale="75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700" b="1" dirty="0" smtClean="0"/>
              <a:t>Hypothesis #4: </a:t>
            </a:r>
            <a:r>
              <a:rPr lang="en-US" sz="2700" dirty="0" smtClean="0">
                <a:cs typeface="Avenir Light"/>
              </a:rPr>
              <a:t>Partial profitability </a:t>
            </a:r>
            <a:r>
              <a:rPr lang="en-US" sz="2700" dirty="0">
                <a:cs typeface="Avenir Light"/>
              </a:rPr>
              <a:t>will be greatest in the Ryelage treatment.</a:t>
            </a:r>
          </a:p>
          <a:p>
            <a:r>
              <a:rPr lang="en-US" sz="2000" dirty="0" smtClean="0">
                <a:cs typeface="Avenir Light"/>
              </a:rPr>
              <a:t/>
            </a:r>
            <a:br>
              <a:rPr lang="en-US" sz="2000" dirty="0" smtClean="0">
                <a:cs typeface="Avenir Light"/>
              </a:rPr>
            </a:br>
            <a:endParaRPr lang="en-US" sz="2000" b="1" dirty="0"/>
          </a:p>
        </p:txBody>
      </p:sp>
      <p:pic>
        <p:nvPicPr>
          <p:cNvPr id="3" name="Content Placeholder 2"/>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31724" y="1159099"/>
            <a:ext cx="8512276" cy="5726458"/>
          </a:xfrm>
        </p:spPr>
      </p:pic>
      <p:sp>
        <p:nvSpPr>
          <p:cNvPr id="6" name="TextBox 5"/>
          <p:cNvSpPr txBox="1"/>
          <p:nvPr/>
        </p:nvSpPr>
        <p:spPr>
          <a:xfrm>
            <a:off x="77725" y="2935705"/>
            <a:ext cx="553998" cy="1411707"/>
          </a:xfrm>
          <a:prstGeom prst="rect">
            <a:avLst/>
          </a:prstGeom>
          <a:noFill/>
        </p:spPr>
        <p:txBody>
          <a:bodyPr vert="vert270" wrap="square" rtlCol="0">
            <a:spAutoFit/>
          </a:bodyPr>
          <a:lstStyle/>
          <a:p>
            <a:r>
              <a:rPr lang="en-US" sz="2400" smtClean="0">
                <a:latin typeface="Arial" charset="0"/>
                <a:ea typeface="Arial" charset="0"/>
                <a:cs typeface="Arial" charset="0"/>
              </a:rPr>
              <a:t>USD ha</a:t>
            </a:r>
            <a:r>
              <a:rPr lang="en-US" sz="2400" baseline="30000" smtClean="0">
                <a:latin typeface="Arial" charset="0"/>
                <a:ea typeface="Arial" charset="0"/>
                <a:cs typeface="Arial" charset="0"/>
              </a:rPr>
              <a:t>1</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20042309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1640400" y="1668379"/>
            <a:ext cx="7198799" cy="4604084"/>
          </a:xfrm>
        </p:spPr>
        <p:txBody>
          <a:bodyPr>
            <a:noAutofit/>
          </a:bodyPr>
          <a:lstStyle/>
          <a:p>
            <a:r>
              <a:rPr lang="en-US" dirty="0" smtClean="0"/>
              <a:t>Weed biomass was greater in the ‘Roll down’ treatment, but still relatively low for organic production</a:t>
            </a:r>
          </a:p>
          <a:p>
            <a:endParaRPr lang="en-US" dirty="0" smtClean="0"/>
          </a:p>
          <a:p>
            <a:r>
              <a:rPr lang="en-US" dirty="0"/>
              <a:t>Compared to the ‘No cover’ treatment, greater soil respiration in the </a:t>
            </a:r>
            <a:r>
              <a:rPr lang="en-US" dirty="0" smtClean="0"/>
              <a:t>‘Roll down’</a:t>
            </a:r>
          </a:p>
          <a:p>
            <a:endParaRPr lang="en-US" dirty="0" smtClean="0"/>
          </a:p>
          <a:p>
            <a:r>
              <a:rPr lang="en-US" dirty="0" smtClean="0"/>
              <a:t>Yield was lower in the second year of the ‘Roll down’ treatment, but otherwise comparable yields between treatments</a:t>
            </a:r>
            <a:endParaRPr lang="en-US" dirty="0"/>
          </a:p>
          <a:p>
            <a:endParaRPr lang="en-US" dirty="0" smtClean="0"/>
          </a:p>
          <a:p>
            <a:r>
              <a:rPr lang="en-US" dirty="0"/>
              <a:t>P</a:t>
            </a:r>
            <a:r>
              <a:rPr lang="en-US" dirty="0" smtClean="0"/>
              <a:t>artial </a:t>
            </a:r>
            <a:r>
              <a:rPr lang="en-US" dirty="0"/>
              <a:t>profitability in the ’Ryelage’ </a:t>
            </a:r>
            <a:r>
              <a:rPr lang="en-US" dirty="0" smtClean="0"/>
              <a:t>treatment greater than in the ‘Roll down’ treatment</a:t>
            </a:r>
            <a:endParaRPr lang="en-US" dirty="0"/>
          </a:p>
        </p:txBody>
      </p:sp>
    </p:spTree>
    <p:extLst>
      <p:ext uri="{BB962C8B-B14F-4D97-AF65-F5344CB8AC3E}">
        <p14:creationId xmlns:p14="http://schemas.microsoft.com/office/powerpoint/2010/main" val="515845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1945201" y="1493520"/>
            <a:ext cx="3300145" cy="4570750"/>
          </a:xfrm>
        </p:spPr>
        <p:txBody>
          <a:bodyPr>
            <a:normAutofit/>
          </a:bodyPr>
          <a:lstStyle/>
          <a:p>
            <a:r>
              <a:rPr lang="en-US" dirty="0" smtClean="0"/>
              <a:t>USDA </a:t>
            </a:r>
            <a:r>
              <a:rPr lang="en-US" dirty="0"/>
              <a:t>ORG Program Project #2014-03385</a:t>
            </a:r>
            <a:endParaRPr lang="en-US" dirty="0" smtClean="0"/>
          </a:p>
          <a:p>
            <a:r>
              <a:rPr lang="en-US" dirty="0" smtClean="0"/>
              <a:t>Sustainable Cropping Systems Lab:</a:t>
            </a:r>
          </a:p>
          <a:p>
            <a:pPr lvl="1"/>
            <a:r>
              <a:rPr lang="en-US" dirty="0" smtClean="0"/>
              <a:t>Sandra </a:t>
            </a:r>
            <a:r>
              <a:rPr lang="en-US" dirty="0" err="1" smtClean="0"/>
              <a:t>Wayman</a:t>
            </a:r>
            <a:endParaRPr lang="en-US" dirty="0" smtClean="0"/>
          </a:p>
          <a:p>
            <a:pPr lvl="1"/>
            <a:r>
              <a:rPr lang="en-US" dirty="0" smtClean="0"/>
              <a:t>Chris Pelzer</a:t>
            </a:r>
          </a:p>
          <a:p>
            <a:pPr lvl="1"/>
            <a:r>
              <a:rPr lang="en-US" dirty="0" smtClean="0"/>
              <a:t>Connor </a:t>
            </a:r>
            <a:r>
              <a:rPr lang="en-US" dirty="0" err="1" smtClean="0"/>
              <a:t>Youngerman</a:t>
            </a:r>
            <a:endParaRPr lang="en-US" dirty="0" smtClean="0"/>
          </a:p>
          <a:p>
            <a:pPr lvl="1"/>
            <a:r>
              <a:rPr lang="en-US" dirty="0" smtClean="0"/>
              <a:t>Margaret Ball</a:t>
            </a:r>
          </a:p>
          <a:p>
            <a:pPr lvl="1"/>
            <a:r>
              <a:rPr lang="en-US" dirty="0" smtClean="0"/>
              <a:t>Jeff Liebert</a:t>
            </a:r>
          </a:p>
          <a:p>
            <a:pPr lvl="1"/>
            <a:r>
              <a:rPr lang="en-US" dirty="0" smtClean="0"/>
              <a:t>Brian Caldwell</a:t>
            </a:r>
          </a:p>
          <a:p>
            <a:pPr lvl="1"/>
            <a:r>
              <a:rPr lang="en-US" dirty="0" smtClean="0"/>
              <a:t>Ann </a:t>
            </a:r>
            <a:r>
              <a:rPr lang="en-US" dirty="0" err="1" smtClean="0"/>
              <a:t>Bybee</a:t>
            </a:r>
            <a:r>
              <a:rPr lang="en-US" dirty="0" smtClean="0"/>
              <a:t>-Finley</a:t>
            </a:r>
          </a:p>
          <a:p>
            <a:pPr lvl="1"/>
            <a:r>
              <a:rPr lang="en-US" dirty="0" smtClean="0"/>
              <a:t>Eugene Law</a:t>
            </a:r>
          </a:p>
          <a:p>
            <a:pPr lvl="1"/>
            <a:endParaRPr lang="en-US" dirty="0" smtClean="0"/>
          </a:p>
          <a:p>
            <a:pPr lvl="1"/>
            <a:endParaRPr lang="en-US" dirty="0"/>
          </a:p>
        </p:txBody>
      </p:sp>
      <p:sp>
        <p:nvSpPr>
          <p:cNvPr id="4" name="Content Placeholder 2"/>
          <p:cNvSpPr txBox="1">
            <a:spLocks/>
          </p:cNvSpPr>
          <p:nvPr/>
        </p:nvSpPr>
        <p:spPr>
          <a:xfrm>
            <a:off x="5209321" y="1493520"/>
            <a:ext cx="3361105" cy="45707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Research assistants:</a:t>
            </a:r>
          </a:p>
          <a:p>
            <a:pPr lvl="1"/>
            <a:r>
              <a:rPr lang="en-US" dirty="0" smtClean="0"/>
              <a:t>Kirby Peters</a:t>
            </a:r>
          </a:p>
          <a:p>
            <a:pPr lvl="1"/>
            <a:r>
              <a:rPr lang="en-US" dirty="0" smtClean="0"/>
              <a:t>Lauren Hill</a:t>
            </a:r>
          </a:p>
          <a:p>
            <a:pPr lvl="1"/>
            <a:r>
              <a:rPr lang="en-US" dirty="0" smtClean="0"/>
              <a:t>Julian Garcia</a:t>
            </a:r>
          </a:p>
          <a:p>
            <a:pPr lvl="1"/>
            <a:r>
              <a:rPr lang="en-US" dirty="0" smtClean="0"/>
              <a:t>Laurel Wolfe</a:t>
            </a:r>
          </a:p>
          <a:p>
            <a:pPr lvl="1"/>
            <a:r>
              <a:rPr lang="en-US" dirty="0" smtClean="0"/>
              <a:t>Ellie Crowell</a:t>
            </a:r>
          </a:p>
          <a:p>
            <a:pPr lvl="1"/>
            <a:r>
              <a:rPr lang="en-US" dirty="0" err="1" smtClean="0"/>
              <a:t>Tânia</a:t>
            </a:r>
            <a:r>
              <a:rPr lang="en-US" dirty="0" smtClean="0"/>
              <a:t> </a:t>
            </a:r>
            <a:r>
              <a:rPr lang="en-US" dirty="0" err="1" smtClean="0"/>
              <a:t>Carvalho</a:t>
            </a:r>
            <a:r>
              <a:rPr lang="en-US" dirty="0" smtClean="0"/>
              <a:t> Carli </a:t>
            </a:r>
          </a:p>
          <a:p>
            <a:pPr lvl="1"/>
            <a:r>
              <a:rPr lang="en-US" dirty="0" smtClean="0"/>
              <a:t>Jake Katzenberg</a:t>
            </a:r>
          </a:p>
          <a:p>
            <a:pPr lvl="1"/>
            <a:r>
              <a:rPr lang="en-US" dirty="0" smtClean="0"/>
              <a:t>Douglas </a:t>
            </a:r>
            <a:r>
              <a:rPr lang="en-US" dirty="0" err="1" smtClean="0"/>
              <a:t>Macedo</a:t>
            </a:r>
            <a:endParaRPr lang="en-US" dirty="0" smtClean="0"/>
          </a:p>
        </p:txBody>
      </p:sp>
    </p:spTree>
    <p:extLst>
      <p:ext uri="{BB962C8B-B14F-4D97-AF65-F5344CB8AC3E}">
        <p14:creationId xmlns:p14="http://schemas.microsoft.com/office/powerpoint/2010/main" val="10424604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076" y="356404"/>
            <a:ext cx="7378681" cy="1148884"/>
          </a:xfrm>
        </p:spPr>
        <p:txBody>
          <a:bodyPr>
            <a:normAutofit/>
          </a:bodyPr>
          <a:lstStyle/>
          <a:p>
            <a:r>
              <a:rPr lang="en-US" dirty="0" smtClean="0"/>
              <a:t>Introduction</a:t>
            </a:r>
            <a:endParaRPr lang="en-US" dirty="0"/>
          </a:p>
        </p:txBody>
      </p:sp>
      <p:sp>
        <p:nvSpPr>
          <p:cNvPr id="6" name="Content Placeholder 2"/>
          <p:cNvSpPr txBox="1">
            <a:spLocks/>
          </p:cNvSpPr>
          <p:nvPr/>
        </p:nvSpPr>
        <p:spPr>
          <a:xfrm>
            <a:off x="550563" y="1041059"/>
            <a:ext cx="8330056" cy="14084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lvl="1" indent="-342900"/>
            <a:r>
              <a:rPr lang="en-US" sz="1800" dirty="0" smtClean="0"/>
              <a:t>330,000 </a:t>
            </a:r>
            <a:r>
              <a:rPr lang="en-US" sz="1800" dirty="0"/>
              <a:t>acres </a:t>
            </a:r>
            <a:r>
              <a:rPr lang="en-US" sz="1800" dirty="0" smtClean="0"/>
              <a:t>of soybean in New York in </a:t>
            </a:r>
            <a:r>
              <a:rPr lang="en-US" sz="1800" dirty="0"/>
              <a:t>2016, up 2.5x since 2000 (USDA NASS Quick Stats)</a:t>
            </a:r>
          </a:p>
          <a:p>
            <a:pPr marL="342900" lvl="1" indent="-342900"/>
            <a:r>
              <a:rPr lang="en-US" sz="1800" dirty="0" smtClean="0"/>
              <a:t>New York #3 in the country in the number of organic farms (USDA NASS, 2014 Organic Survey)</a:t>
            </a:r>
          </a:p>
          <a:p>
            <a:pPr marL="342900" lvl="1" indent="-342900"/>
            <a:endParaRPr lang="en-US" sz="1800" dirty="0" smtClean="0"/>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6695" y="2449515"/>
            <a:ext cx="4565556" cy="4112849"/>
          </a:xfrm>
          <a:prstGeom prst="rect">
            <a:avLst/>
          </a:prstGeom>
        </p:spPr>
      </p:pic>
      <p:sp>
        <p:nvSpPr>
          <p:cNvPr id="24" name="Content Placeholder 2"/>
          <p:cNvSpPr>
            <a:spLocks noGrp="1"/>
          </p:cNvSpPr>
          <p:nvPr>
            <p:ph idx="1"/>
          </p:nvPr>
        </p:nvSpPr>
        <p:spPr>
          <a:xfrm>
            <a:off x="611076" y="3765538"/>
            <a:ext cx="3534204" cy="2009620"/>
          </a:xfrm>
        </p:spPr>
        <p:txBody>
          <a:bodyPr>
            <a:normAutofit/>
          </a:bodyPr>
          <a:lstStyle/>
          <a:p>
            <a:r>
              <a:rPr lang="en-US" dirty="0" smtClean="0"/>
              <a:t>Challenges with weed suppression</a:t>
            </a:r>
          </a:p>
          <a:p>
            <a:r>
              <a:rPr lang="en-US" dirty="0" smtClean="0"/>
              <a:t>Reliance on tillage</a:t>
            </a:r>
          </a:p>
          <a:p>
            <a:r>
              <a:rPr lang="en-US" dirty="0" smtClean="0"/>
              <a:t>Increased climate variability </a:t>
            </a:r>
          </a:p>
        </p:txBody>
      </p:sp>
      <p:sp>
        <p:nvSpPr>
          <p:cNvPr id="4" name="TextBox 3"/>
          <p:cNvSpPr txBox="1"/>
          <p:nvPr/>
        </p:nvSpPr>
        <p:spPr>
          <a:xfrm>
            <a:off x="6041273" y="2831138"/>
            <a:ext cx="1432560" cy="369332"/>
          </a:xfrm>
          <a:prstGeom prst="rect">
            <a:avLst/>
          </a:prstGeom>
          <a:noFill/>
        </p:spPr>
        <p:txBody>
          <a:bodyPr wrap="square" rtlCol="0">
            <a:spAutoFit/>
          </a:bodyPr>
          <a:lstStyle/>
          <a:p>
            <a:r>
              <a:rPr lang="en-US" dirty="0" smtClean="0"/>
              <a:t>1958 - 2012</a:t>
            </a:r>
            <a:endParaRPr lang="en-US" dirty="0"/>
          </a:p>
        </p:txBody>
      </p:sp>
      <p:sp>
        <p:nvSpPr>
          <p:cNvPr id="9" name="Title 1"/>
          <p:cNvSpPr txBox="1">
            <a:spLocks/>
          </p:cNvSpPr>
          <p:nvPr/>
        </p:nvSpPr>
        <p:spPr>
          <a:xfrm>
            <a:off x="802491" y="2995031"/>
            <a:ext cx="3810365" cy="41087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solidFill>
                  <a:schemeClr val="tx1"/>
                </a:solidFill>
              </a:rPr>
              <a:t>Research Justification</a:t>
            </a:r>
          </a:p>
        </p:txBody>
      </p:sp>
      <p:sp>
        <p:nvSpPr>
          <p:cNvPr id="10" name="TextBox 9"/>
          <p:cNvSpPr txBox="1"/>
          <p:nvPr/>
        </p:nvSpPr>
        <p:spPr>
          <a:xfrm>
            <a:off x="802491" y="6132077"/>
            <a:ext cx="3512245" cy="461665"/>
          </a:xfrm>
          <a:prstGeom prst="rect">
            <a:avLst/>
          </a:prstGeom>
          <a:noFill/>
        </p:spPr>
        <p:txBody>
          <a:bodyPr wrap="square" rtlCol="0">
            <a:spAutoFit/>
          </a:bodyPr>
          <a:lstStyle/>
          <a:p>
            <a:pPr algn="r"/>
            <a:r>
              <a:rPr lang="en-US" sz="1200" dirty="0"/>
              <a:t>U</a:t>
            </a:r>
            <a:r>
              <a:rPr lang="en-US" sz="1200" dirty="0" smtClean="0"/>
              <a:t>pdated </a:t>
            </a:r>
            <a:r>
              <a:rPr lang="en-US" sz="1200" dirty="0"/>
              <a:t>from Karl et al. </a:t>
            </a:r>
            <a:r>
              <a:rPr lang="en-US" sz="1200" dirty="0" smtClean="0"/>
              <a:t>2009. </a:t>
            </a:r>
            <a:r>
              <a:rPr lang="en-US" sz="1200" dirty="0"/>
              <a:t>Downloaded from the National Climate </a:t>
            </a:r>
            <a:r>
              <a:rPr lang="en-US" sz="1200" dirty="0" smtClean="0"/>
              <a:t>Assessment.</a:t>
            </a:r>
            <a:endParaRPr lang="en-US" sz="1200" dirty="0"/>
          </a:p>
        </p:txBody>
      </p:sp>
    </p:spTree>
    <p:extLst>
      <p:ext uri="{BB962C8B-B14F-4D97-AF65-F5344CB8AC3E}">
        <p14:creationId xmlns:p14="http://schemas.microsoft.com/office/powerpoint/2010/main" val="18297689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6858000"/>
          </a:xfrm>
          <a:prstGeom prst="rect">
            <a:avLst/>
          </a:prstGeom>
          <a:blipFill dpi="0" rotWithShape="1">
            <a:blip r:embed="rId4">
              <a:alphaModFix/>
            </a:blip>
            <a:srcRect/>
            <a:tile tx="0" ty="0" sx="100000" sy="100000" flip="none" algn="tl"/>
          </a:blipFill>
        </p:spPr>
      </p:pic>
      <p:sp>
        <p:nvSpPr>
          <p:cNvPr id="2" name="Title 1"/>
          <p:cNvSpPr>
            <a:spLocks noGrp="1"/>
          </p:cNvSpPr>
          <p:nvPr>
            <p:ph type="title"/>
          </p:nvPr>
        </p:nvSpPr>
        <p:spPr>
          <a:xfrm>
            <a:off x="957611" y="164892"/>
            <a:ext cx="7228778" cy="867795"/>
          </a:xfrm>
        </p:spPr>
        <p:txBody>
          <a:bodyPr>
            <a:normAutofit/>
          </a:bodyPr>
          <a:lstStyle/>
          <a:p>
            <a:pPr algn="ctr"/>
            <a:r>
              <a:rPr lang="en-US" dirty="0" smtClean="0">
                <a:solidFill>
                  <a:schemeClr val="tx1"/>
                </a:solidFill>
              </a:rPr>
              <a:t>Cereal Rye (</a:t>
            </a:r>
            <a:r>
              <a:rPr lang="en-US" i="1" dirty="0" err="1" smtClean="0">
                <a:solidFill>
                  <a:schemeClr val="tx1"/>
                </a:solidFill>
              </a:rPr>
              <a:t>Secale</a:t>
            </a:r>
            <a:r>
              <a:rPr lang="en-US" i="1" dirty="0" smtClean="0">
                <a:solidFill>
                  <a:schemeClr val="tx1"/>
                </a:solidFill>
              </a:rPr>
              <a:t> </a:t>
            </a:r>
            <a:r>
              <a:rPr lang="en-US" i="1" dirty="0" err="1" smtClean="0">
                <a:solidFill>
                  <a:schemeClr val="tx1"/>
                </a:solidFill>
              </a:rPr>
              <a:t>cereale</a:t>
            </a:r>
            <a:r>
              <a:rPr lang="en-US" dirty="0" smtClean="0">
                <a:solidFill>
                  <a:schemeClr val="tx1"/>
                </a:solidFill>
              </a:rPr>
              <a:t>)</a:t>
            </a:r>
            <a:endParaRPr lang="en-US" dirty="0">
              <a:solidFill>
                <a:schemeClr val="tx1"/>
              </a:solidFill>
            </a:endParaRPr>
          </a:p>
        </p:txBody>
      </p:sp>
      <p:sp>
        <p:nvSpPr>
          <p:cNvPr id="3" name="Content Placeholder 2"/>
          <p:cNvSpPr>
            <a:spLocks noGrp="1"/>
          </p:cNvSpPr>
          <p:nvPr>
            <p:ph idx="1"/>
          </p:nvPr>
        </p:nvSpPr>
        <p:spPr>
          <a:xfrm>
            <a:off x="4038600" y="4449331"/>
            <a:ext cx="4880547" cy="2210550"/>
          </a:xfrm>
          <a:solidFill>
            <a:schemeClr val="tx1"/>
          </a:solidFill>
        </p:spPr>
        <p:txBody>
          <a:bodyPr>
            <a:normAutofit/>
          </a:bodyPr>
          <a:lstStyle/>
          <a:p>
            <a:r>
              <a:rPr lang="en-US" sz="2000" dirty="0" smtClean="0">
                <a:solidFill>
                  <a:schemeClr val="bg1"/>
                </a:solidFill>
              </a:rPr>
              <a:t>Feasible </a:t>
            </a:r>
            <a:r>
              <a:rPr lang="en-US" sz="2000" smtClean="0">
                <a:solidFill>
                  <a:schemeClr val="bg1"/>
                </a:solidFill>
              </a:rPr>
              <a:t>for late fall </a:t>
            </a:r>
            <a:r>
              <a:rPr lang="en-US" sz="2000" dirty="0" smtClean="0">
                <a:solidFill>
                  <a:schemeClr val="bg1"/>
                </a:solidFill>
              </a:rPr>
              <a:t>planting</a:t>
            </a:r>
          </a:p>
          <a:p>
            <a:r>
              <a:rPr lang="en-US" sz="2000" dirty="0" smtClean="0">
                <a:solidFill>
                  <a:schemeClr val="bg1"/>
                </a:solidFill>
              </a:rPr>
              <a:t>Reduces winter </a:t>
            </a:r>
            <a:r>
              <a:rPr lang="en-US" sz="2000" dirty="0">
                <a:solidFill>
                  <a:schemeClr val="bg1"/>
                </a:solidFill>
              </a:rPr>
              <a:t>soil </a:t>
            </a:r>
            <a:r>
              <a:rPr lang="en-US" sz="2000" dirty="0" smtClean="0">
                <a:solidFill>
                  <a:schemeClr val="bg1"/>
                </a:solidFill>
              </a:rPr>
              <a:t>erosion</a:t>
            </a:r>
          </a:p>
          <a:p>
            <a:r>
              <a:rPr lang="en-US" sz="2000" dirty="0" smtClean="0">
                <a:solidFill>
                  <a:schemeClr val="bg1"/>
                </a:solidFill>
              </a:rPr>
              <a:t>Produces large amount of biomass</a:t>
            </a:r>
          </a:p>
          <a:p>
            <a:r>
              <a:rPr lang="en-US" sz="2000" dirty="0">
                <a:solidFill>
                  <a:schemeClr val="bg1"/>
                </a:solidFill>
              </a:rPr>
              <a:t>W</a:t>
            </a:r>
            <a:r>
              <a:rPr lang="en-US" sz="2000" dirty="0" smtClean="0">
                <a:solidFill>
                  <a:schemeClr val="bg1"/>
                </a:solidFill>
              </a:rPr>
              <a:t>eed suppression</a:t>
            </a:r>
          </a:p>
          <a:p>
            <a:r>
              <a:rPr lang="en-US" sz="2000" dirty="0" smtClean="0">
                <a:solidFill>
                  <a:schemeClr val="bg1"/>
                </a:solidFill>
              </a:rPr>
              <a:t>Possible use as forage</a:t>
            </a:r>
          </a:p>
        </p:txBody>
      </p:sp>
    </p:spTree>
    <p:extLst>
      <p:ext uri="{BB962C8B-B14F-4D97-AF65-F5344CB8AC3E}">
        <p14:creationId xmlns:p14="http://schemas.microsoft.com/office/powerpoint/2010/main" val="3653140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ryelage.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20680" y="1939959"/>
            <a:ext cx="2743199" cy="338328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4337" y="1939959"/>
            <a:ext cx="2743200" cy="338328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76381" y="1195436"/>
            <a:ext cx="2801156" cy="523220"/>
          </a:xfrm>
          <a:prstGeom prst="rect">
            <a:avLst/>
          </a:prstGeom>
          <a:noFill/>
        </p:spPr>
        <p:txBody>
          <a:bodyPr wrap="square" rtlCol="0">
            <a:spAutoFit/>
          </a:bodyPr>
          <a:lstStyle/>
          <a:p>
            <a:pPr algn="ctr"/>
            <a:r>
              <a:rPr lang="en-US" sz="1400" b="1" dirty="0" smtClean="0">
                <a:cs typeface="Avenir Light"/>
              </a:rPr>
              <a:t>Plow down: </a:t>
            </a:r>
            <a:r>
              <a:rPr lang="en-US" sz="1400" dirty="0" smtClean="0">
                <a:cs typeface="Avenir Light"/>
              </a:rPr>
              <a:t>rye </a:t>
            </a:r>
            <a:r>
              <a:rPr lang="en-US" sz="1400" dirty="0">
                <a:cs typeface="Avenir Light"/>
              </a:rPr>
              <a:t>is incorporated at </a:t>
            </a:r>
            <a:r>
              <a:rPr lang="en-US" sz="1400" dirty="0" smtClean="0">
                <a:cs typeface="Avenir Light"/>
              </a:rPr>
              <a:t>jointing</a:t>
            </a:r>
            <a:endParaRPr lang="en-US" sz="1400" dirty="0">
              <a:cs typeface="Avenir Light"/>
            </a:endParaRPr>
          </a:p>
        </p:txBody>
      </p:sp>
      <p:sp>
        <p:nvSpPr>
          <p:cNvPr id="9" name="Rectangle 8"/>
          <p:cNvSpPr/>
          <p:nvPr/>
        </p:nvSpPr>
        <p:spPr>
          <a:xfrm>
            <a:off x="3428997" y="1195436"/>
            <a:ext cx="2365205" cy="523220"/>
          </a:xfrm>
          <a:prstGeom prst="rect">
            <a:avLst/>
          </a:prstGeom>
        </p:spPr>
        <p:txBody>
          <a:bodyPr wrap="square">
            <a:spAutoFit/>
          </a:bodyPr>
          <a:lstStyle/>
          <a:p>
            <a:pPr algn="ctr"/>
            <a:r>
              <a:rPr lang="en-US" sz="1400" b="1" dirty="0" smtClean="0">
                <a:cs typeface="Avenir Light"/>
              </a:rPr>
              <a:t>Ryelage</a:t>
            </a:r>
            <a:r>
              <a:rPr lang="en-US" sz="1400" dirty="0" smtClean="0">
                <a:cs typeface="Avenir Light"/>
              </a:rPr>
              <a:t>: rye is </a:t>
            </a:r>
            <a:r>
              <a:rPr lang="en-US" sz="1400" dirty="0">
                <a:cs typeface="Avenir Light"/>
              </a:rPr>
              <a:t>harvested at boot stage</a:t>
            </a:r>
          </a:p>
        </p:txBody>
      </p:sp>
      <p:sp>
        <p:nvSpPr>
          <p:cNvPr id="12" name="Rectangle 11"/>
          <p:cNvSpPr/>
          <p:nvPr/>
        </p:nvSpPr>
        <p:spPr>
          <a:xfrm>
            <a:off x="6033003" y="1195436"/>
            <a:ext cx="2839217" cy="738664"/>
          </a:xfrm>
          <a:prstGeom prst="rect">
            <a:avLst/>
          </a:prstGeom>
        </p:spPr>
        <p:txBody>
          <a:bodyPr wrap="square">
            <a:spAutoFit/>
          </a:bodyPr>
          <a:lstStyle/>
          <a:p>
            <a:pPr algn="ctr"/>
            <a:r>
              <a:rPr lang="en-US" sz="1400" b="1" dirty="0" smtClean="0">
                <a:cs typeface="Avenir Light"/>
              </a:rPr>
              <a:t>Roll down: </a:t>
            </a:r>
            <a:r>
              <a:rPr lang="en-US" sz="1400" dirty="0" smtClean="0">
                <a:cs typeface="Avenir Light"/>
              </a:rPr>
              <a:t>rye is roller-crimped immediately prior to planting at 50% </a:t>
            </a:r>
            <a:r>
              <a:rPr lang="en-US" sz="1400" dirty="0" err="1" smtClean="0">
                <a:cs typeface="Avenir Light"/>
              </a:rPr>
              <a:t>anthesis</a:t>
            </a:r>
            <a:endParaRPr lang="en-US" sz="1400" dirty="0">
              <a:cs typeface="Avenir Light"/>
            </a:endParaRPr>
          </a:p>
        </p:txBody>
      </p:sp>
      <p:sp>
        <p:nvSpPr>
          <p:cNvPr id="2" name="Title 1"/>
          <p:cNvSpPr>
            <a:spLocks noGrp="1"/>
          </p:cNvSpPr>
          <p:nvPr>
            <p:ph type="title"/>
          </p:nvPr>
        </p:nvSpPr>
        <p:spPr>
          <a:xfrm>
            <a:off x="302971" y="221427"/>
            <a:ext cx="8424005" cy="866774"/>
          </a:xfrm>
        </p:spPr>
        <p:txBody>
          <a:bodyPr>
            <a:normAutofit fontScale="90000"/>
          </a:bodyPr>
          <a:lstStyle/>
          <a:p>
            <a:r>
              <a:rPr lang="en-US" dirty="0" smtClean="0"/>
              <a:t>Cereal Rye Management </a:t>
            </a:r>
            <a:r>
              <a:rPr lang="en-US" sz="2000" dirty="0" smtClean="0"/>
              <a:t>(Experimental Treatments)</a:t>
            </a:r>
            <a:endParaRPr lang="en-US" sz="2000" dirty="0"/>
          </a:p>
        </p:txBody>
      </p:sp>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81011" y="1939959"/>
            <a:ext cx="2743202" cy="338328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9171" y="5466445"/>
            <a:ext cx="5201587" cy="1118341"/>
          </a:xfrm>
          <a:prstGeom prst="rect">
            <a:avLst/>
          </a:prstGeom>
        </p:spPr>
      </p:pic>
      <p:sp>
        <p:nvSpPr>
          <p:cNvPr id="13" name="Rectangle 12"/>
          <p:cNvSpPr/>
          <p:nvPr/>
        </p:nvSpPr>
        <p:spPr>
          <a:xfrm>
            <a:off x="5582709" y="5764005"/>
            <a:ext cx="2699344" cy="523220"/>
          </a:xfrm>
          <a:prstGeom prst="rect">
            <a:avLst/>
          </a:prstGeom>
        </p:spPr>
        <p:txBody>
          <a:bodyPr wrap="square">
            <a:spAutoFit/>
          </a:bodyPr>
          <a:lstStyle/>
          <a:p>
            <a:pPr algn="ctr"/>
            <a:r>
              <a:rPr lang="en-US" sz="1400" b="1" dirty="0" smtClean="0">
                <a:cs typeface="Avenir Light"/>
              </a:rPr>
              <a:t>No cover: </a:t>
            </a:r>
            <a:r>
              <a:rPr lang="en-US" sz="1400" dirty="0">
                <a:cs typeface="Avenir Light"/>
              </a:rPr>
              <a:t>N</a:t>
            </a:r>
            <a:r>
              <a:rPr lang="en-US" sz="1400" dirty="0" smtClean="0">
                <a:cs typeface="Avenir Light"/>
              </a:rPr>
              <a:t>o rye cover crop seeded.</a:t>
            </a:r>
            <a:endParaRPr lang="en-US" sz="1400" dirty="0">
              <a:cs typeface="Avenir Light"/>
            </a:endParaRPr>
          </a:p>
        </p:txBody>
      </p:sp>
    </p:spTree>
    <p:extLst>
      <p:ext uri="{BB962C8B-B14F-4D97-AF65-F5344CB8AC3E}">
        <p14:creationId xmlns:p14="http://schemas.microsoft.com/office/powerpoint/2010/main" val="9893648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venir Light"/>
              </a:rPr>
              <a:t>Hypotheses</a:t>
            </a:r>
            <a:r>
              <a:rPr lang="en-US" b="1" dirty="0">
                <a:cs typeface="Avenir Light"/>
              </a:rPr>
              <a:t/>
            </a:r>
            <a:br>
              <a:rPr lang="en-US" b="1" dirty="0">
                <a:cs typeface="Avenir Light"/>
              </a:rPr>
            </a:br>
            <a:endParaRPr lang="en-US" dirty="0"/>
          </a:p>
        </p:txBody>
      </p:sp>
      <p:sp>
        <p:nvSpPr>
          <p:cNvPr id="3" name="Content Placeholder 2"/>
          <p:cNvSpPr>
            <a:spLocks noGrp="1"/>
          </p:cNvSpPr>
          <p:nvPr>
            <p:ph idx="1"/>
          </p:nvPr>
        </p:nvSpPr>
        <p:spPr>
          <a:xfrm>
            <a:off x="1942415" y="1603948"/>
            <a:ext cx="6591985" cy="4811842"/>
          </a:xfrm>
        </p:spPr>
        <p:txBody>
          <a:bodyPr>
            <a:normAutofit lnSpcReduction="10000"/>
          </a:bodyPr>
          <a:lstStyle/>
          <a:p>
            <a:pPr marL="342900" indent="-342900">
              <a:buClr>
                <a:schemeClr val="tx1">
                  <a:lumMod val="65000"/>
                  <a:lumOff val="35000"/>
                </a:schemeClr>
              </a:buClr>
              <a:buFont typeface="+mj-lt"/>
              <a:buAutoNum type="arabicPeriod"/>
            </a:pPr>
            <a:r>
              <a:rPr lang="en-US" sz="2400" dirty="0" smtClean="0">
                <a:cs typeface="Avenir Light"/>
              </a:rPr>
              <a:t>Cereal rye mulch will be as effective as tillage in suppressing weeds.</a:t>
            </a:r>
          </a:p>
          <a:p>
            <a:pPr marL="342900" indent="-342900">
              <a:buClr>
                <a:schemeClr val="tx1">
                  <a:lumMod val="65000"/>
                  <a:lumOff val="35000"/>
                </a:schemeClr>
              </a:buClr>
              <a:buFont typeface="+mj-lt"/>
              <a:buAutoNum type="arabicPeriod"/>
            </a:pPr>
            <a:endParaRPr lang="en-US" sz="2400" dirty="0" smtClean="0">
              <a:cs typeface="Avenir Light"/>
            </a:endParaRPr>
          </a:p>
          <a:p>
            <a:pPr>
              <a:buClr>
                <a:schemeClr val="tx1">
                  <a:lumMod val="65000"/>
                  <a:lumOff val="35000"/>
                </a:schemeClr>
              </a:buClr>
              <a:buFont typeface="+mj-lt"/>
              <a:buAutoNum type="arabicPeriod"/>
            </a:pPr>
            <a:r>
              <a:rPr lang="en-US" sz="2400" dirty="0">
                <a:cs typeface="Avenir Light"/>
              </a:rPr>
              <a:t>Soil health will be greater in all treatments with cover crops.</a:t>
            </a:r>
          </a:p>
          <a:p>
            <a:pPr marL="342900" indent="-342900">
              <a:buClr>
                <a:schemeClr val="tx1">
                  <a:lumMod val="65000"/>
                  <a:lumOff val="35000"/>
                </a:schemeClr>
              </a:buClr>
              <a:buFont typeface="+mj-lt"/>
              <a:buAutoNum type="arabicPeriod"/>
            </a:pPr>
            <a:endParaRPr lang="en-US" sz="2400" dirty="0" smtClean="0">
              <a:cs typeface="Avenir Light"/>
            </a:endParaRPr>
          </a:p>
          <a:p>
            <a:pPr marL="342900" indent="-342900">
              <a:buClr>
                <a:schemeClr val="tx1">
                  <a:lumMod val="65000"/>
                  <a:lumOff val="35000"/>
                </a:schemeClr>
              </a:buClr>
              <a:buFont typeface="+mj-lt"/>
              <a:buAutoNum type="arabicPeriod"/>
            </a:pPr>
            <a:r>
              <a:rPr lang="en-US" sz="2400" dirty="0" smtClean="0">
                <a:cs typeface="Avenir Light"/>
              </a:rPr>
              <a:t>Crop </a:t>
            </a:r>
            <a:r>
              <a:rPr lang="en-US" sz="2400" dirty="0">
                <a:cs typeface="Avenir Light"/>
              </a:rPr>
              <a:t>yield will not </a:t>
            </a:r>
            <a:r>
              <a:rPr lang="en-US" sz="2400" dirty="0" smtClean="0">
                <a:cs typeface="Avenir Light"/>
              </a:rPr>
              <a:t>differ among treatments.</a:t>
            </a:r>
          </a:p>
          <a:p>
            <a:pPr marL="342900" indent="-342900">
              <a:buClr>
                <a:schemeClr val="tx1">
                  <a:lumMod val="65000"/>
                  <a:lumOff val="35000"/>
                </a:schemeClr>
              </a:buClr>
              <a:buFont typeface="+mj-lt"/>
              <a:buAutoNum type="arabicPeriod"/>
            </a:pPr>
            <a:endParaRPr lang="en-US" sz="2400" dirty="0" smtClean="0">
              <a:cs typeface="Avenir Light"/>
            </a:endParaRPr>
          </a:p>
          <a:p>
            <a:pPr marL="342900" indent="-342900">
              <a:buClr>
                <a:schemeClr val="tx1">
                  <a:lumMod val="65000"/>
                  <a:lumOff val="35000"/>
                </a:schemeClr>
              </a:buClr>
              <a:buFont typeface="+mj-lt"/>
              <a:buAutoNum type="arabicPeriod"/>
            </a:pPr>
            <a:r>
              <a:rPr lang="en-US" sz="2400" dirty="0" smtClean="0">
                <a:cs typeface="Avenir Light"/>
              </a:rPr>
              <a:t>Profitability will be greatest in the Ryelage treatment.</a:t>
            </a:r>
            <a:endParaRPr lang="en-US" dirty="0">
              <a:cs typeface="Avenir Light"/>
            </a:endParaRPr>
          </a:p>
          <a:p>
            <a:pPr marL="342900" indent="-342900">
              <a:buFont typeface="Arial" charset="0"/>
              <a:buChar char="•"/>
            </a:pPr>
            <a:endParaRPr lang="en-US" dirty="0"/>
          </a:p>
          <a:p>
            <a:endParaRPr lang="en-US" dirty="0"/>
          </a:p>
        </p:txBody>
      </p:sp>
    </p:spTree>
    <p:extLst>
      <p:ext uri="{BB962C8B-B14F-4D97-AF65-F5344CB8AC3E}">
        <p14:creationId xmlns:p14="http://schemas.microsoft.com/office/powerpoint/2010/main" val="881868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4657" y="325425"/>
            <a:ext cx="4335310" cy="1280890"/>
          </a:xfrm>
        </p:spPr>
        <p:txBody>
          <a:bodyPr/>
          <a:lstStyle/>
          <a:p>
            <a:r>
              <a:rPr lang="en-US" dirty="0" smtClean="0"/>
              <a:t>Materials and Methods</a:t>
            </a:r>
            <a:endParaRPr lang="en-US" dirty="0"/>
          </a:p>
        </p:txBody>
      </p:sp>
      <p:pic>
        <p:nvPicPr>
          <p:cNvPr id="5"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88343" y="326826"/>
            <a:ext cx="3537679" cy="3066342"/>
          </a:xfrm>
          <a:prstGeom prst="ellipse">
            <a:avLst/>
          </a:prstGeom>
        </p:spPr>
      </p:pic>
      <p:sp>
        <p:nvSpPr>
          <p:cNvPr id="6" name="TextBox 5"/>
          <p:cNvSpPr txBox="1"/>
          <p:nvPr/>
        </p:nvSpPr>
        <p:spPr>
          <a:xfrm>
            <a:off x="5842783" y="899814"/>
            <a:ext cx="1514007" cy="374754"/>
          </a:xfrm>
          <a:prstGeom prst="rect">
            <a:avLst/>
          </a:prstGeom>
          <a:noFill/>
        </p:spPr>
        <p:txBody>
          <a:bodyPr wrap="square" rtlCol="0">
            <a:spAutoFit/>
          </a:bodyPr>
          <a:lstStyle/>
          <a:p>
            <a:r>
              <a:rPr lang="en-US" b="1" dirty="0" smtClean="0">
                <a:solidFill>
                  <a:srgbClr val="FFC000"/>
                </a:solidFill>
              </a:rPr>
              <a:t>Aurora, NY</a:t>
            </a:r>
            <a:endParaRPr lang="en-US" b="1" dirty="0">
              <a:solidFill>
                <a:srgbClr val="FFC000"/>
              </a:solidFill>
            </a:endParaRPr>
          </a:p>
        </p:txBody>
      </p:sp>
      <p:sp>
        <p:nvSpPr>
          <p:cNvPr id="11" name="Content Placeholder 2"/>
          <p:cNvSpPr txBox="1">
            <a:spLocks/>
          </p:cNvSpPr>
          <p:nvPr/>
        </p:nvSpPr>
        <p:spPr>
          <a:xfrm>
            <a:off x="2281106" y="4361583"/>
            <a:ext cx="6194091" cy="2354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cs typeface="Avenir Light"/>
              </a:rPr>
              <a:t>Cover crop biomass (One </a:t>
            </a:r>
            <a:r>
              <a:rPr lang="en-US" dirty="0" smtClean="0">
                <a:solidFill>
                  <a:schemeClr val="tx1"/>
                </a:solidFill>
                <a:cs typeface="Avenir Light"/>
              </a:rPr>
              <a:t>0.5 m</a:t>
            </a:r>
            <a:r>
              <a:rPr lang="en-US" baseline="30000" dirty="0" smtClean="0">
                <a:solidFill>
                  <a:schemeClr val="tx1"/>
                </a:solidFill>
                <a:cs typeface="Avenir Light"/>
              </a:rPr>
              <a:t>2</a:t>
            </a:r>
            <a:r>
              <a:rPr lang="en-US" dirty="0" smtClean="0">
                <a:solidFill>
                  <a:schemeClr val="tx1"/>
                </a:solidFill>
                <a:cs typeface="Avenir Light"/>
              </a:rPr>
              <a:t> </a:t>
            </a:r>
            <a:r>
              <a:rPr lang="en-US" dirty="0" smtClean="0">
                <a:cs typeface="Avenir Light"/>
              </a:rPr>
              <a:t>quadrat per plot)</a:t>
            </a:r>
          </a:p>
          <a:p>
            <a:r>
              <a:rPr lang="en-US" dirty="0" smtClean="0">
                <a:cs typeface="Avenir Light"/>
              </a:rPr>
              <a:t>Soil sampling (15-cm depth)</a:t>
            </a:r>
          </a:p>
          <a:p>
            <a:pPr lvl="1"/>
            <a:r>
              <a:rPr lang="en-US" dirty="0">
                <a:solidFill>
                  <a:schemeClr val="tx1"/>
                </a:solidFill>
                <a:cs typeface="Avenir Light"/>
              </a:rPr>
              <a:t>Respiration</a:t>
            </a:r>
            <a:endParaRPr lang="en-US" dirty="0">
              <a:solidFill>
                <a:schemeClr val="tx1"/>
              </a:solidFill>
            </a:endParaRPr>
          </a:p>
          <a:p>
            <a:r>
              <a:rPr lang="en-US" dirty="0" smtClean="0">
                <a:cs typeface="Avenir Light"/>
              </a:rPr>
              <a:t>Weed biomass (Two </a:t>
            </a:r>
            <a:r>
              <a:rPr lang="en-US" dirty="0" smtClean="0">
                <a:solidFill>
                  <a:schemeClr val="tx1"/>
                </a:solidFill>
                <a:cs typeface="Avenir Light"/>
              </a:rPr>
              <a:t>0.5 m</a:t>
            </a:r>
            <a:r>
              <a:rPr lang="en-US" baseline="30000" dirty="0" smtClean="0">
                <a:solidFill>
                  <a:schemeClr val="tx1"/>
                </a:solidFill>
                <a:cs typeface="Avenir Light"/>
              </a:rPr>
              <a:t>2</a:t>
            </a:r>
            <a:r>
              <a:rPr lang="en-US" dirty="0" smtClean="0">
                <a:solidFill>
                  <a:schemeClr val="tx1"/>
                </a:solidFill>
                <a:cs typeface="Avenir Light"/>
              </a:rPr>
              <a:t> </a:t>
            </a:r>
            <a:r>
              <a:rPr lang="en-US" dirty="0" smtClean="0">
                <a:cs typeface="Avenir Light"/>
              </a:rPr>
              <a:t>quadrats per plot)</a:t>
            </a:r>
          </a:p>
          <a:p>
            <a:r>
              <a:rPr lang="en-US" dirty="0" smtClean="0">
                <a:cs typeface="Avenir Light"/>
              </a:rPr>
              <a:t>Grain yield </a:t>
            </a:r>
          </a:p>
          <a:p>
            <a:r>
              <a:rPr lang="en-US" dirty="0" smtClean="0">
                <a:cs typeface="Avenir Light"/>
              </a:rPr>
              <a:t>Partial budget analysis</a:t>
            </a:r>
            <a:endParaRPr lang="en-US" dirty="0">
              <a:cs typeface="Avenir Light"/>
            </a:endParaRPr>
          </a:p>
        </p:txBody>
      </p:sp>
      <p:sp>
        <p:nvSpPr>
          <p:cNvPr id="12" name="Rectangle 11"/>
          <p:cNvSpPr/>
          <p:nvPr/>
        </p:nvSpPr>
        <p:spPr>
          <a:xfrm>
            <a:off x="524657" y="4361583"/>
            <a:ext cx="1560817" cy="23540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p:cNvSpPr txBox="1"/>
          <p:nvPr/>
        </p:nvSpPr>
        <p:spPr>
          <a:xfrm>
            <a:off x="720289" y="4361584"/>
            <a:ext cx="1169551" cy="2282698"/>
          </a:xfrm>
          <a:prstGeom prst="rect">
            <a:avLst/>
          </a:prstGeom>
          <a:noFill/>
        </p:spPr>
        <p:txBody>
          <a:bodyPr vert="vert270" wrap="square" rtlCol="0">
            <a:spAutoFit/>
          </a:bodyPr>
          <a:lstStyle/>
          <a:p>
            <a:pPr algn="ctr"/>
            <a:r>
              <a:rPr lang="en-US" sz="3200" dirty="0" smtClean="0">
                <a:solidFill>
                  <a:srgbClr val="FFC000"/>
                </a:solidFill>
              </a:rPr>
              <a:t>Data Collection</a:t>
            </a:r>
            <a:endParaRPr lang="en-US" sz="3200" dirty="0">
              <a:solidFill>
                <a:srgbClr val="FFC000"/>
              </a:solidFill>
            </a:endParaRPr>
          </a:p>
        </p:txBody>
      </p:sp>
      <p:sp>
        <p:nvSpPr>
          <p:cNvPr id="14" name="Content Placeholder 2"/>
          <p:cNvSpPr txBox="1">
            <a:spLocks/>
          </p:cNvSpPr>
          <p:nvPr/>
        </p:nvSpPr>
        <p:spPr>
          <a:xfrm>
            <a:off x="536496" y="1606315"/>
            <a:ext cx="4451847" cy="268395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Initiated in 2014, repeated in 2015</a:t>
            </a:r>
          </a:p>
          <a:p>
            <a:r>
              <a:rPr lang="en-US" dirty="0">
                <a:cs typeface="Avenir Light"/>
              </a:rPr>
              <a:t>Randomized Complete Block Design with 4 </a:t>
            </a:r>
            <a:r>
              <a:rPr lang="en-US" dirty="0" smtClean="0">
                <a:cs typeface="Avenir Light"/>
              </a:rPr>
              <a:t>replicates</a:t>
            </a:r>
          </a:p>
          <a:p>
            <a:r>
              <a:rPr lang="en-US" dirty="0" smtClean="0">
                <a:cs typeface="Avenir Light"/>
              </a:rPr>
              <a:t>Cereal rye (Aroostook) drilled at 188 kg/ha</a:t>
            </a:r>
          </a:p>
          <a:p>
            <a:r>
              <a:rPr lang="en-US" dirty="0" smtClean="0">
                <a:cs typeface="Avenir Light"/>
              </a:rPr>
              <a:t>Organic soybean (Viking 2299, maturity group 2.2) planted at 618,000 seeds/ha</a:t>
            </a:r>
            <a:endParaRPr lang="en-US" dirty="0">
              <a:cs typeface="Avenir Light"/>
            </a:endParaRPr>
          </a:p>
        </p:txBody>
      </p:sp>
    </p:spTree>
    <p:extLst>
      <p:ext uri="{BB962C8B-B14F-4D97-AF65-F5344CB8AC3E}">
        <p14:creationId xmlns:p14="http://schemas.microsoft.com/office/powerpoint/2010/main" val="12646676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817173524"/>
              </p:ext>
            </p:extLst>
          </p:nvPr>
        </p:nvGraphicFramePr>
        <p:xfrm>
          <a:off x="854439" y="1184223"/>
          <a:ext cx="7402393" cy="500321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854439" y="279336"/>
            <a:ext cx="6589199" cy="904887"/>
          </a:xfrm>
        </p:spPr>
        <p:txBody>
          <a:bodyPr>
            <a:normAutofit fontScale="90000"/>
          </a:bodyPr>
          <a:lstStyle/>
          <a:p>
            <a:r>
              <a:rPr lang="en-US" dirty="0" smtClean="0"/>
              <a:t>Accumulated Precipitation (cm)</a:t>
            </a:r>
            <a:endParaRPr lang="en-US" dirty="0"/>
          </a:p>
        </p:txBody>
      </p:sp>
      <p:sp>
        <p:nvSpPr>
          <p:cNvPr id="4" name="TextBox 3"/>
          <p:cNvSpPr txBox="1"/>
          <p:nvPr/>
        </p:nvSpPr>
        <p:spPr>
          <a:xfrm>
            <a:off x="5196840" y="6385560"/>
            <a:ext cx="3947160" cy="307777"/>
          </a:xfrm>
          <a:prstGeom prst="rect">
            <a:avLst/>
          </a:prstGeom>
          <a:noFill/>
        </p:spPr>
        <p:txBody>
          <a:bodyPr wrap="square" rtlCol="0">
            <a:spAutoFit/>
          </a:bodyPr>
          <a:lstStyle/>
          <a:p>
            <a:r>
              <a:rPr lang="en-US" sz="1400" dirty="0" smtClean="0"/>
              <a:t>Created from Northeast RCC CLIMOD 2</a:t>
            </a:r>
            <a:endParaRPr lang="en-US" sz="1400" dirty="0"/>
          </a:p>
        </p:txBody>
      </p:sp>
    </p:spTree>
    <p:extLst>
      <p:ext uri="{BB962C8B-B14F-4D97-AF65-F5344CB8AC3E}">
        <p14:creationId xmlns:p14="http://schemas.microsoft.com/office/powerpoint/2010/main" val="4705367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a:spLocks noGrp="1"/>
          </p:cNvSpPr>
          <p:nvPr>
            <p:ph type="title"/>
          </p:nvPr>
        </p:nvSpPr>
        <p:spPr>
          <a:xfrm>
            <a:off x="2071536" y="309317"/>
            <a:ext cx="5231568" cy="754985"/>
          </a:xfrm>
        </p:spPr>
        <p:txBody>
          <a:bodyPr>
            <a:normAutofit/>
          </a:bodyPr>
          <a:lstStyle/>
          <a:p>
            <a:pPr algn="ctr"/>
            <a:r>
              <a:rPr lang="en-US" sz="3200" dirty="0" smtClean="0"/>
              <a:t>Cereal Rye Biomass</a:t>
            </a:r>
            <a:endParaRPr lang="en-US" sz="3200" dirty="0"/>
          </a:p>
        </p:txBody>
      </p:sp>
      <p:sp>
        <p:nvSpPr>
          <p:cNvPr id="6" name="TextBox 5"/>
          <p:cNvSpPr txBox="1"/>
          <p:nvPr/>
        </p:nvSpPr>
        <p:spPr>
          <a:xfrm>
            <a:off x="6852098" y="1161896"/>
            <a:ext cx="2083633" cy="923330"/>
          </a:xfrm>
          <a:prstGeom prst="rect">
            <a:avLst/>
          </a:prstGeom>
          <a:noFill/>
        </p:spPr>
        <p:txBody>
          <a:bodyPr wrap="square" rtlCol="0">
            <a:spAutoFit/>
          </a:bodyPr>
          <a:lstStyle/>
          <a:p>
            <a:r>
              <a:rPr lang="en-US" dirty="0" smtClean="0"/>
              <a:t>Seeding dates:</a:t>
            </a:r>
          </a:p>
          <a:p>
            <a:pPr marL="285750" indent="-285750">
              <a:buFont typeface="Arial" charset="0"/>
              <a:buChar char="•"/>
            </a:pPr>
            <a:r>
              <a:rPr lang="en-US" dirty="0" smtClean="0"/>
              <a:t>2014: </a:t>
            </a:r>
            <a:r>
              <a:rPr lang="en-US" dirty="0"/>
              <a:t>Oct 7</a:t>
            </a:r>
          </a:p>
          <a:p>
            <a:pPr marL="285750" indent="-285750">
              <a:buFont typeface="Arial" charset="0"/>
              <a:buChar char="•"/>
            </a:pPr>
            <a:r>
              <a:rPr lang="en-US" dirty="0" smtClean="0"/>
              <a:t>2015: Sep 18</a:t>
            </a:r>
          </a:p>
        </p:txBody>
      </p:sp>
      <p:sp>
        <p:nvSpPr>
          <p:cNvPr id="19" name="TextBox 18"/>
          <p:cNvSpPr txBox="1"/>
          <p:nvPr/>
        </p:nvSpPr>
        <p:spPr>
          <a:xfrm>
            <a:off x="2140505" y="6147019"/>
            <a:ext cx="1537018" cy="646331"/>
          </a:xfrm>
          <a:prstGeom prst="rect">
            <a:avLst/>
          </a:prstGeom>
          <a:noFill/>
        </p:spPr>
        <p:txBody>
          <a:bodyPr wrap="square" rtlCol="0">
            <a:spAutoFit/>
          </a:bodyPr>
          <a:lstStyle/>
          <a:p>
            <a:pPr algn="ctr"/>
            <a:r>
              <a:rPr lang="en-US" b="1" dirty="0">
                <a:solidFill>
                  <a:schemeClr val="bg1">
                    <a:lumMod val="50000"/>
                  </a:schemeClr>
                </a:solidFill>
              </a:rPr>
              <a:t>Early </a:t>
            </a:r>
            <a:r>
              <a:rPr lang="en-US" b="1" dirty="0" smtClean="0">
                <a:solidFill>
                  <a:schemeClr val="bg1">
                    <a:lumMod val="50000"/>
                  </a:schemeClr>
                </a:solidFill>
              </a:rPr>
              <a:t>May</a:t>
            </a:r>
            <a:endParaRPr lang="en-US" dirty="0">
              <a:solidFill>
                <a:schemeClr val="bg1">
                  <a:lumMod val="50000"/>
                </a:schemeClr>
              </a:solidFill>
            </a:endParaRPr>
          </a:p>
          <a:p>
            <a:pPr algn="ctr"/>
            <a:r>
              <a:rPr lang="en-US" b="1" dirty="0" smtClean="0"/>
              <a:t>Late April</a:t>
            </a:r>
            <a:endParaRPr lang="en-US" b="1" dirty="0"/>
          </a:p>
        </p:txBody>
      </p:sp>
      <p:sp>
        <p:nvSpPr>
          <p:cNvPr id="20" name="TextBox 19"/>
          <p:cNvSpPr txBox="1"/>
          <p:nvPr/>
        </p:nvSpPr>
        <p:spPr>
          <a:xfrm>
            <a:off x="3880382" y="6122045"/>
            <a:ext cx="1368575" cy="646331"/>
          </a:xfrm>
          <a:prstGeom prst="rect">
            <a:avLst/>
          </a:prstGeom>
          <a:noFill/>
        </p:spPr>
        <p:txBody>
          <a:bodyPr wrap="square" rtlCol="0">
            <a:spAutoFit/>
          </a:bodyPr>
          <a:lstStyle/>
          <a:p>
            <a:pPr algn="ctr"/>
            <a:r>
              <a:rPr lang="en-US" b="1" dirty="0" smtClean="0">
                <a:solidFill>
                  <a:schemeClr val="bg1">
                    <a:lumMod val="50000"/>
                  </a:schemeClr>
                </a:solidFill>
              </a:rPr>
              <a:t>Mid May</a:t>
            </a:r>
            <a:r>
              <a:rPr lang="en-US" dirty="0" smtClean="0">
                <a:solidFill>
                  <a:schemeClr val="bg1">
                    <a:lumMod val="50000"/>
                  </a:schemeClr>
                </a:solidFill>
              </a:rPr>
              <a:t> </a:t>
            </a:r>
          </a:p>
          <a:p>
            <a:pPr algn="ctr"/>
            <a:r>
              <a:rPr lang="en-US" b="1" dirty="0" smtClean="0"/>
              <a:t>Early May</a:t>
            </a:r>
            <a:endParaRPr lang="en-US" b="1" dirty="0"/>
          </a:p>
        </p:txBody>
      </p:sp>
      <p:sp>
        <p:nvSpPr>
          <p:cNvPr id="21" name="TextBox 20"/>
          <p:cNvSpPr txBox="1"/>
          <p:nvPr/>
        </p:nvSpPr>
        <p:spPr>
          <a:xfrm>
            <a:off x="5451816" y="6122044"/>
            <a:ext cx="1597977" cy="646331"/>
          </a:xfrm>
          <a:prstGeom prst="rect">
            <a:avLst/>
          </a:prstGeom>
          <a:noFill/>
        </p:spPr>
        <p:txBody>
          <a:bodyPr wrap="square" rtlCol="0">
            <a:spAutoFit/>
          </a:bodyPr>
          <a:lstStyle/>
          <a:p>
            <a:pPr algn="ctr"/>
            <a:r>
              <a:rPr lang="en-US" b="1" dirty="0" smtClean="0">
                <a:solidFill>
                  <a:schemeClr val="bg1">
                    <a:lumMod val="50000"/>
                  </a:schemeClr>
                </a:solidFill>
              </a:rPr>
              <a:t>Early June</a:t>
            </a:r>
            <a:r>
              <a:rPr lang="en-US" dirty="0" smtClean="0">
                <a:solidFill>
                  <a:schemeClr val="bg1">
                    <a:lumMod val="50000"/>
                  </a:schemeClr>
                </a:solidFill>
              </a:rPr>
              <a:t> </a:t>
            </a:r>
            <a:r>
              <a:rPr lang="en-US" b="1" dirty="0" smtClean="0"/>
              <a:t>Late May</a:t>
            </a:r>
            <a:endParaRPr lang="en-US" b="1" dirty="0"/>
          </a:p>
        </p:txBody>
      </p:sp>
      <p:sp>
        <p:nvSpPr>
          <p:cNvPr id="22" name="TextBox 21"/>
          <p:cNvSpPr txBox="1"/>
          <p:nvPr/>
        </p:nvSpPr>
        <p:spPr>
          <a:xfrm>
            <a:off x="0" y="6208576"/>
            <a:ext cx="2370405" cy="584775"/>
          </a:xfrm>
          <a:prstGeom prst="rect">
            <a:avLst/>
          </a:prstGeom>
          <a:noFill/>
        </p:spPr>
        <p:txBody>
          <a:bodyPr wrap="square" rtlCol="0">
            <a:spAutoFit/>
          </a:bodyPr>
          <a:lstStyle/>
          <a:p>
            <a:pPr algn="ctr"/>
            <a:r>
              <a:rPr lang="en-US" sz="1600" b="1" dirty="0" smtClean="0">
                <a:solidFill>
                  <a:schemeClr val="bg1">
                    <a:lumMod val="50000"/>
                  </a:schemeClr>
                </a:solidFill>
              </a:rPr>
              <a:t>2015</a:t>
            </a:r>
          </a:p>
          <a:p>
            <a:pPr algn="ctr"/>
            <a:r>
              <a:rPr lang="en-US" sz="1600" b="1" dirty="0" smtClean="0"/>
              <a:t>2016</a:t>
            </a:r>
            <a:endParaRPr lang="en-US" sz="1600" b="1" dirty="0"/>
          </a:p>
        </p:txBody>
      </p:sp>
      <p:sp>
        <p:nvSpPr>
          <p:cNvPr id="24" name="TextBox 23"/>
          <p:cNvSpPr txBox="1"/>
          <p:nvPr/>
        </p:nvSpPr>
        <p:spPr>
          <a:xfrm>
            <a:off x="488086" y="1930324"/>
            <a:ext cx="538609" cy="2646948"/>
          </a:xfrm>
          <a:prstGeom prst="rect">
            <a:avLst/>
          </a:prstGeom>
          <a:noFill/>
        </p:spPr>
        <p:txBody>
          <a:bodyPr vert="vert270" wrap="square" rtlCol="0">
            <a:spAutoFit/>
          </a:bodyPr>
          <a:lstStyle/>
          <a:p>
            <a:r>
              <a:rPr lang="en-US" sz="2300" smtClean="0">
                <a:latin typeface="Arial" charset="0"/>
                <a:ea typeface="Arial" charset="0"/>
                <a:cs typeface="Arial" charset="0"/>
              </a:rPr>
              <a:t>Dry weight </a:t>
            </a:r>
            <a:r>
              <a:rPr lang="en-US" sz="2300" dirty="0" smtClean="0">
                <a:latin typeface="Arial" charset="0"/>
                <a:ea typeface="Arial" charset="0"/>
                <a:cs typeface="Arial" charset="0"/>
              </a:rPr>
              <a:t>(kg ha</a:t>
            </a:r>
            <a:r>
              <a:rPr lang="en-US" sz="2300" baseline="30000" dirty="0" smtClean="0">
                <a:latin typeface="Arial" charset="0"/>
                <a:ea typeface="Arial" charset="0"/>
                <a:cs typeface="Arial" charset="0"/>
              </a:rPr>
              <a:t>1</a:t>
            </a:r>
            <a:r>
              <a:rPr lang="en-US" sz="2300" dirty="0" smtClean="0">
                <a:latin typeface="Arial" charset="0"/>
                <a:ea typeface="Arial" charset="0"/>
                <a:cs typeface="Arial" charset="0"/>
              </a:rPr>
              <a:t>)</a:t>
            </a:r>
            <a:endParaRPr lang="en-US" sz="2300" dirty="0">
              <a:latin typeface="Arial" charset="0"/>
              <a:ea typeface="Arial" charset="0"/>
              <a:cs typeface="Arial" charset="0"/>
            </a:endParaRPr>
          </a:p>
        </p:txBody>
      </p:sp>
      <p:pic>
        <p:nvPicPr>
          <p:cNvPr id="3" name="Content Placeholder 2"/>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026695" y="1397131"/>
            <a:ext cx="7355976" cy="4987847"/>
          </a:xfrm>
        </p:spPr>
      </p:pic>
    </p:spTree>
    <p:extLst>
      <p:ext uri="{BB962C8B-B14F-4D97-AF65-F5344CB8AC3E}">
        <p14:creationId xmlns:p14="http://schemas.microsoft.com/office/powerpoint/2010/main" val="4723295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8936" y="1228860"/>
            <a:ext cx="8357357" cy="5631036"/>
          </a:xfrm>
          <a:prstGeom prst="rect">
            <a:avLst/>
          </a:prstGeom>
        </p:spPr>
      </p:pic>
      <p:sp>
        <p:nvSpPr>
          <p:cNvPr id="12" name="Title 1"/>
          <p:cNvSpPr>
            <a:spLocks noGrp="1"/>
          </p:cNvSpPr>
          <p:nvPr>
            <p:ph type="title"/>
          </p:nvPr>
        </p:nvSpPr>
        <p:spPr>
          <a:xfrm>
            <a:off x="257578" y="173349"/>
            <a:ext cx="8160913" cy="1280890"/>
          </a:xfrm>
        </p:spPr>
        <p:txBody>
          <a:bodyPr>
            <a:noAutofit/>
          </a:bodyPr>
          <a:lstStyle/>
          <a:p>
            <a:r>
              <a:rPr lang="en-US" sz="2000" b="1" dirty="0" smtClean="0">
                <a:cs typeface="Avenir Light"/>
              </a:rPr>
              <a:t>Hypothesis #1: </a:t>
            </a:r>
            <a:r>
              <a:rPr lang="en-US" sz="2000" dirty="0" smtClean="0">
                <a:cs typeface="Avenir Light"/>
              </a:rPr>
              <a:t>Weeds </a:t>
            </a:r>
            <a:r>
              <a:rPr lang="en-US" sz="2000" dirty="0">
                <a:cs typeface="Avenir Light"/>
              </a:rPr>
              <a:t>will be suppressed by the cereal rye mulch as effectively as in the treatments using moldboard plow tillage and </a:t>
            </a:r>
            <a:r>
              <a:rPr lang="en-US" sz="2000" dirty="0" smtClean="0">
                <a:cs typeface="Avenir Light"/>
              </a:rPr>
              <a:t>inter-row </a:t>
            </a:r>
            <a:r>
              <a:rPr lang="en-US" sz="2000" dirty="0">
                <a:cs typeface="Avenir Light"/>
              </a:rPr>
              <a:t>cultivation.</a:t>
            </a:r>
            <a:br>
              <a:rPr lang="en-US" sz="2000" dirty="0">
                <a:cs typeface="Avenir Light"/>
              </a:rPr>
            </a:br>
            <a:endParaRPr lang="en-US" sz="2000" dirty="0"/>
          </a:p>
        </p:txBody>
      </p:sp>
      <p:sp>
        <p:nvSpPr>
          <p:cNvPr id="6" name="TextBox 5"/>
          <p:cNvSpPr txBox="1"/>
          <p:nvPr/>
        </p:nvSpPr>
        <p:spPr>
          <a:xfrm>
            <a:off x="1556083" y="2048085"/>
            <a:ext cx="2374232" cy="923330"/>
          </a:xfrm>
          <a:prstGeom prst="rect">
            <a:avLst/>
          </a:prstGeom>
          <a:noFill/>
        </p:spPr>
        <p:txBody>
          <a:bodyPr wrap="square" rtlCol="0">
            <a:spAutoFit/>
          </a:bodyPr>
          <a:lstStyle/>
          <a:p>
            <a:r>
              <a:rPr lang="en-US" smtClean="0"/>
              <a:t>*Measured </a:t>
            </a:r>
            <a:r>
              <a:rPr lang="en-US" dirty="0" smtClean="0"/>
              <a:t>in </a:t>
            </a:r>
            <a:r>
              <a:rPr lang="en-US" smtClean="0"/>
              <a:t>early September both years</a:t>
            </a:r>
            <a:endParaRPr lang="en-US" dirty="0" smtClean="0"/>
          </a:p>
        </p:txBody>
      </p:sp>
      <p:sp>
        <p:nvSpPr>
          <p:cNvPr id="10" name="TextBox 9"/>
          <p:cNvSpPr txBox="1"/>
          <p:nvPr/>
        </p:nvSpPr>
        <p:spPr>
          <a:xfrm>
            <a:off x="180327" y="2275934"/>
            <a:ext cx="538609" cy="2582779"/>
          </a:xfrm>
          <a:prstGeom prst="rect">
            <a:avLst/>
          </a:prstGeom>
          <a:noFill/>
        </p:spPr>
        <p:txBody>
          <a:bodyPr vert="vert270" wrap="square" rtlCol="0">
            <a:spAutoFit/>
          </a:bodyPr>
          <a:lstStyle/>
          <a:p>
            <a:r>
              <a:rPr lang="en-US" sz="2300" dirty="0">
                <a:latin typeface="Arial" charset="0"/>
                <a:ea typeface="Arial" charset="0"/>
                <a:cs typeface="Arial" charset="0"/>
              </a:rPr>
              <a:t>B</a:t>
            </a:r>
            <a:r>
              <a:rPr lang="en-US" sz="2300" dirty="0" smtClean="0">
                <a:latin typeface="Arial" charset="0"/>
                <a:ea typeface="Arial" charset="0"/>
                <a:cs typeface="Arial" charset="0"/>
              </a:rPr>
              <a:t>iomass (kg ha</a:t>
            </a:r>
            <a:r>
              <a:rPr lang="en-US" sz="2300" baseline="30000" dirty="0" smtClean="0">
                <a:latin typeface="Arial" charset="0"/>
                <a:ea typeface="Arial" charset="0"/>
                <a:cs typeface="Arial" charset="0"/>
              </a:rPr>
              <a:t>1</a:t>
            </a:r>
            <a:r>
              <a:rPr lang="en-US" sz="2300" dirty="0" smtClean="0">
                <a:latin typeface="Arial" charset="0"/>
                <a:ea typeface="Arial" charset="0"/>
                <a:cs typeface="Arial" charset="0"/>
              </a:rPr>
              <a:t>)</a:t>
            </a:r>
            <a:endParaRPr lang="en-US" sz="2300" dirty="0">
              <a:latin typeface="Arial" charset="0"/>
              <a:ea typeface="Arial" charset="0"/>
              <a:cs typeface="Arial" charset="0"/>
            </a:endParaRPr>
          </a:p>
        </p:txBody>
      </p:sp>
    </p:spTree>
    <p:extLst>
      <p:ext uri="{BB962C8B-B14F-4D97-AF65-F5344CB8AC3E}">
        <p14:creationId xmlns:p14="http://schemas.microsoft.com/office/powerpoint/2010/main" val="17994689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50573</TotalTime>
  <Words>1408</Words>
  <Application>Microsoft Macintosh PowerPoint</Application>
  <PresentationFormat>On-screen Show (4:3)</PresentationFormat>
  <Paragraphs>254</Paragraphs>
  <Slides>18</Slides>
  <Notes>14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Wisp</vt:lpstr>
      <vt:lpstr>Cereal Rye Management Prior to Organic Soybean:   Effects on Weed Suppression, Soil Health, Yield, and Profitability</vt:lpstr>
      <vt:lpstr>Introduction</vt:lpstr>
      <vt:lpstr>Cereal Rye (Secale cereale)</vt:lpstr>
      <vt:lpstr>Cereal Rye Management (Experimental Treatments)</vt:lpstr>
      <vt:lpstr>Hypotheses </vt:lpstr>
      <vt:lpstr>Materials and Methods</vt:lpstr>
      <vt:lpstr>Accumulated Precipitation (cm)</vt:lpstr>
      <vt:lpstr>Cereal Rye Biomass</vt:lpstr>
      <vt:lpstr>Hypothesis #1: Weeds will be suppressed by the cereal rye mulch as effectively as in the treatments using moldboard plow tillage and inter-row cultivation. </vt:lpstr>
      <vt:lpstr>PowerPoint Presentation</vt:lpstr>
      <vt:lpstr>Treatment Comparison at Harvest, October 8, 2015</vt:lpstr>
      <vt:lpstr>Treatment Comparison at Harvest,  October 19, 2016</vt:lpstr>
      <vt:lpstr>PowerPoint Presentation</vt:lpstr>
      <vt:lpstr>Partial Budget Analysis: Assumptions</vt:lpstr>
      <vt:lpstr>PowerPoint Presentation</vt:lpstr>
      <vt:lpstr>PowerPoint Presentation</vt:lpstr>
      <vt:lpstr>Conclusions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MOSS (Musgrave Organic Soybean and Silage)</dc:title>
  <dc:creator>Kiera A Crowley</dc:creator>
  <cp:lastModifiedBy>Sandra  Wayman</cp:lastModifiedBy>
  <cp:revision>289</cp:revision>
  <cp:lastPrinted>2017-01-17T15:11:40Z</cp:lastPrinted>
  <dcterms:created xsi:type="dcterms:W3CDTF">2015-10-25T18:50:16Z</dcterms:created>
  <dcterms:modified xsi:type="dcterms:W3CDTF">2017-04-11T16:08:12Z</dcterms:modified>
</cp:coreProperties>
</file>