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62" r:id="rId4"/>
    <p:sldId id="263" r:id="rId5"/>
    <p:sldId id="256" r:id="rId6"/>
    <p:sldId id="264" r:id="rId7"/>
    <p:sldId id="257" r:id="rId8"/>
    <p:sldId id="265" r:id="rId9"/>
    <p:sldId id="266" r:id="rId10"/>
    <p:sldId id="267" r:id="rId11"/>
    <p:sldId id="268" r:id="rId12"/>
    <p:sldId id="258" r:id="rId13"/>
    <p:sldId id="269" r:id="rId14"/>
    <p:sldId id="270" r:id="rId15"/>
    <p:sldId id="271" r:id="rId16"/>
    <p:sldId id="272" r:id="rId17"/>
    <p:sldId id="25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77" d="100"/>
          <a:sy n="77" d="100"/>
        </p:scale>
        <p:origin x="72"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8ADF16-164A-41E0-BEE7-D133D5D681A3}" type="doc">
      <dgm:prSet loTypeId="urn:microsoft.com/office/officeart/2005/8/layout/architecture" loCatId="hierarchy" qsTypeId="urn:microsoft.com/office/officeart/2005/8/quickstyle/simple1" qsCatId="simple" csTypeId="urn:microsoft.com/office/officeart/2005/8/colors/accent1_2" csCatId="accent1" phldr="1"/>
      <dgm:spPr/>
      <dgm:t>
        <a:bodyPr/>
        <a:lstStyle/>
        <a:p>
          <a:endParaRPr lang="en-US"/>
        </a:p>
      </dgm:t>
    </dgm:pt>
    <dgm:pt modelId="{9AA050F8-C39D-4EE0-B477-558BB4BD1594}">
      <dgm:prSet phldrT="[Text]"/>
      <dgm:spPr/>
      <dgm:t>
        <a:bodyPr/>
        <a:lstStyle/>
        <a:p>
          <a:r>
            <a:rPr lang="en-US" dirty="0"/>
            <a:t>Use a cherished, charismatic and iconic creature as  Innovative </a:t>
          </a:r>
          <a:r>
            <a:rPr lang="en-US" dirty="0">
              <a:solidFill>
                <a:schemeClr val="accent2"/>
              </a:solidFill>
            </a:rPr>
            <a:t>Pathway &amp; Portal </a:t>
          </a:r>
          <a:r>
            <a:rPr lang="en-US" dirty="0"/>
            <a:t>for climate change education. </a:t>
          </a:r>
        </a:p>
      </dgm:t>
    </dgm:pt>
    <dgm:pt modelId="{5FFF00F5-9B3A-4606-A892-7A71C195858E}" type="parTrans" cxnId="{8312BA29-CDB2-4AFF-BBF2-B80FF6D6A167}">
      <dgm:prSet/>
      <dgm:spPr/>
      <dgm:t>
        <a:bodyPr/>
        <a:lstStyle/>
        <a:p>
          <a:endParaRPr lang="en-US"/>
        </a:p>
      </dgm:t>
    </dgm:pt>
    <dgm:pt modelId="{A975A962-EB01-4922-AE80-E3D040E83B6A}" type="sibTrans" cxnId="{8312BA29-CDB2-4AFF-BBF2-B80FF6D6A167}">
      <dgm:prSet/>
      <dgm:spPr/>
      <dgm:t>
        <a:bodyPr/>
        <a:lstStyle/>
        <a:p>
          <a:endParaRPr lang="en-US"/>
        </a:p>
      </dgm:t>
    </dgm:pt>
    <dgm:pt modelId="{CD392B72-D048-4586-ADB6-B6F2455E2E42}">
      <dgm:prSet phldrT="[Text]"/>
      <dgm:spPr/>
      <dgm:t>
        <a:bodyPr/>
        <a:lstStyle/>
        <a:p>
          <a:r>
            <a:rPr lang="en-US" dirty="0"/>
            <a:t>Innovative new extension education </a:t>
          </a:r>
          <a:r>
            <a:rPr lang="en-US" b="1" dirty="0">
              <a:solidFill>
                <a:schemeClr val="accent2"/>
              </a:solidFill>
            </a:rPr>
            <a:t>Products &amp; Publications</a:t>
          </a:r>
        </a:p>
      </dgm:t>
    </dgm:pt>
    <dgm:pt modelId="{E0D1243B-576D-4D06-82AF-0F69682CF64F}" type="parTrans" cxnId="{36C3C100-5700-4C79-8223-F65C04AE5E80}">
      <dgm:prSet/>
      <dgm:spPr/>
      <dgm:t>
        <a:bodyPr/>
        <a:lstStyle/>
        <a:p>
          <a:endParaRPr lang="en-US"/>
        </a:p>
      </dgm:t>
    </dgm:pt>
    <dgm:pt modelId="{F7FE4C4D-93DE-4E22-9BFF-E57E71DFE9AD}" type="sibTrans" cxnId="{36C3C100-5700-4C79-8223-F65C04AE5E80}">
      <dgm:prSet/>
      <dgm:spPr/>
      <dgm:t>
        <a:bodyPr/>
        <a:lstStyle/>
        <a:p>
          <a:endParaRPr lang="en-US"/>
        </a:p>
      </dgm:t>
    </dgm:pt>
    <dgm:pt modelId="{25E9FB59-7B4D-4A47-A83A-A86BE0F1712E}">
      <dgm:prSet phldrT="[Text]"/>
      <dgm:spPr/>
      <dgm:t>
        <a:bodyPr/>
        <a:lstStyle/>
        <a:p>
          <a:r>
            <a:rPr lang="en-US" dirty="0"/>
            <a:t>New </a:t>
          </a:r>
          <a:r>
            <a:rPr lang="en-US" dirty="0">
              <a:solidFill>
                <a:schemeClr val="accent2"/>
              </a:solidFill>
            </a:rPr>
            <a:t>Partnerships</a:t>
          </a:r>
        </a:p>
      </dgm:t>
    </dgm:pt>
    <dgm:pt modelId="{6E4C2ACD-E1BF-424E-BD6B-6F530724EC3E}" type="parTrans" cxnId="{F48DB150-35C6-4B8A-8C4D-D9F38FE55254}">
      <dgm:prSet/>
      <dgm:spPr/>
      <dgm:t>
        <a:bodyPr/>
        <a:lstStyle/>
        <a:p>
          <a:endParaRPr lang="en-US"/>
        </a:p>
      </dgm:t>
    </dgm:pt>
    <dgm:pt modelId="{1ED52156-0915-4F93-9315-96E4C63B503B}" type="sibTrans" cxnId="{F48DB150-35C6-4B8A-8C4D-D9F38FE55254}">
      <dgm:prSet/>
      <dgm:spPr/>
      <dgm:t>
        <a:bodyPr/>
        <a:lstStyle/>
        <a:p>
          <a:endParaRPr lang="en-US"/>
        </a:p>
      </dgm:t>
    </dgm:pt>
    <dgm:pt modelId="{6E1C55FB-9BB2-4C38-A0C4-D3F97F29F38B}">
      <dgm:prSet phldrT="[Text]"/>
      <dgm:spPr/>
      <dgm:t>
        <a:bodyPr/>
        <a:lstStyle/>
        <a:p>
          <a:r>
            <a:rPr lang="en-US" dirty="0"/>
            <a:t>New </a:t>
          </a:r>
          <a:r>
            <a:rPr lang="en-US" dirty="0">
              <a:solidFill>
                <a:schemeClr val="accent2"/>
              </a:solidFill>
            </a:rPr>
            <a:t>Programs</a:t>
          </a:r>
        </a:p>
      </dgm:t>
    </dgm:pt>
    <dgm:pt modelId="{1A67F595-8B40-4184-A9A2-CC8D632E8E10}" type="parTrans" cxnId="{4D278D04-819E-45EA-AD13-70F717196746}">
      <dgm:prSet/>
      <dgm:spPr/>
      <dgm:t>
        <a:bodyPr/>
        <a:lstStyle/>
        <a:p>
          <a:endParaRPr lang="en-US"/>
        </a:p>
      </dgm:t>
    </dgm:pt>
    <dgm:pt modelId="{7D01E161-3B36-4774-A5C1-CD1210DAE416}" type="sibTrans" cxnId="{4D278D04-819E-45EA-AD13-70F717196746}">
      <dgm:prSet/>
      <dgm:spPr/>
      <dgm:t>
        <a:bodyPr/>
        <a:lstStyle/>
        <a:p>
          <a:endParaRPr lang="en-US"/>
        </a:p>
      </dgm:t>
    </dgm:pt>
    <dgm:pt modelId="{3708A2D8-851B-4FCD-891A-8F5EBF8AAE6A}">
      <dgm:prSet phldrT="[Text]"/>
      <dgm:spPr/>
      <dgm:t>
        <a:bodyPr/>
        <a:lstStyle/>
        <a:p>
          <a:r>
            <a:rPr lang="en-US" dirty="0"/>
            <a:t>Innovative new extension </a:t>
          </a:r>
          <a:r>
            <a:rPr lang="en-US" b="1" dirty="0">
              <a:solidFill>
                <a:schemeClr val="accent2"/>
              </a:solidFill>
            </a:rPr>
            <a:t>Presence</a:t>
          </a:r>
          <a:r>
            <a:rPr lang="en-US" dirty="0"/>
            <a:t> (social media)</a:t>
          </a:r>
        </a:p>
      </dgm:t>
    </dgm:pt>
    <dgm:pt modelId="{83D27074-38CF-4C5D-BEBE-02192B938067}" type="parTrans" cxnId="{65977938-15BD-405F-BC39-FA10C37B486B}">
      <dgm:prSet/>
      <dgm:spPr/>
      <dgm:t>
        <a:bodyPr/>
        <a:lstStyle/>
        <a:p>
          <a:endParaRPr lang="en-US"/>
        </a:p>
      </dgm:t>
    </dgm:pt>
    <dgm:pt modelId="{643D1407-8861-4BEB-B7E3-C86A437E249A}" type="sibTrans" cxnId="{65977938-15BD-405F-BC39-FA10C37B486B}">
      <dgm:prSet/>
      <dgm:spPr/>
      <dgm:t>
        <a:bodyPr/>
        <a:lstStyle/>
        <a:p>
          <a:endParaRPr lang="en-US"/>
        </a:p>
      </dgm:t>
    </dgm:pt>
    <dgm:pt modelId="{33C419CF-40F2-451B-A47A-24A931659930}">
      <dgm:prSet phldrT="[Text]"/>
      <dgm:spPr/>
      <dgm:t>
        <a:bodyPr/>
        <a:lstStyle/>
        <a:p>
          <a:r>
            <a:rPr lang="en-US" dirty="0"/>
            <a:t>New </a:t>
          </a:r>
          <a:r>
            <a:rPr lang="en-US" dirty="0">
              <a:solidFill>
                <a:schemeClr val="accent2"/>
              </a:solidFill>
            </a:rPr>
            <a:t>Participants</a:t>
          </a:r>
        </a:p>
      </dgm:t>
    </dgm:pt>
    <dgm:pt modelId="{6B21B9DA-3AD7-468A-9B2E-B77D1CD01459}" type="parTrans" cxnId="{7901DCAF-1A22-4448-8AC0-FB3B8CEAFFC4}">
      <dgm:prSet/>
      <dgm:spPr/>
      <dgm:t>
        <a:bodyPr/>
        <a:lstStyle/>
        <a:p>
          <a:endParaRPr lang="en-US"/>
        </a:p>
      </dgm:t>
    </dgm:pt>
    <dgm:pt modelId="{F83ADAAB-6E6C-4E56-A831-E7F8C11395BA}" type="sibTrans" cxnId="{7901DCAF-1A22-4448-8AC0-FB3B8CEAFFC4}">
      <dgm:prSet/>
      <dgm:spPr/>
      <dgm:t>
        <a:bodyPr/>
        <a:lstStyle/>
        <a:p>
          <a:endParaRPr lang="en-US"/>
        </a:p>
      </dgm:t>
    </dgm:pt>
    <dgm:pt modelId="{C4669B4B-A0E4-42C1-B83C-D30D9CC33F4A}" type="pres">
      <dgm:prSet presAssocID="{3E8ADF16-164A-41E0-BEE7-D133D5D681A3}" presName="Name0" presStyleCnt="0">
        <dgm:presLayoutVars>
          <dgm:chPref val="1"/>
          <dgm:dir/>
          <dgm:animOne val="branch"/>
          <dgm:animLvl val="lvl"/>
          <dgm:resizeHandles/>
        </dgm:presLayoutVars>
      </dgm:prSet>
      <dgm:spPr/>
    </dgm:pt>
    <dgm:pt modelId="{416701C4-91B4-4A37-A9FB-34668E20C3DE}" type="pres">
      <dgm:prSet presAssocID="{9AA050F8-C39D-4EE0-B477-558BB4BD1594}" presName="vertOne" presStyleCnt="0"/>
      <dgm:spPr/>
    </dgm:pt>
    <dgm:pt modelId="{94368143-66A3-4982-BEB0-E29DAAB445E4}" type="pres">
      <dgm:prSet presAssocID="{9AA050F8-C39D-4EE0-B477-558BB4BD1594}" presName="txOne" presStyleLbl="node0" presStyleIdx="0" presStyleCnt="1" custLinFactY="-200000" custLinFactNeighborX="-11" custLinFactNeighborY="-200333">
        <dgm:presLayoutVars>
          <dgm:chPref val="3"/>
        </dgm:presLayoutVars>
      </dgm:prSet>
      <dgm:spPr/>
    </dgm:pt>
    <dgm:pt modelId="{559043F3-90DF-4AC9-ADAE-0567BF335C71}" type="pres">
      <dgm:prSet presAssocID="{9AA050F8-C39D-4EE0-B477-558BB4BD1594}" presName="parTransOne" presStyleCnt="0"/>
      <dgm:spPr/>
    </dgm:pt>
    <dgm:pt modelId="{584CEEDF-1832-4452-9458-56F39E8E2DE9}" type="pres">
      <dgm:prSet presAssocID="{9AA050F8-C39D-4EE0-B477-558BB4BD1594}" presName="horzOne" presStyleCnt="0"/>
      <dgm:spPr/>
    </dgm:pt>
    <dgm:pt modelId="{8E01C1CC-AB7C-4D2E-B101-9BF962E01082}" type="pres">
      <dgm:prSet presAssocID="{CD392B72-D048-4586-ADB6-B6F2455E2E42}" presName="vertTwo" presStyleCnt="0"/>
      <dgm:spPr/>
    </dgm:pt>
    <dgm:pt modelId="{B1213823-A0B6-45B8-853D-F1132DB11084}" type="pres">
      <dgm:prSet presAssocID="{CD392B72-D048-4586-ADB6-B6F2455E2E42}" presName="txTwo" presStyleLbl="node2" presStyleIdx="0" presStyleCnt="2">
        <dgm:presLayoutVars>
          <dgm:chPref val="3"/>
        </dgm:presLayoutVars>
      </dgm:prSet>
      <dgm:spPr/>
    </dgm:pt>
    <dgm:pt modelId="{EF28C057-17C7-43E4-8F8A-E8C6FF00076B}" type="pres">
      <dgm:prSet presAssocID="{CD392B72-D048-4586-ADB6-B6F2455E2E42}" presName="parTransTwo" presStyleCnt="0"/>
      <dgm:spPr/>
    </dgm:pt>
    <dgm:pt modelId="{4D5B4BC0-C732-4805-B691-B0900FC5B281}" type="pres">
      <dgm:prSet presAssocID="{CD392B72-D048-4586-ADB6-B6F2455E2E42}" presName="horzTwo" presStyleCnt="0"/>
      <dgm:spPr/>
    </dgm:pt>
    <dgm:pt modelId="{D06156C0-92B0-4C7A-995B-D247CBE55DCE}" type="pres">
      <dgm:prSet presAssocID="{25E9FB59-7B4D-4A47-A83A-A86BE0F1712E}" presName="vertThree" presStyleCnt="0"/>
      <dgm:spPr/>
    </dgm:pt>
    <dgm:pt modelId="{44B0D4BD-7791-4EB5-B2C1-9A6ABBC5557E}" type="pres">
      <dgm:prSet presAssocID="{25E9FB59-7B4D-4A47-A83A-A86BE0F1712E}" presName="txThree" presStyleLbl="node3" presStyleIdx="0" presStyleCnt="3" custLinFactY="100000" custLinFactNeighborX="-36" custLinFactNeighborY="127111">
        <dgm:presLayoutVars>
          <dgm:chPref val="3"/>
        </dgm:presLayoutVars>
      </dgm:prSet>
      <dgm:spPr/>
    </dgm:pt>
    <dgm:pt modelId="{E5C4016F-222B-46C4-994F-61E61020273C}" type="pres">
      <dgm:prSet presAssocID="{25E9FB59-7B4D-4A47-A83A-A86BE0F1712E}" presName="horzThree" presStyleCnt="0"/>
      <dgm:spPr/>
    </dgm:pt>
    <dgm:pt modelId="{D9B920DE-69B0-496F-AA1A-7A04FCC9F6E8}" type="pres">
      <dgm:prSet presAssocID="{1ED52156-0915-4F93-9315-96E4C63B503B}" presName="sibSpaceThree" presStyleCnt="0"/>
      <dgm:spPr/>
    </dgm:pt>
    <dgm:pt modelId="{A05FA706-5C7B-4657-BE5A-7A5BF413A48C}" type="pres">
      <dgm:prSet presAssocID="{6E1C55FB-9BB2-4C38-A0C4-D3F97F29F38B}" presName="vertThree" presStyleCnt="0"/>
      <dgm:spPr/>
    </dgm:pt>
    <dgm:pt modelId="{65F119B3-D096-47EE-8D8C-C0E3D2F007DF}" type="pres">
      <dgm:prSet presAssocID="{6E1C55FB-9BB2-4C38-A0C4-D3F97F29F38B}" presName="txThree" presStyleLbl="node3" presStyleIdx="1" presStyleCnt="3" custLinFactY="100000" custLinFactNeighborX="2100" custLinFactNeighborY="127111">
        <dgm:presLayoutVars>
          <dgm:chPref val="3"/>
        </dgm:presLayoutVars>
      </dgm:prSet>
      <dgm:spPr/>
    </dgm:pt>
    <dgm:pt modelId="{65989F1F-25D6-428A-80D5-9E20E9CC8BCB}" type="pres">
      <dgm:prSet presAssocID="{6E1C55FB-9BB2-4C38-A0C4-D3F97F29F38B}" presName="horzThree" presStyleCnt="0"/>
      <dgm:spPr/>
    </dgm:pt>
    <dgm:pt modelId="{27DFC376-4CAB-4F4E-9CB3-320116C4A639}" type="pres">
      <dgm:prSet presAssocID="{F7FE4C4D-93DE-4E22-9BFF-E57E71DFE9AD}" presName="sibSpaceTwo" presStyleCnt="0"/>
      <dgm:spPr/>
    </dgm:pt>
    <dgm:pt modelId="{37622B0F-B567-4D7F-8D6D-6F2C2C1B1901}" type="pres">
      <dgm:prSet presAssocID="{3708A2D8-851B-4FCD-891A-8F5EBF8AAE6A}" presName="vertTwo" presStyleCnt="0"/>
      <dgm:spPr/>
    </dgm:pt>
    <dgm:pt modelId="{B818C559-E389-4723-B992-762D134E95B8}" type="pres">
      <dgm:prSet presAssocID="{3708A2D8-851B-4FCD-891A-8F5EBF8AAE6A}" presName="txTwo" presStyleLbl="node2" presStyleIdx="1" presStyleCnt="2">
        <dgm:presLayoutVars>
          <dgm:chPref val="3"/>
        </dgm:presLayoutVars>
      </dgm:prSet>
      <dgm:spPr/>
    </dgm:pt>
    <dgm:pt modelId="{A6655183-F9CD-41FF-9308-850E901675A6}" type="pres">
      <dgm:prSet presAssocID="{3708A2D8-851B-4FCD-891A-8F5EBF8AAE6A}" presName="parTransTwo" presStyleCnt="0"/>
      <dgm:spPr/>
    </dgm:pt>
    <dgm:pt modelId="{66FFF8CF-BCED-419B-BA0B-0EBBCCB2C73C}" type="pres">
      <dgm:prSet presAssocID="{3708A2D8-851B-4FCD-891A-8F5EBF8AAE6A}" presName="horzTwo" presStyleCnt="0"/>
      <dgm:spPr/>
    </dgm:pt>
    <dgm:pt modelId="{5C31F35A-45B0-4E9B-A239-F90C92B167C8}" type="pres">
      <dgm:prSet presAssocID="{33C419CF-40F2-451B-A47A-24A931659930}" presName="vertThree" presStyleCnt="0"/>
      <dgm:spPr/>
    </dgm:pt>
    <dgm:pt modelId="{784C2EA8-9F3B-45FB-B86D-3E076FE0C868}" type="pres">
      <dgm:prSet presAssocID="{33C419CF-40F2-451B-A47A-24A931659930}" presName="txThree" presStyleLbl="node3" presStyleIdx="2" presStyleCnt="3" custLinFactY="100000" custLinFactNeighborX="36" custLinFactNeighborY="127111">
        <dgm:presLayoutVars>
          <dgm:chPref val="3"/>
        </dgm:presLayoutVars>
      </dgm:prSet>
      <dgm:spPr/>
    </dgm:pt>
    <dgm:pt modelId="{2C054B3B-0D00-4CDC-939C-AADF5B8EBD6C}" type="pres">
      <dgm:prSet presAssocID="{33C419CF-40F2-451B-A47A-24A931659930}" presName="horzThree" presStyleCnt="0"/>
      <dgm:spPr/>
    </dgm:pt>
  </dgm:ptLst>
  <dgm:cxnLst>
    <dgm:cxn modelId="{36C3C100-5700-4C79-8223-F65C04AE5E80}" srcId="{9AA050F8-C39D-4EE0-B477-558BB4BD1594}" destId="{CD392B72-D048-4586-ADB6-B6F2455E2E42}" srcOrd="0" destOrd="0" parTransId="{E0D1243B-576D-4D06-82AF-0F69682CF64F}" sibTransId="{F7FE4C4D-93DE-4E22-9BFF-E57E71DFE9AD}"/>
    <dgm:cxn modelId="{4D278D04-819E-45EA-AD13-70F717196746}" srcId="{CD392B72-D048-4586-ADB6-B6F2455E2E42}" destId="{6E1C55FB-9BB2-4C38-A0C4-D3F97F29F38B}" srcOrd="1" destOrd="0" parTransId="{1A67F595-8B40-4184-A9A2-CC8D632E8E10}" sibTransId="{7D01E161-3B36-4774-A5C1-CD1210DAE416}"/>
    <dgm:cxn modelId="{8312BA29-CDB2-4AFF-BBF2-B80FF6D6A167}" srcId="{3E8ADF16-164A-41E0-BEE7-D133D5D681A3}" destId="{9AA050F8-C39D-4EE0-B477-558BB4BD1594}" srcOrd="0" destOrd="0" parTransId="{5FFF00F5-9B3A-4606-A892-7A71C195858E}" sibTransId="{A975A962-EB01-4922-AE80-E3D040E83B6A}"/>
    <dgm:cxn modelId="{FF2D0730-1FB9-4574-9FBB-2E7E38A4663C}" type="presOf" srcId="{25E9FB59-7B4D-4A47-A83A-A86BE0F1712E}" destId="{44B0D4BD-7791-4EB5-B2C1-9A6ABBC5557E}" srcOrd="0" destOrd="0" presId="urn:microsoft.com/office/officeart/2005/8/layout/architecture"/>
    <dgm:cxn modelId="{65977938-15BD-405F-BC39-FA10C37B486B}" srcId="{9AA050F8-C39D-4EE0-B477-558BB4BD1594}" destId="{3708A2D8-851B-4FCD-891A-8F5EBF8AAE6A}" srcOrd="1" destOrd="0" parTransId="{83D27074-38CF-4C5D-BEBE-02192B938067}" sibTransId="{643D1407-8861-4BEB-B7E3-C86A437E249A}"/>
    <dgm:cxn modelId="{F48DB150-35C6-4B8A-8C4D-D9F38FE55254}" srcId="{CD392B72-D048-4586-ADB6-B6F2455E2E42}" destId="{25E9FB59-7B4D-4A47-A83A-A86BE0F1712E}" srcOrd="0" destOrd="0" parTransId="{6E4C2ACD-E1BF-424E-BD6B-6F530724EC3E}" sibTransId="{1ED52156-0915-4F93-9315-96E4C63B503B}"/>
    <dgm:cxn modelId="{65AE7E7C-43B0-454D-B10F-0DFE22B29B0B}" type="presOf" srcId="{3E8ADF16-164A-41E0-BEE7-D133D5D681A3}" destId="{C4669B4B-A0E4-42C1-B83C-D30D9CC33F4A}" srcOrd="0" destOrd="0" presId="urn:microsoft.com/office/officeart/2005/8/layout/architecture"/>
    <dgm:cxn modelId="{F45F3181-CB2E-4375-BB68-FDFA16FB8536}" type="presOf" srcId="{CD392B72-D048-4586-ADB6-B6F2455E2E42}" destId="{B1213823-A0B6-45B8-853D-F1132DB11084}" srcOrd="0" destOrd="0" presId="urn:microsoft.com/office/officeart/2005/8/layout/architecture"/>
    <dgm:cxn modelId="{AF19EBA5-6D20-4A16-8802-BEA13FAE2E54}" type="presOf" srcId="{6E1C55FB-9BB2-4C38-A0C4-D3F97F29F38B}" destId="{65F119B3-D096-47EE-8D8C-C0E3D2F007DF}" srcOrd="0" destOrd="0" presId="urn:microsoft.com/office/officeart/2005/8/layout/architecture"/>
    <dgm:cxn modelId="{823A5CAA-90A8-4D25-AF41-6933C637C2B5}" type="presOf" srcId="{3708A2D8-851B-4FCD-891A-8F5EBF8AAE6A}" destId="{B818C559-E389-4723-B992-762D134E95B8}" srcOrd="0" destOrd="0" presId="urn:microsoft.com/office/officeart/2005/8/layout/architecture"/>
    <dgm:cxn modelId="{7901DCAF-1A22-4448-8AC0-FB3B8CEAFFC4}" srcId="{3708A2D8-851B-4FCD-891A-8F5EBF8AAE6A}" destId="{33C419CF-40F2-451B-A47A-24A931659930}" srcOrd="0" destOrd="0" parTransId="{6B21B9DA-3AD7-468A-9B2E-B77D1CD01459}" sibTransId="{F83ADAAB-6E6C-4E56-A831-E7F8C11395BA}"/>
    <dgm:cxn modelId="{F9F0A6EE-7E3B-4331-A5DC-A6A1EC057F8C}" type="presOf" srcId="{9AA050F8-C39D-4EE0-B477-558BB4BD1594}" destId="{94368143-66A3-4982-BEB0-E29DAAB445E4}" srcOrd="0" destOrd="0" presId="urn:microsoft.com/office/officeart/2005/8/layout/architecture"/>
    <dgm:cxn modelId="{E976F1F5-EB5D-40F0-8B29-74CEB0CAB287}" type="presOf" srcId="{33C419CF-40F2-451B-A47A-24A931659930}" destId="{784C2EA8-9F3B-45FB-B86D-3E076FE0C868}" srcOrd="0" destOrd="0" presId="urn:microsoft.com/office/officeart/2005/8/layout/architecture"/>
    <dgm:cxn modelId="{C2C923E8-EBEF-4948-A080-8C6807FCCC84}" type="presParOf" srcId="{C4669B4B-A0E4-42C1-B83C-D30D9CC33F4A}" destId="{416701C4-91B4-4A37-A9FB-34668E20C3DE}" srcOrd="0" destOrd="0" presId="urn:microsoft.com/office/officeart/2005/8/layout/architecture"/>
    <dgm:cxn modelId="{7262BCD5-6353-4144-9C12-72444C4E2B8D}" type="presParOf" srcId="{416701C4-91B4-4A37-A9FB-34668E20C3DE}" destId="{94368143-66A3-4982-BEB0-E29DAAB445E4}" srcOrd="0" destOrd="0" presId="urn:microsoft.com/office/officeart/2005/8/layout/architecture"/>
    <dgm:cxn modelId="{5D92599A-2CD2-45D2-91D9-3B66490BAAFA}" type="presParOf" srcId="{416701C4-91B4-4A37-A9FB-34668E20C3DE}" destId="{559043F3-90DF-4AC9-ADAE-0567BF335C71}" srcOrd="1" destOrd="0" presId="urn:microsoft.com/office/officeart/2005/8/layout/architecture"/>
    <dgm:cxn modelId="{0202EB60-3EA9-4B64-9BAB-7AE9D694D15F}" type="presParOf" srcId="{416701C4-91B4-4A37-A9FB-34668E20C3DE}" destId="{584CEEDF-1832-4452-9458-56F39E8E2DE9}" srcOrd="2" destOrd="0" presId="urn:microsoft.com/office/officeart/2005/8/layout/architecture"/>
    <dgm:cxn modelId="{D6CC97F0-99BE-45F2-9FEB-6C8D8DE699AE}" type="presParOf" srcId="{584CEEDF-1832-4452-9458-56F39E8E2DE9}" destId="{8E01C1CC-AB7C-4D2E-B101-9BF962E01082}" srcOrd="0" destOrd="0" presId="urn:microsoft.com/office/officeart/2005/8/layout/architecture"/>
    <dgm:cxn modelId="{E3F6AF75-B08E-4444-8CD6-AE9623C4E7AE}" type="presParOf" srcId="{8E01C1CC-AB7C-4D2E-B101-9BF962E01082}" destId="{B1213823-A0B6-45B8-853D-F1132DB11084}" srcOrd="0" destOrd="0" presId="urn:microsoft.com/office/officeart/2005/8/layout/architecture"/>
    <dgm:cxn modelId="{B2A40091-DAE2-4DE3-9C68-6B43225BD7F3}" type="presParOf" srcId="{8E01C1CC-AB7C-4D2E-B101-9BF962E01082}" destId="{EF28C057-17C7-43E4-8F8A-E8C6FF00076B}" srcOrd="1" destOrd="0" presId="urn:microsoft.com/office/officeart/2005/8/layout/architecture"/>
    <dgm:cxn modelId="{E6F56E99-6F23-4267-8397-E47397CA113F}" type="presParOf" srcId="{8E01C1CC-AB7C-4D2E-B101-9BF962E01082}" destId="{4D5B4BC0-C732-4805-B691-B0900FC5B281}" srcOrd="2" destOrd="0" presId="urn:microsoft.com/office/officeart/2005/8/layout/architecture"/>
    <dgm:cxn modelId="{FC754C34-91CA-48B8-9F44-B0D9714463BD}" type="presParOf" srcId="{4D5B4BC0-C732-4805-B691-B0900FC5B281}" destId="{D06156C0-92B0-4C7A-995B-D247CBE55DCE}" srcOrd="0" destOrd="0" presId="urn:microsoft.com/office/officeart/2005/8/layout/architecture"/>
    <dgm:cxn modelId="{968D400F-6F9E-4D42-8CE4-5026157F9B47}" type="presParOf" srcId="{D06156C0-92B0-4C7A-995B-D247CBE55DCE}" destId="{44B0D4BD-7791-4EB5-B2C1-9A6ABBC5557E}" srcOrd="0" destOrd="0" presId="urn:microsoft.com/office/officeart/2005/8/layout/architecture"/>
    <dgm:cxn modelId="{6330B8B8-A8B8-4BAB-9CB5-EB5C60D63C81}" type="presParOf" srcId="{D06156C0-92B0-4C7A-995B-D247CBE55DCE}" destId="{E5C4016F-222B-46C4-994F-61E61020273C}" srcOrd="1" destOrd="0" presId="urn:microsoft.com/office/officeart/2005/8/layout/architecture"/>
    <dgm:cxn modelId="{615676F6-2080-49F7-B54E-292C814E1FC6}" type="presParOf" srcId="{4D5B4BC0-C732-4805-B691-B0900FC5B281}" destId="{D9B920DE-69B0-496F-AA1A-7A04FCC9F6E8}" srcOrd="1" destOrd="0" presId="urn:microsoft.com/office/officeart/2005/8/layout/architecture"/>
    <dgm:cxn modelId="{ECC44A9C-756C-4536-8876-791200DBBE17}" type="presParOf" srcId="{4D5B4BC0-C732-4805-B691-B0900FC5B281}" destId="{A05FA706-5C7B-4657-BE5A-7A5BF413A48C}" srcOrd="2" destOrd="0" presId="urn:microsoft.com/office/officeart/2005/8/layout/architecture"/>
    <dgm:cxn modelId="{340894F8-760A-48ED-B6C6-7265A23CC855}" type="presParOf" srcId="{A05FA706-5C7B-4657-BE5A-7A5BF413A48C}" destId="{65F119B3-D096-47EE-8D8C-C0E3D2F007DF}" srcOrd="0" destOrd="0" presId="urn:microsoft.com/office/officeart/2005/8/layout/architecture"/>
    <dgm:cxn modelId="{CA1A1392-7931-4B5A-87B0-F5EBCD4E37FA}" type="presParOf" srcId="{A05FA706-5C7B-4657-BE5A-7A5BF413A48C}" destId="{65989F1F-25D6-428A-80D5-9E20E9CC8BCB}" srcOrd="1" destOrd="0" presId="urn:microsoft.com/office/officeart/2005/8/layout/architecture"/>
    <dgm:cxn modelId="{44651B39-3F6E-4465-80F5-55B4E97851E1}" type="presParOf" srcId="{584CEEDF-1832-4452-9458-56F39E8E2DE9}" destId="{27DFC376-4CAB-4F4E-9CB3-320116C4A639}" srcOrd="1" destOrd="0" presId="urn:microsoft.com/office/officeart/2005/8/layout/architecture"/>
    <dgm:cxn modelId="{124D3F5A-D7BB-4697-855C-5754C39C0649}" type="presParOf" srcId="{584CEEDF-1832-4452-9458-56F39E8E2DE9}" destId="{37622B0F-B567-4D7F-8D6D-6F2C2C1B1901}" srcOrd="2" destOrd="0" presId="urn:microsoft.com/office/officeart/2005/8/layout/architecture"/>
    <dgm:cxn modelId="{C5C83144-913C-4EA5-B509-2C33679D4D43}" type="presParOf" srcId="{37622B0F-B567-4D7F-8D6D-6F2C2C1B1901}" destId="{B818C559-E389-4723-B992-762D134E95B8}" srcOrd="0" destOrd="0" presId="urn:microsoft.com/office/officeart/2005/8/layout/architecture"/>
    <dgm:cxn modelId="{D5E7CD99-2570-4156-AC0F-6401606E83BD}" type="presParOf" srcId="{37622B0F-B567-4D7F-8D6D-6F2C2C1B1901}" destId="{A6655183-F9CD-41FF-9308-850E901675A6}" srcOrd="1" destOrd="0" presId="urn:microsoft.com/office/officeart/2005/8/layout/architecture"/>
    <dgm:cxn modelId="{F10DB395-EB9C-47F8-87F6-847E9380A825}" type="presParOf" srcId="{37622B0F-B567-4D7F-8D6D-6F2C2C1B1901}" destId="{66FFF8CF-BCED-419B-BA0B-0EBBCCB2C73C}" srcOrd="2" destOrd="0" presId="urn:microsoft.com/office/officeart/2005/8/layout/architecture"/>
    <dgm:cxn modelId="{A6AE6515-1FF0-41AC-B64F-A3D7A22517E9}" type="presParOf" srcId="{66FFF8CF-BCED-419B-BA0B-0EBBCCB2C73C}" destId="{5C31F35A-45B0-4E9B-A239-F90C92B167C8}" srcOrd="0" destOrd="0" presId="urn:microsoft.com/office/officeart/2005/8/layout/architecture"/>
    <dgm:cxn modelId="{FA10339D-506D-42DC-A3DC-8F01E5743776}" type="presParOf" srcId="{5C31F35A-45B0-4E9B-A239-F90C92B167C8}" destId="{784C2EA8-9F3B-45FB-B86D-3E076FE0C868}" srcOrd="0" destOrd="0" presId="urn:microsoft.com/office/officeart/2005/8/layout/architecture"/>
    <dgm:cxn modelId="{401D6817-D67F-463B-A5B9-39BBC709C864}" type="presParOf" srcId="{5C31F35A-45B0-4E9B-A239-F90C92B167C8}" destId="{2C054B3B-0D00-4CDC-939C-AADF5B8EBD6C}"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ADED67-E127-40DD-BF33-D1C4AC38CF3A}" type="doc">
      <dgm:prSet loTypeId="urn:microsoft.com/office/officeart/2005/8/layout/cycle6" loCatId="relationship" qsTypeId="urn:microsoft.com/office/officeart/2005/8/quickstyle/simple1" qsCatId="simple" csTypeId="urn:microsoft.com/office/officeart/2005/8/colors/colorful1" csCatId="colorful" phldr="1"/>
      <dgm:spPr/>
      <dgm:t>
        <a:bodyPr/>
        <a:lstStyle/>
        <a:p>
          <a:endParaRPr lang="en-US"/>
        </a:p>
      </dgm:t>
    </dgm:pt>
    <dgm:pt modelId="{77E2D22D-D344-4163-B25B-FB4A5C7BC293}">
      <dgm:prSet phldrT="[Text]"/>
      <dgm:spPr/>
      <dgm:t>
        <a:bodyPr/>
        <a:lstStyle/>
        <a:p>
          <a:r>
            <a:rPr lang="en-US" dirty="0">
              <a:solidFill>
                <a:schemeClr val="accent1">
                  <a:lumMod val="75000"/>
                </a:schemeClr>
              </a:solidFill>
            </a:rPr>
            <a:t>Cornell DNR</a:t>
          </a:r>
        </a:p>
        <a:p>
          <a:r>
            <a:rPr lang="en-US" dirty="0">
              <a:solidFill>
                <a:schemeClr val="accent1">
                  <a:lumMod val="75000"/>
                </a:schemeClr>
              </a:solidFill>
            </a:rPr>
            <a:t>AFRP</a:t>
          </a:r>
        </a:p>
      </dgm:t>
    </dgm:pt>
    <dgm:pt modelId="{F6E603F7-A6D9-4EB2-A6B5-29342E6F8316}" type="parTrans" cxnId="{5B36B064-8A67-48FD-915C-F7AEFC1C0C6A}">
      <dgm:prSet/>
      <dgm:spPr/>
      <dgm:t>
        <a:bodyPr/>
        <a:lstStyle/>
        <a:p>
          <a:endParaRPr lang="en-US"/>
        </a:p>
      </dgm:t>
    </dgm:pt>
    <dgm:pt modelId="{0F76B933-F191-48C0-A449-148F4351588A}" type="sibTrans" cxnId="{5B36B064-8A67-48FD-915C-F7AEFC1C0C6A}">
      <dgm:prSet/>
      <dgm:spPr/>
      <dgm:t>
        <a:bodyPr/>
        <a:lstStyle/>
        <a:p>
          <a:endParaRPr lang="en-US"/>
        </a:p>
      </dgm:t>
    </dgm:pt>
    <dgm:pt modelId="{22511260-F7AD-4787-8347-B90FF9075A66}">
      <dgm:prSet phldrT="[Text]"/>
      <dgm:spPr/>
      <dgm:t>
        <a:bodyPr/>
        <a:lstStyle/>
        <a:p>
          <a:r>
            <a:rPr lang="en-US" dirty="0">
              <a:solidFill>
                <a:schemeClr val="accent1">
                  <a:lumMod val="75000"/>
                </a:schemeClr>
              </a:solidFill>
            </a:rPr>
            <a:t>ADK CCE Associations</a:t>
          </a:r>
        </a:p>
      </dgm:t>
    </dgm:pt>
    <dgm:pt modelId="{C96E37A9-0C1A-4E19-A2B6-B41CAC3421A4}" type="parTrans" cxnId="{F457E08B-EB6B-446F-A853-7924F95C37DA}">
      <dgm:prSet/>
      <dgm:spPr/>
      <dgm:t>
        <a:bodyPr/>
        <a:lstStyle/>
        <a:p>
          <a:endParaRPr lang="en-US"/>
        </a:p>
      </dgm:t>
    </dgm:pt>
    <dgm:pt modelId="{EA1F4AEB-9AA5-43CF-9BC2-6D417BFEA050}" type="sibTrans" cxnId="{F457E08B-EB6B-446F-A853-7924F95C37DA}">
      <dgm:prSet/>
      <dgm:spPr/>
      <dgm:t>
        <a:bodyPr/>
        <a:lstStyle/>
        <a:p>
          <a:endParaRPr lang="en-US"/>
        </a:p>
      </dgm:t>
    </dgm:pt>
    <dgm:pt modelId="{880A36FC-FC2F-4D50-B6CB-4204A5700F83}">
      <dgm:prSet phldrT="[Text]"/>
      <dgm:spPr/>
      <dgm:t>
        <a:bodyPr/>
        <a:lstStyle/>
        <a:p>
          <a:r>
            <a:rPr lang="en-US" dirty="0">
              <a:solidFill>
                <a:schemeClr val="accent1">
                  <a:lumMod val="75000"/>
                </a:schemeClr>
              </a:solidFill>
            </a:rPr>
            <a:t>ADK Museums</a:t>
          </a:r>
        </a:p>
      </dgm:t>
    </dgm:pt>
    <dgm:pt modelId="{BADA3CEC-7863-405B-9165-B82047B11109}" type="parTrans" cxnId="{633497D2-E431-48B1-A546-A737587CB7B3}">
      <dgm:prSet/>
      <dgm:spPr/>
      <dgm:t>
        <a:bodyPr/>
        <a:lstStyle/>
        <a:p>
          <a:endParaRPr lang="en-US"/>
        </a:p>
      </dgm:t>
    </dgm:pt>
    <dgm:pt modelId="{90080495-8578-4BFF-A46D-DAED66F5BE21}" type="sibTrans" cxnId="{633497D2-E431-48B1-A546-A737587CB7B3}">
      <dgm:prSet/>
      <dgm:spPr/>
      <dgm:t>
        <a:bodyPr/>
        <a:lstStyle/>
        <a:p>
          <a:endParaRPr lang="en-US"/>
        </a:p>
      </dgm:t>
    </dgm:pt>
    <dgm:pt modelId="{8521EC87-288A-475B-9C25-D94BA407C761}">
      <dgm:prSet phldrT="[Text]"/>
      <dgm:spPr/>
      <dgm:t>
        <a:bodyPr/>
        <a:lstStyle/>
        <a:p>
          <a:r>
            <a:rPr lang="en-US" dirty="0">
              <a:solidFill>
                <a:schemeClr val="accent1">
                  <a:lumMod val="75000"/>
                </a:schemeClr>
              </a:solidFill>
            </a:rPr>
            <a:t>Great Camp Sagamore</a:t>
          </a:r>
        </a:p>
      </dgm:t>
    </dgm:pt>
    <dgm:pt modelId="{DD9F1E56-E3B7-4D36-B781-80BDD94D9DB1}" type="parTrans" cxnId="{DB8037E5-1144-425E-BBEA-FF04ABBBA1E1}">
      <dgm:prSet/>
      <dgm:spPr/>
      <dgm:t>
        <a:bodyPr/>
        <a:lstStyle/>
        <a:p>
          <a:endParaRPr lang="en-US"/>
        </a:p>
      </dgm:t>
    </dgm:pt>
    <dgm:pt modelId="{104DA6D2-27DF-484F-B3BA-C570696FE7FB}" type="sibTrans" cxnId="{DB8037E5-1144-425E-BBEA-FF04ABBBA1E1}">
      <dgm:prSet/>
      <dgm:spPr/>
      <dgm:t>
        <a:bodyPr/>
        <a:lstStyle/>
        <a:p>
          <a:endParaRPr lang="en-US"/>
        </a:p>
      </dgm:t>
    </dgm:pt>
    <dgm:pt modelId="{43D821F8-433A-4729-B355-82E0C1CD5F0A}">
      <dgm:prSet phldrT="[Text]"/>
      <dgm:spPr/>
      <dgm:t>
        <a:bodyPr/>
        <a:lstStyle/>
        <a:p>
          <a:r>
            <a:rPr lang="en-US" dirty="0">
              <a:solidFill>
                <a:schemeClr val="accent1">
                  <a:lumMod val="75000"/>
                </a:schemeClr>
              </a:solidFill>
            </a:rPr>
            <a:t>ADK Trout Unlimited Chapters</a:t>
          </a:r>
        </a:p>
      </dgm:t>
    </dgm:pt>
    <dgm:pt modelId="{32C6423E-DDBE-4FE2-931D-4B6160FDB4EA}" type="parTrans" cxnId="{DD84EF98-A49B-43BA-8893-70ED5B53788F}">
      <dgm:prSet/>
      <dgm:spPr/>
      <dgm:t>
        <a:bodyPr/>
        <a:lstStyle/>
        <a:p>
          <a:endParaRPr lang="en-US"/>
        </a:p>
      </dgm:t>
    </dgm:pt>
    <dgm:pt modelId="{7A45A2D8-8B23-4B47-B4FF-EEED01BC19D9}" type="sibTrans" cxnId="{DD84EF98-A49B-43BA-8893-70ED5B53788F}">
      <dgm:prSet/>
      <dgm:spPr/>
      <dgm:t>
        <a:bodyPr/>
        <a:lstStyle/>
        <a:p>
          <a:endParaRPr lang="en-US"/>
        </a:p>
      </dgm:t>
    </dgm:pt>
    <dgm:pt modelId="{6A6A531E-26DF-4A5B-A49A-B43E15529344}">
      <dgm:prSet/>
      <dgm:spPr/>
      <dgm:t>
        <a:bodyPr/>
        <a:lstStyle/>
        <a:p>
          <a:r>
            <a:rPr lang="en-US" dirty="0">
              <a:solidFill>
                <a:schemeClr val="accent1">
                  <a:lumMod val="75000"/>
                </a:schemeClr>
              </a:solidFill>
            </a:rPr>
            <a:t>Trout Power</a:t>
          </a:r>
        </a:p>
      </dgm:t>
    </dgm:pt>
    <dgm:pt modelId="{867C94B3-9262-4A65-8575-9E73682B6DC9}" type="parTrans" cxnId="{D2509AE8-76A6-4005-BA78-1514585EFF55}">
      <dgm:prSet/>
      <dgm:spPr/>
      <dgm:t>
        <a:bodyPr/>
        <a:lstStyle/>
        <a:p>
          <a:endParaRPr lang="en-US"/>
        </a:p>
      </dgm:t>
    </dgm:pt>
    <dgm:pt modelId="{5004BD3A-12F8-4F09-A6A3-8ADEAC53B653}" type="sibTrans" cxnId="{D2509AE8-76A6-4005-BA78-1514585EFF55}">
      <dgm:prSet/>
      <dgm:spPr/>
      <dgm:t>
        <a:bodyPr/>
        <a:lstStyle/>
        <a:p>
          <a:endParaRPr lang="en-US"/>
        </a:p>
      </dgm:t>
    </dgm:pt>
    <dgm:pt modelId="{E7732A0B-7FB2-4FF1-B14B-964F6BD21692}">
      <dgm:prSet/>
      <dgm:spPr/>
      <dgm:t>
        <a:bodyPr/>
        <a:lstStyle/>
        <a:p>
          <a:r>
            <a:rPr lang="en-US" dirty="0">
              <a:solidFill>
                <a:schemeClr val="accent1">
                  <a:lumMod val="75000"/>
                </a:schemeClr>
              </a:solidFill>
            </a:rPr>
            <a:t>Adirondack League Club/ALC Research Forum</a:t>
          </a:r>
        </a:p>
      </dgm:t>
    </dgm:pt>
    <dgm:pt modelId="{790EEFB2-A29B-4B84-9779-ADB55CDEC79D}" type="parTrans" cxnId="{11FA2403-0D6F-49BB-83F6-3ADA5DB474E9}">
      <dgm:prSet/>
      <dgm:spPr/>
      <dgm:t>
        <a:bodyPr/>
        <a:lstStyle/>
        <a:p>
          <a:endParaRPr lang="en-US"/>
        </a:p>
      </dgm:t>
    </dgm:pt>
    <dgm:pt modelId="{00892E58-6C75-4D83-9D8A-4C8E294CC304}" type="sibTrans" cxnId="{11FA2403-0D6F-49BB-83F6-3ADA5DB474E9}">
      <dgm:prSet/>
      <dgm:spPr/>
      <dgm:t>
        <a:bodyPr/>
        <a:lstStyle/>
        <a:p>
          <a:endParaRPr lang="en-US"/>
        </a:p>
      </dgm:t>
    </dgm:pt>
    <dgm:pt modelId="{36EBEC6C-2391-446E-842F-035D03619CF5}">
      <dgm:prSet/>
      <dgm:spPr/>
      <dgm:t>
        <a:bodyPr/>
        <a:lstStyle/>
        <a:p>
          <a:r>
            <a:rPr lang="en-US" dirty="0"/>
            <a:t>NYS DEC</a:t>
          </a:r>
        </a:p>
      </dgm:t>
    </dgm:pt>
    <dgm:pt modelId="{38F5CEA5-4C65-4FF9-89EC-F592ADC0ECD7}" type="parTrans" cxnId="{9F33D8A0-57CA-48FE-BFFB-3B00A2EF1641}">
      <dgm:prSet/>
      <dgm:spPr/>
      <dgm:t>
        <a:bodyPr/>
        <a:lstStyle/>
        <a:p>
          <a:endParaRPr lang="en-US"/>
        </a:p>
      </dgm:t>
    </dgm:pt>
    <dgm:pt modelId="{5A3E966F-BE8B-4B01-B0D5-0599AD9BB4D8}" type="sibTrans" cxnId="{9F33D8A0-57CA-48FE-BFFB-3B00A2EF1641}">
      <dgm:prSet/>
      <dgm:spPr/>
      <dgm:t>
        <a:bodyPr/>
        <a:lstStyle/>
        <a:p>
          <a:endParaRPr lang="en-US"/>
        </a:p>
      </dgm:t>
    </dgm:pt>
    <dgm:pt modelId="{BF77C7CE-C8BB-41D7-8852-2B09F0B5E1ED}" type="pres">
      <dgm:prSet presAssocID="{68ADED67-E127-40DD-BF33-D1C4AC38CF3A}" presName="cycle" presStyleCnt="0">
        <dgm:presLayoutVars>
          <dgm:dir/>
          <dgm:resizeHandles val="exact"/>
        </dgm:presLayoutVars>
      </dgm:prSet>
      <dgm:spPr/>
    </dgm:pt>
    <dgm:pt modelId="{CCD2C5BF-76D7-40B2-A8D2-E06D8451E0E0}" type="pres">
      <dgm:prSet presAssocID="{77E2D22D-D344-4163-B25B-FB4A5C7BC293}" presName="node" presStyleLbl="node1" presStyleIdx="0" presStyleCnt="8">
        <dgm:presLayoutVars>
          <dgm:bulletEnabled val="1"/>
        </dgm:presLayoutVars>
      </dgm:prSet>
      <dgm:spPr/>
    </dgm:pt>
    <dgm:pt modelId="{7696B031-1F89-4A06-B45D-84A3025ED08A}" type="pres">
      <dgm:prSet presAssocID="{77E2D22D-D344-4163-B25B-FB4A5C7BC293}" presName="spNode" presStyleCnt="0"/>
      <dgm:spPr/>
    </dgm:pt>
    <dgm:pt modelId="{490B1DDF-0CE8-4136-8F74-53DBD87DD483}" type="pres">
      <dgm:prSet presAssocID="{0F76B933-F191-48C0-A449-148F4351588A}" presName="sibTrans" presStyleLbl="sibTrans1D1" presStyleIdx="0" presStyleCnt="8"/>
      <dgm:spPr/>
    </dgm:pt>
    <dgm:pt modelId="{E5ECC999-8D88-45E0-BF1C-0DADB3FAC872}" type="pres">
      <dgm:prSet presAssocID="{22511260-F7AD-4787-8347-B90FF9075A66}" presName="node" presStyleLbl="node1" presStyleIdx="1" presStyleCnt="8">
        <dgm:presLayoutVars>
          <dgm:bulletEnabled val="1"/>
        </dgm:presLayoutVars>
      </dgm:prSet>
      <dgm:spPr/>
    </dgm:pt>
    <dgm:pt modelId="{1585FD61-9F8C-4F45-8543-0577F0FC93B3}" type="pres">
      <dgm:prSet presAssocID="{22511260-F7AD-4787-8347-B90FF9075A66}" presName="spNode" presStyleCnt="0"/>
      <dgm:spPr/>
    </dgm:pt>
    <dgm:pt modelId="{D271AFAA-E5A8-4F62-9BE8-9D90723EFAB0}" type="pres">
      <dgm:prSet presAssocID="{EA1F4AEB-9AA5-43CF-9BC2-6D417BFEA050}" presName="sibTrans" presStyleLbl="sibTrans1D1" presStyleIdx="1" presStyleCnt="8"/>
      <dgm:spPr/>
    </dgm:pt>
    <dgm:pt modelId="{04B06282-7DA5-4616-8280-B2843F48511C}" type="pres">
      <dgm:prSet presAssocID="{E7732A0B-7FB2-4FF1-B14B-964F6BD21692}" presName="node" presStyleLbl="node1" presStyleIdx="2" presStyleCnt="8">
        <dgm:presLayoutVars>
          <dgm:bulletEnabled val="1"/>
        </dgm:presLayoutVars>
      </dgm:prSet>
      <dgm:spPr/>
    </dgm:pt>
    <dgm:pt modelId="{482FDE53-416A-4941-B6DC-57B7DB2040AD}" type="pres">
      <dgm:prSet presAssocID="{E7732A0B-7FB2-4FF1-B14B-964F6BD21692}" presName="spNode" presStyleCnt="0"/>
      <dgm:spPr/>
    </dgm:pt>
    <dgm:pt modelId="{3741895F-AB48-49E3-89E1-1129CED3A579}" type="pres">
      <dgm:prSet presAssocID="{00892E58-6C75-4D83-9D8A-4C8E294CC304}" presName="sibTrans" presStyleLbl="sibTrans1D1" presStyleIdx="2" presStyleCnt="8"/>
      <dgm:spPr/>
    </dgm:pt>
    <dgm:pt modelId="{4D67D7AF-2240-4940-BC6B-9043DBDF6794}" type="pres">
      <dgm:prSet presAssocID="{36EBEC6C-2391-446E-842F-035D03619CF5}" presName="node" presStyleLbl="node1" presStyleIdx="3" presStyleCnt="8">
        <dgm:presLayoutVars>
          <dgm:bulletEnabled val="1"/>
        </dgm:presLayoutVars>
      </dgm:prSet>
      <dgm:spPr/>
    </dgm:pt>
    <dgm:pt modelId="{385BB4F9-1525-4413-BCD7-59434DD06D42}" type="pres">
      <dgm:prSet presAssocID="{36EBEC6C-2391-446E-842F-035D03619CF5}" presName="spNode" presStyleCnt="0"/>
      <dgm:spPr/>
    </dgm:pt>
    <dgm:pt modelId="{16DA011D-5F52-44A0-9866-7D61F435437B}" type="pres">
      <dgm:prSet presAssocID="{5A3E966F-BE8B-4B01-B0D5-0599AD9BB4D8}" presName="sibTrans" presStyleLbl="sibTrans1D1" presStyleIdx="3" presStyleCnt="8"/>
      <dgm:spPr/>
    </dgm:pt>
    <dgm:pt modelId="{0A11A240-77E5-445A-A4F5-1A828969CCD8}" type="pres">
      <dgm:prSet presAssocID="{6A6A531E-26DF-4A5B-A49A-B43E15529344}" presName="node" presStyleLbl="node1" presStyleIdx="4" presStyleCnt="8">
        <dgm:presLayoutVars>
          <dgm:bulletEnabled val="1"/>
        </dgm:presLayoutVars>
      </dgm:prSet>
      <dgm:spPr/>
    </dgm:pt>
    <dgm:pt modelId="{1A13229C-1106-459E-AFA7-2CF01ED02C1C}" type="pres">
      <dgm:prSet presAssocID="{6A6A531E-26DF-4A5B-A49A-B43E15529344}" presName="spNode" presStyleCnt="0"/>
      <dgm:spPr/>
    </dgm:pt>
    <dgm:pt modelId="{2AC76454-CAF7-46CA-8CA7-C76BE6CC5551}" type="pres">
      <dgm:prSet presAssocID="{5004BD3A-12F8-4F09-A6A3-8ADEAC53B653}" presName="sibTrans" presStyleLbl="sibTrans1D1" presStyleIdx="4" presStyleCnt="8"/>
      <dgm:spPr/>
    </dgm:pt>
    <dgm:pt modelId="{C2A7B5D6-6BF0-490F-B5A2-81A05C9E02B3}" type="pres">
      <dgm:prSet presAssocID="{880A36FC-FC2F-4D50-B6CB-4204A5700F83}" presName="node" presStyleLbl="node1" presStyleIdx="5" presStyleCnt="8">
        <dgm:presLayoutVars>
          <dgm:bulletEnabled val="1"/>
        </dgm:presLayoutVars>
      </dgm:prSet>
      <dgm:spPr/>
    </dgm:pt>
    <dgm:pt modelId="{54C67FD2-C95F-4BEF-9E3B-3F6BB7E53484}" type="pres">
      <dgm:prSet presAssocID="{880A36FC-FC2F-4D50-B6CB-4204A5700F83}" presName="spNode" presStyleCnt="0"/>
      <dgm:spPr/>
    </dgm:pt>
    <dgm:pt modelId="{57228018-2600-4667-97DC-FC145BB8CF7F}" type="pres">
      <dgm:prSet presAssocID="{90080495-8578-4BFF-A46D-DAED66F5BE21}" presName="sibTrans" presStyleLbl="sibTrans1D1" presStyleIdx="5" presStyleCnt="8"/>
      <dgm:spPr/>
    </dgm:pt>
    <dgm:pt modelId="{830856E3-6CF7-46AF-8343-20A686DC8E8C}" type="pres">
      <dgm:prSet presAssocID="{8521EC87-288A-475B-9C25-D94BA407C761}" presName="node" presStyleLbl="node1" presStyleIdx="6" presStyleCnt="8">
        <dgm:presLayoutVars>
          <dgm:bulletEnabled val="1"/>
        </dgm:presLayoutVars>
      </dgm:prSet>
      <dgm:spPr/>
    </dgm:pt>
    <dgm:pt modelId="{D842558F-DF2A-4B12-ACCC-761AA7CE6D57}" type="pres">
      <dgm:prSet presAssocID="{8521EC87-288A-475B-9C25-D94BA407C761}" presName="spNode" presStyleCnt="0"/>
      <dgm:spPr/>
    </dgm:pt>
    <dgm:pt modelId="{1CEA886A-6696-497D-ABEC-37095D855911}" type="pres">
      <dgm:prSet presAssocID="{104DA6D2-27DF-484F-B3BA-C570696FE7FB}" presName="sibTrans" presStyleLbl="sibTrans1D1" presStyleIdx="6" presStyleCnt="8"/>
      <dgm:spPr/>
    </dgm:pt>
    <dgm:pt modelId="{D44DECB8-23AC-4A9B-8AE1-E167737A4B6A}" type="pres">
      <dgm:prSet presAssocID="{43D821F8-433A-4729-B355-82E0C1CD5F0A}" presName="node" presStyleLbl="node1" presStyleIdx="7" presStyleCnt="8">
        <dgm:presLayoutVars>
          <dgm:bulletEnabled val="1"/>
        </dgm:presLayoutVars>
      </dgm:prSet>
      <dgm:spPr/>
    </dgm:pt>
    <dgm:pt modelId="{A4FFD883-244E-43A5-BA93-A99110863E7E}" type="pres">
      <dgm:prSet presAssocID="{43D821F8-433A-4729-B355-82E0C1CD5F0A}" presName="spNode" presStyleCnt="0"/>
      <dgm:spPr/>
    </dgm:pt>
    <dgm:pt modelId="{D1F5F1A6-E0B7-4A3B-9CB0-5937EEDA0A30}" type="pres">
      <dgm:prSet presAssocID="{7A45A2D8-8B23-4B47-B4FF-EEED01BC19D9}" presName="sibTrans" presStyleLbl="sibTrans1D1" presStyleIdx="7" presStyleCnt="8"/>
      <dgm:spPr/>
    </dgm:pt>
  </dgm:ptLst>
  <dgm:cxnLst>
    <dgm:cxn modelId="{11FA2403-0D6F-49BB-83F6-3ADA5DB474E9}" srcId="{68ADED67-E127-40DD-BF33-D1C4AC38CF3A}" destId="{E7732A0B-7FB2-4FF1-B14B-964F6BD21692}" srcOrd="2" destOrd="0" parTransId="{790EEFB2-A29B-4B84-9779-ADB55CDEC79D}" sibTransId="{00892E58-6C75-4D83-9D8A-4C8E294CC304}"/>
    <dgm:cxn modelId="{15EF071E-4F8B-4954-9413-45D732ABFDE5}" type="presOf" srcId="{90080495-8578-4BFF-A46D-DAED66F5BE21}" destId="{57228018-2600-4667-97DC-FC145BB8CF7F}" srcOrd="0" destOrd="0" presId="urn:microsoft.com/office/officeart/2005/8/layout/cycle6"/>
    <dgm:cxn modelId="{C90FFA20-8506-4A3C-8C8E-1C8A3CBE64B4}" type="presOf" srcId="{880A36FC-FC2F-4D50-B6CB-4204A5700F83}" destId="{C2A7B5D6-6BF0-490F-B5A2-81A05C9E02B3}" srcOrd="0" destOrd="0" presId="urn:microsoft.com/office/officeart/2005/8/layout/cycle6"/>
    <dgm:cxn modelId="{5B36B064-8A67-48FD-915C-F7AEFC1C0C6A}" srcId="{68ADED67-E127-40DD-BF33-D1C4AC38CF3A}" destId="{77E2D22D-D344-4163-B25B-FB4A5C7BC293}" srcOrd="0" destOrd="0" parTransId="{F6E603F7-A6D9-4EB2-A6B5-29342E6F8316}" sibTransId="{0F76B933-F191-48C0-A449-148F4351588A}"/>
    <dgm:cxn modelId="{DE66A56A-C805-455E-B46B-147BC1336F42}" type="presOf" srcId="{00892E58-6C75-4D83-9D8A-4C8E294CC304}" destId="{3741895F-AB48-49E3-89E1-1129CED3A579}" srcOrd="0" destOrd="0" presId="urn:microsoft.com/office/officeart/2005/8/layout/cycle6"/>
    <dgm:cxn modelId="{B6D7A14B-B3CB-4DB0-8D09-DA9FAA48DCA8}" type="presOf" srcId="{77E2D22D-D344-4163-B25B-FB4A5C7BC293}" destId="{CCD2C5BF-76D7-40B2-A8D2-E06D8451E0E0}" srcOrd="0" destOrd="0" presId="urn:microsoft.com/office/officeart/2005/8/layout/cycle6"/>
    <dgm:cxn modelId="{B5B4BB4C-5911-4828-8041-296E1FAE3E33}" type="presOf" srcId="{5A3E966F-BE8B-4B01-B0D5-0599AD9BB4D8}" destId="{16DA011D-5F52-44A0-9866-7D61F435437B}" srcOrd="0" destOrd="0" presId="urn:microsoft.com/office/officeart/2005/8/layout/cycle6"/>
    <dgm:cxn modelId="{377A1C6D-1614-4307-873B-545E1A30B558}" type="presOf" srcId="{E7732A0B-7FB2-4FF1-B14B-964F6BD21692}" destId="{04B06282-7DA5-4616-8280-B2843F48511C}" srcOrd="0" destOrd="0" presId="urn:microsoft.com/office/officeart/2005/8/layout/cycle6"/>
    <dgm:cxn modelId="{8C8C4D57-E8D7-442E-B8B9-54DBC9780BE3}" type="presOf" srcId="{68ADED67-E127-40DD-BF33-D1C4AC38CF3A}" destId="{BF77C7CE-C8BB-41D7-8852-2B09F0B5E1ED}" srcOrd="0" destOrd="0" presId="urn:microsoft.com/office/officeart/2005/8/layout/cycle6"/>
    <dgm:cxn modelId="{A465717C-F17F-4D34-842C-F3572921470A}" type="presOf" srcId="{7A45A2D8-8B23-4B47-B4FF-EEED01BC19D9}" destId="{D1F5F1A6-E0B7-4A3B-9CB0-5937EEDA0A30}" srcOrd="0" destOrd="0" presId="urn:microsoft.com/office/officeart/2005/8/layout/cycle6"/>
    <dgm:cxn modelId="{9221A887-DE77-472C-AD7C-A3F82DDF650D}" type="presOf" srcId="{43D821F8-433A-4729-B355-82E0C1CD5F0A}" destId="{D44DECB8-23AC-4A9B-8AE1-E167737A4B6A}" srcOrd="0" destOrd="0" presId="urn:microsoft.com/office/officeart/2005/8/layout/cycle6"/>
    <dgm:cxn modelId="{F457E08B-EB6B-446F-A853-7924F95C37DA}" srcId="{68ADED67-E127-40DD-BF33-D1C4AC38CF3A}" destId="{22511260-F7AD-4787-8347-B90FF9075A66}" srcOrd="1" destOrd="0" parTransId="{C96E37A9-0C1A-4E19-A2B6-B41CAC3421A4}" sibTransId="{EA1F4AEB-9AA5-43CF-9BC2-6D417BFEA050}"/>
    <dgm:cxn modelId="{7F920293-2A6B-4428-9C8B-3C4D2D569B95}" type="presOf" srcId="{6A6A531E-26DF-4A5B-A49A-B43E15529344}" destId="{0A11A240-77E5-445A-A4F5-1A828969CCD8}" srcOrd="0" destOrd="0" presId="urn:microsoft.com/office/officeart/2005/8/layout/cycle6"/>
    <dgm:cxn modelId="{E0725994-F245-421A-B6B7-0869A54D58EE}" type="presOf" srcId="{0F76B933-F191-48C0-A449-148F4351588A}" destId="{490B1DDF-0CE8-4136-8F74-53DBD87DD483}" srcOrd="0" destOrd="0" presId="urn:microsoft.com/office/officeart/2005/8/layout/cycle6"/>
    <dgm:cxn modelId="{13935598-5F61-4C16-980C-C9FF6EDB7DB0}" type="presOf" srcId="{104DA6D2-27DF-484F-B3BA-C570696FE7FB}" destId="{1CEA886A-6696-497D-ABEC-37095D855911}" srcOrd="0" destOrd="0" presId="urn:microsoft.com/office/officeart/2005/8/layout/cycle6"/>
    <dgm:cxn modelId="{DD84EF98-A49B-43BA-8893-70ED5B53788F}" srcId="{68ADED67-E127-40DD-BF33-D1C4AC38CF3A}" destId="{43D821F8-433A-4729-B355-82E0C1CD5F0A}" srcOrd="7" destOrd="0" parTransId="{32C6423E-DDBE-4FE2-931D-4B6160FDB4EA}" sibTransId="{7A45A2D8-8B23-4B47-B4FF-EEED01BC19D9}"/>
    <dgm:cxn modelId="{62A77E9F-E52D-470D-9E2B-6A16759E590C}" type="presOf" srcId="{5004BD3A-12F8-4F09-A6A3-8ADEAC53B653}" destId="{2AC76454-CAF7-46CA-8CA7-C76BE6CC5551}" srcOrd="0" destOrd="0" presId="urn:microsoft.com/office/officeart/2005/8/layout/cycle6"/>
    <dgm:cxn modelId="{9F33D8A0-57CA-48FE-BFFB-3B00A2EF1641}" srcId="{68ADED67-E127-40DD-BF33-D1C4AC38CF3A}" destId="{36EBEC6C-2391-446E-842F-035D03619CF5}" srcOrd="3" destOrd="0" parTransId="{38F5CEA5-4C65-4FF9-89EC-F592ADC0ECD7}" sibTransId="{5A3E966F-BE8B-4B01-B0D5-0599AD9BB4D8}"/>
    <dgm:cxn modelId="{12935CAA-6F7C-4F0E-A644-50BD052A0FFB}" type="presOf" srcId="{36EBEC6C-2391-446E-842F-035D03619CF5}" destId="{4D67D7AF-2240-4940-BC6B-9043DBDF6794}" srcOrd="0" destOrd="0" presId="urn:microsoft.com/office/officeart/2005/8/layout/cycle6"/>
    <dgm:cxn modelId="{ED2C5EB5-3BFD-444E-93BC-DA4516ABCF9D}" type="presOf" srcId="{22511260-F7AD-4787-8347-B90FF9075A66}" destId="{E5ECC999-8D88-45E0-BF1C-0DADB3FAC872}" srcOrd="0" destOrd="0" presId="urn:microsoft.com/office/officeart/2005/8/layout/cycle6"/>
    <dgm:cxn modelId="{006A32C5-FEF2-464D-BEC4-F8873263E686}" type="presOf" srcId="{8521EC87-288A-475B-9C25-D94BA407C761}" destId="{830856E3-6CF7-46AF-8343-20A686DC8E8C}" srcOrd="0" destOrd="0" presId="urn:microsoft.com/office/officeart/2005/8/layout/cycle6"/>
    <dgm:cxn modelId="{633497D2-E431-48B1-A546-A737587CB7B3}" srcId="{68ADED67-E127-40DD-BF33-D1C4AC38CF3A}" destId="{880A36FC-FC2F-4D50-B6CB-4204A5700F83}" srcOrd="5" destOrd="0" parTransId="{BADA3CEC-7863-405B-9165-B82047B11109}" sibTransId="{90080495-8578-4BFF-A46D-DAED66F5BE21}"/>
    <dgm:cxn modelId="{DB8037E5-1144-425E-BBEA-FF04ABBBA1E1}" srcId="{68ADED67-E127-40DD-BF33-D1C4AC38CF3A}" destId="{8521EC87-288A-475B-9C25-D94BA407C761}" srcOrd="6" destOrd="0" parTransId="{DD9F1E56-E3B7-4D36-B781-80BDD94D9DB1}" sibTransId="{104DA6D2-27DF-484F-B3BA-C570696FE7FB}"/>
    <dgm:cxn modelId="{D2509AE8-76A6-4005-BA78-1514585EFF55}" srcId="{68ADED67-E127-40DD-BF33-D1C4AC38CF3A}" destId="{6A6A531E-26DF-4A5B-A49A-B43E15529344}" srcOrd="4" destOrd="0" parTransId="{867C94B3-9262-4A65-8575-9E73682B6DC9}" sibTransId="{5004BD3A-12F8-4F09-A6A3-8ADEAC53B653}"/>
    <dgm:cxn modelId="{C89532EE-FA56-46C3-A7A3-AC725914D2A4}" type="presOf" srcId="{EA1F4AEB-9AA5-43CF-9BC2-6D417BFEA050}" destId="{D271AFAA-E5A8-4F62-9BE8-9D90723EFAB0}" srcOrd="0" destOrd="0" presId="urn:microsoft.com/office/officeart/2005/8/layout/cycle6"/>
    <dgm:cxn modelId="{4218F60A-7518-4BDF-A94A-111BF1D5E7BE}" type="presParOf" srcId="{BF77C7CE-C8BB-41D7-8852-2B09F0B5E1ED}" destId="{CCD2C5BF-76D7-40B2-A8D2-E06D8451E0E0}" srcOrd="0" destOrd="0" presId="urn:microsoft.com/office/officeart/2005/8/layout/cycle6"/>
    <dgm:cxn modelId="{DF5F388B-8FA8-4AAE-8AE1-B64C4C443705}" type="presParOf" srcId="{BF77C7CE-C8BB-41D7-8852-2B09F0B5E1ED}" destId="{7696B031-1F89-4A06-B45D-84A3025ED08A}" srcOrd="1" destOrd="0" presId="urn:microsoft.com/office/officeart/2005/8/layout/cycle6"/>
    <dgm:cxn modelId="{00B741F6-3272-4730-8F6A-36C11C70EEAC}" type="presParOf" srcId="{BF77C7CE-C8BB-41D7-8852-2B09F0B5E1ED}" destId="{490B1DDF-0CE8-4136-8F74-53DBD87DD483}" srcOrd="2" destOrd="0" presId="urn:microsoft.com/office/officeart/2005/8/layout/cycle6"/>
    <dgm:cxn modelId="{A6E18475-B831-4E6A-B8E3-E056A7297087}" type="presParOf" srcId="{BF77C7CE-C8BB-41D7-8852-2B09F0B5E1ED}" destId="{E5ECC999-8D88-45E0-BF1C-0DADB3FAC872}" srcOrd="3" destOrd="0" presId="urn:microsoft.com/office/officeart/2005/8/layout/cycle6"/>
    <dgm:cxn modelId="{F16AFFD8-52A0-4113-AF35-CED6D96B4B76}" type="presParOf" srcId="{BF77C7CE-C8BB-41D7-8852-2B09F0B5E1ED}" destId="{1585FD61-9F8C-4F45-8543-0577F0FC93B3}" srcOrd="4" destOrd="0" presId="urn:microsoft.com/office/officeart/2005/8/layout/cycle6"/>
    <dgm:cxn modelId="{A921C5E9-DED4-4B2B-84B0-81CB9C0FC48E}" type="presParOf" srcId="{BF77C7CE-C8BB-41D7-8852-2B09F0B5E1ED}" destId="{D271AFAA-E5A8-4F62-9BE8-9D90723EFAB0}" srcOrd="5" destOrd="0" presId="urn:microsoft.com/office/officeart/2005/8/layout/cycle6"/>
    <dgm:cxn modelId="{C37843D5-98C8-47EE-AFDF-65DC5BC8AB8A}" type="presParOf" srcId="{BF77C7CE-C8BB-41D7-8852-2B09F0B5E1ED}" destId="{04B06282-7DA5-4616-8280-B2843F48511C}" srcOrd="6" destOrd="0" presId="urn:microsoft.com/office/officeart/2005/8/layout/cycle6"/>
    <dgm:cxn modelId="{E4165C01-3047-4E92-B63C-BFD71D1A8ABC}" type="presParOf" srcId="{BF77C7CE-C8BB-41D7-8852-2B09F0B5E1ED}" destId="{482FDE53-416A-4941-B6DC-57B7DB2040AD}" srcOrd="7" destOrd="0" presId="urn:microsoft.com/office/officeart/2005/8/layout/cycle6"/>
    <dgm:cxn modelId="{4A0BC101-2215-4F8F-8EAC-87C48F661BC3}" type="presParOf" srcId="{BF77C7CE-C8BB-41D7-8852-2B09F0B5E1ED}" destId="{3741895F-AB48-49E3-89E1-1129CED3A579}" srcOrd="8" destOrd="0" presId="urn:microsoft.com/office/officeart/2005/8/layout/cycle6"/>
    <dgm:cxn modelId="{1731F012-988E-46A5-A2B2-BCC90255815B}" type="presParOf" srcId="{BF77C7CE-C8BB-41D7-8852-2B09F0B5E1ED}" destId="{4D67D7AF-2240-4940-BC6B-9043DBDF6794}" srcOrd="9" destOrd="0" presId="urn:microsoft.com/office/officeart/2005/8/layout/cycle6"/>
    <dgm:cxn modelId="{140189F7-44CF-413D-858E-0423EC57D951}" type="presParOf" srcId="{BF77C7CE-C8BB-41D7-8852-2B09F0B5E1ED}" destId="{385BB4F9-1525-4413-BCD7-59434DD06D42}" srcOrd="10" destOrd="0" presId="urn:microsoft.com/office/officeart/2005/8/layout/cycle6"/>
    <dgm:cxn modelId="{CCD426CB-F68B-49AF-BCD0-FDDEC2DDD5A0}" type="presParOf" srcId="{BF77C7CE-C8BB-41D7-8852-2B09F0B5E1ED}" destId="{16DA011D-5F52-44A0-9866-7D61F435437B}" srcOrd="11" destOrd="0" presId="urn:microsoft.com/office/officeart/2005/8/layout/cycle6"/>
    <dgm:cxn modelId="{8E3DF882-1A36-42DB-8228-F9B59CEA5897}" type="presParOf" srcId="{BF77C7CE-C8BB-41D7-8852-2B09F0B5E1ED}" destId="{0A11A240-77E5-445A-A4F5-1A828969CCD8}" srcOrd="12" destOrd="0" presId="urn:microsoft.com/office/officeart/2005/8/layout/cycle6"/>
    <dgm:cxn modelId="{E14A5982-0093-4BB4-9258-6D70A6485382}" type="presParOf" srcId="{BF77C7CE-C8BB-41D7-8852-2B09F0B5E1ED}" destId="{1A13229C-1106-459E-AFA7-2CF01ED02C1C}" srcOrd="13" destOrd="0" presId="urn:microsoft.com/office/officeart/2005/8/layout/cycle6"/>
    <dgm:cxn modelId="{28DE74ED-4D93-4F9A-84E9-729D7218BF5D}" type="presParOf" srcId="{BF77C7CE-C8BB-41D7-8852-2B09F0B5E1ED}" destId="{2AC76454-CAF7-46CA-8CA7-C76BE6CC5551}" srcOrd="14" destOrd="0" presId="urn:microsoft.com/office/officeart/2005/8/layout/cycle6"/>
    <dgm:cxn modelId="{CDF015FB-3D87-4D12-BFB0-0D645628817B}" type="presParOf" srcId="{BF77C7CE-C8BB-41D7-8852-2B09F0B5E1ED}" destId="{C2A7B5D6-6BF0-490F-B5A2-81A05C9E02B3}" srcOrd="15" destOrd="0" presId="urn:microsoft.com/office/officeart/2005/8/layout/cycle6"/>
    <dgm:cxn modelId="{0EE12305-BA14-43C4-8863-04A85B945592}" type="presParOf" srcId="{BF77C7CE-C8BB-41D7-8852-2B09F0B5E1ED}" destId="{54C67FD2-C95F-4BEF-9E3B-3F6BB7E53484}" srcOrd="16" destOrd="0" presId="urn:microsoft.com/office/officeart/2005/8/layout/cycle6"/>
    <dgm:cxn modelId="{82F85B5F-2783-4B31-9F90-47E9681D026C}" type="presParOf" srcId="{BF77C7CE-C8BB-41D7-8852-2B09F0B5E1ED}" destId="{57228018-2600-4667-97DC-FC145BB8CF7F}" srcOrd="17" destOrd="0" presId="urn:microsoft.com/office/officeart/2005/8/layout/cycle6"/>
    <dgm:cxn modelId="{244EA305-78F1-4269-96AC-7C963E5EF31E}" type="presParOf" srcId="{BF77C7CE-C8BB-41D7-8852-2B09F0B5E1ED}" destId="{830856E3-6CF7-46AF-8343-20A686DC8E8C}" srcOrd="18" destOrd="0" presId="urn:microsoft.com/office/officeart/2005/8/layout/cycle6"/>
    <dgm:cxn modelId="{31191146-BB27-459A-8D45-D1BD90685EC4}" type="presParOf" srcId="{BF77C7CE-C8BB-41D7-8852-2B09F0B5E1ED}" destId="{D842558F-DF2A-4B12-ACCC-761AA7CE6D57}" srcOrd="19" destOrd="0" presId="urn:microsoft.com/office/officeart/2005/8/layout/cycle6"/>
    <dgm:cxn modelId="{B4B1CE00-465C-491B-A691-415788685803}" type="presParOf" srcId="{BF77C7CE-C8BB-41D7-8852-2B09F0B5E1ED}" destId="{1CEA886A-6696-497D-ABEC-37095D855911}" srcOrd="20" destOrd="0" presId="urn:microsoft.com/office/officeart/2005/8/layout/cycle6"/>
    <dgm:cxn modelId="{970D23DA-E1F0-40B2-A001-31C49680A160}" type="presParOf" srcId="{BF77C7CE-C8BB-41D7-8852-2B09F0B5E1ED}" destId="{D44DECB8-23AC-4A9B-8AE1-E167737A4B6A}" srcOrd="21" destOrd="0" presId="urn:microsoft.com/office/officeart/2005/8/layout/cycle6"/>
    <dgm:cxn modelId="{1327B414-FCF6-4417-9CC9-C77D18EA3FB3}" type="presParOf" srcId="{BF77C7CE-C8BB-41D7-8852-2B09F0B5E1ED}" destId="{A4FFD883-244E-43A5-BA93-A99110863E7E}" srcOrd="22" destOrd="0" presId="urn:microsoft.com/office/officeart/2005/8/layout/cycle6"/>
    <dgm:cxn modelId="{A51F840A-C08A-40F1-97E6-438F10CBB88A}" type="presParOf" srcId="{BF77C7CE-C8BB-41D7-8852-2B09F0B5E1ED}" destId="{D1F5F1A6-E0B7-4A3B-9CB0-5937EEDA0A30}" srcOrd="23"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8ADF16-164A-41E0-BEE7-D133D5D681A3}" type="doc">
      <dgm:prSet loTypeId="urn:microsoft.com/office/officeart/2005/8/layout/architecture" loCatId="hierarchy" qsTypeId="urn:microsoft.com/office/officeart/2005/8/quickstyle/simple1" qsCatId="simple" csTypeId="urn:microsoft.com/office/officeart/2005/8/colors/accent1_2" csCatId="accent1" phldr="1"/>
      <dgm:spPr/>
      <dgm:t>
        <a:bodyPr/>
        <a:lstStyle/>
        <a:p>
          <a:endParaRPr lang="en-US"/>
        </a:p>
      </dgm:t>
    </dgm:pt>
    <dgm:pt modelId="{9AA050F8-C39D-4EE0-B477-558BB4BD1594}">
      <dgm:prSet phldrT="[Text]"/>
      <dgm:spPr/>
      <dgm:t>
        <a:bodyPr/>
        <a:lstStyle/>
        <a:p>
          <a:r>
            <a:rPr lang="en-US" dirty="0"/>
            <a:t>Use a cherished, charismatic and iconic creature as  Innovative </a:t>
          </a:r>
          <a:r>
            <a:rPr lang="en-US" dirty="0">
              <a:solidFill>
                <a:schemeClr val="accent2"/>
              </a:solidFill>
            </a:rPr>
            <a:t>Pathway &amp; Portal </a:t>
          </a:r>
          <a:r>
            <a:rPr lang="en-US" dirty="0"/>
            <a:t>for climate change education. </a:t>
          </a:r>
        </a:p>
      </dgm:t>
    </dgm:pt>
    <dgm:pt modelId="{5FFF00F5-9B3A-4606-A892-7A71C195858E}" type="parTrans" cxnId="{8312BA29-CDB2-4AFF-BBF2-B80FF6D6A167}">
      <dgm:prSet/>
      <dgm:spPr/>
      <dgm:t>
        <a:bodyPr/>
        <a:lstStyle/>
        <a:p>
          <a:endParaRPr lang="en-US"/>
        </a:p>
      </dgm:t>
    </dgm:pt>
    <dgm:pt modelId="{A975A962-EB01-4922-AE80-E3D040E83B6A}" type="sibTrans" cxnId="{8312BA29-CDB2-4AFF-BBF2-B80FF6D6A167}">
      <dgm:prSet/>
      <dgm:spPr/>
      <dgm:t>
        <a:bodyPr/>
        <a:lstStyle/>
        <a:p>
          <a:endParaRPr lang="en-US"/>
        </a:p>
      </dgm:t>
    </dgm:pt>
    <dgm:pt modelId="{CD392B72-D048-4586-ADB6-B6F2455E2E42}">
      <dgm:prSet phldrT="[Text]"/>
      <dgm:spPr/>
      <dgm:t>
        <a:bodyPr/>
        <a:lstStyle/>
        <a:p>
          <a:r>
            <a:rPr lang="en-US" dirty="0"/>
            <a:t>Innovative new extension education </a:t>
          </a:r>
          <a:r>
            <a:rPr lang="en-US" b="1" dirty="0">
              <a:solidFill>
                <a:schemeClr val="accent2"/>
              </a:solidFill>
            </a:rPr>
            <a:t>Products &amp; Publications</a:t>
          </a:r>
        </a:p>
      </dgm:t>
    </dgm:pt>
    <dgm:pt modelId="{E0D1243B-576D-4D06-82AF-0F69682CF64F}" type="parTrans" cxnId="{36C3C100-5700-4C79-8223-F65C04AE5E80}">
      <dgm:prSet/>
      <dgm:spPr/>
      <dgm:t>
        <a:bodyPr/>
        <a:lstStyle/>
        <a:p>
          <a:endParaRPr lang="en-US"/>
        </a:p>
      </dgm:t>
    </dgm:pt>
    <dgm:pt modelId="{F7FE4C4D-93DE-4E22-9BFF-E57E71DFE9AD}" type="sibTrans" cxnId="{36C3C100-5700-4C79-8223-F65C04AE5E80}">
      <dgm:prSet/>
      <dgm:spPr/>
      <dgm:t>
        <a:bodyPr/>
        <a:lstStyle/>
        <a:p>
          <a:endParaRPr lang="en-US"/>
        </a:p>
      </dgm:t>
    </dgm:pt>
    <dgm:pt modelId="{25E9FB59-7B4D-4A47-A83A-A86BE0F1712E}">
      <dgm:prSet phldrT="[Text]"/>
      <dgm:spPr/>
      <dgm:t>
        <a:bodyPr/>
        <a:lstStyle/>
        <a:p>
          <a:r>
            <a:rPr lang="en-US" dirty="0"/>
            <a:t>New </a:t>
          </a:r>
          <a:r>
            <a:rPr lang="en-US" dirty="0">
              <a:solidFill>
                <a:schemeClr val="accent2"/>
              </a:solidFill>
            </a:rPr>
            <a:t>Partnerships</a:t>
          </a:r>
        </a:p>
      </dgm:t>
    </dgm:pt>
    <dgm:pt modelId="{6E4C2ACD-E1BF-424E-BD6B-6F530724EC3E}" type="parTrans" cxnId="{F48DB150-35C6-4B8A-8C4D-D9F38FE55254}">
      <dgm:prSet/>
      <dgm:spPr/>
      <dgm:t>
        <a:bodyPr/>
        <a:lstStyle/>
        <a:p>
          <a:endParaRPr lang="en-US"/>
        </a:p>
      </dgm:t>
    </dgm:pt>
    <dgm:pt modelId="{1ED52156-0915-4F93-9315-96E4C63B503B}" type="sibTrans" cxnId="{F48DB150-35C6-4B8A-8C4D-D9F38FE55254}">
      <dgm:prSet/>
      <dgm:spPr/>
      <dgm:t>
        <a:bodyPr/>
        <a:lstStyle/>
        <a:p>
          <a:endParaRPr lang="en-US"/>
        </a:p>
      </dgm:t>
    </dgm:pt>
    <dgm:pt modelId="{6E1C55FB-9BB2-4C38-A0C4-D3F97F29F38B}">
      <dgm:prSet phldrT="[Text]"/>
      <dgm:spPr/>
      <dgm:t>
        <a:bodyPr/>
        <a:lstStyle/>
        <a:p>
          <a:r>
            <a:rPr lang="en-US" dirty="0"/>
            <a:t>New </a:t>
          </a:r>
          <a:r>
            <a:rPr lang="en-US" dirty="0">
              <a:solidFill>
                <a:schemeClr val="accent2"/>
              </a:solidFill>
            </a:rPr>
            <a:t>Programs</a:t>
          </a:r>
        </a:p>
      </dgm:t>
    </dgm:pt>
    <dgm:pt modelId="{1A67F595-8B40-4184-A9A2-CC8D632E8E10}" type="parTrans" cxnId="{4D278D04-819E-45EA-AD13-70F717196746}">
      <dgm:prSet/>
      <dgm:spPr/>
      <dgm:t>
        <a:bodyPr/>
        <a:lstStyle/>
        <a:p>
          <a:endParaRPr lang="en-US"/>
        </a:p>
      </dgm:t>
    </dgm:pt>
    <dgm:pt modelId="{7D01E161-3B36-4774-A5C1-CD1210DAE416}" type="sibTrans" cxnId="{4D278D04-819E-45EA-AD13-70F717196746}">
      <dgm:prSet/>
      <dgm:spPr/>
      <dgm:t>
        <a:bodyPr/>
        <a:lstStyle/>
        <a:p>
          <a:endParaRPr lang="en-US"/>
        </a:p>
      </dgm:t>
    </dgm:pt>
    <dgm:pt modelId="{3708A2D8-851B-4FCD-891A-8F5EBF8AAE6A}">
      <dgm:prSet phldrT="[Text]"/>
      <dgm:spPr/>
      <dgm:t>
        <a:bodyPr/>
        <a:lstStyle/>
        <a:p>
          <a:r>
            <a:rPr lang="en-US" dirty="0"/>
            <a:t>Innovative new extension </a:t>
          </a:r>
          <a:r>
            <a:rPr lang="en-US" b="1" dirty="0">
              <a:solidFill>
                <a:schemeClr val="accent2"/>
              </a:solidFill>
            </a:rPr>
            <a:t>Presence</a:t>
          </a:r>
          <a:r>
            <a:rPr lang="en-US" dirty="0"/>
            <a:t> (social media)</a:t>
          </a:r>
        </a:p>
      </dgm:t>
    </dgm:pt>
    <dgm:pt modelId="{83D27074-38CF-4C5D-BEBE-02192B938067}" type="parTrans" cxnId="{65977938-15BD-405F-BC39-FA10C37B486B}">
      <dgm:prSet/>
      <dgm:spPr/>
      <dgm:t>
        <a:bodyPr/>
        <a:lstStyle/>
        <a:p>
          <a:endParaRPr lang="en-US"/>
        </a:p>
      </dgm:t>
    </dgm:pt>
    <dgm:pt modelId="{643D1407-8861-4BEB-B7E3-C86A437E249A}" type="sibTrans" cxnId="{65977938-15BD-405F-BC39-FA10C37B486B}">
      <dgm:prSet/>
      <dgm:spPr/>
      <dgm:t>
        <a:bodyPr/>
        <a:lstStyle/>
        <a:p>
          <a:endParaRPr lang="en-US"/>
        </a:p>
      </dgm:t>
    </dgm:pt>
    <dgm:pt modelId="{33C419CF-40F2-451B-A47A-24A931659930}">
      <dgm:prSet phldrT="[Text]"/>
      <dgm:spPr/>
      <dgm:t>
        <a:bodyPr/>
        <a:lstStyle/>
        <a:p>
          <a:r>
            <a:rPr lang="en-US" dirty="0"/>
            <a:t>New </a:t>
          </a:r>
          <a:r>
            <a:rPr lang="en-US" dirty="0">
              <a:solidFill>
                <a:schemeClr val="accent2"/>
              </a:solidFill>
            </a:rPr>
            <a:t>Participants</a:t>
          </a:r>
        </a:p>
      </dgm:t>
    </dgm:pt>
    <dgm:pt modelId="{6B21B9DA-3AD7-468A-9B2E-B77D1CD01459}" type="parTrans" cxnId="{7901DCAF-1A22-4448-8AC0-FB3B8CEAFFC4}">
      <dgm:prSet/>
      <dgm:spPr/>
      <dgm:t>
        <a:bodyPr/>
        <a:lstStyle/>
        <a:p>
          <a:endParaRPr lang="en-US"/>
        </a:p>
      </dgm:t>
    </dgm:pt>
    <dgm:pt modelId="{F83ADAAB-6E6C-4E56-A831-E7F8C11395BA}" type="sibTrans" cxnId="{7901DCAF-1A22-4448-8AC0-FB3B8CEAFFC4}">
      <dgm:prSet/>
      <dgm:spPr/>
      <dgm:t>
        <a:bodyPr/>
        <a:lstStyle/>
        <a:p>
          <a:endParaRPr lang="en-US"/>
        </a:p>
      </dgm:t>
    </dgm:pt>
    <dgm:pt modelId="{C4669B4B-A0E4-42C1-B83C-D30D9CC33F4A}" type="pres">
      <dgm:prSet presAssocID="{3E8ADF16-164A-41E0-BEE7-D133D5D681A3}" presName="Name0" presStyleCnt="0">
        <dgm:presLayoutVars>
          <dgm:chPref val="1"/>
          <dgm:dir/>
          <dgm:animOne val="branch"/>
          <dgm:animLvl val="lvl"/>
          <dgm:resizeHandles/>
        </dgm:presLayoutVars>
      </dgm:prSet>
      <dgm:spPr/>
    </dgm:pt>
    <dgm:pt modelId="{416701C4-91B4-4A37-A9FB-34668E20C3DE}" type="pres">
      <dgm:prSet presAssocID="{9AA050F8-C39D-4EE0-B477-558BB4BD1594}" presName="vertOne" presStyleCnt="0"/>
      <dgm:spPr/>
    </dgm:pt>
    <dgm:pt modelId="{94368143-66A3-4982-BEB0-E29DAAB445E4}" type="pres">
      <dgm:prSet presAssocID="{9AA050F8-C39D-4EE0-B477-558BB4BD1594}" presName="txOne" presStyleLbl="node0" presStyleIdx="0" presStyleCnt="1" custLinFactY="-200000" custLinFactNeighborX="-11" custLinFactNeighborY="-200333">
        <dgm:presLayoutVars>
          <dgm:chPref val="3"/>
        </dgm:presLayoutVars>
      </dgm:prSet>
      <dgm:spPr/>
    </dgm:pt>
    <dgm:pt modelId="{559043F3-90DF-4AC9-ADAE-0567BF335C71}" type="pres">
      <dgm:prSet presAssocID="{9AA050F8-C39D-4EE0-B477-558BB4BD1594}" presName="parTransOne" presStyleCnt="0"/>
      <dgm:spPr/>
    </dgm:pt>
    <dgm:pt modelId="{584CEEDF-1832-4452-9458-56F39E8E2DE9}" type="pres">
      <dgm:prSet presAssocID="{9AA050F8-C39D-4EE0-B477-558BB4BD1594}" presName="horzOne" presStyleCnt="0"/>
      <dgm:spPr/>
    </dgm:pt>
    <dgm:pt modelId="{8E01C1CC-AB7C-4D2E-B101-9BF962E01082}" type="pres">
      <dgm:prSet presAssocID="{CD392B72-D048-4586-ADB6-B6F2455E2E42}" presName="vertTwo" presStyleCnt="0"/>
      <dgm:spPr/>
    </dgm:pt>
    <dgm:pt modelId="{B1213823-A0B6-45B8-853D-F1132DB11084}" type="pres">
      <dgm:prSet presAssocID="{CD392B72-D048-4586-ADB6-B6F2455E2E42}" presName="txTwo" presStyleLbl="node2" presStyleIdx="0" presStyleCnt="2">
        <dgm:presLayoutVars>
          <dgm:chPref val="3"/>
        </dgm:presLayoutVars>
      </dgm:prSet>
      <dgm:spPr/>
    </dgm:pt>
    <dgm:pt modelId="{EF28C057-17C7-43E4-8F8A-E8C6FF00076B}" type="pres">
      <dgm:prSet presAssocID="{CD392B72-D048-4586-ADB6-B6F2455E2E42}" presName="parTransTwo" presStyleCnt="0"/>
      <dgm:spPr/>
    </dgm:pt>
    <dgm:pt modelId="{4D5B4BC0-C732-4805-B691-B0900FC5B281}" type="pres">
      <dgm:prSet presAssocID="{CD392B72-D048-4586-ADB6-B6F2455E2E42}" presName="horzTwo" presStyleCnt="0"/>
      <dgm:spPr/>
    </dgm:pt>
    <dgm:pt modelId="{D06156C0-92B0-4C7A-995B-D247CBE55DCE}" type="pres">
      <dgm:prSet presAssocID="{25E9FB59-7B4D-4A47-A83A-A86BE0F1712E}" presName="vertThree" presStyleCnt="0"/>
      <dgm:spPr/>
    </dgm:pt>
    <dgm:pt modelId="{44B0D4BD-7791-4EB5-B2C1-9A6ABBC5557E}" type="pres">
      <dgm:prSet presAssocID="{25E9FB59-7B4D-4A47-A83A-A86BE0F1712E}" presName="txThree" presStyleLbl="node3" presStyleIdx="0" presStyleCnt="3" custLinFactY="100000" custLinFactNeighborX="-36" custLinFactNeighborY="127111">
        <dgm:presLayoutVars>
          <dgm:chPref val="3"/>
        </dgm:presLayoutVars>
      </dgm:prSet>
      <dgm:spPr/>
    </dgm:pt>
    <dgm:pt modelId="{E5C4016F-222B-46C4-994F-61E61020273C}" type="pres">
      <dgm:prSet presAssocID="{25E9FB59-7B4D-4A47-A83A-A86BE0F1712E}" presName="horzThree" presStyleCnt="0"/>
      <dgm:spPr/>
    </dgm:pt>
    <dgm:pt modelId="{D9B920DE-69B0-496F-AA1A-7A04FCC9F6E8}" type="pres">
      <dgm:prSet presAssocID="{1ED52156-0915-4F93-9315-96E4C63B503B}" presName="sibSpaceThree" presStyleCnt="0"/>
      <dgm:spPr/>
    </dgm:pt>
    <dgm:pt modelId="{A05FA706-5C7B-4657-BE5A-7A5BF413A48C}" type="pres">
      <dgm:prSet presAssocID="{6E1C55FB-9BB2-4C38-A0C4-D3F97F29F38B}" presName="vertThree" presStyleCnt="0"/>
      <dgm:spPr/>
    </dgm:pt>
    <dgm:pt modelId="{65F119B3-D096-47EE-8D8C-C0E3D2F007DF}" type="pres">
      <dgm:prSet presAssocID="{6E1C55FB-9BB2-4C38-A0C4-D3F97F29F38B}" presName="txThree" presStyleLbl="node3" presStyleIdx="1" presStyleCnt="3" custLinFactY="100000" custLinFactNeighborX="2100" custLinFactNeighborY="127111">
        <dgm:presLayoutVars>
          <dgm:chPref val="3"/>
        </dgm:presLayoutVars>
      </dgm:prSet>
      <dgm:spPr/>
    </dgm:pt>
    <dgm:pt modelId="{65989F1F-25D6-428A-80D5-9E20E9CC8BCB}" type="pres">
      <dgm:prSet presAssocID="{6E1C55FB-9BB2-4C38-A0C4-D3F97F29F38B}" presName="horzThree" presStyleCnt="0"/>
      <dgm:spPr/>
    </dgm:pt>
    <dgm:pt modelId="{27DFC376-4CAB-4F4E-9CB3-320116C4A639}" type="pres">
      <dgm:prSet presAssocID="{F7FE4C4D-93DE-4E22-9BFF-E57E71DFE9AD}" presName="sibSpaceTwo" presStyleCnt="0"/>
      <dgm:spPr/>
    </dgm:pt>
    <dgm:pt modelId="{37622B0F-B567-4D7F-8D6D-6F2C2C1B1901}" type="pres">
      <dgm:prSet presAssocID="{3708A2D8-851B-4FCD-891A-8F5EBF8AAE6A}" presName="vertTwo" presStyleCnt="0"/>
      <dgm:spPr/>
    </dgm:pt>
    <dgm:pt modelId="{B818C559-E389-4723-B992-762D134E95B8}" type="pres">
      <dgm:prSet presAssocID="{3708A2D8-851B-4FCD-891A-8F5EBF8AAE6A}" presName="txTwo" presStyleLbl="node2" presStyleIdx="1" presStyleCnt="2">
        <dgm:presLayoutVars>
          <dgm:chPref val="3"/>
        </dgm:presLayoutVars>
      </dgm:prSet>
      <dgm:spPr/>
    </dgm:pt>
    <dgm:pt modelId="{A6655183-F9CD-41FF-9308-850E901675A6}" type="pres">
      <dgm:prSet presAssocID="{3708A2D8-851B-4FCD-891A-8F5EBF8AAE6A}" presName="parTransTwo" presStyleCnt="0"/>
      <dgm:spPr/>
    </dgm:pt>
    <dgm:pt modelId="{66FFF8CF-BCED-419B-BA0B-0EBBCCB2C73C}" type="pres">
      <dgm:prSet presAssocID="{3708A2D8-851B-4FCD-891A-8F5EBF8AAE6A}" presName="horzTwo" presStyleCnt="0"/>
      <dgm:spPr/>
    </dgm:pt>
    <dgm:pt modelId="{5C31F35A-45B0-4E9B-A239-F90C92B167C8}" type="pres">
      <dgm:prSet presAssocID="{33C419CF-40F2-451B-A47A-24A931659930}" presName="vertThree" presStyleCnt="0"/>
      <dgm:spPr/>
    </dgm:pt>
    <dgm:pt modelId="{784C2EA8-9F3B-45FB-B86D-3E076FE0C868}" type="pres">
      <dgm:prSet presAssocID="{33C419CF-40F2-451B-A47A-24A931659930}" presName="txThree" presStyleLbl="node3" presStyleIdx="2" presStyleCnt="3" custLinFactY="100000" custLinFactNeighborX="36" custLinFactNeighborY="127111">
        <dgm:presLayoutVars>
          <dgm:chPref val="3"/>
        </dgm:presLayoutVars>
      </dgm:prSet>
      <dgm:spPr/>
    </dgm:pt>
    <dgm:pt modelId="{2C054B3B-0D00-4CDC-939C-AADF5B8EBD6C}" type="pres">
      <dgm:prSet presAssocID="{33C419CF-40F2-451B-A47A-24A931659930}" presName="horzThree" presStyleCnt="0"/>
      <dgm:spPr/>
    </dgm:pt>
  </dgm:ptLst>
  <dgm:cxnLst>
    <dgm:cxn modelId="{36C3C100-5700-4C79-8223-F65C04AE5E80}" srcId="{9AA050F8-C39D-4EE0-B477-558BB4BD1594}" destId="{CD392B72-D048-4586-ADB6-B6F2455E2E42}" srcOrd="0" destOrd="0" parTransId="{E0D1243B-576D-4D06-82AF-0F69682CF64F}" sibTransId="{F7FE4C4D-93DE-4E22-9BFF-E57E71DFE9AD}"/>
    <dgm:cxn modelId="{4D278D04-819E-45EA-AD13-70F717196746}" srcId="{CD392B72-D048-4586-ADB6-B6F2455E2E42}" destId="{6E1C55FB-9BB2-4C38-A0C4-D3F97F29F38B}" srcOrd="1" destOrd="0" parTransId="{1A67F595-8B40-4184-A9A2-CC8D632E8E10}" sibTransId="{7D01E161-3B36-4774-A5C1-CD1210DAE416}"/>
    <dgm:cxn modelId="{8312BA29-CDB2-4AFF-BBF2-B80FF6D6A167}" srcId="{3E8ADF16-164A-41E0-BEE7-D133D5D681A3}" destId="{9AA050F8-C39D-4EE0-B477-558BB4BD1594}" srcOrd="0" destOrd="0" parTransId="{5FFF00F5-9B3A-4606-A892-7A71C195858E}" sibTransId="{A975A962-EB01-4922-AE80-E3D040E83B6A}"/>
    <dgm:cxn modelId="{FF2D0730-1FB9-4574-9FBB-2E7E38A4663C}" type="presOf" srcId="{25E9FB59-7B4D-4A47-A83A-A86BE0F1712E}" destId="{44B0D4BD-7791-4EB5-B2C1-9A6ABBC5557E}" srcOrd="0" destOrd="0" presId="urn:microsoft.com/office/officeart/2005/8/layout/architecture"/>
    <dgm:cxn modelId="{65977938-15BD-405F-BC39-FA10C37B486B}" srcId="{9AA050F8-C39D-4EE0-B477-558BB4BD1594}" destId="{3708A2D8-851B-4FCD-891A-8F5EBF8AAE6A}" srcOrd="1" destOrd="0" parTransId="{83D27074-38CF-4C5D-BEBE-02192B938067}" sibTransId="{643D1407-8861-4BEB-B7E3-C86A437E249A}"/>
    <dgm:cxn modelId="{F48DB150-35C6-4B8A-8C4D-D9F38FE55254}" srcId="{CD392B72-D048-4586-ADB6-B6F2455E2E42}" destId="{25E9FB59-7B4D-4A47-A83A-A86BE0F1712E}" srcOrd="0" destOrd="0" parTransId="{6E4C2ACD-E1BF-424E-BD6B-6F530724EC3E}" sibTransId="{1ED52156-0915-4F93-9315-96E4C63B503B}"/>
    <dgm:cxn modelId="{65AE7E7C-43B0-454D-B10F-0DFE22B29B0B}" type="presOf" srcId="{3E8ADF16-164A-41E0-BEE7-D133D5D681A3}" destId="{C4669B4B-A0E4-42C1-B83C-D30D9CC33F4A}" srcOrd="0" destOrd="0" presId="urn:microsoft.com/office/officeart/2005/8/layout/architecture"/>
    <dgm:cxn modelId="{F45F3181-CB2E-4375-BB68-FDFA16FB8536}" type="presOf" srcId="{CD392B72-D048-4586-ADB6-B6F2455E2E42}" destId="{B1213823-A0B6-45B8-853D-F1132DB11084}" srcOrd="0" destOrd="0" presId="urn:microsoft.com/office/officeart/2005/8/layout/architecture"/>
    <dgm:cxn modelId="{AF19EBA5-6D20-4A16-8802-BEA13FAE2E54}" type="presOf" srcId="{6E1C55FB-9BB2-4C38-A0C4-D3F97F29F38B}" destId="{65F119B3-D096-47EE-8D8C-C0E3D2F007DF}" srcOrd="0" destOrd="0" presId="urn:microsoft.com/office/officeart/2005/8/layout/architecture"/>
    <dgm:cxn modelId="{823A5CAA-90A8-4D25-AF41-6933C637C2B5}" type="presOf" srcId="{3708A2D8-851B-4FCD-891A-8F5EBF8AAE6A}" destId="{B818C559-E389-4723-B992-762D134E95B8}" srcOrd="0" destOrd="0" presId="urn:microsoft.com/office/officeart/2005/8/layout/architecture"/>
    <dgm:cxn modelId="{7901DCAF-1A22-4448-8AC0-FB3B8CEAFFC4}" srcId="{3708A2D8-851B-4FCD-891A-8F5EBF8AAE6A}" destId="{33C419CF-40F2-451B-A47A-24A931659930}" srcOrd="0" destOrd="0" parTransId="{6B21B9DA-3AD7-468A-9B2E-B77D1CD01459}" sibTransId="{F83ADAAB-6E6C-4E56-A831-E7F8C11395BA}"/>
    <dgm:cxn modelId="{F9F0A6EE-7E3B-4331-A5DC-A6A1EC057F8C}" type="presOf" srcId="{9AA050F8-C39D-4EE0-B477-558BB4BD1594}" destId="{94368143-66A3-4982-BEB0-E29DAAB445E4}" srcOrd="0" destOrd="0" presId="urn:microsoft.com/office/officeart/2005/8/layout/architecture"/>
    <dgm:cxn modelId="{E976F1F5-EB5D-40F0-8B29-74CEB0CAB287}" type="presOf" srcId="{33C419CF-40F2-451B-A47A-24A931659930}" destId="{784C2EA8-9F3B-45FB-B86D-3E076FE0C868}" srcOrd="0" destOrd="0" presId="urn:microsoft.com/office/officeart/2005/8/layout/architecture"/>
    <dgm:cxn modelId="{C2C923E8-EBEF-4948-A080-8C6807FCCC84}" type="presParOf" srcId="{C4669B4B-A0E4-42C1-B83C-D30D9CC33F4A}" destId="{416701C4-91B4-4A37-A9FB-34668E20C3DE}" srcOrd="0" destOrd="0" presId="urn:microsoft.com/office/officeart/2005/8/layout/architecture"/>
    <dgm:cxn modelId="{7262BCD5-6353-4144-9C12-72444C4E2B8D}" type="presParOf" srcId="{416701C4-91B4-4A37-A9FB-34668E20C3DE}" destId="{94368143-66A3-4982-BEB0-E29DAAB445E4}" srcOrd="0" destOrd="0" presId="urn:microsoft.com/office/officeart/2005/8/layout/architecture"/>
    <dgm:cxn modelId="{5D92599A-2CD2-45D2-91D9-3B66490BAAFA}" type="presParOf" srcId="{416701C4-91B4-4A37-A9FB-34668E20C3DE}" destId="{559043F3-90DF-4AC9-ADAE-0567BF335C71}" srcOrd="1" destOrd="0" presId="urn:microsoft.com/office/officeart/2005/8/layout/architecture"/>
    <dgm:cxn modelId="{0202EB60-3EA9-4B64-9BAB-7AE9D694D15F}" type="presParOf" srcId="{416701C4-91B4-4A37-A9FB-34668E20C3DE}" destId="{584CEEDF-1832-4452-9458-56F39E8E2DE9}" srcOrd="2" destOrd="0" presId="urn:microsoft.com/office/officeart/2005/8/layout/architecture"/>
    <dgm:cxn modelId="{D6CC97F0-99BE-45F2-9FEB-6C8D8DE699AE}" type="presParOf" srcId="{584CEEDF-1832-4452-9458-56F39E8E2DE9}" destId="{8E01C1CC-AB7C-4D2E-B101-9BF962E01082}" srcOrd="0" destOrd="0" presId="urn:microsoft.com/office/officeart/2005/8/layout/architecture"/>
    <dgm:cxn modelId="{E3F6AF75-B08E-4444-8CD6-AE9623C4E7AE}" type="presParOf" srcId="{8E01C1CC-AB7C-4D2E-B101-9BF962E01082}" destId="{B1213823-A0B6-45B8-853D-F1132DB11084}" srcOrd="0" destOrd="0" presId="urn:microsoft.com/office/officeart/2005/8/layout/architecture"/>
    <dgm:cxn modelId="{B2A40091-DAE2-4DE3-9C68-6B43225BD7F3}" type="presParOf" srcId="{8E01C1CC-AB7C-4D2E-B101-9BF962E01082}" destId="{EF28C057-17C7-43E4-8F8A-E8C6FF00076B}" srcOrd="1" destOrd="0" presId="urn:microsoft.com/office/officeart/2005/8/layout/architecture"/>
    <dgm:cxn modelId="{E6F56E99-6F23-4267-8397-E47397CA113F}" type="presParOf" srcId="{8E01C1CC-AB7C-4D2E-B101-9BF962E01082}" destId="{4D5B4BC0-C732-4805-B691-B0900FC5B281}" srcOrd="2" destOrd="0" presId="urn:microsoft.com/office/officeart/2005/8/layout/architecture"/>
    <dgm:cxn modelId="{FC754C34-91CA-48B8-9F44-B0D9714463BD}" type="presParOf" srcId="{4D5B4BC0-C732-4805-B691-B0900FC5B281}" destId="{D06156C0-92B0-4C7A-995B-D247CBE55DCE}" srcOrd="0" destOrd="0" presId="urn:microsoft.com/office/officeart/2005/8/layout/architecture"/>
    <dgm:cxn modelId="{968D400F-6F9E-4D42-8CE4-5026157F9B47}" type="presParOf" srcId="{D06156C0-92B0-4C7A-995B-D247CBE55DCE}" destId="{44B0D4BD-7791-4EB5-B2C1-9A6ABBC5557E}" srcOrd="0" destOrd="0" presId="urn:microsoft.com/office/officeart/2005/8/layout/architecture"/>
    <dgm:cxn modelId="{6330B8B8-A8B8-4BAB-9CB5-EB5C60D63C81}" type="presParOf" srcId="{D06156C0-92B0-4C7A-995B-D247CBE55DCE}" destId="{E5C4016F-222B-46C4-994F-61E61020273C}" srcOrd="1" destOrd="0" presId="urn:microsoft.com/office/officeart/2005/8/layout/architecture"/>
    <dgm:cxn modelId="{615676F6-2080-49F7-B54E-292C814E1FC6}" type="presParOf" srcId="{4D5B4BC0-C732-4805-B691-B0900FC5B281}" destId="{D9B920DE-69B0-496F-AA1A-7A04FCC9F6E8}" srcOrd="1" destOrd="0" presId="urn:microsoft.com/office/officeart/2005/8/layout/architecture"/>
    <dgm:cxn modelId="{ECC44A9C-756C-4536-8876-791200DBBE17}" type="presParOf" srcId="{4D5B4BC0-C732-4805-B691-B0900FC5B281}" destId="{A05FA706-5C7B-4657-BE5A-7A5BF413A48C}" srcOrd="2" destOrd="0" presId="urn:microsoft.com/office/officeart/2005/8/layout/architecture"/>
    <dgm:cxn modelId="{340894F8-760A-48ED-B6C6-7265A23CC855}" type="presParOf" srcId="{A05FA706-5C7B-4657-BE5A-7A5BF413A48C}" destId="{65F119B3-D096-47EE-8D8C-C0E3D2F007DF}" srcOrd="0" destOrd="0" presId="urn:microsoft.com/office/officeart/2005/8/layout/architecture"/>
    <dgm:cxn modelId="{CA1A1392-7931-4B5A-87B0-F5EBCD4E37FA}" type="presParOf" srcId="{A05FA706-5C7B-4657-BE5A-7A5BF413A48C}" destId="{65989F1F-25D6-428A-80D5-9E20E9CC8BCB}" srcOrd="1" destOrd="0" presId="urn:microsoft.com/office/officeart/2005/8/layout/architecture"/>
    <dgm:cxn modelId="{44651B39-3F6E-4465-80F5-55B4E97851E1}" type="presParOf" srcId="{584CEEDF-1832-4452-9458-56F39E8E2DE9}" destId="{27DFC376-4CAB-4F4E-9CB3-320116C4A639}" srcOrd="1" destOrd="0" presId="urn:microsoft.com/office/officeart/2005/8/layout/architecture"/>
    <dgm:cxn modelId="{124D3F5A-D7BB-4697-855C-5754C39C0649}" type="presParOf" srcId="{584CEEDF-1832-4452-9458-56F39E8E2DE9}" destId="{37622B0F-B567-4D7F-8D6D-6F2C2C1B1901}" srcOrd="2" destOrd="0" presId="urn:microsoft.com/office/officeart/2005/8/layout/architecture"/>
    <dgm:cxn modelId="{C5C83144-913C-4EA5-B509-2C33679D4D43}" type="presParOf" srcId="{37622B0F-B567-4D7F-8D6D-6F2C2C1B1901}" destId="{B818C559-E389-4723-B992-762D134E95B8}" srcOrd="0" destOrd="0" presId="urn:microsoft.com/office/officeart/2005/8/layout/architecture"/>
    <dgm:cxn modelId="{D5E7CD99-2570-4156-AC0F-6401606E83BD}" type="presParOf" srcId="{37622B0F-B567-4D7F-8D6D-6F2C2C1B1901}" destId="{A6655183-F9CD-41FF-9308-850E901675A6}" srcOrd="1" destOrd="0" presId="urn:microsoft.com/office/officeart/2005/8/layout/architecture"/>
    <dgm:cxn modelId="{F10DB395-EB9C-47F8-87F6-847E9380A825}" type="presParOf" srcId="{37622B0F-B567-4D7F-8D6D-6F2C2C1B1901}" destId="{66FFF8CF-BCED-419B-BA0B-0EBBCCB2C73C}" srcOrd="2" destOrd="0" presId="urn:microsoft.com/office/officeart/2005/8/layout/architecture"/>
    <dgm:cxn modelId="{A6AE6515-1FF0-41AC-B64F-A3D7A22517E9}" type="presParOf" srcId="{66FFF8CF-BCED-419B-BA0B-0EBBCCB2C73C}" destId="{5C31F35A-45B0-4E9B-A239-F90C92B167C8}" srcOrd="0" destOrd="0" presId="urn:microsoft.com/office/officeart/2005/8/layout/architecture"/>
    <dgm:cxn modelId="{FA10339D-506D-42DC-A3DC-8F01E5743776}" type="presParOf" srcId="{5C31F35A-45B0-4E9B-A239-F90C92B167C8}" destId="{784C2EA8-9F3B-45FB-B86D-3E076FE0C868}" srcOrd="0" destOrd="0" presId="urn:microsoft.com/office/officeart/2005/8/layout/architecture"/>
    <dgm:cxn modelId="{401D6817-D67F-463B-A5B9-39BBC709C864}" type="presParOf" srcId="{5C31F35A-45B0-4E9B-A239-F90C92B167C8}" destId="{2C054B3B-0D00-4CDC-939C-AADF5B8EBD6C}"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368143-66A3-4982-BEB0-E29DAAB445E4}">
      <dsp:nvSpPr>
        <dsp:cNvPr id="0" name=""/>
        <dsp:cNvSpPr/>
      </dsp:nvSpPr>
      <dsp:spPr>
        <a:xfrm>
          <a:off x="52" y="0"/>
          <a:ext cx="11005044" cy="14799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Use a cherished, charismatic and iconic creature as  Innovative </a:t>
          </a:r>
          <a:r>
            <a:rPr lang="en-US" sz="3500" kern="1200" dirty="0">
              <a:solidFill>
                <a:schemeClr val="accent2"/>
              </a:solidFill>
            </a:rPr>
            <a:t>Pathway &amp; Portal </a:t>
          </a:r>
          <a:r>
            <a:rPr lang="en-US" sz="3500" kern="1200" dirty="0"/>
            <a:t>for climate change education. </a:t>
          </a:r>
        </a:p>
      </dsp:txBody>
      <dsp:txXfrm>
        <a:off x="43398" y="43346"/>
        <a:ext cx="10918352" cy="1393263"/>
      </dsp:txXfrm>
    </dsp:sp>
    <dsp:sp modelId="{B1213823-A0B6-45B8-853D-F1132DB11084}">
      <dsp:nvSpPr>
        <dsp:cNvPr id="0" name=""/>
        <dsp:cNvSpPr/>
      </dsp:nvSpPr>
      <dsp:spPr>
        <a:xfrm>
          <a:off x="1263" y="1669362"/>
          <a:ext cx="7188836" cy="14799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Innovative new extension education </a:t>
          </a:r>
          <a:r>
            <a:rPr lang="en-US" sz="2800" b="1" kern="1200" dirty="0">
              <a:solidFill>
                <a:schemeClr val="accent2"/>
              </a:solidFill>
            </a:rPr>
            <a:t>Products &amp; Publications</a:t>
          </a:r>
        </a:p>
      </dsp:txBody>
      <dsp:txXfrm>
        <a:off x="44609" y="1712708"/>
        <a:ext cx="7102144" cy="1393263"/>
      </dsp:txXfrm>
    </dsp:sp>
    <dsp:sp modelId="{44B0D4BD-7791-4EB5-B2C1-9A6ABBC5557E}">
      <dsp:nvSpPr>
        <dsp:cNvPr id="0" name=""/>
        <dsp:cNvSpPr/>
      </dsp:nvSpPr>
      <dsp:spPr>
        <a:xfrm>
          <a:off x="0" y="3338724"/>
          <a:ext cx="3520487" cy="14799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New </a:t>
          </a:r>
          <a:r>
            <a:rPr lang="en-US" sz="2800" kern="1200" dirty="0">
              <a:solidFill>
                <a:schemeClr val="accent2"/>
              </a:solidFill>
            </a:rPr>
            <a:t>Partnerships</a:t>
          </a:r>
        </a:p>
      </dsp:txBody>
      <dsp:txXfrm>
        <a:off x="43346" y="3382070"/>
        <a:ext cx="3433795" cy="1393263"/>
      </dsp:txXfrm>
    </dsp:sp>
    <dsp:sp modelId="{65F119B3-D096-47EE-8D8C-C0E3D2F007DF}">
      <dsp:nvSpPr>
        <dsp:cNvPr id="0" name=""/>
        <dsp:cNvSpPr/>
      </dsp:nvSpPr>
      <dsp:spPr>
        <a:xfrm>
          <a:off x="3743541" y="3338724"/>
          <a:ext cx="3520487" cy="14799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New </a:t>
          </a:r>
          <a:r>
            <a:rPr lang="en-US" sz="2800" kern="1200" dirty="0">
              <a:solidFill>
                <a:schemeClr val="accent2"/>
              </a:solidFill>
            </a:rPr>
            <a:t>Programs</a:t>
          </a:r>
        </a:p>
      </dsp:txBody>
      <dsp:txXfrm>
        <a:off x="3786887" y="3382070"/>
        <a:ext cx="3433795" cy="1393263"/>
      </dsp:txXfrm>
    </dsp:sp>
    <dsp:sp modelId="{B818C559-E389-4723-B992-762D134E95B8}">
      <dsp:nvSpPr>
        <dsp:cNvPr id="0" name=""/>
        <dsp:cNvSpPr/>
      </dsp:nvSpPr>
      <dsp:spPr>
        <a:xfrm>
          <a:off x="7485820" y="1669362"/>
          <a:ext cx="3520487" cy="14799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Innovative new extension </a:t>
          </a:r>
          <a:r>
            <a:rPr lang="en-US" sz="2800" b="1" kern="1200" dirty="0">
              <a:solidFill>
                <a:schemeClr val="accent2"/>
              </a:solidFill>
            </a:rPr>
            <a:t>Presence</a:t>
          </a:r>
          <a:r>
            <a:rPr lang="en-US" sz="2800" kern="1200" dirty="0"/>
            <a:t> (social media)</a:t>
          </a:r>
        </a:p>
      </dsp:txBody>
      <dsp:txXfrm>
        <a:off x="7529166" y="1712708"/>
        <a:ext cx="3433795" cy="1393263"/>
      </dsp:txXfrm>
    </dsp:sp>
    <dsp:sp modelId="{784C2EA8-9F3B-45FB-B86D-3E076FE0C868}">
      <dsp:nvSpPr>
        <dsp:cNvPr id="0" name=""/>
        <dsp:cNvSpPr/>
      </dsp:nvSpPr>
      <dsp:spPr>
        <a:xfrm>
          <a:off x="7487083" y="3338724"/>
          <a:ext cx="3520487" cy="14799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New </a:t>
          </a:r>
          <a:r>
            <a:rPr lang="en-US" sz="2800" kern="1200" dirty="0">
              <a:solidFill>
                <a:schemeClr val="accent2"/>
              </a:solidFill>
            </a:rPr>
            <a:t>Participants</a:t>
          </a:r>
        </a:p>
      </dsp:txBody>
      <dsp:txXfrm>
        <a:off x="7530429" y="3382070"/>
        <a:ext cx="3433795" cy="13932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D2C5BF-76D7-40B2-A8D2-E06D8451E0E0}">
      <dsp:nvSpPr>
        <dsp:cNvPr id="0" name=""/>
        <dsp:cNvSpPr/>
      </dsp:nvSpPr>
      <dsp:spPr>
        <a:xfrm>
          <a:off x="4608276" y="4056"/>
          <a:ext cx="1299046" cy="8443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accent1">
                  <a:lumMod val="75000"/>
                </a:schemeClr>
              </a:solidFill>
            </a:rPr>
            <a:t>Cornell DNR</a:t>
          </a:r>
        </a:p>
        <a:p>
          <a:pPr marL="0" lvl="0" indent="0" algn="ctr" defTabSz="533400">
            <a:lnSpc>
              <a:spcPct val="90000"/>
            </a:lnSpc>
            <a:spcBef>
              <a:spcPct val="0"/>
            </a:spcBef>
            <a:spcAft>
              <a:spcPct val="35000"/>
            </a:spcAft>
            <a:buNone/>
          </a:pPr>
          <a:r>
            <a:rPr lang="en-US" sz="1200" kern="1200" dirty="0">
              <a:solidFill>
                <a:schemeClr val="accent1">
                  <a:lumMod val="75000"/>
                </a:schemeClr>
              </a:solidFill>
            </a:rPr>
            <a:t>AFRP</a:t>
          </a:r>
        </a:p>
      </dsp:txBody>
      <dsp:txXfrm>
        <a:off x="4649495" y="45275"/>
        <a:ext cx="1216608" cy="761942"/>
      </dsp:txXfrm>
    </dsp:sp>
    <dsp:sp modelId="{490B1DDF-0CE8-4136-8F74-53DBD87DD483}">
      <dsp:nvSpPr>
        <dsp:cNvPr id="0" name=""/>
        <dsp:cNvSpPr/>
      </dsp:nvSpPr>
      <dsp:spPr>
        <a:xfrm>
          <a:off x="2326484" y="426246"/>
          <a:ext cx="5862630" cy="5862630"/>
        </a:xfrm>
        <a:custGeom>
          <a:avLst/>
          <a:gdLst/>
          <a:ahLst/>
          <a:cxnLst/>
          <a:rect l="0" t="0" r="0" b="0"/>
          <a:pathLst>
            <a:path>
              <a:moveTo>
                <a:pt x="3590203" y="75010"/>
              </a:moveTo>
              <a:arcTo wR="2931315" hR="2931315" stAng="16979380" swAng="1109237"/>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5ECC999-8D88-45E0-BF1C-0DADB3FAC872}">
      <dsp:nvSpPr>
        <dsp:cNvPr id="0" name=""/>
        <dsp:cNvSpPr/>
      </dsp:nvSpPr>
      <dsp:spPr>
        <a:xfrm>
          <a:off x="6681029" y="862619"/>
          <a:ext cx="1299046" cy="8443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accent1">
                  <a:lumMod val="75000"/>
                </a:schemeClr>
              </a:solidFill>
            </a:rPr>
            <a:t>ADK CCE Associations</a:t>
          </a:r>
        </a:p>
      </dsp:txBody>
      <dsp:txXfrm>
        <a:off x="6722248" y="903838"/>
        <a:ext cx="1216608" cy="761942"/>
      </dsp:txXfrm>
    </dsp:sp>
    <dsp:sp modelId="{D271AFAA-E5A8-4F62-9BE8-9D90723EFAB0}">
      <dsp:nvSpPr>
        <dsp:cNvPr id="0" name=""/>
        <dsp:cNvSpPr/>
      </dsp:nvSpPr>
      <dsp:spPr>
        <a:xfrm>
          <a:off x="2326484" y="426246"/>
          <a:ext cx="5862630" cy="5862630"/>
        </a:xfrm>
        <a:custGeom>
          <a:avLst/>
          <a:gdLst/>
          <a:ahLst/>
          <a:cxnLst/>
          <a:rect l="0" t="0" r="0" b="0"/>
          <a:pathLst>
            <a:path>
              <a:moveTo>
                <a:pt x="5361160" y="1291662"/>
              </a:moveTo>
              <a:arcTo wR="2931315" hR="2931315" stAng="19559318" swAng="1528364"/>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4B06282-7DA5-4616-8280-B2843F48511C}">
      <dsp:nvSpPr>
        <dsp:cNvPr id="0" name=""/>
        <dsp:cNvSpPr/>
      </dsp:nvSpPr>
      <dsp:spPr>
        <a:xfrm>
          <a:off x="7539592" y="2935371"/>
          <a:ext cx="1299046" cy="8443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accent1">
                  <a:lumMod val="75000"/>
                </a:schemeClr>
              </a:solidFill>
            </a:rPr>
            <a:t>Adirondack League Club/ALC Research Forum</a:t>
          </a:r>
        </a:p>
      </dsp:txBody>
      <dsp:txXfrm>
        <a:off x="7580811" y="2976590"/>
        <a:ext cx="1216608" cy="761942"/>
      </dsp:txXfrm>
    </dsp:sp>
    <dsp:sp modelId="{3741895F-AB48-49E3-89E1-1129CED3A579}">
      <dsp:nvSpPr>
        <dsp:cNvPr id="0" name=""/>
        <dsp:cNvSpPr/>
      </dsp:nvSpPr>
      <dsp:spPr>
        <a:xfrm>
          <a:off x="2326484" y="426246"/>
          <a:ext cx="5862630" cy="5862630"/>
        </a:xfrm>
        <a:custGeom>
          <a:avLst/>
          <a:gdLst/>
          <a:ahLst/>
          <a:cxnLst/>
          <a:rect l="0" t="0" r="0" b="0"/>
          <a:pathLst>
            <a:path>
              <a:moveTo>
                <a:pt x="5830139" y="3366545"/>
              </a:moveTo>
              <a:arcTo wR="2931315" hR="2931315" stAng="512318" swAng="1528364"/>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D67D7AF-2240-4940-BC6B-9043DBDF6794}">
      <dsp:nvSpPr>
        <dsp:cNvPr id="0" name=""/>
        <dsp:cNvSpPr/>
      </dsp:nvSpPr>
      <dsp:spPr>
        <a:xfrm>
          <a:off x="6681029" y="5008124"/>
          <a:ext cx="1299046" cy="8443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NYS DEC</a:t>
          </a:r>
        </a:p>
      </dsp:txBody>
      <dsp:txXfrm>
        <a:off x="6722248" y="5049343"/>
        <a:ext cx="1216608" cy="761942"/>
      </dsp:txXfrm>
    </dsp:sp>
    <dsp:sp modelId="{16DA011D-5F52-44A0-9866-7D61F435437B}">
      <dsp:nvSpPr>
        <dsp:cNvPr id="0" name=""/>
        <dsp:cNvSpPr/>
      </dsp:nvSpPr>
      <dsp:spPr>
        <a:xfrm>
          <a:off x="2326484" y="426246"/>
          <a:ext cx="5862630" cy="5862630"/>
        </a:xfrm>
        <a:custGeom>
          <a:avLst/>
          <a:gdLst/>
          <a:ahLst/>
          <a:cxnLst/>
          <a:rect l="0" t="0" r="0" b="0"/>
          <a:pathLst>
            <a:path>
              <a:moveTo>
                <a:pt x="4461918" y="5431287"/>
              </a:moveTo>
              <a:arcTo wR="2931315" hR="2931315" stAng="3511382" swAng="1109237"/>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A11A240-77E5-445A-A4F5-1A828969CCD8}">
      <dsp:nvSpPr>
        <dsp:cNvPr id="0" name=""/>
        <dsp:cNvSpPr/>
      </dsp:nvSpPr>
      <dsp:spPr>
        <a:xfrm>
          <a:off x="4608276" y="5866687"/>
          <a:ext cx="1299046" cy="84438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accent1">
                  <a:lumMod val="75000"/>
                </a:schemeClr>
              </a:solidFill>
            </a:rPr>
            <a:t>Trout Power</a:t>
          </a:r>
        </a:p>
      </dsp:txBody>
      <dsp:txXfrm>
        <a:off x="4649495" y="5907906"/>
        <a:ext cx="1216608" cy="761942"/>
      </dsp:txXfrm>
    </dsp:sp>
    <dsp:sp modelId="{2AC76454-CAF7-46CA-8CA7-C76BE6CC5551}">
      <dsp:nvSpPr>
        <dsp:cNvPr id="0" name=""/>
        <dsp:cNvSpPr/>
      </dsp:nvSpPr>
      <dsp:spPr>
        <a:xfrm>
          <a:off x="2326484" y="426246"/>
          <a:ext cx="5862630" cy="5862630"/>
        </a:xfrm>
        <a:custGeom>
          <a:avLst/>
          <a:gdLst/>
          <a:ahLst/>
          <a:cxnLst/>
          <a:rect l="0" t="0" r="0" b="0"/>
          <a:pathLst>
            <a:path>
              <a:moveTo>
                <a:pt x="2272427" y="5787619"/>
              </a:moveTo>
              <a:arcTo wR="2931315" hR="2931315" stAng="6179380" swAng="1109237"/>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2A7B5D6-6BF0-490F-B5A2-81A05C9E02B3}">
      <dsp:nvSpPr>
        <dsp:cNvPr id="0" name=""/>
        <dsp:cNvSpPr/>
      </dsp:nvSpPr>
      <dsp:spPr>
        <a:xfrm>
          <a:off x="2535523" y="5008124"/>
          <a:ext cx="1299046" cy="8443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accent1">
                  <a:lumMod val="75000"/>
                </a:schemeClr>
              </a:solidFill>
            </a:rPr>
            <a:t>ADK Museums</a:t>
          </a:r>
        </a:p>
      </dsp:txBody>
      <dsp:txXfrm>
        <a:off x="2576742" y="5049343"/>
        <a:ext cx="1216608" cy="761942"/>
      </dsp:txXfrm>
    </dsp:sp>
    <dsp:sp modelId="{57228018-2600-4667-97DC-FC145BB8CF7F}">
      <dsp:nvSpPr>
        <dsp:cNvPr id="0" name=""/>
        <dsp:cNvSpPr/>
      </dsp:nvSpPr>
      <dsp:spPr>
        <a:xfrm>
          <a:off x="2326484" y="426246"/>
          <a:ext cx="5862630" cy="5862630"/>
        </a:xfrm>
        <a:custGeom>
          <a:avLst/>
          <a:gdLst/>
          <a:ahLst/>
          <a:cxnLst/>
          <a:rect l="0" t="0" r="0" b="0"/>
          <a:pathLst>
            <a:path>
              <a:moveTo>
                <a:pt x="501469" y="4570967"/>
              </a:moveTo>
              <a:arcTo wR="2931315" hR="2931315" stAng="8759318" swAng="1528364"/>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30856E3-6CF7-46AF-8343-20A686DC8E8C}">
      <dsp:nvSpPr>
        <dsp:cNvPr id="0" name=""/>
        <dsp:cNvSpPr/>
      </dsp:nvSpPr>
      <dsp:spPr>
        <a:xfrm>
          <a:off x="1676961" y="2935371"/>
          <a:ext cx="1299046" cy="8443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accent1">
                  <a:lumMod val="75000"/>
                </a:schemeClr>
              </a:solidFill>
            </a:rPr>
            <a:t>Great Camp Sagamore</a:t>
          </a:r>
        </a:p>
      </dsp:txBody>
      <dsp:txXfrm>
        <a:off x="1718180" y="2976590"/>
        <a:ext cx="1216608" cy="761942"/>
      </dsp:txXfrm>
    </dsp:sp>
    <dsp:sp modelId="{1CEA886A-6696-497D-ABEC-37095D855911}">
      <dsp:nvSpPr>
        <dsp:cNvPr id="0" name=""/>
        <dsp:cNvSpPr/>
      </dsp:nvSpPr>
      <dsp:spPr>
        <a:xfrm>
          <a:off x="2326484" y="426246"/>
          <a:ext cx="5862630" cy="5862630"/>
        </a:xfrm>
        <a:custGeom>
          <a:avLst/>
          <a:gdLst/>
          <a:ahLst/>
          <a:cxnLst/>
          <a:rect l="0" t="0" r="0" b="0"/>
          <a:pathLst>
            <a:path>
              <a:moveTo>
                <a:pt x="32490" y="2496084"/>
              </a:moveTo>
              <a:arcTo wR="2931315" hR="2931315" stAng="11312318" swAng="1528364"/>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44DECB8-23AC-4A9B-8AE1-E167737A4B6A}">
      <dsp:nvSpPr>
        <dsp:cNvPr id="0" name=""/>
        <dsp:cNvSpPr/>
      </dsp:nvSpPr>
      <dsp:spPr>
        <a:xfrm>
          <a:off x="2535523" y="862619"/>
          <a:ext cx="1299046" cy="8443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accent1">
                  <a:lumMod val="75000"/>
                </a:schemeClr>
              </a:solidFill>
            </a:rPr>
            <a:t>ADK Trout Unlimited Chapters</a:t>
          </a:r>
        </a:p>
      </dsp:txBody>
      <dsp:txXfrm>
        <a:off x="2576742" y="903838"/>
        <a:ext cx="1216608" cy="761942"/>
      </dsp:txXfrm>
    </dsp:sp>
    <dsp:sp modelId="{D1F5F1A6-E0B7-4A3B-9CB0-5937EEDA0A30}">
      <dsp:nvSpPr>
        <dsp:cNvPr id="0" name=""/>
        <dsp:cNvSpPr/>
      </dsp:nvSpPr>
      <dsp:spPr>
        <a:xfrm>
          <a:off x="2326484" y="426246"/>
          <a:ext cx="5862630" cy="5862630"/>
        </a:xfrm>
        <a:custGeom>
          <a:avLst/>
          <a:gdLst/>
          <a:ahLst/>
          <a:cxnLst/>
          <a:rect l="0" t="0" r="0" b="0"/>
          <a:pathLst>
            <a:path>
              <a:moveTo>
                <a:pt x="1400712" y="431342"/>
              </a:moveTo>
              <a:arcTo wR="2931315" hR="2931315" stAng="14311382" swAng="1109237"/>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368143-66A3-4982-BEB0-E29DAAB445E4}">
      <dsp:nvSpPr>
        <dsp:cNvPr id="0" name=""/>
        <dsp:cNvSpPr/>
      </dsp:nvSpPr>
      <dsp:spPr>
        <a:xfrm>
          <a:off x="52" y="0"/>
          <a:ext cx="11005044" cy="14799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Use a cherished, charismatic and iconic creature as  Innovative </a:t>
          </a:r>
          <a:r>
            <a:rPr lang="en-US" sz="3500" kern="1200" dirty="0">
              <a:solidFill>
                <a:schemeClr val="accent2"/>
              </a:solidFill>
            </a:rPr>
            <a:t>Pathway &amp; Portal </a:t>
          </a:r>
          <a:r>
            <a:rPr lang="en-US" sz="3500" kern="1200" dirty="0"/>
            <a:t>for climate change education. </a:t>
          </a:r>
        </a:p>
      </dsp:txBody>
      <dsp:txXfrm>
        <a:off x="43398" y="43346"/>
        <a:ext cx="10918352" cy="1393263"/>
      </dsp:txXfrm>
    </dsp:sp>
    <dsp:sp modelId="{B1213823-A0B6-45B8-853D-F1132DB11084}">
      <dsp:nvSpPr>
        <dsp:cNvPr id="0" name=""/>
        <dsp:cNvSpPr/>
      </dsp:nvSpPr>
      <dsp:spPr>
        <a:xfrm>
          <a:off x="1263" y="1669362"/>
          <a:ext cx="7188836" cy="14799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Innovative new extension education </a:t>
          </a:r>
          <a:r>
            <a:rPr lang="en-US" sz="2800" b="1" kern="1200" dirty="0">
              <a:solidFill>
                <a:schemeClr val="accent2"/>
              </a:solidFill>
            </a:rPr>
            <a:t>Products &amp; Publications</a:t>
          </a:r>
        </a:p>
      </dsp:txBody>
      <dsp:txXfrm>
        <a:off x="44609" y="1712708"/>
        <a:ext cx="7102144" cy="1393263"/>
      </dsp:txXfrm>
    </dsp:sp>
    <dsp:sp modelId="{44B0D4BD-7791-4EB5-B2C1-9A6ABBC5557E}">
      <dsp:nvSpPr>
        <dsp:cNvPr id="0" name=""/>
        <dsp:cNvSpPr/>
      </dsp:nvSpPr>
      <dsp:spPr>
        <a:xfrm>
          <a:off x="0" y="3338724"/>
          <a:ext cx="3520487" cy="14799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New </a:t>
          </a:r>
          <a:r>
            <a:rPr lang="en-US" sz="2800" kern="1200" dirty="0">
              <a:solidFill>
                <a:schemeClr val="accent2"/>
              </a:solidFill>
            </a:rPr>
            <a:t>Partnerships</a:t>
          </a:r>
        </a:p>
      </dsp:txBody>
      <dsp:txXfrm>
        <a:off x="43346" y="3382070"/>
        <a:ext cx="3433795" cy="1393263"/>
      </dsp:txXfrm>
    </dsp:sp>
    <dsp:sp modelId="{65F119B3-D096-47EE-8D8C-C0E3D2F007DF}">
      <dsp:nvSpPr>
        <dsp:cNvPr id="0" name=""/>
        <dsp:cNvSpPr/>
      </dsp:nvSpPr>
      <dsp:spPr>
        <a:xfrm>
          <a:off x="3743541" y="3338724"/>
          <a:ext cx="3520487" cy="14799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New </a:t>
          </a:r>
          <a:r>
            <a:rPr lang="en-US" sz="2800" kern="1200" dirty="0">
              <a:solidFill>
                <a:schemeClr val="accent2"/>
              </a:solidFill>
            </a:rPr>
            <a:t>Programs</a:t>
          </a:r>
        </a:p>
      </dsp:txBody>
      <dsp:txXfrm>
        <a:off x="3786887" y="3382070"/>
        <a:ext cx="3433795" cy="1393263"/>
      </dsp:txXfrm>
    </dsp:sp>
    <dsp:sp modelId="{B818C559-E389-4723-B992-762D134E95B8}">
      <dsp:nvSpPr>
        <dsp:cNvPr id="0" name=""/>
        <dsp:cNvSpPr/>
      </dsp:nvSpPr>
      <dsp:spPr>
        <a:xfrm>
          <a:off x="7485820" y="1669362"/>
          <a:ext cx="3520487" cy="14799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Innovative new extension </a:t>
          </a:r>
          <a:r>
            <a:rPr lang="en-US" sz="2800" b="1" kern="1200" dirty="0">
              <a:solidFill>
                <a:schemeClr val="accent2"/>
              </a:solidFill>
            </a:rPr>
            <a:t>Presence</a:t>
          </a:r>
          <a:r>
            <a:rPr lang="en-US" sz="2800" kern="1200" dirty="0"/>
            <a:t> (social media)</a:t>
          </a:r>
        </a:p>
      </dsp:txBody>
      <dsp:txXfrm>
        <a:off x="7529166" y="1712708"/>
        <a:ext cx="3433795" cy="1393263"/>
      </dsp:txXfrm>
    </dsp:sp>
    <dsp:sp modelId="{784C2EA8-9F3B-45FB-B86D-3E076FE0C868}">
      <dsp:nvSpPr>
        <dsp:cNvPr id="0" name=""/>
        <dsp:cNvSpPr/>
      </dsp:nvSpPr>
      <dsp:spPr>
        <a:xfrm>
          <a:off x="7487083" y="3338724"/>
          <a:ext cx="3520487" cy="14799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New </a:t>
          </a:r>
          <a:r>
            <a:rPr lang="en-US" sz="2800" kern="1200" dirty="0">
              <a:solidFill>
                <a:schemeClr val="accent2"/>
              </a:solidFill>
            </a:rPr>
            <a:t>Participants</a:t>
          </a:r>
        </a:p>
      </dsp:txBody>
      <dsp:txXfrm>
        <a:off x="7530429" y="3382070"/>
        <a:ext cx="3433795" cy="1393263"/>
      </dsp:txXfrm>
    </dsp:sp>
  </dsp:spTree>
</dsp:drawing>
</file>

<file path=ppt/diagrams/layout1.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30EB7-98EE-4B80-A078-C9F799463E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99A2F2-820C-4279-B29B-43D067A059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BBDB8D-014D-4A0E-8AD4-52A9A77CF997}"/>
              </a:ext>
            </a:extLst>
          </p:cNvPr>
          <p:cNvSpPr>
            <a:spLocks noGrp="1"/>
          </p:cNvSpPr>
          <p:nvPr>
            <p:ph type="dt" sz="half" idx="10"/>
          </p:nvPr>
        </p:nvSpPr>
        <p:spPr/>
        <p:txBody>
          <a:bodyPr/>
          <a:lstStyle/>
          <a:p>
            <a:fld id="{96B44E81-3867-4B2D-9018-2832D6087A98}" type="datetimeFigureOut">
              <a:rPr lang="en-US" smtClean="0"/>
              <a:t>11/4/2020</a:t>
            </a:fld>
            <a:endParaRPr lang="en-US"/>
          </a:p>
        </p:txBody>
      </p:sp>
      <p:sp>
        <p:nvSpPr>
          <p:cNvPr id="5" name="Footer Placeholder 4">
            <a:extLst>
              <a:ext uri="{FF2B5EF4-FFF2-40B4-BE49-F238E27FC236}">
                <a16:creationId xmlns:a16="http://schemas.microsoft.com/office/drawing/2014/main" id="{1C4FF1B9-B24A-41AC-8071-8582F267DD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CBBFAD-3C40-4FB3-9C0E-B54A2DA9EB59}"/>
              </a:ext>
            </a:extLst>
          </p:cNvPr>
          <p:cNvSpPr>
            <a:spLocks noGrp="1"/>
          </p:cNvSpPr>
          <p:nvPr>
            <p:ph type="sldNum" sz="quarter" idx="12"/>
          </p:nvPr>
        </p:nvSpPr>
        <p:spPr/>
        <p:txBody>
          <a:bodyPr/>
          <a:lstStyle/>
          <a:p>
            <a:fld id="{430B2286-F816-4107-9A19-F9E636C7D628}" type="slidenum">
              <a:rPr lang="en-US" smtClean="0"/>
              <a:t>‹#›</a:t>
            </a:fld>
            <a:endParaRPr lang="en-US"/>
          </a:p>
        </p:txBody>
      </p:sp>
    </p:spTree>
    <p:extLst>
      <p:ext uri="{BB962C8B-B14F-4D97-AF65-F5344CB8AC3E}">
        <p14:creationId xmlns:p14="http://schemas.microsoft.com/office/powerpoint/2010/main" val="445000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B1AFA-BB48-466A-A681-14E5F36D46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F20F96-4D77-4E1F-B34F-B61F133D74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20D30E-6209-49FA-8CB4-130B9C5ED88D}"/>
              </a:ext>
            </a:extLst>
          </p:cNvPr>
          <p:cNvSpPr>
            <a:spLocks noGrp="1"/>
          </p:cNvSpPr>
          <p:nvPr>
            <p:ph type="dt" sz="half" idx="10"/>
          </p:nvPr>
        </p:nvSpPr>
        <p:spPr/>
        <p:txBody>
          <a:bodyPr/>
          <a:lstStyle/>
          <a:p>
            <a:fld id="{96B44E81-3867-4B2D-9018-2832D6087A98}" type="datetimeFigureOut">
              <a:rPr lang="en-US" smtClean="0"/>
              <a:t>11/4/2020</a:t>
            </a:fld>
            <a:endParaRPr lang="en-US"/>
          </a:p>
        </p:txBody>
      </p:sp>
      <p:sp>
        <p:nvSpPr>
          <p:cNvPr id="5" name="Footer Placeholder 4">
            <a:extLst>
              <a:ext uri="{FF2B5EF4-FFF2-40B4-BE49-F238E27FC236}">
                <a16:creationId xmlns:a16="http://schemas.microsoft.com/office/drawing/2014/main" id="{DE07948D-A08C-4878-BCA4-5E99089AB5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CD89F3-09D1-426E-A270-9C072B50213F}"/>
              </a:ext>
            </a:extLst>
          </p:cNvPr>
          <p:cNvSpPr>
            <a:spLocks noGrp="1"/>
          </p:cNvSpPr>
          <p:nvPr>
            <p:ph type="sldNum" sz="quarter" idx="12"/>
          </p:nvPr>
        </p:nvSpPr>
        <p:spPr/>
        <p:txBody>
          <a:bodyPr/>
          <a:lstStyle/>
          <a:p>
            <a:fld id="{430B2286-F816-4107-9A19-F9E636C7D628}" type="slidenum">
              <a:rPr lang="en-US" smtClean="0"/>
              <a:t>‹#›</a:t>
            </a:fld>
            <a:endParaRPr lang="en-US"/>
          </a:p>
        </p:txBody>
      </p:sp>
    </p:spTree>
    <p:extLst>
      <p:ext uri="{BB962C8B-B14F-4D97-AF65-F5344CB8AC3E}">
        <p14:creationId xmlns:p14="http://schemas.microsoft.com/office/powerpoint/2010/main" val="422083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3AB60C-F93E-4383-91C6-B32A85941E6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A06898-8523-4DCD-B9BB-77ACAF8497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D07836-69A7-413F-AA62-D666866C0DDD}"/>
              </a:ext>
            </a:extLst>
          </p:cNvPr>
          <p:cNvSpPr>
            <a:spLocks noGrp="1"/>
          </p:cNvSpPr>
          <p:nvPr>
            <p:ph type="dt" sz="half" idx="10"/>
          </p:nvPr>
        </p:nvSpPr>
        <p:spPr/>
        <p:txBody>
          <a:bodyPr/>
          <a:lstStyle/>
          <a:p>
            <a:fld id="{96B44E81-3867-4B2D-9018-2832D6087A98}" type="datetimeFigureOut">
              <a:rPr lang="en-US" smtClean="0"/>
              <a:t>11/4/2020</a:t>
            </a:fld>
            <a:endParaRPr lang="en-US"/>
          </a:p>
        </p:txBody>
      </p:sp>
      <p:sp>
        <p:nvSpPr>
          <p:cNvPr id="5" name="Footer Placeholder 4">
            <a:extLst>
              <a:ext uri="{FF2B5EF4-FFF2-40B4-BE49-F238E27FC236}">
                <a16:creationId xmlns:a16="http://schemas.microsoft.com/office/drawing/2014/main" id="{3BEBB572-F886-4F2D-AD53-FB70B49A4D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22E3E-31C1-4FCD-878B-DFE1B7815136}"/>
              </a:ext>
            </a:extLst>
          </p:cNvPr>
          <p:cNvSpPr>
            <a:spLocks noGrp="1"/>
          </p:cNvSpPr>
          <p:nvPr>
            <p:ph type="sldNum" sz="quarter" idx="12"/>
          </p:nvPr>
        </p:nvSpPr>
        <p:spPr/>
        <p:txBody>
          <a:bodyPr/>
          <a:lstStyle/>
          <a:p>
            <a:fld id="{430B2286-F816-4107-9A19-F9E636C7D628}" type="slidenum">
              <a:rPr lang="en-US" smtClean="0"/>
              <a:t>‹#›</a:t>
            </a:fld>
            <a:endParaRPr lang="en-US"/>
          </a:p>
        </p:txBody>
      </p:sp>
    </p:spTree>
    <p:extLst>
      <p:ext uri="{BB962C8B-B14F-4D97-AF65-F5344CB8AC3E}">
        <p14:creationId xmlns:p14="http://schemas.microsoft.com/office/powerpoint/2010/main" val="2091756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E50ED-A86B-454F-93CD-F842CDC29A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FE52DB-B3FC-40AF-A993-8347DEF702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3C4B75-FEDC-4038-8834-0D7426CCECD0}"/>
              </a:ext>
            </a:extLst>
          </p:cNvPr>
          <p:cNvSpPr>
            <a:spLocks noGrp="1"/>
          </p:cNvSpPr>
          <p:nvPr>
            <p:ph type="dt" sz="half" idx="10"/>
          </p:nvPr>
        </p:nvSpPr>
        <p:spPr/>
        <p:txBody>
          <a:bodyPr/>
          <a:lstStyle/>
          <a:p>
            <a:fld id="{96B44E81-3867-4B2D-9018-2832D6087A98}" type="datetimeFigureOut">
              <a:rPr lang="en-US" smtClean="0"/>
              <a:t>11/4/2020</a:t>
            </a:fld>
            <a:endParaRPr lang="en-US"/>
          </a:p>
        </p:txBody>
      </p:sp>
      <p:sp>
        <p:nvSpPr>
          <p:cNvPr id="5" name="Footer Placeholder 4">
            <a:extLst>
              <a:ext uri="{FF2B5EF4-FFF2-40B4-BE49-F238E27FC236}">
                <a16:creationId xmlns:a16="http://schemas.microsoft.com/office/drawing/2014/main" id="{EF63A052-E574-4039-AC50-FBB6998B84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250CC7-0402-429C-9C1C-5DB8A890665B}"/>
              </a:ext>
            </a:extLst>
          </p:cNvPr>
          <p:cNvSpPr>
            <a:spLocks noGrp="1"/>
          </p:cNvSpPr>
          <p:nvPr>
            <p:ph type="sldNum" sz="quarter" idx="12"/>
          </p:nvPr>
        </p:nvSpPr>
        <p:spPr/>
        <p:txBody>
          <a:bodyPr/>
          <a:lstStyle/>
          <a:p>
            <a:fld id="{430B2286-F816-4107-9A19-F9E636C7D628}" type="slidenum">
              <a:rPr lang="en-US" smtClean="0"/>
              <a:t>‹#›</a:t>
            </a:fld>
            <a:endParaRPr lang="en-US"/>
          </a:p>
        </p:txBody>
      </p:sp>
    </p:spTree>
    <p:extLst>
      <p:ext uri="{BB962C8B-B14F-4D97-AF65-F5344CB8AC3E}">
        <p14:creationId xmlns:p14="http://schemas.microsoft.com/office/powerpoint/2010/main" val="3005298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EE69E-CCA4-481A-8D44-096375AF15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01C93C-FB44-41B8-8338-B9E052120B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579A5A-0408-4EBC-BA36-D8C4025417CA}"/>
              </a:ext>
            </a:extLst>
          </p:cNvPr>
          <p:cNvSpPr>
            <a:spLocks noGrp="1"/>
          </p:cNvSpPr>
          <p:nvPr>
            <p:ph type="dt" sz="half" idx="10"/>
          </p:nvPr>
        </p:nvSpPr>
        <p:spPr/>
        <p:txBody>
          <a:bodyPr/>
          <a:lstStyle/>
          <a:p>
            <a:fld id="{96B44E81-3867-4B2D-9018-2832D6087A98}" type="datetimeFigureOut">
              <a:rPr lang="en-US" smtClean="0"/>
              <a:t>11/4/2020</a:t>
            </a:fld>
            <a:endParaRPr lang="en-US"/>
          </a:p>
        </p:txBody>
      </p:sp>
      <p:sp>
        <p:nvSpPr>
          <p:cNvPr id="5" name="Footer Placeholder 4">
            <a:extLst>
              <a:ext uri="{FF2B5EF4-FFF2-40B4-BE49-F238E27FC236}">
                <a16:creationId xmlns:a16="http://schemas.microsoft.com/office/drawing/2014/main" id="{4D4C4511-29E8-4305-A75A-2F2D80606B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8B1A1E-CF9D-40BC-ABBE-EF696CD5B611}"/>
              </a:ext>
            </a:extLst>
          </p:cNvPr>
          <p:cNvSpPr>
            <a:spLocks noGrp="1"/>
          </p:cNvSpPr>
          <p:nvPr>
            <p:ph type="sldNum" sz="quarter" idx="12"/>
          </p:nvPr>
        </p:nvSpPr>
        <p:spPr/>
        <p:txBody>
          <a:bodyPr/>
          <a:lstStyle/>
          <a:p>
            <a:fld id="{430B2286-F816-4107-9A19-F9E636C7D628}" type="slidenum">
              <a:rPr lang="en-US" smtClean="0"/>
              <a:t>‹#›</a:t>
            </a:fld>
            <a:endParaRPr lang="en-US"/>
          </a:p>
        </p:txBody>
      </p:sp>
    </p:spTree>
    <p:extLst>
      <p:ext uri="{BB962C8B-B14F-4D97-AF65-F5344CB8AC3E}">
        <p14:creationId xmlns:p14="http://schemas.microsoft.com/office/powerpoint/2010/main" val="1310235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9DE69-1262-4C51-81DA-0F7555ADA8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F4C0F8-30DB-4F44-B52A-732C25AFA6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B6D6A0-F0ED-4786-A1DF-F4EF0520DB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72D0CA-D830-4A26-87B4-F33FBF09DF66}"/>
              </a:ext>
            </a:extLst>
          </p:cNvPr>
          <p:cNvSpPr>
            <a:spLocks noGrp="1"/>
          </p:cNvSpPr>
          <p:nvPr>
            <p:ph type="dt" sz="half" idx="10"/>
          </p:nvPr>
        </p:nvSpPr>
        <p:spPr/>
        <p:txBody>
          <a:bodyPr/>
          <a:lstStyle/>
          <a:p>
            <a:fld id="{96B44E81-3867-4B2D-9018-2832D6087A98}" type="datetimeFigureOut">
              <a:rPr lang="en-US" smtClean="0"/>
              <a:t>11/4/2020</a:t>
            </a:fld>
            <a:endParaRPr lang="en-US"/>
          </a:p>
        </p:txBody>
      </p:sp>
      <p:sp>
        <p:nvSpPr>
          <p:cNvPr id="6" name="Footer Placeholder 5">
            <a:extLst>
              <a:ext uri="{FF2B5EF4-FFF2-40B4-BE49-F238E27FC236}">
                <a16:creationId xmlns:a16="http://schemas.microsoft.com/office/drawing/2014/main" id="{974A1CF3-D898-4C62-9F48-5D79202AFC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4C9172-2A2E-4E4A-BAC7-ED7E4FD0D97F}"/>
              </a:ext>
            </a:extLst>
          </p:cNvPr>
          <p:cNvSpPr>
            <a:spLocks noGrp="1"/>
          </p:cNvSpPr>
          <p:nvPr>
            <p:ph type="sldNum" sz="quarter" idx="12"/>
          </p:nvPr>
        </p:nvSpPr>
        <p:spPr/>
        <p:txBody>
          <a:bodyPr/>
          <a:lstStyle/>
          <a:p>
            <a:fld id="{430B2286-F816-4107-9A19-F9E636C7D628}" type="slidenum">
              <a:rPr lang="en-US" smtClean="0"/>
              <a:t>‹#›</a:t>
            </a:fld>
            <a:endParaRPr lang="en-US"/>
          </a:p>
        </p:txBody>
      </p:sp>
    </p:spTree>
    <p:extLst>
      <p:ext uri="{BB962C8B-B14F-4D97-AF65-F5344CB8AC3E}">
        <p14:creationId xmlns:p14="http://schemas.microsoft.com/office/powerpoint/2010/main" val="2708513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E0BDF-6F87-4A5A-81B8-963BFD2929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EB852A-0AEC-4461-9EF6-330DC87E22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3EA9E8-0E77-4D6E-B645-F03FFEA4A9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A35F0C7-33F3-44AF-8985-8EADCFABD6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4492B3-8968-477B-98BF-4350CA22A4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AAF2BA-171E-4D5B-A2AF-D778A4242C98}"/>
              </a:ext>
            </a:extLst>
          </p:cNvPr>
          <p:cNvSpPr>
            <a:spLocks noGrp="1"/>
          </p:cNvSpPr>
          <p:nvPr>
            <p:ph type="dt" sz="half" idx="10"/>
          </p:nvPr>
        </p:nvSpPr>
        <p:spPr/>
        <p:txBody>
          <a:bodyPr/>
          <a:lstStyle/>
          <a:p>
            <a:fld id="{96B44E81-3867-4B2D-9018-2832D6087A98}" type="datetimeFigureOut">
              <a:rPr lang="en-US" smtClean="0"/>
              <a:t>11/4/2020</a:t>
            </a:fld>
            <a:endParaRPr lang="en-US"/>
          </a:p>
        </p:txBody>
      </p:sp>
      <p:sp>
        <p:nvSpPr>
          <p:cNvPr id="8" name="Footer Placeholder 7">
            <a:extLst>
              <a:ext uri="{FF2B5EF4-FFF2-40B4-BE49-F238E27FC236}">
                <a16:creationId xmlns:a16="http://schemas.microsoft.com/office/drawing/2014/main" id="{32EC2843-485F-444A-BE9F-01F9965C1E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EDB936-3942-4D1B-9D2B-232921E627C8}"/>
              </a:ext>
            </a:extLst>
          </p:cNvPr>
          <p:cNvSpPr>
            <a:spLocks noGrp="1"/>
          </p:cNvSpPr>
          <p:nvPr>
            <p:ph type="sldNum" sz="quarter" idx="12"/>
          </p:nvPr>
        </p:nvSpPr>
        <p:spPr/>
        <p:txBody>
          <a:bodyPr/>
          <a:lstStyle/>
          <a:p>
            <a:fld id="{430B2286-F816-4107-9A19-F9E636C7D628}" type="slidenum">
              <a:rPr lang="en-US" smtClean="0"/>
              <a:t>‹#›</a:t>
            </a:fld>
            <a:endParaRPr lang="en-US"/>
          </a:p>
        </p:txBody>
      </p:sp>
    </p:spTree>
    <p:extLst>
      <p:ext uri="{BB962C8B-B14F-4D97-AF65-F5344CB8AC3E}">
        <p14:creationId xmlns:p14="http://schemas.microsoft.com/office/powerpoint/2010/main" val="758370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ADA29-DA86-4D7C-BCF1-76A4CC3F2D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966898-DF6B-453A-A586-B6D9C61E6723}"/>
              </a:ext>
            </a:extLst>
          </p:cNvPr>
          <p:cNvSpPr>
            <a:spLocks noGrp="1"/>
          </p:cNvSpPr>
          <p:nvPr>
            <p:ph type="dt" sz="half" idx="10"/>
          </p:nvPr>
        </p:nvSpPr>
        <p:spPr/>
        <p:txBody>
          <a:bodyPr/>
          <a:lstStyle/>
          <a:p>
            <a:fld id="{96B44E81-3867-4B2D-9018-2832D6087A98}" type="datetimeFigureOut">
              <a:rPr lang="en-US" smtClean="0"/>
              <a:t>11/4/2020</a:t>
            </a:fld>
            <a:endParaRPr lang="en-US"/>
          </a:p>
        </p:txBody>
      </p:sp>
      <p:sp>
        <p:nvSpPr>
          <p:cNvPr id="4" name="Footer Placeholder 3">
            <a:extLst>
              <a:ext uri="{FF2B5EF4-FFF2-40B4-BE49-F238E27FC236}">
                <a16:creationId xmlns:a16="http://schemas.microsoft.com/office/drawing/2014/main" id="{184640CF-A6E8-46F8-98AC-F2A9BE5C5D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AD3BDA-68F3-4801-AB73-9CBD71482848}"/>
              </a:ext>
            </a:extLst>
          </p:cNvPr>
          <p:cNvSpPr>
            <a:spLocks noGrp="1"/>
          </p:cNvSpPr>
          <p:nvPr>
            <p:ph type="sldNum" sz="quarter" idx="12"/>
          </p:nvPr>
        </p:nvSpPr>
        <p:spPr/>
        <p:txBody>
          <a:bodyPr/>
          <a:lstStyle/>
          <a:p>
            <a:fld id="{430B2286-F816-4107-9A19-F9E636C7D628}" type="slidenum">
              <a:rPr lang="en-US" smtClean="0"/>
              <a:t>‹#›</a:t>
            </a:fld>
            <a:endParaRPr lang="en-US"/>
          </a:p>
        </p:txBody>
      </p:sp>
    </p:spTree>
    <p:extLst>
      <p:ext uri="{BB962C8B-B14F-4D97-AF65-F5344CB8AC3E}">
        <p14:creationId xmlns:p14="http://schemas.microsoft.com/office/powerpoint/2010/main" val="1386516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E806F7-90B7-4CA4-BF45-F0CF4EEA8BA4}"/>
              </a:ext>
            </a:extLst>
          </p:cNvPr>
          <p:cNvSpPr>
            <a:spLocks noGrp="1"/>
          </p:cNvSpPr>
          <p:nvPr>
            <p:ph type="dt" sz="half" idx="10"/>
          </p:nvPr>
        </p:nvSpPr>
        <p:spPr/>
        <p:txBody>
          <a:bodyPr/>
          <a:lstStyle/>
          <a:p>
            <a:fld id="{96B44E81-3867-4B2D-9018-2832D6087A98}" type="datetimeFigureOut">
              <a:rPr lang="en-US" smtClean="0"/>
              <a:t>11/4/2020</a:t>
            </a:fld>
            <a:endParaRPr lang="en-US"/>
          </a:p>
        </p:txBody>
      </p:sp>
      <p:sp>
        <p:nvSpPr>
          <p:cNvPr id="3" name="Footer Placeholder 2">
            <a:extLst>
              <a:ext uri="{FF2B5EF4-FFF2-40B4-BE49-F238E27FC236}">
                <a16:creationId xmlns:a16="http://schemas.microsoft.com/office/drawing/2014/main" id="{AD64E8DD-C3DE-4DFC-AC56-B9B363ACDB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092E37-3971-4296-86A4-BBC41B246552}"/>
              </a:ext>
            </a:extLst>
          </p:cNvPr>
          <p:cNvSpPr>
            <a:spLocks noGrp="1"/>
          </p:cNvSpPr>
          <p:nvPr>
            <p:ph type="sldNum" sz="quarter" idx="12"/>
          </p:nvPr>
        </p:nvSpPr>
        <p:spPr/>
        <p:txBody>
          <a:bodyPr/>
          <a:lstStyle/>
          <a:p>
            <a:fld id="{430B2286-F816-4107-9A19-F9E636C7D628}" type="slidenum">
              <a:rPr lang="en-US" smtClean="0"/>
              <a:t>‹#›</a:t>
            </a:fld>
            <a:endParaRPr lang="en-US"/>
          </a:p>
        </p:txBody>
      </p:sp>
    </p:spTree>
    <p:extLst>
      <p:ext uri="{BB962C8B-B14F-4D97-AF65-F5344CB8AC3E}">
        <p14:creationId xmlns:p14="http://schemas.microsoft.com/office/powerpoint/2010/main" val="2325776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F9B3A-F980-43BC-AE9D-30FB44B210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1B794C-1E8E-4367-8827-73747AAFA2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2C58F9-D73B-4F98-826C-3FFBB3FDA6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24AFFE-53E8-4680-B6E8-6CA453E6E931}"/>
              </a:ext>
            </a:extLst>
          </p:cNvPr>
          <p:cNvSpPr>
            <a:spLocks noGrp="1"/>
          </p:cNvSpPr>
          <p:nvPr>
            <p:ph type="dt" sz="half" idx="10"/>
          </p:nvPr>
        </p:nvSpPr>
        <p:spPr/>
        <p:txBody>
          <a:bodyPr/>
          <a:lstStyle/>
          <a:p>
            <a:fld id="{96B44E81-3867-4B2D-9018-2832D6087A98}" type="datetimeFigureOut">
              <a:rPr lang="en-US" smtClean="0"/>
              <a:t>11/4/2020</a:t>
            </a:fld>
            <a:endParaRPr lang="en-US"/>
          </a:p>
        </p:txBody>
      </p:sp>
      <p:sp>
        <p:nvSpPr>
          <p:cNvPr id="6" name="Footer Placeholder 5">
            <a:extLst>
              <a:ext uri="{FF2B5EF4-FFF2-40B4-BE49-F238E27FC236}">
                <a16:creationId xmlns:a16="http://schemas.microsoft.com/office/drawing/2014/main" id="{E7033FD1-3DBE-46FF-8E2B-8CD1FD3BC4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868DAA-8A62-4AE0-BA12-C3D403174435}"/>
              </a:ext>
            </a:extLst>
          </p:cNvPr>
          <p:cNvSpPr>
            <a:spLocks noGrp="1"/>
          </p:cNvSpPr>
          <p:nvPr>
            <p:ph type="sldNum" sz="quarter" idx="12"/>
          </p:nvPr>
        </p:nvSpPr>
        <p:spPr/>
        <p:txBody>
          <a:bodyPr/>
          <a:lstStyle/>
          <a:p>
            <a:fld id="{430B2286-F816-4107-9A19-F9E636C7D628}" type="slidenum">
              <a:rPr lang="en-US" smtClean="0"/>
              <a:t>‹#›</a:t>
            </a:fld>
            <a:endParaRPr lang="en-US"/>
          </a:p>
        </p:txBody>
      </p:sp>
    </p:spTree>
    <p:extLst>
      <p:ext uri="{BB962C8B-B14F-4D97-AF65-F5344CB8AC3E}">
        <p14:creationId xmlns:p14="http://schemas.microsoft.com/office/powerpoint/2010/main" val="1377871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9FB66-3F10-4DD6-9D65-D1BCBC575E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89D6D3-6200-4BB7-BAF4-CDB7B90635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525304-DCD7-401D-8AD6-1E89F172DD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36A16F-DAF9-44D5-A728-BAB6861C8322}"/>
              </a:ext>
            </a:extLst>
          </p:cNvPr>
          <p:cNvSpPr>
            <a:spLocks noGrp="1"/>
          </p:cNvSpPr>
          <p:nvPr>
            <p:ph type="dt" sz="half" idx="10"/>
          </p:nvPr>
        </p:nvSpPr>
        <p:spPr/>
        <p:txBody>
          <a:bodyPr/>
          <a:lstStyle/>
          <a:p>
            <a:fld id="{96B44E81-3867-4B2D-9018-2832D6087A98}" type="datetimeFigureOut">
              <a:rPr lang="en-US" smtClean="0"/>
              <a:t>11/4/2020</a:t>
            </a:fld>
            <a:endParaRPr lang="en-US"/>
          </a:p>
        </p:txBody>
      </p:sp>
      <p:sp>
        <p:nvSpPr>
          <p:cNvPr id="6" name="Footer Placeholder 5">
            <a:extLst>
              <a:ext uri="{FF2B5EF4-FFF2-40B4-BE49-F238E27FC236}">
                <a16:creationId xmlns:a16="http://schemas.microsoft.com/office/drawing/2014/main" id="{D40FBF81-09E6-4EA6-B606-2242BB0316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85BD8B-D369-4B2E-A0F1-39F208E3F8D4}"/>
              </a:ext>
            </a:extLst>
          </p:cNvPr>
          <p:cNvSpPr>
            <a:spLocks noGrp="1"/>
          </p:cNvSpPr>
          <p:nvPr>
            <p:ph type="sldNum" sz="quarter" idx="12"/>
          </p:nvPr>
        </p:nvSpPr>
        <p:spPr/>
        <p:txBody>
          <a:bodyPr/>
          <a:lstStyle/>
          <a:p>
            <a:fld id="{430B2286-F816-4107-9A19-F9E636C7D628}" type="slidenum">
              <a:rPr lang="en-US" smtClean="0"/>
              <a:t>‹#›</a:t>
            </a:fld>
            <a:endParaRPr lang="en-US"/>
          </a:p>
        </p:txBody>
      </p:sp>
    </p:spTree>
    <p:extLst>
      <p:ext uri="{BB962C8B-B14F-4D97-AF65-F5344CB8AC3E}">
        <p14:creationId xmlns:p14="http://schemas.microsoft.com/office/powerpoint/2010/main" val="870805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A7CDD6-51C5-4372-98B0-EECD6332E8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7EE831-8AA1-4295-9E78-5E96291428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098D7B-F105-4E67-BC5C-D081640342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B44E81-3867-4B2D-9018-2832D6087A98}" type="datetimeFigureOut">
              <a:rPr lang="en-US" smtClean="0"/>
              <a:t>11/4/2020</a:t>
            </a:fld>
            <a:endParaRPr lang="en-US"/>
          </a:p>
        </p:txBody>
      </p:sp>
      <p:sp>
        <p:nvSpPr>
          <p:cNvPr id="5" name="Footer Placeholder 4">
            <a:extLst>
              <a:ext uri="{FF2B5EF4-FFF2-40B4-BE49-F238E27FC236}">
                <a16:creationId xmlns:a16="http://schemas.microsoft.com/office/drawing/2014/main" id="{4FD8D347-DD20-45E3-ABBD-B9C1B9DA5C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F2058CB-057A-47ED-8FD5-CB652A5C36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B2286-F816-4107-9A19-F9E636C7D628}" type="slidenum">
              <a:rPr lang="en-US" smtClean="0"/>
              <a:t>‹#›</a:t>
            </a:fld>
            <a:endParaRPr lang="en-US"/>
          </a:p>
        </p:txBody>
      </p:sp>
    </p:spTree>
    <p:extLst>
      <p:ext uri="{BB962C8B-B14F-4D97-AF65-F5344CB8AC3E}">
        <p14:creationId xmlns:p14="http://schemas.microsoft.com/office/powerpoint/2010/main" val="162324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2.dnr.cornell.edu/cek7/afrp_index.ht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ildlifeleadershipacademy.org/" TargetMode="External"/><Relationship Id="rId2" Type="http://schemas.openxmlformats.org/officeDocument/2006/relationships/hyperlink" Target="http://www.troutintheclassroom.org/home" TargetMode="External"/><Relationship Id="rId1" Type="http://schemas.openxmlformats.org/officeDocument/2006/relationships/slideLayout" Target="../slideLayouts/slideLayout2.xml"/><Relationship Id="rId5" Type="http://schemas.openxmlformats.org/officeDocument/2006/relationships/hyperlink" Target="https://www.troutpower.org/" TargetMode="External"/><Relationship Id="rId4" Type="http://schemas.openxmlformats.org/officeDocument/2006/relationships/hyperlink" Target="https://wildlifeleadershipacademy.org/brookies-tour/"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paperturn.com/us/flipbook/what-is-a-flipbook" TargetMode="External"/><Relationship Id="rId2" Type="http://schemas.openxmlformats.org/officeDocument/2006/relationships/hyperlink" Target="http://www2.dnr.cornell.edu/cek7/Videos.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6" name="Freeform: Shape 72">
            <a:extLst>
              <a:ext uri="{FF2B5EF4-FFF2-40B4-BE49-F238E27FC236}">
                <a16:creationId xmlns:a16="http://schemas.microsoft.com/office/drawing/2014/main" id="{6DB7ADBC-26DA-450D-A8BF-E1ACCB466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234" y="0"/>
            <a:ext cx="6488456"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27" name="Freeform: Shape 74">
            <a:extLst>
              <a:ext uri="{FF2B5EF4-FFF2-40B4-BE49-F238E27FC236}">
                <a16:creationId xmlns:a16="http://schemas.microsoft.com/office/drawing/2014/main" id="{5E3C0EDB-60D3-4CEF-8B80-C6D01E08D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00758"/>
            <a:ext cx="5198011"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40C269CE-FB56-4D68-8CFB-1CFD5F3505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3375" y="500244"/>
            <a:ext cx="6428625" cy="6357756"/>
          </a:xfrm>
          <a:custGeom>
            <a:avLst/>
            <a:gdLst>
              <a:gd name="connsiteX0" fmla="*/ 4279392 w 6428625"/>
              <a:gd name="connsiteY0" fmla="*/ 0 h 6357756"/>
              <a:gd name="connsiteX1" fmla="*/ 6319204 w 6428625"/>
              <a:gd name="connsiteY1" fmla="*/ 516500 h 6357756"/>
              <a:gd name="connsiteX2" fmla="*/ 6428625 w 6428625"/>
              <a:gd name="connsiteY2" fmla="*/ 579415 h 6357756"/>
              <a:gd name="connsiteX3" fmla="*/ 6428625 w 6428625"/>
              <a:gd name="connsiteY3" fmla="*/ 6357756 h 6357756"/>
              <a:gd name="connsiteX4" fmla="*/ 539921 w 6428625"/>
              <a:gd name="connsiteY4" fmla="*/ 6357756 h 6357756"/>
              <a:gd name="connsiteX5" fmla="*/ 516500 w 6428625"/>
              <a:gd name="connsiteY5" fmla="*/ 6319205 h 6357756"/>
              <a:gd name="connsiteX6" fmla="*/ 0 w 6428625"/>
              <a:gd name="connsiteY6" fmla="*/ 4279392 h 6357756"/>
              <a:gd name="connsiteX7" fmla="*/ 4279392 w 6428625"/>
              <a:gd name="connsiteY7" fmla="*/ 0 h 635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28625" h="6357756">
                <a:moveTo>
                  <a:pt x="4279392" y="0"/>
                </a:moveTo>
                <a:cubicBezTo>
                  <a:pt x="5017968" y="0"/>
                  <a:pt x="5712843" y="187105"/>
                  <a:pt x="6319204" y="516500"/>
                </a:cubicBezTo>
                <a:lnTo>
                  <a:pt x="6428625" y="579415"/>
                </a:lnTo>
                <a:lnTo>
                  <a:pt x="6428625" y="6357756"/>
                </a:lnTo>
                <a:lnTo>
                  <a:pt x="539921" y="6357756"/>
                </a:lnTo>
                <a:lnTo>
                  <a:pt x="516500" y="6319205"/>
                </a:lnTo>
                <a:cubicBezTo>
                  <a:pt x="187105" y="5712844"/>
                  <a:pt x="0" y="5017968"/>
                  <a:pt x="0" y="4279392"/>
                </a:cubicBezTo>
                <a:cubicBezTo>
                  <a:pt x="0" y="1915949"/>
                  <a:pt x="1915949" y="0"/>
                  <a:pt x="4279392"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A6ED7E7F-75F7-4581-A930-C4DEBC2A8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7967" y="664836"/>
            <a:ext cx="6264033" cy="6193164"/>
          </a:xfrm>
          <a:custGeom>
            <a:avLst/>
            <a:gdLst>
              <a:gd name="connsiteX0" fmla="*/ 4114800 w 6264033"/>
              <a:gd name="connsiteY0" fmla="*/ 0 h 6193164"/>
              <a:gd name="connsiteX1" fmla="*/ 6248473 w 6264033"/>
              <a:gd name="connsiteY1" fmla="*/ 595714 h 6193164"/>
              <a:gd name="connsiteX2" fmla="*/ 6264033 w 6264033"/>
              <a:gd name="connsiteY2" fmla="*/ 605689 h 6193164"/>
              <a:gd name="connsiteX3" fmla="*/ 6264033 w 6264033"/>
              <a:gd name="connsiteY3" fmla="*/ 6193164 h 6193164"/>
              <a:gd name="connsiteX4" fmla="*/ 567718 w 6264033"/>
              <a:gd name="connsiteY4" fmla="*/ 6193164 h 6193164"/>
              <a:gd name="connsiteX5" fmla="*/ 496635 w 6264033"/>
              <a:gd name="connsiteY5" fmla="*/ 6076158 h 6193164"/>
              <a:gd name="connsiteX6" fmla="*/ 0 w 6264033"/>
              <a:gd name="connsiteY6" fmla="*/ 4114800 h 6193164"/>
              <a:gd name="connsiteX7" fmla="*/ 4114800 w 6264033"/>
              <a:gd name="connsiteY7" fmla="*/ 0 h 619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64033" h="6193164">
                <a:moveTo>
                  <a:pt x="4114800" y="0"/>
                </a:moveTo>
                <a:cubicBezTo>
                  <a:pt x="4895986" y="0"/>
                  <a:pt x="5626328" y="217689"/>
                  <a:pt x="6248473" y="595714"/>
                </a:cubicBezTo>
                <a:lnTo>
                  <a:pt x="6264033" y="605689"/>
                </a:lnTo>
                <a:lnTo>
                  <a:pt x="6264033" y="6193164"/>
                </a:lnTo>
                <a:lnTo>
                  <a:pt x="567718" y="6193164"/>
                </a:lnTo>
                <a:lnTo>
                  <a:pt x="496635" y="6076158"/>
                </a:lnTo>
                <a:cubicBezTo>
                  <a:pt x="179909" y="5493119"/>
                  <a:pt x="0" y="4824969"/>
                  <a:pt x="0" y="4114800"/>
                </a:cubicBezTo>
                <a:cubicBezTo>
                  <a:pt x="0" y="1842259"/>
                  <a:pt x="1842259" y="0"/>
                  <a:pt x="4114800"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B065AC2-7AFB-46AF-A57C-8C185BB32F03}"/>
              </a:ext>
            </a:extLst>
          </p:cNvPr>
          <p:cNvSpPr>
            <a:spLocks noGrp="1"/>
          </p:cNvSpPr>
          <p:nvPr>
            <p:ph type="ctrTitle"/>
          </p:nvPr>
        </p:nvSpPr>
        <p:spPr>
          <a:xfrm>
            <a:off x="6789743" y="2442411"/>
            <a:ext cx="4996329" cy="2024404"/>
          </a:xfrm>
        </p:spPr>
        <p:txBody>
          <a:bodyPr>
            <a:normAutofit/>
          </a:bodyPr>
          <a:lstStyle/>
          <a:p>
            <a:r>
              <a:rPr lang="en-US" sz="3300" b="1">
                <a:solidFill>
                  <a:srgbClr val="FFFFFF"/>
                </a:solidFill>
                <a:effectLst/>
                <a:latin typeface="Calibri Light" panose="020F0302020204030204" pitchFamily="34" charset="0"/>
                <a:ea typeface="Calibri" panose="020F0502020204030204" pitchFamily="34" charset="0"/>
                <a:cs typeface="Calibri" panose="020F0502020204030204" pitchFamily="34" charset="0"/>
              </a:rPr>
              <a:t>Climate Change Education through Cold-Water Fisheries Extension </a:t>
            </a:r>
            <a:br>
              <a:rPr lang="en-US" sz="3300">
                <a:solidFill>
                  <a:srgbClr val="FFFFFF"/>
                </a:solidFill>
                <a:effectLst/>
                <a:latin typeface="Calibri" panose="020F0502020204030204" pitchFamily="34" charset="0"/>
                <a:ea typeface="Calibri" panose="020F0502020204030204" pitchFamily="34" charset="0"/>
              </a:rPr>
            </a:br>
            <a:endParaRPr lang="en-US" sz="3300">
              <a:solidFill>
                <a:srgbClr val="FFFFFF"/>
              </a:solidFill>
            </a:endParaRPr>
          </a:p>
        </p:txBody>
      </p:sp>
      <p:sp>
        <p:nvSpPr>
          <p:cNvPr id="3" name="Subtitle 2">
            <a:extLst>
              <a:ext uri="{FF2B5EF4-FFF2-40B4-BE49-F238E27FC236}">
                <a16:creationId xmlns:a16="http://schemas.microsoft.com/office/drawing/2014/main" id="{F3F7A1C8-4508-472F-8105-FEE7FE165506}"/>
              </a:ext>
            </a:extLst>
          </p:cNvPr>
          <p:cNvSpPr>
            <a:spLocks noGrp="1"/>
          </p:cNvSpPr>
          <p:nvPr>
            <p:ph type="subTitle" idx="1"/>
          </p:nvPr>
        </p:nvSpPr>
        <p:spPr>
          <a:xfrm>
            <a:off x="6789743" y="4632160"/>
            <a:ext cx="4996328" cy="1068293"/>
          </a:xfrm>
        </p:spPr>
        <p:txBody>
          <a:bodyPr>
            <a:normAutofit/>
          </a:bodyPr>
          <a:lstStyle/>
          <a:p>
            <a:r>
              <a:rPr lang="en-US" sz="1700">
                <a:solidFill>
                  <a:srgbClr val="FFFFFF"/>
                </a:solidFill>
              </a:rPr>
              <a:t>Keith G. Tidball, PhD</a:t>
            </a:r>
          </a:p>
          <a:p>
            <a:r>
              <a:rPr lang="en-US" sz="1700">
                <a:solidFill>
                  <a:srgbClr val="FFFFFF"/>
                </a:solidFill>
              </a:rPr>
              <a:t>Ag In-Service 2020</a:t>
            </a:r>
          </a:p>
          <a:p>
            <a:r>
              <a:rPr lang="en-US" sz="1700">
                <a:solidFill>
                  <a:srgbClr val="FFFFFF"/>
                </a:solidFill>
              </a:rPr>
              <a:t>Wildlife, Forestry and Fisheries Track</a:t>
            </a:r>
          </a:p>
        </p:txBody>
      </p:sp>
      <p:pic>
        <p:nvPicPr>
          <p:cNvPr id="5124" name="Picture 4" descr="How To Find and Catch Brook Trout - On The Water">
            <a:extLst>
              <a:ext uri="{FF2B5EF4-FFF2-40B4-BE49-F238E27FC236}">
                <a16:creationId xmlns:a16="http://schemas.microsoft.com/office/drawing/2014/main" id="{C95DBFB5-019E-4B5E-9E0D-2A2A27CA2B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510" b="19103"/>
          <a:stretch/>
        </p:blipFill>
        <p:spPr bwMode="auto">
          <a:xfrm>
            <a:off x="979868" y="10"/>
            <a:ext cx="6069184" cy="2839773"/>
          </a:xfrm>
          <a:custGeom>
            <a:avLst/>
            <a:gdLst/>
            <a:ahLst/>
            <a:cxnLst/>
            <a:rect l="l" t="t" r="r" b="b"/>
            <a:pathLst>
              <a:path w="6069184" h="2839783">
                <a:moveTo>
                  <a:pt x="0" y="0"/>
                </a:moveTo>
                <a:lnTo>
                  <a:pt x="6069184" y="0"/>
                </a:lnTo>
                <a:lnTo>
                  <a:pt x="6063824" y="106160"/>
                </a:lnTo>
                <a:cubicBezTo>
                  <a:pt x="5907892" y="1641596"/>
                  <a:pt x="4611168" y="2839783"/>
                  <a:pt x="3034592" y="2839783"/>
                </a:cubicBezTo>
                <a:cubicBezTo>
                  <a:pt x="1458016" y="2839783"/>
                  <a:pt x="161293" y="1641596"/>
                  <a:pt x="5361" y="106160"/>
                </a:cubicBezTo>
                <a:close/>
              </a:path>
            </a:pathLst>
          </a:custGeom>
          <a:noFill/>
          <a:extLst>
            <a:ext uri="{909E8E84-426E-40DD-AFC4-6F175D3DCCD1}">
              <a14:hiddenFill xmlns:a14="http://schemas.microsoft.com/office/drawing/2010/main">
                <a:solidFill>
                  <a:srgbClr val="FFFFFF"/>
                </a:solidFill>
              </a14:hiddenFill>
            </a:ext>
          </a:extLst>
        </p:spPr>
      </p:pic>
      <p:pic>
        <p:nvPicPr>
          <p:cNvPr id="5122" name="Picture 2" descr="Cornell Cooperative Extension - YouTube">
            <a:extLst>
              <a:ext uri="{FF2B5EF4-FFF2-40B4-BE49-F238E27FC236}">
                <a16:creationId xmlns:a16="http://schemas.microsoft.com/office/drawing/2014/main" id="{F761A3D2-5A39-4C73-8E36-855A33ED92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733" r="4" b="13627"/>
          <a:stretch/>
        </p:blipFill>
        <p:spPr bwMode="auto">
          <a:xfrm>
            <a:off x="3" y="3124786"/>
            <a:ext cx="5001415" cy="3733214"/>
          </a:xfrm>
          <a:custGeom>
            <a:avLst/>
            <a:gdLst/>
            <a:ahLst/>
            <a:cxnLst/>
            <a:rect l="l" t="t" r="r" b="b"/>
            <a:pathLst>
              <a:path w="5001415" h="3733214">
                <a:moveTo>
                  <a:pt x="1956463" y="0"/>
                </a:moveTo>
                <a:cubicBezTo>
                  <a:pt x="3638144" y="0"/>
                  <a:pt x="5001415" y="1363271"/>
                  <a:pt x="5001415" y="3044952"/>
                </a:cubicBezTo>
                <a:cubicBezTo>
                  <a:pt x="5001415" y="3255162"/>
                  <a:pt x="4980114" y="3460397"/>
                  <a:pt x="4939553" y="3658617"/>
                </a:cubicBezTo>
                <a:lnTo>
                  <a:pt x="4920372" y="3733214"/>
                </a:lnTo>
                <a:lnTo>
                  <a:pt x="0" y="3733214"/>
                </a:lnTo>
                <a:lnTo>
                  <a:pt x="0" y="713124"/>
                </a:lnTo>
                <a:lnTo>
                  <a:pt x="19591" y="695319"/>
                </a:lnTo>
                <a:cubicBezTo>
                  <a:pt x="545938" y="260939"/>
                  <a:pt x="1220728" y="0"/>
                  <a:pt x="1956463"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107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3CE4AA8A-FC43-4959-8C50-7339513FEA27}"/>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Extension Objectives</a:t>
            </a:r>
          </a:p>
        </p:txBody>
      </p:sp>
      <p:sp>
        <p:nvSpPr>
          <p:cNvPr id="3" name="Content Placeholder 2">
            <a:extLst>
              <a:ext uri="{FF2B5EF4-FFF2-40B4-BE49-F238E27FC236}">
                <a16:creationId xmlns:a16="http://schemas.microsoft.com/office/drawing/2014/main" id="{2459E5BC-E735-41A9-BAB9-F4B3B5357D93}"/>
              </a:ext>
            </a:extLst>
          </p:cNvPr>
          <p:cNvSpPr>
            <a:spLocks noGrp="1"/>
          </p:cNvSpPr>
          <p:nvPr>
            <p:ph idx="1"/>
          </p:nvPr>
        </p:nvSpPr>
        <p:spPr>
          <a:xfrm>
            <a:off x="1367624" y="2490436"/>
            <a:ext cx="9708995" cy="4367564"/>
          </a:xfrm>
        </p:spPr>
        <p:txBody>
          <a:bodyPr anchor="ctr">
            <a:normAutofit/>
          </a:bodyPr>
          <a:lstStyle/>
          <a:p>
            <a:pPr marL="0" marR="0" indent="0">
              <a:spcBef>
                <a:spcPts val="0"/>
              </a:spcBef>
              <a:spcAft>
                <a:spcPts val="0"/>
              </a:spcAft>
              <a:buNone/>
            </a:pPr>
            <a:r>
              <a:rPr lang="en-US" sz="1600" b="1" i="1" dirty="0">
                <a:effectLst/>
                <a:latin typeface="Calibri Light" panose="020F0302020204030204" pitchFamily="34" charset="0"/>
                <a:ea typeface="Calibri" panose="020F0502020204030204" pitchFamily="34" charset="0"/>
                <a:cs typeface="Calibri" panose="020F0502020204030204" pitchFamily="34" charset="0"/>
              </a:rPr>
              <a:t>Objective 3 – Create an Innovative Fisheries Extension Web Presence and Experience</a:t>
            </a:r>
            <a:r>
              <a:rPr lang="en-US" sz="1600" b="1" dirty="0">
                <a:effectLst/>
                <a:latin typeface="Calibri Light" panose="020F0302020204030204" pitchFamily="34" charset="0"/>
                <a:ea typeface="Calibri" panose="020F0502020204030204" pitchFamily="34" charset="0"/>
                <a:cs typeface="Calibri" panose="020F0502020204030204" pitchFamily="34" charset="0"/>
              </a:rPr>
              <a:t> </a:t>
            </a:r>
            <a:endParaRPr lang="en-US" sz="1600" b="1"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600" dirty="0">
                <a:effectLst/>
                <a:latin typeface="Calibri Light" panose="020F03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600" dirty="0">
                <a:effectLst/>
                <a:latin typeface="Calibri Light" panose="020F0302020204030204" pitchFamily="34" charset="0"/>
                <a:ea typeface="Calibri" panose="020F0502020204030204" pitchFamily="34" charset="0"/>
                <a:cs typeface="Calibri" panose="020F0502020204030204" pitchFamily="34" charset="0"/>
              </a:rPr>
              <a:t>The Adirondack Fishery Research Program and Little Moose Field Station have a dated website presence </a:t>
            </a:r>
            <a:r>
              <a:rPr lang="en-US" sz="1600" u="sng" dirty="0">
                <a:effectLst/>
                <a:latin typeface="Calibri Light" panose="020F0302020204030204" pitchFamily="34" charset="0"/>
                <a:ea typeface="Calibri" panose="020F0502020204030204" pitchFamily="34" charset="0"/>
                <a:cs typeface="Calibri" panose="020F0502020204030204" pitchFamily="34" charset="0"/>
              </a:rPr>
              <a:t>(see </a:t>
            </a:r>
            <a:r>
              <a:rPr lang="en-US" sz="1600" u="sng" dirty="0">
                <a:effectLst/>
                <a:latin typeface="Calibri" panose="020F0502020204030204" pitchFamily="34" charset="0"/>
                <a:ea typeface="Calibri" panose="020F0502020204030204" pitchFamily="34" charset="0"/>
                <a:hlinkClick r:id="rId2"/>
              </a:rPr>
              <a:t>http://www2.dnr.cornell.edu/cek7/afrp_index.htm</a:t>
            </a:r>
            <a:r>
              <a:rPr lang="en-US" sz="1600" dirty="0">
                <a:effectLst/>
                <a:latin typeface="Calibri" panose="020F0502020204030204" pitchFamily="34" charset="0"/>
                <a:ea typeface="Calibri" panose="020F0502020204030204" pitchFamily="34" charset="0"/>
              </a:rPr>
              <a:t>) and no explicit extension content on the website.  There are no social media platforms that drive traffic to the website or to Cornell Cooperative Extension more broadly. </a:t>
            </a:r>
          </a:p>
          <a:p>
            <a:pPr marL="0" marR="0" indent="0">
              <a:spcBef>
                <a:spcPts val="0"/>
              </a:spcBef>
              <a:spcAft>
                <a:spcPts val="0"/>
              </a:spcAft>
              <a:buNone/>
            </a:pPr>
            <a:endParaRPr lang="en-US" sz="16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600" dirty="0">
                <a:effectLst/>
                <a:latin typeface="Calibri" panose="020F0502020204030204" pitchFamily="34" charset="0"/>
                <a:ea typeface="Calibri" panose="020F0502020204030204" pitchFamily="34" charset="0"/>
              </a:rPr>
              <a:t>3a. The Climate Change Education through Cold-Water Fisheries Extension team will redesign the Adirondack Fishery Research Program website, and will build a new extension component of the website.  This technological innovation will serve as a repository of and access point for the many other innovations described in this proposal. The production of new websites will allow us to bring the web-based home of this project into accessibility compliance.</a:t>
            </a:r>
          </a:p>
          <a:p>
            <a:pPr marL="0" marR="0" indent="0">
              <a:spcBef>
                <a:spcPts val="0"/>
              </a:spcBef>
              <a:spcAft>
                <a:spcPts val="0"/>
              </a:spcAft>
              <a:buNone/>
            </a:pPr>
            <a:r>
              <a:rPr lang="en-US" sz="16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1600" dirty="0">
                <a:effectLst/>
                <a:latin typeface="Calibri" panose="020F0502020204030204" pitchFamily="34" charset="0"/>
                <a:ea typeface="Calibri" panose="020F0502020204030204" pitchFamily="34" charset="0"/>
              </a:rPr>
              <a:t>3b. The Climate Change Education through Cold-Water Fisheries Extension team will develop and release new Facebook, Instagram, and YouTube social media platforms. These platforms will be used to create virtual groups and networks of members of the proposed Adirondack Brook Trout Alliance. </a:t>
            </a:r>
          </a:p>
          <a:p>
            <a:pPr marL="0" indent="0">
              <a:buNone/>
            </a:pPr>
            <a:endParaRPr lang="en-US" sz="1500" dirty="0"/>
          </a:p>
        </p:txBody>
      </p:sp>
    </p:spTree>
    <p:extLst>
      <p:ext uri="{BB962C8B-B14F-4D97-AF65-F5344CB8AC3E}">
        <p14:creationId xmlns:p14="http://schemas.microsoft.com/office/powerpoint/2010/main" val="3495058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885BE454-7111-44FF-88FE-4D9BB954E7AB}"/>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Extension Objectives</a:t>
            </a:r>
          </a:p>
        </p:txBody>
      </p:sp>
      <p:sp>
        <p:nvSpPr>
          <p:cNvPr id="3" name="Content Placeholder 2">
            <a:extLst>
              <a:ext uri="{FF2B5EF4-FFF2-40B4-BE49-F238E27FC236}">
                <a16:creationId xmlns:a16="http://schemas.microsoft.com/office/drawing/2014/main" id="{2218E6D3-E74A-4679-8A0C-786B4F108665}"/>
              </a:ext>
            </a:extLst>
          </p:cNvPr>
          <p:cNvSpPr>
            <a:spLocks noGrp="1"/>
          </p:cNvSpPr>
          <p:nvPr>
            <p:ph idx="1"/>
          </p:nvPr>
        </p:nvSpPr>
        <p:spPr>
          <a:xfrm>
            <a:off x="1367624" y="2490436"/>
            <a:ext cx="9708995" cy="4268173"/>
          </a:xfrm>
        </p:spPr>
        <p:txBody>
          <a:bodyPr anchor="ctr">
            <a:normAutofit fontScale="92500"/>
          </a:bodyPr>
          <a:lstStyle/>
          <a:p>
            <a:pPr marL="0" marR="0" indent="0">
              <a:spcBef>
                <a:spcPts val="0"/>
              </a:spcBef>
              <a:spcAft>
                <a:spcPts val="0"/>
              </a:spcAft>
              <a:buNone/>
            </a:pPr>
            <a:r>
              <a:rPr lang="en-US" sz="1600" b="1" i="1" dirty="0">
                <a:effectLst/>
                <a:latin typeface="Calibri Light" panose="020F0302020204030204" pitchFamily="34" charset="0"/>
                <a:ea typeface="Calibri" panose="020F0502020204030204" pitchFamily="34" charset="0"/>
                <a:cs typeface="Calibri" panose="020F0502020204030204" pitchFamily="34" charset="0"/>
              </a:rPr>
              <a:t>Objective 4 – Build New </a:t>
            </a:r>
            <a:r>
              <a:rPr lang="en-US" sz="1600" b="1" i="1" dirty="0">
                <a:effectLst/>
                <a:latin typeface="Calibri" panose="020F0502020204030204" pitchFamily="34" charset="0"/>
                <a:ea typeface="Calibri" panose="020F0502020204030204" pitchFamily="34" charset="0"/>
              </a:rPr>
              <a:t>CCE North Country ADKs and Fisheries</a:t>
            </a:r>
            <a:r>
              <a:rPr lang="en-US" sz="1600" dirty="0">
                <a:effectLst/>
                <a:latin typeface="Calibri" panose="020F0502020204030204" pitchFamily="34" charset="0"/>
                <a:ea typeface="Calibri" panose="020F0502020204030204" pitchFamily="34" charset="0"/>
              </a:rPr>
              <a:t> </a:t>
            </a:r>
            <a:r>
              <a:rPr lang="en-US" sz="1600" b="1" i="1" dirty="0">
                <a:effectLst/>
                <a:latin typeface="Calibri Light" panose="020F0302020204030204" pitchFamily="34" charset="0"/>
                <a:ea typeface="Calibri" panose="020F0502020204030204" pitchFamily="34" charset="0"/>
                <a:cs typeface="Calibri" panose="020F0502020204030204" pitchFamily="34" charset="0"/>
              </a:rPr>
              <a:t>Partnerships </a:t>
            </a:r>
            <a:endParaRPr lang="en-US" sz="160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600" b="1" i="1" dirty="0">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r>
              <a:rPr lang="en-US" sz="1600" dirty="0">
                <a:effectLst/>
                <a:latin typeface="Calibri" panose="020F0502020204030204" pitchFamily="34" charset="0"/>
                <a:ea typeface="Calibri" panose="020F0502020204030204" pitchFamily="34" charset="0"/>
                <a:cs typeface="Calibri" panose="020F0502020204030204" pitchFamily="34" charset="0"/>
              </a:rPr>
              <a:t>Cooperative extension is a nationwide, non-credit educational network that addresses public needs by providing non-formal education and learning activities to communities throughout New York and the nation. With an organization that has been operating for over a century, cooperative extension is well positioned to efficiently get needed tools and knowledge into the hands of the people who need them. However, due in part to the geographic remoteness of the Adirondacks, the full measure of cooperative extension has not yet been reached in the Adirondack region. There is a need for greater partnership, especially in the domain of natural resources management.</a:t>
            </a:r>
          </a:p>
          <a:p>
            <a:pPr marL="0" marR="0" indent="0">
              <a:spcBef>
                <a:spcPts val="0"/>
              </a:spcBef>
              <a:spcAft>
                <a:spcPts val="0"/>
              </a:spcAft>
              <a:buNone/>
            </a:pPr>
            <a:endParaRPr lang="en-US" sz="1600" dirty="0">
              <a:effectLst/>
              <a:latin typeface="Calibri" panose="020F0502020204030204" pitchFamily="34" charset="0"/>
              <a:ea typeface="Calibri" panose="020F0502020204030204" pitchFamily="34" charset="0"/>
            </a:endParaRPr>
          </a:p>
          <a:p>
            <a:pPr marL="0" indent="0">
              <a:buNone/>
            </a:pPr>
            <a:r>
              <a:rPr lang="en-US" sz="1600" dirty="0"/>
              <a:t>4a. The Climate Change Education through Cold-Water Fisheries Extension team will work to create the Adirondack Brook Trout Alliance via a series of organizational and informational roundtables. These “Square Tail Summits” (square tail is a nickname of the brook trout) will be co-organized by the Climate Change Education through Cold-Water Fisheries Extension team and Adirondack Brook Trout Alliance partners, with CCE Herkimer and Cornell DNR in the lead. </a:t>
            </a:r>
          </a:p>
          <a:p>
            <a:pPr marL="0" indent="0">
              <a:buNone/>
            </a:pPr>
            <a:endParaRPr lang="en-US" sz="1600" dirty="0"/>
          </a:p>
          <a:p>
            <a:pPr marL="0" indent="0">
              <a:buNone/>
            </a:pPr>
            <a:r>
              <a:rPr lang="en-US" sz="1600" dirty="0"/>
              <a:t>4b. Once the Adirondack Brook Trout Alliance is established, it will be called upon to provide stakeholder input into future Climate Change Education through Cold-Water Fisheries Extension activities and to provide review and evaluation assistance of extension products and programs. As the alliance will include numerous Adirondack museums, we anticipate additional innovations in the form of exhibits and interpretive projects in the future.</a:t>
            </a:r>
          </a:p>
          <a:p>
            <a:pPr marL="0" indent="0">
              <a:buNone/>
            </a:pPr>
            <a:endParaRPr lang="en-US" sz="1300" dirty="0"/>
          </a:p>
        </p:txBody>
      </p:sp>
    </p:spTree>
    <p:extLst>
      <p:ext uri="{BB962C8B-B14F-4D97-AF65-F5344CB8AC3E}">
        <p14:creationId xmlns:p14="http://schemas.microsoft.com/office/powerpoint/2010/main" val="551654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41D80EF-F69D-4AC2-89AC-E194A9BCA34B}"/>
              </a:ext>
            </a:extLst>
          </p:cNvPr>
          <p:cNvPicPr>
            <a:picLocks noChangeAspect="1"/>
          </p:cNvPicPr>
          <p:nvPr/>
        </p:nvPicPr>
        <p:blipFill>
          <a:blip r:embed="rId2">
            <a:alphaModFix amt="7000"/>
          </a:blip>
          <a:stretch>
            <a:fillRect/>
          </a:stretch>
        </p:blipFill>
        <p:spPr>
          <a:xfrm>
            <a:off x="4294209" y="1635862"/>
            <a:ext cx="3877484" cy="3877484"/>
          </a:xfrm>
          <a:prstGeom prst="rect">
            <a:avLst/>
          </a:prstGeom>
        </p:spPr>
      </p:pic>
      <p:graphicFrame>
        <p:nvGraphicFramePr>
          <p:cNvPr id="4" name="Diagram 3">
            <a:extLst>
              <a:ext uri="{FF2B5EF4-FFF2-40B4-BE49-F238E27FC236}">
                <a16:creationId xmlns:a16="http://schemas.microsoft.com/office/drawing/2014/main" id="{0D376AC7-014A-4B22-9AE4-31A4E2E78A9F}"/>
              </a:ext>
            </a:extLst>
          </p:cNvPr>
          <p:cNvGraphicFramePr/>
          <p:nvPr>
            <p:extLst>
              <p:ext uri="{D42A27DB-BD31-4B8C-83A1-F6EECF244321}">
                <p14:modId xmlns:p14="http://schemas.microsoft.com/office/powerpoint/2010/main" val="2422558925"/>
              </p:ext>
            </p:extLst>
          </p:nvPr>
        </p:nvGraphicFramePr>
        <p:xfrm>
          <a:off x="975151" y="71438"/>
          <a:ext cx="10515600" cy="67151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A picture containing drawing&#10;&#10;Description automatically generated">
            <a:extLst>
              <a:ext uri="{FF2B5EF4-FFF2-40B4-BE49-F238E27FC236}">
                <a16:creationId xmlns:a16="http://schemas.microsoft.com/office/drawing/2014/main" id="{7A231A39-D00D-4BAC-B547-86EC028CB71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90582" y="2373472"/>
            <a:ext cx="4284737" cy="1741724"/>
          </a:xfrm>
          <a:prstGeom prst="rect">
            <a:avLst/>
          </a:prstGeom>
        </p:spPr>
      </p:pic>
      <p:sp>
        <p:nvSpPr>
          <p:cNvPr id="7" name="TextBox 6">
            <a:extLst>
              <a:ext uri="{FF2B5EF4-FFF2-40B4-BE49-F238E27FC236}">
                <a16:creationId xmlns:a16="http://schemas.microsoft.com/office/drawing/2014/main" id="{32B333E2-4AC7-419A-B15B-4D8EDDA2AD6A}"/>
              </a:ext>
            </a:extLst>
          </p:cNvPr>
          <p:cNvSpPr txBox="1"/>
          <p:nvPr/>
        </p:nvSpPr>
        <p:spPr>
          <a:xfrm>
            <a:off x="5166024" y="3135169"/>
            <a:ext cx="2581155" cy="369332"/>
          </a:xfrm>
          <a:prstGeom prst="rect">
            <a:avLst/>
          </a:prstGeom>
          <a:noFill/>
        </p:spPr>
        <p:txBody>
          <a:bodyPr wrap="square" rtlCol="0">
            <a:spAutoFit/>
          </a:bodyPr>
          <a:lstStyle/>
          <a:p>
            <a:r>
              <a:rPr lang="en-US" dirty="0">
                <a:solidFill>
                  <a:schemeClr val="bg1"/>
                </a:solidFill>
              </a:rPr>
              <a:t>ADK Brook Trout Alliance</a:t>
            </a:r>
          </a:p>
        </p:txBody>
      </p:sp>
    </p:spTree>
    <p:extLst>
      <p:ext uri="{BB962C8B-B14F-4D97-AF65-F5344CB8AC3E}">
        <p14:creationId xmlns:p14="http://schemas.microsoft.com/office/powerpoint/2010/main" val="2035778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78C8BB84-FC2E-4615-8DFB-7DCD884463D3}"/>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Extension Objectives</a:t>
            </a:r>
          </a:p>
        </p:txBody>
      </p:sp>
      <p:sp>
        <p:nvSpPr>
          <p:cNvPr id="3" name="Content Placeholder 2">
            <a:extLst>
              <a:ext uri="{FF2B5EF4-FFF2-40B4-BE49-F238E27FC236}">
                <a16:creationId xmlns:a16="http://schemas.microsoft.com/office/drawing/2014/main" id="{1105D140-DEC1-4AF8-9831-349E495ACD40}"/>
              </a:ext>
            </a:extLst>
          </p:cNvPr>
          <p:cNvSpPr>
            <a:spLocks noGrp="1"/>
          </p:cNvSpPr>
          <p:nvPr>
            <p:ph idx="1"/>
          </p:nvPr>
        </p:nvSpPr>
        <p:spPr>
          <a:xfrm>
            <a:off x="1119322" y="2490436"/>
            <a:ext cx="10300739" cy="4367564"/>
          </a:xfrm>
        </p:spPr>
        <p:txBody>
          <a:bodyPr anchor="ctr">
            <a:normAutofit fontScale="92500" lnSpcReduction="10000"/>
          </a:bodyPr>
          <a:lstStyle/>
          <a:p>
            <a:pPr marL="0" indent="0">
              <a:buNone/>
            </a:pPr>
            <a:r>
              <a:rPr lang="en-US" sz="1400" b="1" i="1" dirty="0">
                <a:effectLst/>
                <a:latin typeface="Calibri Light" panose="020F0302020204030204" pitchFamily="34" charset="0"/>
                <a:ea typeface="Calibri" panose="020F0502020204030204" pitchFamily="34" charset="0"/>
                <a:cs typeface="Calibri" panose="020F0502020204030204" pitchFamily="34" charset="0"/>
              </a:rPr>
              <a:t>Objective 5 – Initiate New Innovative Cold-Water Fisheries Extension Programs</a:t>
            </a:r>
          </a:p>
          <a:p>
            <a:pPr marL="0" indent="0">
              <a:buNone/>
            </a:pPr>
            <a:endParaRPr lang="en-US" sz="1400" b="1" i="1" dirty="0">
              <a:effectLst/>
              <a:latin typeface="Calibri Light" panose="020F03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r>
              <a:rPr lang="en-US" sz="1400" dirty="0">
                <a:effectLst/>
                <a:latin typeface="Calibri" panose="020F0502020204030204" pitchFamily="34" charset="0"/>
                <a:ea typeface="Calibri" panose="020F0502020204030204" pitchFamily="34" charset="0"/>
              </a:rPr>
              <a:t>The Climate Change Education through Cold-Water Fisheries Extension team will initiate four (4) new innovative extension programs by leveraging existing small-scale activities among partners (future Adirondack Brook Trout Alliance members).</a:t>
            </a:r>
          </a:p>
          <a:p>
            <a:pPr marL="0" marR="0" indent="0">
              <a:spcBef>
                <a:spcPts val="0"/>
              </a:spcBef>
              <a:spcAft>
                <a:spcPts val="0"/>
              </a:spcAft>
              <a:buNone/>
            </a:pPr>
            <a:r>
              <a:rPr lang="en-US" sz="14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1400" dirty="0">
                <a:effectLst/>
                <a:latin typeface="Calibri" panose="020F0502020204030204" pitchFamily="34" charset="0"/>
                <a:ea typeface="Calibri" panose="020F0502020204030204" pitchFamily="34" charset="0"/>
              </a:rPr>
              <a:t>5a</a:t>
            </a:r>
            <a:r>
              <a:rPr lang="en-US" sz="1400" u="sng"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We will partner with Adirondack Trout Unlimited chapters and CCE 4H Clubs to conduct Trout in the Classroom </a:t>
            </a:r>
            <a:r>
              <a:rPr lang="en-US" sz="1400" u="sng" dirty="0">
                <a:effectLst/>
                <a:latin typeface="Calibri" panose="020F0502020204030204" pitchFamily="34" charset="0"/>
                <a:ea typeface="Calibri" panose="020F0502020204030204" pitchFamily="34" charset="0"/>
              </a:rPr>
              <a:t>(see </a:t>
            </a:r>
            <a:r>
              <a:rPr lang="en-US" sz="1400" u="sng" dirty="0">
                <a:effectLst/>
                <a:latin typeface="Calibri" panose="020F0502020204030204" pitchFamily="34" charset="0"/>
                <a:ea typeface="Calibri" panose="020F0502020204030204" pitchFamily="34" charset="0"/>
                <a:hlinkClick r:id="rId2"/>
              </a:rPr>
              <a:t>http://www.troutintheclassroom.org/home</a:t>
            </a:r>
            <a:r>
              <a:rPr lang="en-US" sz="1400" dirty="0">
                <a:effectLst/>
                <a:latin typeface="Calibri" panose="020F0502020204030204" pitchFamily="34" charset="0"/>
                <a:ea typeface="Calibri" panose="020F0502020204030204" pitchFamily="34" charset="0"/>
              </a:rPr>
              <a:t>  ) educational experiences. We will innovate the existing curriculum, which focuses primarily on Brown trout or Rainbow trout, and re-focus it on Brook trout.  We will also work to include climate-change awareness and education as a part of the Trout in the Classroom experience. Sullivan County CCE has utilized the Trout in the Classroom resources with their 4H program, so we will consult with them to enhance our success rate in the Adirondacks counties.</a:t>
            </a:r>
          </a:p>
          <a:p>
            <a:pPr marL="0" marR="0" indent="0">
              <a:spcBef>
                <a:spcPts val="0"/>
              </a:spcBef>
              <a:spcAft>
                <a:spcPts val="0"/>
              </a:spcAft>
              <a:buNone/>
            </a:pPr>
            <a:r>
              <a:rPr lang="en-US" sz="14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1400" dirty="0">
                <a:effectLst/>
                <a:latin typeface="Calibri" panose="020F0502020204030204" pitchFamily="34" charset="0"/>
                <a:ea typeface="Calibri" panose="020F0502020204030204" pitchFamily="34" charset="0"/>
              </a:rPr>
              <a:t>5b. In partnership with the Cornell Program Work Team Youth Nature Outdoor Education (YNOE), we will develop a  prototype NY Wildlife Leadership Academy, modeled after the successful Pennsylvania program </a:t>
            </a:r>
            <a:r>
              <a:rPr lang="en-US" sz="1400" u="sng" dirty="0">
                <a:effectLst/>
                <a:latin typeface="Calibri" panose="020F0502020204030204" pitchFamily="34" charset="0"/>
                <a:ea typeface="Calibri" panose="020F0502020204030204" pitchFamily="34" charset="0"/>
              </a:rPr>
              <a:t>(see </a:t>
            </a:r>
            <a:r>
              <a:rPr lang="en-US" sz="1400" u="sng" dirty="0">
                <a:effectLst/>
                <a:latin typeface="Calibri" panose="020F0502020204030204" pitchFamily="34" charset="0"/>
                <a:ea typeface="Calibri" panose="020F0502020204030204" pitchFamily="34" charset="0"/>
                <a:hlinkClick r:id="rId3"/>
              </a:rPr>
              <a:t>https://wildlifeleadershipacademy.org/</a:t>
            </a:r>
            <a:r>
              <a:rPr lang="en-US" sz="1400" dirty="0">
                <a:effectLst/>
                <a:latin typeface="Calibri" panose="020F0502020204030204" pitchFamily="34" charset="0"/>
                <a:ea typeface="Calibri" panose="020F0502020204030204" pitchFamily="34" charset="0"/>
              </a:rPr>
              <a:t> ). The prototype will parallel the PA program focused on Brook Trout (</a:t>
            </a:r>
            <a:r>
              <a:rPr lang="en-US" sz="1400" u="sng" dirty="0">
                <a:effectLst/>
                <a:latin typeface="Calibri" panose="020F0502020204030204" pitchFamily="34" charset="0"/>
                <a:ea typeface="Calibri" panose="020F0502020204030204" pitchFamily="34" charset="0"/>
                <a:hlinkClick r:id="rId4"/>
              </a:rPr>
              <a:t>https://wildlifeleadershipacademy.org/brookies-tour/</a:t>
            </a:r>
            <a:r>
              <a:rPr lang="en-US" sz="1400" dirty="0">
                <a:effectLst/>
                <a:latin typeface="Calibri" panose="020F0502020204030204" pitchFamily="34" charset="0"/>
                <a:ea typeface="Calibri" panose="020F0502020204030204" pitchFamily="34" charset="0"/>
              </a:rPr>
              <a:t> ), which serves as a springboard to learn about biology, stream ecology, habitat, watersheds, and coldwater conservation. After field school, armed with knowledge, leadership skills, and the support of Academy staff, students return to their communities to serve as Conservation Ambassadors. The program will be targeted at high school age youth. </a:t>
            </a:r>
          </a:p>
          <a:p>
            <a:pPr marL="0" marR="0" indent="0">
              <a:spcBef>
                <a:spcPts val="0"/>
              </a:spcBef>
              <a:spcAft>
                <a:spcPts val="0"/>
              </a:spcAft>
              <a:buNone/>
            </a:pPr>
            <a:endParaRPr lang="en-US" sz="14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400" dirty="0">
                <a:effectLst/>
                <a:latin typeface="Calibri" panose="020F0502020204030204" pitchFamily="34" charset="0"/>
                <a:ea typeface="Calibri" panose="020F0502020204030204" pitchFamily="34" charset="0"/>
              </a:rPr>
              <a:t>5c. In partnership with Trout Power, NYS DEC, and Great Camp Sagamore, we will conduct a citizen science activity in Spring of 2021 wherein we recruit interested anglers to fish for brook trout in predetermined Adirondack streams to accomplish two scientific objectives. The first objective is to document brook trout occurrence and to geo-locate brook trout. The second objective is to conduct genetic microsatellite analysis on each fish caught to determine the genetic uniqueness of individual fish and fish populations. This is accomplished via a fin clip and sample quality protocol that is already well tested by Trout Power (</a:t>
            </a:r>
            <a:r>
              <a:rPr lang="en-US" sz="1400" u="sng" dirty="0">
                <a:effectLst/>
                <a:latin typeface="Calibri" panose="020F0502020204030204" pitchFamily="34" charset="0"/>
                <a:ea typeface="Calibri" panose="020F0502020204030204" pitchFamily="34" charset="0"/>
                <a:hlinkClick r:id="rId5"/>
              </a:rPr>
              <a:t>https://www.troutpower.org/</a:t>
            </a:r>
            <a:r>
              <a:rPr lang="en-US" sz="1400" dirty="0">
                <a:effectLst/>
                <a:latin typeface="Calibri" panose="020F0502020204030204" pitchFamily="34" charset="0"/>
                <a:ea typeface="Calibri" panose="020F0502020204030204" pitchFamily="34" charset="0"/>
              </a:rPr>
              <a:t>).</a:t>
            </a:r>
          </a:p>
          <a:p>
            <a:pPr marL="0" marR="0" indent="0">
              <a:spcBef>
                <a:spcPts val="0"/>
              </a:spcBef>
              <a:spcAft>
                <a:spcPts val="0"/>
              </a:spcAft>
              <a:buNone/>
            </a:pPr>
            <a:endParaRPr lang="en-US" sz="1400" dirty="0">
              <a:latin typeface="Calibri" panose="020F0502020204030204" pitchFamily="34" charset="0"/>
              <a:ea typeface="Calibri" panose="020F0502020204030204" pitchFamily="34" charset="0"/>
            </a:endParaRPr>
          </a:p>
          <a:p>
            <a:pPr marL="0" marR="0" indent="0">
              <a:spcBef>
                <a:spcPts val="0"/>
              </a:spcBef>
              <a:spcAft>
                <a:spcPts val="0"/>
              </a:spcAft>
              <a:buNone/>
            </a:pPr>
            <a:r>
              <a:rPr lang="en-US" sz="1400" dirty="0">
                <a:effectLst/>
                <a:latin typeface="Calibri" panose="020F0502020204030204" pitchFamily="34" charset="0"/>
                <a:ea typeface="Calibri" panose="020F0502020204030204" pitchFamily="34" charset="0"/>
              </a:rPr>
              <a:t>5d. Similar to an agricultural experimental field trial, we will build upon existing partnerships with Trout Power, the Sagamore Great Camp, and the DEC to conduct a citizen science based long term brook trout water quality study in a watershed near the Little Moose Field Station which will provide significant “wrap-around” social media and interactive learning opportunities for the North County and Adirondack Park visitors.</a:t>
            </a:r>
          </a:p>
          <a:p>
            <a:pPr marL="0" indent="0">
              <a:buNone/>
            </a:pPr>
            <a:endParaRPr lang="en-US" sz="1000" dirty="0">
              <a:effectLst/>
              <a:latin typeface="Calibri" panose="020F0502020204030204" pitchFamily="34" charset="0"/>
              <a:ea typeface="Calibri" panose="020F0502020204030204" pitchFamily="34" charset="0"/>
            </a:endParaRPr>
          </a:p>
          <a:p>
            <a:pPr marL="0" indent="0">
              <a:buNone/>
            </a:pPr>
            <a:endParaRPr lang="en-US" sz="1000" dirty="0"/>
          </a:p>
        </p:txBody>
      </p:sp>
    </p:spTree>
    <p:extLst>
      <p:ext uri="{BB962C8B-B14F-4D97-AF65-F5344CB8AC3E}">
        <p14:creationId xmlns:p14="http://schemas.microsoft.com/office/powerpoint/2010/main" val="2518851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1A12BB8-89AB-4890-AB56-913BDFDC0648}"/>
              </a:ext>
            </a:extLst>
          </p:cNvPr>
          <p:cNvPicPr/>
          <p:nvPr/>
        </p:nvPicPr>
        <p:blipFill>
          <a:blip r:embed="rId2"/>
          <a:stretch>
            <a:fillRect/>
          </a:stretch>
        </p:blipFill>
        <p:spPr>
          <a:xfrm>
            <a:off x="795130" y="109330"/>
            <a:ext cx="10724322" cy="6500192"/>
          </a:xfrm>
          <a:prstGeom prst="rect">
            <a:avLst/>
          </a:prstGeom>
        </p:spPr>
      </p:pic>
    </p:spTree>
    <p:extLst>
      <p:ext uri="{BB962C8B-B14F-4D97-AF65-F5344CB8AC3E}">
        <p14:creationId xmlns:p14="http://schemas.microsoft.com/office/powerpoint/2010/main" val="900187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F9EA9991-60F0-4DF3-AD12-1B11136106F8}"/>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Extension Objectives</a:t>
            </a:r>
          </a:p>
        </p:txBody>
      </p:sp>
      <p:sp>
        <p:nvSpPr>
          <p:cNvPr id="3" name="Content Placeholder 2">
            <a:extLst>
              <a:ext uri="{FF2B5EF4-FFF2-40B4-BE49-F238E27FC236}">
                <a16:creationId xmlns:a16="http://schemas.microsoft.com/office/drawing/2014/main" id="{451C9E94-4B01-4634-A008-4F21ECDEFBB9}"/>
              </a:ext>
            </a:extLst>
          </p:cNvPr>
          <p:cNvSpPr>
            <a:spLocks noGrp="1"/>
          </p:cNvSpPr>
          <p:nvPr>
            <p:ph idx="1"/>
          </p:nvPr>
        </p:nvSpPr>
        <p:spPr>
          <a:xfrm>
            <a:off x="1316765" y="2412481"/>
            <a:ext cx="9708995" cy="4218477"/>
          </a:xfrm>
        </p:spPr>
        <p:txBody>
          <a:bodyPr anchor="ctr">
            <a:noAutofit/>
          </a:bodyPr>
          <a:lstStyle/>
          <a:p>
            <a:pPr marL="0" indent="0">
              <a:buNone/>
            </a:pPr>
            <a:r>
              <a:rPr lang="en-US" sz="1600" b="1" i="1" dirty="0">
                <a:effectLst/>
                <a:latin typeface="Calibri Light" panose="020F0302020204030204" pitchFamily="34" charset="0"/>
                <a:ea typeface="Calibri" panose="020F0502020204030204" pitchFamily="34" charset="0"/>
                <a:cs typeface="Calibri" panose="020F0502020204030204" pitchFamily="34" charset="0"/>
              </a:rPr>
              <a:t>Objective 6 – Recruit New CCE Partners Participants</a:t>
            </a:r>
            <a:endParaRPr lang="en-US" sz="1600" dirty="0">
              <a:effectLst/>
              <a:latin typeface="Calibri" panose="020F0502020204030204" pitchFamily="34" charset="0"/>
              <a:ea typeface="Calibri" panose="020F0502020204030204" pitchFamily="34" charset="0"/>
            </a:endParaRPr>
          </a:p>
          <a:p>
            <a:pPr marL="0" indent="0">
              <a:buNone/>
            </a:pPr>
            <a:endParaRPr lang="en-US" sz="1600" dirty="0"/>
          </a:p>
          <a:p>
            <a:pPr marL="0" indent="0">
              <a:buNone/>
            </a:pPr>
            <a:r>
              <a:rPr lang="en-US" sz="1600" dirty="0"/>
              <a:t>6a. We will work with the following museums in the Adirondacks to innovate the ways in which cooperative extension products, programs, and outcomes are described and interpreted:</a:t>
            </a:r>
          </a:p>
          <a:p>
            <a:pPr marL="0" indent="0">
              <a:buNone/>
            </a:pPr>
            <a:endParaRPr lang="en-US" sz="1600" dirty="0"/>
          </a:p>
          <a:p>
            <a:pPr marL="0" indent="0">
              <a:buNone/>
            </a:pPr>
            <a:r>
              <a:rPr lang="en-US" sz="1600" dirty="0"/>
              <a:t>The View in Old Forge</a:t>
            </a:r>
          </a:p>
          <a:p>
            <a:pPr marL="0" indent="0">
              <a:buNone/>
            </a:pPr>
            <a:r>
              <a:rPr lang="en-US" sz="1600" dirty="0"/>
              <a:t>ADK Wild Center in Tupper Lake</a:t>
            </a:r>
          </a:p>
          <a:p>
            <a:pPr marL="0" indent="0">
              <a:buNone/>
            </a:pPr>
            <a:r>
              <a:rPr lang="en-US" sz="1600" dirty="0"/>
              <a:t>The Adirondack Experience in Blue Mountain Lake</a:t>
            </a:r>
          </a:p>
          <a:p>
            <a:pPr marL="0" indent="0">
              <a:buNone/>
            </a:pPr>
            <a:endParaRPr lang="en-US" sz="1600" dirty="0"/>
          </a:p>
          <a:p>
            <a:pPr marL="0" indent="0">
              <a:buNone/>
            </a:pPr>
            <a:r>
              <a:rPr lang="en-US" sz="1600" dirty="0"/>
              <a:t>Preliminary discussions indicate that there is great interest in cooperating with the Climate Change Education through Cold-Water Fisheries Extension team to design novel and new multifaceted, interactive exhibits. These exhibits would provide significant new exposure for Cooperative Extension among those unfamiliar, while simultaneously providing an opportunity for reacquainting for others. </a:t>
            </a:r>
          </a:p>
          <a:p>
            <a:pPr marL="0" indent="0">
              <a:buNone/>
            </a:pPr>
            <a:r>
              <a:rPr lang="en-US" sz="1600" dirty="0"/>
              <a:t>6b. Introduce Cornell students to Cooperative Extension and the Land Grant Mission by providing a pathway for their engagement in this work. This will require developing a plan with Engaged Cornell.</a:t>
            </a:r>
          </a:p>
        </p:txBody>
      </p:sp>
    </p:spTree>
    <p:extLst>
      <p:ext uri="{BB962C8B-B14F-4D97-AF65-F5344CB8AC3E}">
        <p14:creationId xmlns:p14="http://schemas.microsoft.com/office/powerpoint/2010/main" val="45614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rookie - Trout Flank Blue (ORIGINAL SOLD, PRINTS AVAILABLE)">
            <a:extLst>
              <a:ext uri="{FF2B5EF4-FFF2-40B4-BE49-F238E27FC236}">
                <a16:creationId xmlns:a16="http://schemas.microsoft.com/office/drawing/2014/main" id="{49EA4818-4187-4DC6-9C3F-C244B3086E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5624"/>
            <a:ext cx="10515600" cy="435133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Content Placeholder 3">
            <a:extLst>
              <a:ext uri="{FF2B5EF4-FFF2-40B4-BE49-F238E27FC236}">
                <a16:creationId xmlns:a16="http://schemas.microsoft.com/office/drawing/2014/main" id="{3B6DFB55-B7CE-4F0D-81C4-9E9740B0900D}"/>
              </a:ext>
            </a:extLst>
          </p:cNvPr>
          <p:cNvGraphicFramePr>
            <a:graphicFrameLocks noGrp="1"/>
          </p:cNvGraphicFramePr>
          <p:nvPr>
            <p:ph idx="1"/>
          </p:nvPr>
        </p:nvGraphicFramePr>
        <p:xfrm>
          <a:off x="592214" y="1358283"/>
          <a:ext cx="11007571" cy="4818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07E452EB-CE3B-43BC-9CB9-6DC77CE06CB7}"/>
              </a:ext>
            </a:extLst>
          </p:cNvPr>
          <p:cNvSpPr txBox="1"/>
          <p:nvPr/>
        </p:nvSpPr>
        <p:spPr>
          <a:xfrm>
            <a:off x="665825" y="248575"/>
            <a:ext cx="4678532" cy="707886"/>
          </a:xfrm>
          <a:prstGeom prst="rect">
            <a:avLst/>
          </a:prstGeom>
          <a:noFill/>
        </p:spPr>
        <p:txBody>
          <a:bodyPr wrap="square" rtlCol="0">
            <a:spAutoFit/>
          </a:bodyPr>
          <a:lstStyle/>
          <a:p>
            <a:r>
              <a:rPr lang="en-US" sz="4000" dirty="0"/>
              <a:t>Questions?</a:t>
            </a:r>
          </a:p>
        </p:txBody>
      </p:sp>
    </p:spTree>
    <p:extLst>
      <p:ext uri="{BB962C8B-B14F-4D97-AF65-F5344CB8AC3E}">
        <p14:creationId xmlns:p14="http://schemas.microsoft.com/office/powerpoint/2010/main" val="696417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100" name="Rectangle 7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Three Rivers Lodge: Trophy Brook Trout Fishing in Labrador | Montana Angler  Destinations">
            <a:extLst>
              <a:ext uri="{FF2B5EF4-FFF2-40B4-BE49-F238E27FC236}">
                <a16:creationId xmlns:a16="http://schemas.microsoft.com/office/drawing/2014/main" id="{EAC25BB8-FAE2-468E-8B87-388563CE7782}"/>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6098" b="9632"/>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8E5BDBB-0C43-4A06-A1C7-B24D3F8857F1}"/>
              </a:ext>
            </a:extLst>
          </p:cNvPr>
          <p:cNvSpPr txBox="1"/>
          <p:nvPr/>
        </p:nvSpPr>
        <p:spPr>
          <a:xfrm>
            <a:off x="1524000" y="1122362"/>
            <a:ext cx="9144000" cy="290051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6000">
                <a:solidFill>
                  <a:srgbClr val="FFFFFF"/>
                </a:solidFill>
                <a:latin typeface="+mj-lt"/>
                <a:ea typeface="+mj-ea"/>
                <a:cs typeface="+mj-cs"/>
              </a:rPr>
              <a:t>Thank you!</a:t>
            </a:r>
          </a:p>
        </p:txBody>
      </p:sp>
    </p:spTree>
    <p:extLst>
      <p:ext uri="{BB962C8B-B14F-4D97-AF65-F5344CB8AC3E}">
        <p14:creationId xmlns:p14="http://schemas.microsoft.com/office/powerpoint/2010/main" val="266112480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D0483B96-19BE-467F-B914-F4CEBEFE15CD}"/>
              </a:ext>
            </a:extLst>
          </p:cNvPr>
          <p:cNvSpPr>
            <a:spLocks noGrp="1"/>
          </p:cNvSpPr>
          <p:nvPr>
            <p:ph idx="1"/>
          </p:nvPr>
        </p:nvSpPr>
        <p:spPr>
          <a:xfrm>
            <a:off x="1139635" y="911117"/>
            <a:ext cx="3200451" cy="4620974"/>
          </a:xfrm>
        </p:spPr>
        <p:txBody>
          <a:bodyPr anchor="t">
            <a:normAutofit lnSpcReduction="10000"/>
          </a:bodyPr>
          <a:lstStyle/>
          <a:p>
            <a:pPr marL="0" marR="0" indent="0">
              <a:spcBef>
                <a:spcPts val="0"/>
              </a:spcBef>
              <a:spcAft>
                <a:spcPts val="0"/>
              </a:spcAft>
              <a:buNone/>
            </a:pPr>
            <a:r>
              <a:rPr lang="en-US" sz="2000" dirty="0">
                <a:solidFill>
                  <a:srgbClr val="FEFFFF"/>
                </a:solidFill>
                <a:effectLst/>
                <a:latin typeface="Calibri Light" panose="020F0302020204030204" pitchFamily="34" charset="0"/>
                <a:ea typeface="Calibri" panose="020F0502020204030204" pitchFamily="34" charset="0"/>
                <a:cs typeface="Calibri" panose="020F0502020204030204" pitchFamily="34" charset="0"/>
              </a:rPr>
              <a:t>Climate change is an important and growing area of emphasis for CALS and Cooperative Extension, but </a:t>
            </a:r>
            <a:r>
              <a:rPr lang="en-US" sz="2000" i="1" dirty="0">
                <a:solidFill>
                  <a:srgbClr val="FEFFFF"/>
                </a:solidFill>
                <a:effectLst/>
                <a:latin typeface="Calibri Light" panose="020F0302020204030204" pitchFamily="34" charset="0"/>
                <a:ea typeface="Calibri" panose="020F0502020204030204" pitchFamily="34" charset="0"/>
                <a:cs typeface="Calibri" panose="020F0502020204030204" pitchFamily="34" charset="0"/>
              </a:rPr>
              <a:t>climate change education efforts must be integrated into existing areas of inquiry and outreach.</a:t>
            </a:r>
            <a:r>
              <a:rPr lang="en-US" sz="2000" dirty="0">
                <a:solidFill>
                  <a:srgbClr val="FEFFFF"/>
                </a:solidFill>
                <a:effectLst/>
                <a:latin typeface="Calibri Light" panose="020F0302020204030204" pitchFamily="34" charset="0"/>
                <a:ea typeface="Calibri" panose="020F0502020204030204" pitchFamily="34" charset="0"/>
                <a:cs typeface="Calibri" panose="020F0502020204030204" pitchFamily="34" charset="0"/>
              </a:rPr>
              <a:t> </a:t>
            </a:r>
          </a:p>
          <a:p>
            <a:pPr marL="0" marR="0" indent="0">
              <a:spcBef>
                <a:spcPts val="0"/>
              </a:spcBef>
              <a:spcAft>
                <a:spcPts val="0"/>
              </a:spcAft>
              <a:buNone/>
            </a:pPr>
            <a:endParaRPr lang="en-US" sz="2000" dirty="0">
              <a:solidFill>
                <a:srgbClr val="FEFFFF"/>
              </a:solidFill>
              <a:latin typeface="Calibri Light" panose="020F03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r>
              <a:rPr lang="en-US" sz="2000" dirty="0">
                <a:solidFill>
                  <a:srgbClr val="FEFFFF"/>
                </a:solidFill>
                <a:effectLst/>
                <a:latin typeface="Calibri Light" panose="020F0302020204030204" pitchFamily="34" charset="0"/>
                <a:ea typeface="Calibri" panose="020F0502020204030204" pitchFamily="34" charset="0"/>
                <a:cs typeface="Calibri" panose="020F0502020204030204" pitchFamily="34" charset="0"/>
              </a:rPr>
              <a:t>Within the area of natural resources conservation, aquatic environments and the fish that live within them are areas of intense scientific scrutiny and provide attractive and popular opportunities for extension education. </a:t>
            </a:r>
            <a:endParaRPr lang="en-US" sz="2000" dirty="0">
              <a:solidFill>
                <a:srgbClr val="FEFFFF"/>
              </a:solidFill>
              <a:effectLst/>
              <a:latin typeface="Calibri" panose="020F0502020204030204" pitchFamily="34" charset="0"/>
              <a:ea typeface="Calibri" panose="020F0502020204030204" pitchFamily="34" charset="0"/>
            </a:endParaRPr>
          </a:p>
          <a:p>
            <a:pPr marL="0" indent="0">
              <a:buNone/>
            </a:pPr>
            <a:endParaRPr lang="en-US" sz="1100" dirty="0">
              <a:solidFill>
                <a:srgbClr val="FEFFFF"/>
              </a:solidFill>
            </a:endParaRPr>
          </a:p>
        </p:txBody>
      </p:sp>
      <p:pic>
        <p:nvPicPr>
          <p:cNvPr id="1026" name="Picture 2" descr="Stories from the Sea: Fishermen on Climate Change - The Nature Conservancy  in Washington">
            <a:extLst>
              <a:ext uri="{FF2B5EF4-FFF2-40B4-BE49-F238E27FC236}">
                <a16:creationId xmlns:a16="http://schemas.microsoft.com/office/drawing/2014/main" id="{F0618F34-97F3-4741-B95B-EFD4FAD7C7C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tretch>
            <a:fillRect/>
          </a:stretch>
        </p:blipFill>
        <p:spPr bwMode="auto">
          <a:xfrm>
            <a:off x="4644676" y="1690103"/>
            <a:ext cx="7551160" cy="3647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503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55C01129-3453-464D-A870-ED71C6E89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9D2781A6-5C82-4764-B489-F9A599C0A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8833" y="685800"/>
            <a:ext cx="5004061" cy="54864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5980C91-CB26-4013-BD1F-4E41EDAFBFDF}"/>
              </a:ext>
            </a:extLst>
          </p:cNvPr>
          <p:cNvSpPr>
            <a:spLocks noGrp="1"/>
          </p:cNvSpPr>
          <p:nvPr>
            <p:ph idx="1"/>
          </p:nvPr>
        </p:nvSpPr>
        <p:spPr>
          <a:xfrm>
            <a:off x="4107712" y="2732739"/>
            <a:ext cx="3976577" cy="3083270"/>
          </a:xfrm>
        </p:spPr>
        <p:txBody>
          <a:bodyPr anchor="t">
            <a:normAutofit/>
          </a:bodyPr>
          <a:lstStyle/>
          <a:p>
            <a:pPr marL="0" marR="0" indent="0" algn="ctr">
              <a:spcBef>
                <a:spcPts val="0"/>
              </a:spcBef>
              <a:spcAft>
                <a:spcPts val="0"/>
              </a:spcAft>
              <a:buNone/>
            </a:pPr>
            <a:r>
              <a:rPr lang="en-US" sz="1900">
                <a:solidFill>
                  <a:schemeClr val="bg1"/>
                </a:solidFill>
                <a:effectLst/>
                <a:latin typeface="Calibri Light" panose="020F0302020204030204" pitchFamily="34" charset="0"/>
                <a:ea typeface="Calibri" panose="020F0502020204030204" pitchFamily="34" charset="0"/>
                <a:cs typeface="Calibri" panose="020F0502020204030204" pitchFamily="34" charset="0"/>
              </a:rPr>
              <a:t> Fishes of the family Salmonidae, including trout (Oncorhynchus), char (</a:t>
            </a:r>
            <a:r>
              <a:rPr lang="en-US" sz="1900" i="1">
                <a:solidFill>
                  <a:schemeClr val="bg1"/>
                </a:solidFill>
                <a:effectLst/>
                <a:latin typeface="Calibri Light" panose="020F0302020204030204" pitchFamily="34" charset="0"/>
                <a:ea typeface="Calibri" panose="020F0502020204030204" pitchFamily="34" charset="0"/>
                <a:cs typeface="Calibri" panose="020F0502020204030204" pitchFamily="34" charset="0"/>
              </a:rPr>
              <a:t>Salvelinus</a:t>
            </a:r>
            <a:r>
              <a:rPr lang="en-US" sz="1900">
                <a:solidFill>
                  <a:schemeClr val="bg1"/>
                </a:solidFill>
                <a:effectLst/>
                <a:latin typeface="Calibri Light" panose="020F0302020204030204" pitchFamily="34" charset="0"/>
                <a:ea typeface="Calibri" panose="020F0502020204030204" pitchFamily="34" charset="0"/>
                <a:cs typeface="Calibri" panose="020F0502020204030204" pitchFamily="34" charset="0"/>
              </a:rPr>
              <a:t>), salmon (Oncorhynchus and Salmo), grayling (</a:t>
            </a:r>
            <a:r>
              <a:rPr lang="en-US" sz="1900" i="1">
                <a:solidFill>
                  <a:schemeClr val="bg1"/>
                </a:solidFill>
                <a:effectLst/>
                <a:latin typeface="Calibri Light" panose="020F0302020204030204" pitchFamily="34" charset="0"/>
                <a:ea typeface="Calibri" panose="020F0502020204030204" pitchFamily="34" charset="0"/>
                <a:cs typeface="Calibri" panose="020F0502020204030204" pitchFamily="34" charset="0"/>
              </a:rPr>
              <a:t>Thymallus</a:t>
            </a:r>
            <a:r>
              <a:rPr lang="en-US" sz="1900">
                <a:solidFill>
                  <a:schemeClr val="bg1"/>
                </a:solidFill>
                <a:effectLst/>
                <a:latin typeface="Calibri Light" panose="020F0302020204030204" pitchFamily="34" charset="0"/>
                <a:ea typeface="Calibri" panose="020F0502020204030204" pitchFamily="34" charset="0"/>
                <a:cs typeface="Calibri" panose="020F0502020204030204" pitchFamily="34" charset="0"/>
              </a:rPr>
              <a:t>), and whitefish (</a:t>
            </a:r>
            <a:r>
              <a:rPr lang="en-US" sz="1900" i="1">
                <a:solidFill>
                  <a:schemeClr val="bg1"/>
                </a:solidFill>
                <a:effectLst/>
                <a:latin typeface="Calibri Light" panose="020F0302020204030204" pitchFamily="34" charset="0"/>
                <a:ea typeface="Calibri" panose="020F0502020204030204" pitchFamily="34" charset="0"/>
                <a:cs typeface="Calibri" panose="020F0502020204030204" pitchFamily="34" charset="0"/>
              </a:rPr>
              <a:t>Prosopium</a:t>
            </a:r>
            <a:r>
              <a:rPr lang="en-US" sz="1900">
                <a:solidFill>
                  <a:schemeClr val="bg1"/>
                </a:solidFill>
                <a:effectLst/>
                <a:latin typeface="Calibri Light" panose="020F0302020204030204" pitchFamily="34" charset="0"/>
                <a:ea typeface="Calibri" panose="020F0502020204030204" pitchFamily="34" charset="0"/>
                <a:cs typeface="Calibri" panose="020F0502020204030204" pitchFamily="34" charset="0"/>
              </a:rPr>
              <a:t>), are likely to be particularly vulnerable to climate change because of their dependence on cold, clean water. Salmonids are also among the most popular and sought-after fish by recreational anglers. </a:t>
            </a:r>
            <a:endParaRPr lang="en-US" sz="1900">
              <a:solidFill>
                <a:schemeClr val="bg1"/>
              </a:solidFill>
              <a:effectLst/>
              <a:latin typeface="Calibri" panose="020F0502020204030204" pitchFamily="34" charset="0"/>
              <a:ea typeface="Calibri" panose="020F0502020204030204" pitchFamily="34" charset="0"/>
            </a:endParaRPr>
          </a:p>
          <a:p>
            <a:pPr marL="0" marR="0" indent="0" algn="ctr">
              <a:spcBef>
                <a:spcPts val="0"/>
              </a:spcBef>
              <a:spcAft>
                <a:spcPts val="0"/>
              </a:spcAft>
              <a:buNone/>
            </a:pPr>
            <a:endParaRPr lang="en-US" sz="1900">
              <a:solidFill>
                <a:schemeClr val="bg1"/>
              </a:solidFill>
              <a:effectLst/>
              <a:latin typeface="Calibri" panose="020F0502020204030204" pitchFamily="34" charset="0"/>
              <a:ea typeface="Calibri" panose="020F0502020204030204" pitchFamily="34" charset="0"/>
            </a:endParaRPr>
          </a:p>
          <a:p>
            <a:pPr algn="ctr"/>
            <a:endParaRPr lang="en-US" sz="1900">
              <a:solidFill>
                <a:schemeClr val="bg1"/>
              </a:solidFill>
            </a:endParaRPr>
          </a:p>
        </p:txBody>
      </p:sp>
      <p:pic>
        <p:nvPicPr>
          <p:cNvPr id="2052" name="Picture 4" descr="Pin on Hunting Clothes">
            <a:extLst>
              <a:ext uri="{FF2B5EF4-FFF2-40B4-BE49-F238E27FC236}">
                <a16:creationId xmlns:a16="http://schemas.microsoft.com/office/drawing/2014/main" id="{4611E0D2-5038-4D53-AB29-53C8833791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265" r="2102"/>
          <a:stretch/>
        </p:blipFill>
        <p:spPr bwMode="auto">
          <a:xfrm>
            <a:off x="8606117" y="685805"/>
            <a:ext cx="3291022" cy="548639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rout, Salmon &amp; Char of North America I' Poster | AllPosters.com">
            <a:extLst>
              <a:ext uri="{FF2B5EF4-FFF2-40B4-BE49-F238E27FC236}">
                <a16:creationId xmlns:a16="http://schemas.microsoft.com/office/drawing/2014/main" id="{BB453E81-CDFA-496A-B85B-262D49C9CF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573" y="699656"/>
            <a:ext cx="3394311" cy="545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84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Oval 78">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8" name="Picture 6">
            <a:extLst>
              <a:ext uri="{FF2B5EF4-FFF2-40B4-BE49-F238E27FC236}">
                <a16:creationId xmlns:a16="http://schemas.microsoft.com/office/drawing/2014/main" id="{5A38500B-E746-405C-88FD-0B452DDA6E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104" r="15893" b="-4"/>
          <a:stretch/>
        </p:blipFill>
        <p:spPr bwMode="auto">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8F004663-D7DE-41BC-9E78-22132021CE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2663" b="1"/>
          <a:stretch/>
        </p:blipFill>
        <p:spPr bwMode="auto">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56A18329-E1A1-49D4-B7D7-CA51763ABDF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142" r="20321" b="2"/>
          <a:stretch/>
        </p:blipFill>
        <p:spPr bwMode="auto">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CE006AF-E498-4812-8B71-189EEF74C384}"/>
              </a:ext>
            </a:extLst>
          </p:cNvPr>
          <p:cNvSpPr>
            <a:spLocks noGrp="1"/>
          </p:cNvSpPr>
          <p:nvPr>
            <p:ph idx="1"/>
          </p:nvPr>
        </p:nvSpPr>
        <p:spPr>
          <a:xfrm>
            <a:off x="6940296" y="427383"/>
            <a:ext cx="4668256" cy="5626283"/>
          </a:xfrm>
        </p:spPr>
        <p:txBody>
          <a:bodyPr anchor="t">
            <a:normAutofit lnSpcReduction="10000"/>
          </a:bodyPr>
          <a:lstStyle/>
          <a:p>
            <a:pPr marL="0" indent="0">
              <a:buNone/>
            </a:pPr>
            <a:r>
              <a:rPr lang="en-US" sz="2000" dirty="0">
                <a:effectLst/>
                <a:latin typeface="Calibri Light" panose="020F0302020204030204" pitchFamily="34" charset="0"/>
                <a:ea typeface="Calibri" panose="020F0502020204030204" pitchFamily="34" charset="0"/>
                <a:cs typeface="Calibri" panose="020F0502020204030204" pitchFamily="34" charset="0"/>
              </a:rPr>
              <a:t>The Department of Natural Resources has vibrant and world-class fisheries research capacity, including renowned scientists, excellent facilities, and a high degree of academic productivity. Two field stations, one in the Adirondacks (Little Moose Field Station), and one on Oneida Lake (Cornell Biological Field Station at </a:t>
            </a:r>
            <a:r>
              <a:rPr lang="en-US" sz="2000" dirty="0" err="1">
                <a:effectLst/>
                <a:latin typeface="Calibri Light" panose="020F0302020204030204" pitchFamily="34" charset="0"/>
                <a:ea typeface="Calibri" panose="020F0502020204030204" pitchFamily="34" charset="0"/>
                <a:cs typeface="Calibri" panose="020F0502020204030204" pitchFamily="34" charset="0"/>
              </a:rPr>
              <a:t>Shackelton</a:t>
            </a:r>
            <a:r>
              <a:rPr lang="en-US" sz="2000" dirty="0">
                <a:effectLst/>
                <a:latin typeface="Calibri Light" panose="020F0302020204030204" pitchFamily="34" charset="0"/>
                <a:ea typeface="Calibri" panose="020F0502020204030204" pitchFamily="34" charset="0"/>
                <a:cs typeface="Calibri" panose="020F0502020204030204" pitchFamily="34" charset="0"/>
              </a:rPr>
              <a:t> Point) produce long-term ecological studies and state-of-the-art fisheries management recommendations for regional, state, and federal managers. Yet, historically, very little extension activity has been generated from this significant fisheries research capacity. Therefore, neither DNR or CALS has fully leveraged or experienced the fullest impact of the extension of this work to the citizens of New York. This lack of fisheries extension is magnified by the loss of the Sport-Fishing and Aquatic Resources Education Program (SAREP) in 2001.</a:t>
            </a:r>
            <a:endParaRPr lang="en-US" sz="2000" dirty="0">
              <a:effectLst/>
              <a:latin typeface="Calibri" panose="020F0502020204030204" pitchFamily="34" charset="0"/>
              <a:ea typeface="Calibri" panose="020F0502020204030204" pitchFamily="34" charset="0"/>
            </a:endParaRPr>
          </a:p>
          <a:p>
            <a:pPr marL="0" indent="0">
              <a:buNone/>
            </a:pPr>
            <a:endParaRPr lang="en-US" sz="1400" dirty="0"/>
          </a:p>
        </p:txBody>
      </p:sp>
    </p:spTree>
    <p:extLst>
      <p:ext uri="{BB962C8B-B14F-4D97-AF65-F5344CB8AC3E}">
        <p14:creationId xmlns:p14="http://schemas.microsoft.com/office/powerpoint/2010/main" val="180201728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2C5E0DA-8C31-4417-9613-297F0930FB24}"/>
              </a:ext>
            </a:extLst>
          </p:cNvPr>
          <p:cNvGrpSpPr/>
          <p:nvPr/>
        </p:nvGrpSpPr>
        <p:grpSpPr>
          <a:xfrm>
            <a:off x="5359568" y="647608"/>
            <a:ext cx="6440279" cy="5077907"/>
            <a:chOff x="3415358" y="123825"/>
            <a:chExt cx="6440279" cy="5077907"/>
          </a:xfrm>
        </p:grpSpPr>
        <p:pic>
          <p:nvPicPr>
            <p:cNvPr id="5" name="Picture 4" descr="A picture containing animal, dark, sitting, bird&#10;&#10;Description automatically generated">
              <a:extLst>
                <a:ext uri="{FF2B5EF4-FFF2-40B4-BE49-F238E27FC236}">
                  <a16:creationId xmlns:a16="http://schemas.microsoft.com/office/drawing/2014/main" id="{D519CEA6-D105-4906-AFB7-F347B7A011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9670" y="2135529"/>
              <a:ext cx="2576330" cy="2576330"/>
            </a:xfrm>
            <a:prstGeom prst="rect">
              <a:avLst/>
            </a:prstGeom>
          </p:spPr>
        </p:pic>
        <p:pic>
          <p:nvPicPr>
            <p:cNvPr id="7" name="Picture 6" descr="A close up of a fish&#10;&#10;Description automatically generated">
              <a:extLst>
                <a:ext uri="{FF2B5EF4-FFF2-40B4-BE49-F238E27FC236}">
                  <a16:creationId xmlns:a16="http://schemas.microsoft.com/office/drawing/2014/main" id="{9E38522F-9C21-4BC2-A4FD-F81236C60E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4493" y="545178"/>
              <a:ext cx="3333689" cy="1293471"/>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C58A45F4-EB17-4326-9830-C3C92414E9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2050" y="2404700"/>
              <a:ext cx="2442801" cy="2442801"/>
            </a:xfrm>
            <a:prstGeom prst="rect">
              <a:avLst/>
            </a:prstGeom>
          </p:spPr>
        </p:pic>
        <p:sp>
          <p:nvSpPr>
            <p:cNvPr id="12" name="TextBox 11">
              <a:extLst>
                <a:ext uri="{FF2B5EF4-FFF2-40B4-BE49-F238E27FC236}">
                  <a16:creationId xmlns:a16="http://schemas.microsoft.com/office/drawing/2014/main" id="{E5D222F8-B4E7-4F28-81D8-38CAECEF6AFB}"/>
                </a:ext>
              </a:extLst>
            </p:cNvPr>
            <p:cNvSpPr txBox="1"/>
            <p:nvPr/>
          </p:nvSpPr>
          <p:spPr>
            <a:xfrm>
              <a:off x="5193173" y="1840934"/>
              <a:ext cx="2576330" cy="369332"/>
            </a:xfrm>
            <a:prstGeom prst="rect">
              <a:avLst/>
            </a:prstGeom>
            <a:noFill/>
          </p:spPr>
          <p:txBody>
            <a:bodyPr wrap="square" rtlCol="0">
              <a:spAutoFit/>
            </a:bodyPr>
            <a:lstStyle/>
            <a:p>
              <a:r>
                <a:rPr lang="en-US" dirty="0">
                  <a:solidFill>
                    <a:schemeClr val="accent1">
                      <a:lumMod val="75000"/>
                    </a:schemeClr>
                  </a:solidFill>
                </a:rPr>
                <a:t>Brook Trout Conservation</a:t>
              </a:r>
            </a:p>
          </p:txBody>
        </p:sp>
        <p:sp>
          <p:nvSpPr>
            <p:cNvPr id="17" name="TextBox 16">
              <a:extLst>
                <a:ext uri="{FF2B5EF4-FFF2-40B4-BE49-F238E27FC236}">
                  <a16:creationId xmlns:a16="http://schemas.microsoft.com/office/drawing/2014/main" id="{AD9DD6E3-7090-427E-8568-90EB957B50CE}"/>
                </a:ext>
              </a:extLst>
            </p:cNvPr>
            <p:cNvSpPr txBox="1"/>
            <p:nvPr/>
          </p:nvSpPr>
          <p:spPr>
            <a:xfrm>
              <a:off x="3415358" y="4832400"/>
              <a:ext cx="2798271" cy="369332"/>
            </a:xfrm>
            <a:prstGeom prst="rect">
              <a:avLst/>
            </a:prstGeom>
            <a:noFill/>
          </p:spPr>
          <p:txBody>
            <a:bodyPr wrap="square" rtlCol="0">
              <a:spAutoFit/>
            </a:bodyPr>
            <a:lstStyle/>
            <a:p>
              <a:r>
                <a:rPr lang="en-US" dirty="0">
                  <a:solidFill>
                    <a:schemeClr val="accent1">
                      <a:lumMod val="75000"/>
                    </a:schemeClr>
                  </a:solidFill>
                </a:rPr>
                <a:t>Climate Change Education</a:t>
              </a:r>
            </a:p>
          </p:txBody>
        </p:sp>
        <p:sp>
          <p:nvSpPr>
            <p:cNvPr id="19" name="TextBox 18">
              <a:extLst>
                <a:ext uri="{FF2B5EF4-FFF2-40B4-BE49-F238E27FC236}">
                  <a16:creationId xmlns:a16="http://schemas.microsoft.com/office/drawing/2014/main" id="{222A961A-6D0F-482E-AD81-4A107FBF4B67}"/>
                </a:ext>
              </a:extLst>
            </p:cNvPr>
            <p:cNvSpPr txBox="1"/>
            <p:nvPr/>
          </p:nvSpPr>
          <p:spPr>
            <a:xfrm>
              <a:off x="6602790" y="4766495"/>
              <a:ext cx="3252847" cy="369332"/>
            </a:xfrm>
            <a:prstGeom prst="rect">
              <a:avLst/>
            </a:prstGeom>
            <a:noFill/>
          </p:spPr>
          <p:txBody>
            <a:bodyPr wrap="square" rtlCol="0">
              <a:spAutoFit/>
            </a:bodyPr>
            <a:lstStyle/>
            <a:p>
              <a:r>
                <a:rPr lang="en-US" dirty="0">
                  <a:solidFill>
                    <a:schemeClr val="accent1">
                      <a:lumMod val="75000"/>
                    </a:schemeClr>
                  </a:solidFill>
                </a:rPr>
                <a:t>Habitat Restoration &amp; Protection</a:t>
              </a:r>
            </a:p>
          </p:txBody>
        </p:sp>
        <p:sp>
          <p:nvSpPr>
            <p:cNvPr id="13" name="Oval 12">
              <a:extLst>
                <a:ext uri="{FF2B5EF4-FFF2-40B4-BE49-F238E27FC236}">
                  <a16:creationId xmlns:a16="http://schemas.microsoft.com/office/drawing/2014/main" id="{08038BC0-514E-4553-AC49-0BB25288BA8A}"/>
                </a:ext>
              </a:extLst>
            </p:cNvPr>
            <p:cNvSpPr/>
            <p:nvPr/>
          </p:nvSpPr>
          <p:spPr>
            <a:xfrm>
              <a:off x="4533474" y="123825"/>
              <a:ext cx="3895725" cy="2383828"/>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CCC1463-D54B-454E-AB41-E9EC5D564C65}"/>
                </a:ext>
              </a:extLst>
            </p:cNvPr>
            <p:cNvSpPr/>
            <p:nvPr/>
          </p:nvSpPr>
          <p:spPr>
            <a:xfrm>
              <a:off x="5717894" y="3429000"/>
              <a:ext cx="1356595"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67FC46B-0D42-491A-8162-B5B2FCA5F3C4}"/>
                </a:ext>
              </a:extLst>
            </p:cNvPr>
            <p:cNvSpPr/>
            <p:nvPr/>
          </p:nvSpPr>
          <p:spPr>
            <a:xfrm rot="18982871">
              <a:off x="4649776" y="2255565"/>
              <a:ext cx="46888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A7CB0BE-4E05-4935-8DA9-7710637938EA}"/>
                </a:ext>
              </a:extLst>
            </p:cNvPr>
            <p:cNvSpPr/>
            <p:nvPr/>
          </p:nvSpPr>
          <p:spPr>
            <a:xfrm rot="13846192">
              <a:off x="7734191" y="2381840"/>
              <a:ext cx="48551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89468BA4-4A35-4D43-8BD8-5C65488E0A92}"/>
              </a:ext>
            </a:extLst>
          </p:cNvPr>
          <p:cNvSpPr txBox="1"/>
          <p:nvPr/>
        </p:nvSpPr>
        <p:spPr>
          <a:xfrm>
            <a:off x="680247" y="1068961"/>
            <a:ext cx="3986074" cy="4801314"/>
          </a:xfrm>
          <a:prstGeom prst="rect">
            <a:avLst/>
          </a:prstGeom>
          <a:noFill/>
        </p:spPr>
        <p:txBody>
          <a:bodyPr wrap="square" rtlCol="0">
            <a:spAutoFit/>
          </a:bodyPr>
          <a:lstStyle/>
          <a:p>
            <a:r>
              <a:rPr lang="en-US" sz="1800" dirty="0">
                <a:effectLst/>
                <a:latin typeface="Calibri Light" panose="020F0302020204030204" pitchFamily="34" charset="0"/>
                <a:ea typeface="Calibri" panose="020F0502020204030204" pitchFamily="34" charset="0"/>
                <a:cs typeface="Calibri" panose="020F0502020204030204" pitchFamily="34" charset="0"/>
              </a:rPr>
              <a:t>Despite these setbacks and missed opportunities, the current attention on climate change and the direct linkages between climate change and the health of cold-water fisheries presents a new and novel opportunity to reinvigorate fisheries extension in DNR via an innovative multi-pronged approach.  This occurs at a time when there is increasing interest in fly-fishing among youth and adults, especially women, and increasing interest in brook trout (New York’s State fish) restoration, in tandem with increasing interest in the plight of Loons, a water bird that is dependent on healthy cold-water systems in the Adirondacks. </a:t>
            </a:r>
            <a:endParaRPr lang="en-US" dirty="0"/>
          </a:p>
        </p:txBody>
      </p:sp>
    </p:spTree>
    <p:extLst>
      <p:ext uri="{BB962C8B-B14F-4D97-AF65-F5344CB8AC3E}">
        <p14:creationId xmlns:p14="http://schemas.microsoft.com/office/powerpoint/2010/main" val="2921064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E56902-2F5C-4D75-B510-7239150677C5}"/>
              </a:ext>
            </a:extLst>
          </p:cNvPr>
          <p:cNvSpPr>
            <a:spLocks noGrp="1"/>
          </p:cNvSpPr>
          <p:nvPr>
            <p:ph idx="1"/>
          </p:nvPr>
        </p:nvSpPr>
        <p:spPr>
          <a:xfrm>
            <a:off x="598502" y="1417251"/>
            <a:ext cx="4914531" cy="4850383"/>
          </a:xfrm>
        </p:spPr>
        <p:txBody>
          <a:bodyPr>
            <a:normAutofit fontScale="92500" lnSpcReduction="10000"/>
          </a:bodyPr>
          <a:lstStyle/>
          <a:p>
            <a:pPr marL="0" indent="0">
              <a:buNone/>
            </a:pPr>
            <a:r>
              <a:rPr lang="en-US" sz="1800" dirty="0">
                <a:effectLst/>
                <a:latin typeface="Calibri Light" panose="020F0302020204030204" pitchFamily="34" charset="0"/>
                <a:ea typeface="Calibri" panose="020F0502020204030204" pitchFamily="34" charset="0"/>
                <a:cs typeface="Calibri" panose="020F0502020204030204" pitchFamily="34" charset="0"/>
              </a:rPr>
              <a:t>Pairing general citizen interest in these charismatic species (brook trout and loons) and places (the Adirondacks) with existing partnerships with Trout Unlimited, the Adirondack League Club, Great Camp Sagamore, Trout Power, and NYS DEC fisheries, as well as the three most prominent museums in the Adirondacks (The View in Old Forge, ADK Wild Center in Tupper Lake, and the Adirondack Experience in Blue Mountain Lake), will no doubt catalyze our efforts to work with CCE County Associations in the Adirondacks (Clinton, Essex, Franklin, Fulton Montgomery, Hamilton, Herkimer, Lewis, St. Lawrence, Saratoga, and  Warren Counties) to better educate New Yorkers about climate change and its impacts on the lakes and streams of the Adirondacks, and the fish living within them. </a:t>
            </a:r>
          </a:p>
          <a:p>
            <a:pPr marL="0" indent="0">
              <a:buNone/>
            </a:pPr>
            <a:r>
              <a:rPr lang="en-US" sz="1800" dirty="0">
                <a:effectLst/>
                <a:latin typeface="Calibri Light" panose="020F0302020204030204" pitchFamily="34" charset="0"/>
                <a:ea typeface="Calibri" panose="020F0502020204030204" pitchFamily="34" charset="0"/>
                <a:cs typeface="Calibri" panose="020F0502020204030204" pitchFamily="34" charset="0"/>
              </a:rPr>
              <a:t> This extension education will lead to New Yorkers who are better educated about threats to our climate, to clean water, and who are also better educated about their land grant university and its engaged scholarship efforts through cooperative extension</a:t>
            </a:r>
            <a:endParaRPr lang="en-US" dirty="0"/>
          </a:p>
        </p:txBody>
      </p:sp>
      <p:pic>
        <p:nvPicPr>
          <p:cNvPr id="4" name="Picture 3">
            <a:extLst>
              <a:ext uri="{FF2B5EF4-FFF2-40B4-BE49-F238E27FC236}">
                <a16:creationId xmlns:a16="http://schemas.microsoft.com/office/drawing/2014/main" id="{FAB7B8AA-1A59-44B6-801A-D2C532C6130C}"/>
              </a:ext>
            </a:extLst>
          </p:cNvPr>
          <p:cNvPicPr>
            <a:picLocks noChangeAspect="1"/>
          </p:cNvPicPr>
          <p:nvPr/>
        </p:nvPicPr>
        <p:blipFill>
          <a:blip r:embed="rId2"/>
          <a:stretch>
            <a:fillRect/>
          </a:stretch>
        </p:blipFill>
        <p:spPr>
          <a:xfrm>
            <a:off x="5958358" y="1344191"/>
            <a:ext cx="6096528" cy="3429297"/>
          </a:xfrm>
          <a:prstGeom prst="rect">
            <a:avLst/>
          </a:prstGeom>
        </p:spPr>
      </p:pic>
    </p:spTree>
    <p:extLst>
      <p:ext uri="{BB962C8B-B14F-4D97-AF65-F5344CB8AC3E}">
        <p14:creationId xmlns:p14="http://schemas.microsoft.com/office/powerpoint/2010/main" val="4072732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rookie - Trout Flank Blue (ORIGINAL SOLD, PRINTS AVAILABLE)">
            <a:extLst>
              <a:ext uri="{FF2B5EF4-FFF2-40B4-BE49-F238E27FC236}">
                <a16:creationId xmlns:a16="http://schemas.microsoft.com/office/drawing/2014/main" id="{49EA4818-4187-4DC6-9C3F-C244B3086E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5624"/>
            <a:ext cx="10515600" cy="435133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Content Placeholder 3">
            <a:extLst>
              <a:ext uri="{FF2B5EF4-FFF2-40B4-BE49-F238E27FC236}">
                <a16:creationId xmlns:a16="http://schemas.microsoft.com/office/drawing/2014/main" id="{3B6DFB55-B7CE-4F0D-81C4-9E9740B0900D}"/>
              </a:ext>
            </a:extLst>
          </p:cNvPr>
          <p:cNvGraphicFramePr>
            <a:graphicFrameLocks noGrp="1"/>
          </p:cNvGraphicFramePr>
          <p:nvPr>
            <p:ph idx="1"/>
            <p:extLst>
              <p:ext uri="{D42A27DB-BD31-4B8C-83A1-F6EECF244321}">
                <p14:modId xmlns:p14="http://schemas.microsoft.com/office/powerpoint/2010/main" val="2956220081"/>
              </p:ext>
            </p:extLst>
          </p:nvPr>
        </p:nvGraphicFramePr>
        <p:xfrm>
          <a:off x="592214" y="1358283"/>
          <a:ext cx="11007571" cy="4818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6237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E03F435E-B0DF-459D-9166-41B4085D2BAD}"/>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Extension Objectives</a:t>
            </a:r>
          </a:p>
        </p:txBody>
      </p:sp>
      <p:sp>
        <p:nvSpPr>
          <p:cNvPr id="3" name="Content Placeholder 2">
            <a:extLst>
              <a:ext uri="{FF2B5EF4-FFF2-40B4-BE49-F238E27FC236}">
                <a16:creationId xmlns:a16="http://schemas.microsoft.com/office/drawing/2014/main" id="{A165DF08-FE33-4655-8DCF-198C97F6FDA7}"/>
              </a:ext>
            </a:extLst>
          </p:cNvPr>
          <p:cNvSpPr>
            <a:spLocks noGrp="1"/>
          </p:cNvSpPr>
          <p:nvPr>
            <p:ph idx="1"/>
          </p:nvPr>
        </p:nvSpPr>
        <p:spPr>
          <a:xfrm>
            <a:off x="1367624" y="2490436"/>
            <a:ext cx="9708995" cy="4367564"/>
          </a:xfrm>
        </p:spPr>
        <p:txBody>
          <a:bodyPr anchor="ctr">
            <a:normAutofit fontScale="92500" lnSpcReduction="20000"/>
          </a:bodyPr>
          <a:lstStyle/>
          <a:p>
            <a:pPr marL="0" indent="0">
              <a:buNone/>
            </a:pPr>
            <a:r>
              <a:rPr lang="en-US" sz="2400" b="1" i="1" dirty="0">
                <a:effectLst/>
                <a:latin typeface="Calibri Light" panose="020F0302020204030204" pitchFamily="34" charset="0"/>
                <a:ea typeface="Calibri" panose="020F0502020204030204" pitchFamily="34" charset="0"/>
                <a:cs typeface="Calibri" panose="020F0502020204030204" pitchFamily="34" charset="0"/>
              </a:rPr>
              <a:t>Objective 1 – Innovate and reorganize internal extension strategies and approaches by using a cherished, charismatic and iconic creature as  Pathway &amp; Portal for climate change education.</a:t>
            </a:r>
          </a:p>
          <a:p>
            <a:pPr marL="0" indent="0">
              <a:buNone/>
            </a:pPr>
            <a:endParaRPr lang="en-US" sz="2400" b="1" i="1" dirty="0">
              <a:effectLst/>
              <a:latin typeface="Calibri Light" panose="020F03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2400" dirty="0">
                <a:effectLst/>
                <a:latin typeface="Calibri Light" panose="020F0302020204030204" pitchFamily="34" charset="0"/>
                <a:ea typeface="Calibri" panose="020F0502020204030204" pitchFamily="34" charset="0"/>
                <a:cs typeface="Calibri" panose="020F0502020204030204" pitchFamily="34" charset="0"/>
              </a:rPr>
              <a:t>1a. We will develop a forward looking, innovative, extension plan of work for a targeted program at the nexus of brook trout conservation/climate adaptation/ natural resources management. </a:t>
            </a:r>
            <a:endParaRPr lang="en-US" sz="24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400" dirty="0">
                <a:effectLst/>
                <a:latin typeface="Calibri Light" panose="020F0302020204030204" pitchFamily="34" charset="0"/>
                <a:ea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400" dirty="0">
                <a:effectLst/>
                <a:latin typeface="Calibri Light" panose="020F0302020204030204" pitchFamily="34" charset="0"/>
                <a:ea typeface="Calibri" panose="020F0502020204030204" pitchFamily="34" charset="0"/>
                <a:cs typeface="Calibri" panose="020F0502020204030204" pitchFamily="34" charset="0"/>
              </a:rPr>
              <a:t>1b. This plan of work will explicitly bring in new and exciting partnerships with CCE Associations and other partners in the Adirondacks that will form an Adirondack Brook Trout Alliance that will be a model of a new way of doing business in the domain of research outreach and </a:t>
            </a:r>
            <a:r>
              <a:rPr lang="en-US" sz="2400" b="1" dirty="0">
                <a:effectLst/>
                <a:latin typeface="Calibri Light" panose="020F0302020204030204" pitchFamily="34" charset="0"/>
                <a:ea typeface="Calibri" panose="020F0502020204030204" pitchFamily="34" charset="0"/>
                <a:cs typeface="Calibri" panose="020F0502020204030204" pitchFamily="34" charset="0"/>
              </a:rPr>
              <a:t>cooperative</a:t>
            </a:r>
            <a:r>
              <a:rPr lang="en-US" sz="2400" dirty="0">
                <a:effectLst/>
                <a:latin typeface="Calibri Light" panose="020F0302020204030204" pitchFamily="34" charset="0"/>
                <a:ea typeface="Calibri" panose="020F0502020204030204" pitchFamily="34" charset="0"/>
                <a:cs typeface="Calibri" panose="020F0502020204030204" pitchFamily="34" charset="0"/>
              </a:rPr>
              <a:t> extension as it relates to the AFRP and Little Moose Field Station.</a:t>
            </a:r>
            <a:endParaRPr lang="en-US" sz="24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400" dirty="0">
                <a:effectLst/>
                <a:latin typeface="Calibri Light" panose="020F0302020204030204" pitchFamily="34" charset="0"/>
                <a:ea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400" dirty="0">
                <a:effectLst/>
                <a:latin typeface="Calibri Light" panose="020F0302020204030204" pitchFamily="34" charset="0"/>
                <a:ea typeface="Calibri" panose="020F0502020204030204" pitchFamily="34" charset="0"/>
                <a:cs typeface="Calibri" panose="020F0502020204030204" pitchFamily="34" charset="0"/>
              </a:rPr>
              <a:t>1c. We will track execution of this plan of work and derive best management practices which may be of use in bringing innovative cooperative extension approaches to other existing CALS programs.</a:t>
            </a:r>
            <a:endParaRPr lang="en-US" sz="2400" dirty="0">
              <a:effectLst/>
              <a:latin typeface="Calibri" panose="020F0502020204030204" pitchFamily="34" charset="0"/>
              <a:ea typeface="Calibri" panose="020F0502020204030204" pitchFamily="34" charset="0"/>
            </a:endParaRPr>
          </a:p>
          <a:p>
            <a:pPr marL="0" indent="0">
              <a:buNone/>
            </a:pPr>
            <a:endParaRPr lang="en-US" sz="1700" dirty="0">
              <a:effectLst/>
              <a:latin typeface="Calibri" panose="020F0502020204030204" pitchFamily="34" charset="0"/>
              <a:ea typeface="Calibri" panose="020F0502020204030204" pitchFamily="34" charset="0"/>
            </a:endParaRPr>
          </a:p>
          <a:p>
            <a:pPr marL="0" indent="0">
              <a:buNone/>
            </a:pPr>
            <a:endParaRPr lang="en-US" sz="1700" dirty="0"/>
          </a:p>
        </p:txBody>
      </p:sp>
    </p:spTree>
    <p:extLst>
      <p:ext uri="{BB962C8B-B14F-4D97-AF65-F5344CB8AC3E}">
        <p14:creationId xmlns:p14="http://schemas.microsoft.com/office/powerpoint/2010/main" val="2680445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FCEA41B6-E9EE-4953-89EE-1A85B6ADE329}"/>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Extension Objectives</a:t>
            </a:r>
          </a:p>
        </p:txBody>
      </p:sp>
      <p:sp>
        <p:nvSpPr>
          <p:cNvPr id="3" name="Content Placeholder 2">
            <a:extLst>
              <a:ext uri="{FF2B5EF4-FFF2-40B4-BE49-F238E27FC236}">
                <a16:creationId xmlns:a16="http://schemas.microsoft.com/office/drawing/2014/main" id="{524CE10C-8059-4C9B-8C9A-C6186600F7B5}"/>
              </a:ext>
            </a:extLst>
          </p:cNvPr>
          <p:cNvSpPr>
            <a:spLocks noGrp="1"/>
          </p:cNvSpPr>
          <p:nvPr>
            <p:ph idx="1"/>
          </p:nvPr>
        </p:nvSpPr>
        <p:spPr>
          <a:xfrm>
            <a:off x="1185181" y="2177170"/>
            <a:ext cx="10264697" cy="4680830"/>
          </a:xfrm>
        </p:spPr>
        <p:txBody>
          <a:bodyPr anchor="ctr">
            <a:normAutofit fontScale="70000" lnSpcReduction="20000"/>
          </a:bodyPr>
          <a:lstStyle/>
          <a:p>
            <a:pPr marL="0" marR="0" indent="0">
              <a:spcBef>
                <a:spcPts val="0"/>
              </a:spcBef>
              <a:spcAft>
                <a:spcPts val="0"/>
              </a:spcAft>
              <a:buNone/>
            </a:pPr>
            <a:r>
              <a:rPr lang="en-US" sz="1800" b="1" i="1" dirty="0">
                <a:effectLst/>
                <a:latin typeface="Calibri Light" panose="020F0302020204030204" pitchFamily="34" charset="0"/>
                <a:ea typeface="Calibri" panose="020F0502020204030204" pitchFamily="34" charset="0"/>
                <a:cs typeface="Calibri" panose="020F0502020204030204" pitchFamily="34" charset="0"/>
              </a:rPr>
              <a:t>Objective 2 – Develop Innovative Revised and New Fisheries Extension Education Products &amp; Publications</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b="1" i="1" dirty="0">
                <a:effectLst/>
                <a:latin typeface="Calibri Light" panose="020F03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dirty="0">
                <a:effectLst/>
                <a:latin typeface="Calibri Light" panose="020F0302020204030204" pitchFamily="34" charset="0"/>
                <a:ea typeface="Calibri" panose="020F0502020204030204" pitchFamily="34" charset="0"/>
                <a:cs typeface="Calibri" panose="020F0502020204030204" pitchFamily="34" charset="0"/>
              </a:rPr>
              <a:t>A review of Department of Natural Resources extension publications having to do with fisheries or activities focused on fish revealed that there are a number of highly informative and previously popular publications that are no longer in print. Others, though still available, are very dated.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dirty="0">
                <a:effectLst/>
                <a:latin typeface="Calibri Light" panose="020F03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dirty="0">
                <a:effectLst/>
                <a:latin typeface="Calibri Light" panose="020F0302020204030204" pitchFamily="34" charset="0"/>
                <a:ea typeface="Calibri" panose="020F0502020204030204" pitchFamily="34" charset="0"/>
                <a:cs typeface="Calibri" panose="020F0502020204030204" pitchFamily="34" charset="0"/>
              </a:rPr>
              <a:t>2a. The Climate Change Education through Cold-Water Fisheries Extension team will identify and prioritize a list of out of date fisheries publications. This group of publications will each be reviewed for proposed revisions having to do with content (are there climate change cold water fisheries linkages in the text?) and visual, formatting, and design updates.</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dirty="0">
                <a:effectLst/>
                <a:latin typeface="Calibri Light" panose="020F03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dirty="0">
                <a:effectLst/>
                <a:latin typeface="Calibri Light" panose="020F0302020204030204" pitchFamily="34" charset="0"/>
                <a:ea typeface="Calibri" panose="020F0502020204030204" pitchFamily="34" charset="0"/>
                <a:cs typeface="Calibri" panose="020F0502020204030204" pitchFamily="34" charset="0"/>
              </a:rPr>
              <a:t>2b. The Climate Change Education through Cold-Water Fisheries Extension team will assemble and evaluate the collection of high-quality videos created by the Adirondacks Fisheries Research Program (see </a:t>
            </a:r>
            <a:r>
              <a:rPr lang="en-US" sz="1800" u="sng" dirty="0">
                <a:effectLst/>
                <a:latin typeface="Calibri" panose="020F0502020204030204" pitchFamily="34" charset="0"/>
                <a:ea typeface="Calibri" panose="020F0502020204030204" pitchFamily="34" charset="0"/>
                <a:hlinkClick r:id="rId2"/>
              </a:rPr>
              <a:t>http://www2.dnr.cornell.edu/cek7/Videos.html</a:t>
            </a:r>
            <a:r>
              <a:rPr lang="en-US" sz="1800" dirty="0">
                <a:effectLst/>
                <a:latin typeface="Calibri" panose="020F0502020204030204" pitchFamily="34" charset="0"/>
                <a:ea typeface="Calibri" panose="020F0502020204030204" pitchFamily="34" charset="0"/>
              </a:rPr>
              <a:t>)</a:t>
            </a:r>
            <a:r>
              <a:rPr lang="en-US" sz="1800" dirty="0">
                <a:effectLst/>
                <a:latin typeface="Calibri Light" panose="020F0302020204030204" pitchFamily="34" charset="0"/>
                <a:ea typeface="Calibri" panose="020F0502020204030204" pitchFamily="34" charset="0"/>
                <a:cs typeface="Calibri" panose="020F0502020204030204" pitchFamily="34" charset="0"/>
              </a:rPr>
              <a:t>, edit them as needed, and upload them to a brand-new Adirondack Brook Trout Alliance YouTube-like Channel hosted by CCE that we will create.</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dirty="0">
                <a:effectLst/>
                <a:latin typeface="Calibri Light" panose="020F03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dirty="0">
                <a:effectLst/>
                <a:latin typeface="Calibri Light" panose="020F0302020204030204" pitchFamily="34" charset="0"/>
                <a:ea typeface="Calibri" panose="020F0502020204030204" pitchFamily="34" charset="0"/>
                <a:cs typeface="Calibri" panose="020F0502020204030204" pitchFamily="34" charset="0"/>
              </a:rPr>
              <a:t>2c. At the completion of the publication review, the Climate Change Education through Cold-Water Fisheries Extension team will produce a first revised publication using</a:t>
            </a:r>
            <a:r>
              <a:rPr lang="en-US" sz="1800" dirty="0">
                <a:effectLst/>
                <a:latin typeface="Calibri" panose="020F0502020204030204" pitchFamily="34" charset="0"/>
                <a:ea typeface="Calibri" panose="020F0502020204030204" pitchFamily="34" charset="0"/>
              </a:rPr>
              <a:t> an </a:t>
            </a:r>
            <a:r>
              <a:rPr lang="en-US" sz="1800" b="1" dirty="0">
                <a:effectLst/>
                <a:latin typeface="Calibri" panose="020F0502020204030204" pitchFamily="34" charset="0"/>
                <a:ea typeface="Calibri" panose="020F0502020204030204" pitchFamily="34" charset="0"/>
              </a:rPr>
              <a:t>accessible </a:t>
            </a:r>
            <a:r>
              <a:rPr lang="en-US" sz="1800" dirty="0">
                <a:effectLst/>
                <a:latin typeface="Calibri Light" panose="020F0302020204030204" pitchFamily="34" charset="0"/>
                <a:ea typeface="Calibri" panose="020F0502020204030204" pitchFamily="34" charset="0"/>
                <a:cs typeface="Calibri" panose="020F0502020204030204" pitchFamily="34" charset="0"/>
              </a:rPr>
              <a:t>digital delivery application or platform such as </a:t>
            </a:r>
            <a:r>
              <a:rPr lang="en-US" sz="1800" b="1" dirty="0">
                <a:effectLst/>
                <a:latin typeface="Calibri Light" panose="020F0302020204030204" pitchFamily="34" charset="0"/>
                <a:ea typeface="Calibri" panose="020F0502020204030204" pitchFamily="34" charset="0"/>
                <a:cs typeface="Calibri" panose="020F0502020204030204" pitchFamily="34" charset="0"/>
              </a:rPr>
              <a:t>Flip Book</a:t>
            </a:r>
            <a:r>
              <a:rPr lang="en-US" sz="1800" dirty="0">
                <a:effectLst/>
                <a:latin typeface="Calibri Light" panose="020F0302020204030204" pitchFamily="34" charset="0"/>
                <a:ea typeface="Calibri" panose="020F0502020204030204" pitchFamily="34" charset="0"/>
                <a:cs typeface="Calibri" panose="020F0502020204030204" pitchFamily="34" charset="0"/>
              </a:rPr>
              <a:t> technology (see </a:t>
            </a:r>
            <a:r>
              <a:rPr lang="en-US" sz="1800" u="sng" dirty="0">
                <a:effectLst/>
                <a:latin typeface="Calibri" panose="020F0502020204030204" pitchFamily="34" charset="0"/>
                <a:ea typeface="Calibri" panose="020F0502020204030204" pitchFamily="34" charset="0"/>
                <a:hlinkClick r:id="rId3"/>
              </a:rPr>
              <a:t>https://www.paperturn.com/us/flipbook/what-is-a-flipbook</a:t>
            </a:r>
            <a:r>
              <a:rPr lang="en-US" sz="1800" dirty="0">
                <a:effectLst/>
                <a:latin typeface="Calibri" panose="020F0502020204030204" pitchFamily="34" charset="0"/>
                <a:ea typeface="Calibri" panose="020F0502020204030204" pitchFamily="34" charset="0"/>
              </a:rPr>
              <a:t>)</a:t>
            </a:r>
            <a:r>
              <a:rPr lang="en-US" sz="1800" dirty="0">
                <a:effectLst/>
                <a:latin typeface="Calibri Light" panose="020F0302020204030204" pitchFamily="34" charset="0"/>
                <a:ea typeface="Calibri" panose="020F0502020204030204" pitchFamily="34" charset="0"/>
                <a:cs typeface="Calibri" panose="020F0502020204030204" pitchFamily="34" charset="0"/>
              </a:rPr>
              <a:t>. The technology allows the insertion of web-hosted videos into the publication. This first new and innovative Adirondack fisheries extension product will then be shared with partners and evaluated.</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dirty="0">
                <a:effectLst/>
                <a:latin typeface="Calibri Light" panose="020F03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dirty="0">
                <a:effectLst/>
                <a:latin typeface="Calibri Light" panose="020F0302020204030204" pitchFamily="34" charset="0"/>
                <a:ea typeface="Calibri" panose="020F0502020204030204" pitchFamily="34" charset="0"/>
                <a:cs typeface="Calibri" panose="020F0502020204030204" pitchFamily="34" charset="0"/>
              </a:rPr>
              <a:t>2d. Based on the reviews of the initial digital delivery application or platform, the team will develop a publication plan for remaining dated publications in future years.</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dirty="0">
                <a:effectLst/>
                <a:latin typeface="Calibri Light" panose="020F0302020204030204" pitchFamily="34" charset="0"/>
                <a:ea typeface="Calibri" panose="020F0502020204030204" pitchFamily="34" charset="0"/>
                <a:cs typeface="Calibri" panose="020F0502020204030204" pitchFamily="34" charset="0"/>
              </a:rPr>
              <a:t>2e. The Climate Change Education through Cold-Water Fisheries Extension team will also identify four (4) entirely new topics for new publications </a:t>
            </a:r>
          </a:p>
          <a:p>
            <a:pPr marL="0" marR="0" indent="0">
              <a:spcBef>
                <a:spcPts val="0"/>
              </a:spcBef>
              <a:spcAft>
                <a:spcPts val="0"/>
              </a:spcAft>
              <a:buNone/>
            </a:pPr>
            <a:r>
              <a:rPr lang="en-US" sz="1800" dirty="0">
                <a:effectLst/>
                <a:latin typeface="Calibri Light" panose="020F0302020204030204" pitchFamily="34" charset="0"/>
                <a:ea typeface="Calibri" panose="020F0502020204030204" pitchFamily="34" charset="0"/>
                <a:cs typeface="Calibri" panose="020F0502020204030204" pitchFamily="34" charset="0"/>
              </a:rPr>
              <a:t>and will draft and produce one (1) new publication in year 1.</a:t>
            </a: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 flipbook is an interactive, HTML5 online publication that has the look and feel of a real, page-turning publication (complete with page-turning sound effects, page shadows and more). Flipbooks are currently used to replace conventional digital PDFs and paper-based documents such as reports, presentations, magazines, catalogs, brochures, books and more. It is responsive and available across all devices which makes it much easier for the user to navigate through in comparison to the PDF. Additionally, internal links to other pages in the flipbook can be inserted to facilitate navigation and enhance the user experience.</a:t>
            </a:r>
          </a:p>
          <a:p>
            <a:endParaRPr lang="en-US" sz="1000" dirty="0"/>
          </a:p>
        </p:txBody>
      </p:sp>
    </p:spTree>
    <p:extLst>
      <p:ext uri="{BB962C8B-B14F-4D97-AF65-F5344CB8AC3E}">
        <p14:creationId xmlns:p14="http://schemas.microsoft.com/office/powerpoint/2010/main" val="42477709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2421</Words>
  <Application>Microsoft Office PowerPoint</Application>
  <PresentationFormat>Widescreen</PresentationFormat>
  <Paragraphs>103</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Climate Change Education through Cold-Water Fisheries Extension  </vt:lpstr>
      <vt:lpstr>PowerPoint Presentation</vt:lpstr>
      <vt:lpstr>PowerPoint Presentation</vt:lpstr>
      <vt:lpstr>PowerPoint Presentation</vt:lpstr>
      <vt:lpstr>PowerPoint Presentation</vt:lpstr>
      <vt:lpstr>PowerPoint Presentation</vt:lpstr>
      <vt:lpstr>PowerPoint Presentation</vt:lpstr>
      <vt:lpstr>Extension Objectives</vt:lpstr>
      <vt:lpstr>Extension Objectives</vt:lpstr>
      <vt:lpstr>Extension Objectives</vt:lpstr>
      <vt:lpstr>Extension Objectives</vt:lpstr>
      <vt:lpstr>PowerPoint Presentation</vt:lpstr>
      <vt:lpstr>Extension Objectives</vt:lpstr>
      <vt:lpstr>PowerPoint Presentation</vt:lpstr>
      <vt:lpstr>Extension Objectives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Education through Cold-Water Fisheries Extension</dc:title>
  <dc:creator>Keith G. Tidball</dc:creator>
  <cp:lastModifiedBy>Keith G. Tidball</cp:lastModifiedBy>
  <cp:revision>5</cp:revision>
  <dcterms:created xsi:type="dcterms:W3CDTF">2020-11-04T18:57:51Z</dcterms:created>
  <dcterms:modified xsi:type="dcterms:W3CDTF">2020-11-04T19:31:08Z</dcterms:modified>
</cp:coreProperties>
</file>