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comment1.xml" ContentType="application/vnd.openxmlformats-officedocument.presentationml.comment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77" r:id="rId4"/>
    <p:sldId id="284" r:id="rId5"/>
    <p:sldId id="285" r:id="rId6"/>
    <p:sldId id="286" r:id="rId7"/>
    <p:sldId id="287" r:id="rId8"/>
    <p:sldId id="281" r:id="rId9"/>
    <p:sldId id="280" r:id="rId10"/>
    <p:sldId id="279" r:id="rId11"/>
    <p:sldId id="278" r:id="rId12"/>
    <p:sldId id="262" r:id="rId13"/>
    <p:sldId id="275" r:id="rId14"/>
    <p:sldId id="263" r:id="rId15"/>
    <p:sldId id="256" r:id="rId16"/>
    <p:sldId id="264" r:id="rId17"/>
    <p:sldId id="257" r:id="rId18"/>
    <p:sldId id="265" r:id="rId19"/>
    <p:sldId id="282" r:id="rId20"/>
    <p:sldId id="283" r:id="rId21"/>
    <p:sldId id="291" r:id="rId22"/>
    <p:sldId id="289" r:id="rId23"/>
    <p:sldId id="258" r:id="rId24"/>
    <p:sldId id="290" r:id="rId25"/>
    <p:sldId id="276" r:id="rId26"/>
    <p:sldId id="292" r:id="rId27"/>
    <p:sldId id="272" r:id="rId28"/>
    <p:sldId id="293" r:id="rId29"/>
    <p:sldId id="294" r:id="rId30"/>
    <p:sldId id="25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ith G. Tidball" initials="KGT" lastIdx="1" clrIdx="0">
    <p:extLst>
      <p:ext uri="{19B8F6BF-5375-455C-9EA6-DF929625EA0E}">
        <p15:presenceInfo xmlns:p15="http://schemas.microsoft.com/office/powerpoint/2012/main" userId="S::kgt2@cornell.edu::91335062-13c4-4dec-a7f3-66f8ed4179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82" d="100"/>
          <a:sy n="82" d="100"/>
        </p:scale>
        <p:origin x="58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1-15T22:16:12.683" idx="1">
    <p:pos x="10" y="10"/>
    <p:text/>
    <p:extLst>
      <p:ext uri="{C676402C-5697-4E1C-873F-D02D1690AC5C}">
        <p15:threadingInfo xmlns:p15="http://schemas.microsoft.com/office/powerpoint/2012/main" timeZoneBias="300"/>
      </p:ext>
    </p:extLst>
  </p:cm>
</p:cmLst>
</file>

<file path=ppt/diagrams/_rels/data7.xml.rels><?xml version="1.0" encoding="UTF-8" standalone="yes"?>
<Relationships xmlns="http://schemas.openxmlformats.org/package/2006/relationships"><Relationship Id="rId3" Type="http://schemas.openxmlformats.org/officeDocument/2006/relationships/hyperlink" Target="https://wildlifeleadershipacademy.org/brookies-tour/" TargetMode="External"/><Relationship Id="rId2" Type="http://schemas.openxmlformats.org/officeDocument/2006/relationships/hyperlink" Target="https://wildlifeleadershipacademy.org/" TargetMode="External"/><Relationship Id="rId1" Type="http://schemas.openxmlformats.org/officeDocument/2006/relationships/hyperlink" Target="http://www.troutintheclassroom.org/home" TargetMode="External"/></Relationships>
</file>

<file path=ppt/diagrams/_rels/drawing7.xml.rels><?xml version="1.0" encoding="UTF-8" standalone="yes"?>
<Relationships xmlns="http://schemas.openxmlformats.org/package/2006/relationships"><Relationship Id="rId3" Type="http://schemas.openxmlformats.org/officeDocument/2006/relationships/hyperlink" Target="https://wildlifeleadershipacademy.org/brookies-tour/" TargetMode="External"/><Relationship Id="rId2" Type="http://schemas.openxmlformats.org/officeDocument/2006/relationships/hyperlink" Target="https://wildlifeleadershipacademy.org/" TargetMode="External"/><Relationship Id="rId1" Type="http://schemas.openxmlformats.org/officeDocument/2006/relationships/hyperlink" Target="http://www.troutintheclassroom.org/home"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8ADF16-164A-41E0-BEE7-D133D5D681A3}" type="doc">
      <dgm:prSet loTypeId="urn:microsoft.com/office/officeart/2005/8/layout/architecture" loCatId="hierarchy" qsTypeId="urn:microsoft.com/office/officeart/2005/8/quickstyle/simple1" qsCatId="simple" csTypeId="urn:microsoft.com/office/officeart/2005/8/colors/colorful5" csCatId="colorful" phldr="1"/>
      <dgm:spPr/>
      <dgm:t>
        <a:bodyPr/>
        <a:lstStyle/>
        <a:p>
          <a:endParaRPr lang="en-US"/>
        </a:p>
      </dgm:t>
    </dgm:pt>
    <dgm:pt modelId="{9AA050F8-C39D-4EE0-B477-558BB4BD1594}">
      <dgm:prSet phldrT="[Text]"/>
      <dgm:spPr/>
      <dgm:t>
        <a:bodyPr/>
        <a:lstStyle/>
        <a:p>
          <a:r>
            <a:rPr lang="en-US"/>
            <a:t>Use a cherished, charismatic and iconic creature as  Innovative Pathway &amp; Portal for climate change education. </a:t>
          </a:r>
        </a:p>
      </dgm:t>
    </dgm:pt>
    <dgm:pt modelId="{5FFF00F5-9B3A-4606-A892-7A71C195858E}" type="parTrans" cxnId="{8312BA29-CDB2-4AFF-BBF2-B80FF6D6A167}">
      <dgm:prSet/>
      <dgm:spPr/>
      <dgm:t>
        <a:bodyPr/>
        <a:lstStyle/>
        <a:p>
          <a:endParaRPr lang="en-US"/>
        </a:p>
      </dgm:t>
    </dgm:pt>
    <dgm:pt modelId="{A975A962-EB01-4922-AE80-E3D040E83B6A}" type="sibTrans" cxnId="{8312BA29-CDB2-4AFF-BBF2-B80FF6D6A167}">
      <dgm:prSet/>
      <dgm:spPr/>
      <dgm:t>
        <a:bodyPr/>
        <a:lstStyle/>
        <a:p>
          <a:endParaRPr lang="en-US"/>
        </a:p>
      </dgm:t>
    </dgm:pt>
    <dgm:pt modelId="{CD392B72-D048-4586-ADB6-B6F2455E2E42}">
      <dgm:prSet phldrT="[Text]"/>
      <dgm:spPr/>
      <dgm:t>
        <a:bodyPr/>
        <a:lstStyle/>
        <a:p>
          <a:r>
            <a:rPr lang="en-US"/>
            <a:t>Innovative new extension education </a:t>
          </a:r>
          <a:r>
            <a:rPr lang="en-US" b="1"/>
            <a:t>Products &amp; Publications</a:t>
          </a:r>
        </a:p>
      </dgm:t>
    </dgm:pt>
    <dgm:pt modelId="{E0D1243B-576D-4D06-82AF-0F69682CF64F}" type="parTrans" cxnId="{36C3C100-5700-4C79-8223-F65C04AE5E80}">
      <dgm:prSet/>
      <dgm:spPr/>
      <dgm:t>
        <a:bodyPr/>
        <a:lstStyle/>
        <a:p>
          <a:endParaRPr lang="en-US"/>
        </a:p>
      </dgm:t>
    </dgm:pt>
    <dgm:pt modelId="{F7FE4C4D-93DE-4E22-9BFF-E57E71DFE9AD}" type="sibTrans" cxnId="{36C3C100-5700-4C79-8223-F65C04AE5E80}">
      <dgm:prSet/>
      <dgm:spPr/>
      <dgm:t>
        <a:bodyPr/>
        <a:lstStyle/>
        <a:p>
          <a:endParaRPr lang="en-US"/>
        </a:p>
      </dgm:t>
    </dgm:pt>
    <dgm:pt modelId="{25E9FB59-7B4D-4A47-A83A-A86BE0F1712E}">
      <dgm:prSet phldrT="[Text]"/>
      <dgm:spPr/>
      <dgm:t>
        <a:bodyPr/>
        <a:lstStyle/>
        <a:p>
          <a:r>
            <a:rPr lang="en-US"/>
            <a:t>New Partnerships</a:t>
          </a:r>
        </a:p>
      </dgm:t>
    </dgm:pt>
    <dgm:pt modelId="{6E4C2ACD-E1BF-424E-BD6B-6F530724EC3E}" type="parTrans" cxnId="{F48DB150-35C6-4B8A-8C4D-D9F38FE55254}">
      <dgm:prSet/>
      <dgm:spPr/>
      <dgm:t>
        <a:bodyPr/>
        <a:lstStyle/>
        <a:p>
          <a:endParaRPr lang="en-US"/>
        </a:p>
      </dgm:t>
    </dgm:pt>
    <dgm:pt modelId="{1ED52156-0915-4F93-9315-96E4C63B503B}" type="sibTrans" cxnId="{F48DB150-35C6-4B8A-8C4D-D9F38FE55254}">
      <dgm:prSet/>
      <dgm:spPr/>
      <dgm:t>
        <a:bodyPr/>
        <a:lstStyle/>
        <a:p>
          <a:endParaRPr lang="en-US"/>
        </a:p>
      </dgm:t>
    </dgm:pt>
    <dgm:pt modelId="{6E1C55FB-9BB2-4C38-A0C4-D3F97F29F38B}">
      <dgm:prSet phldrT="[Text]"/>
      <dgm:spPr/>
      <dgm:t>
        <a:bodyPr/>
        <a:lstStyle/>
        <a:p>
          <a:r>
            <a:rPr lang="en-US"/>
            <a:t>New Programs</a:t>
          </a:r>
        </a:p>
      </dgm:t>
    </dgm:pt>
    <dgm:pt modelId="{1A67F595-8B40-4184-A9A2-CC8D632E8E10}" type="parTrans" cxnId="{4D278D04-819E-45EA-AD13-70F717196746}">
      <dgm:prSet/>
      <dgm:spPr/>
      <dgm:t>
        <a:bodyPr/>
        <a:lstStyle/>
        <a:p>
          <a:endParaRPr lang="en-US"/>
        </a:p>
      </dgm:t>
    </dgm:pt>
    <dgm:pt modelId="{7D01E161-3B36-4774-A5C1-CD1210DAE416}" type="sibTrans" cxnId="{4D278D04-819E-45EA-AD13-70F717196746}">
      <dgm:prSet/>
      <dgm:spPr/>
      <dgm:t>
        <a:bodyPr/>
        <a:lstStyle/>
        <a:p>
          <a:endParaRPr lang="en-US"/>
        </a:p>
      </dgm:t>
    </dgm:pt>
    <dgm:pt modelId="{3708A2D8-851B-4FCD-891A-8F5EBF8AAE6A}">
      <dgm:prSet phldrT="[Text]"/>
      <dgm:spPr/>
      <dgm:t>
        <a:bodyPr/>
        <a:lstStyle/>
        <a:p>
          <a:r>
            <a:rPr lang="en-US"/>
            <a:t>Innovative new extension </a:t>
          </a:r>
          <a:r>
            <a:rPr lang="en-US" b="1"/>
            <a:t>Presence</a:t>
          </a:r>
          <a:r>
            <a:rPr lang="en-US"/>
            <a:t> (social media)</a:t>
          </a:r>
        </a:p>
      </dgm:t>
    </dgm:pt>
    <dgm:pt modelId="{83D27074-38CF-4C5D-BEBE-02192B938067}" type="parTrans" cxnId="{65977938-15BD-405F-BC39-FA10C37B486B}">
      <dgm:prSet/>
      <dgm:spPr/>
      <dgm:t>
        <a:bodyPr/>
        <a:lstStyle/>
        <a:p>
          <a:endParaRPr lang="en-US"/>
        </a:p>
      </dgm:t>
    </dgm:pt>
    <dgm:pt modelId="{643D1407-8861-4BEB-B7E3-C86A437E249A}" type="sibTrans" cxnId="{65977938-15BD-405F-BC39-FA10C37B486B}">
      <dgm:prSet/>
      <dgm:spPr/>
      <dgm:t>
        <a:bodyPr/>
        <a:lstStyle/>
        <a:p>
          <a:endParaRPr lang="en-US"/>
        </a:p>
      </dgm:t>
    </dgm:pt>
    <dgm:pt modelId="{33C419CF-40F2-451B-A47A-24A931659930}">
      <dgm:prSet phldrT="[Text]"/>
      <dgm:spPr/>
      <dgm:t>
        <a:bodyPr/>
        <a:lstStyle/>
        <a:p>
          <a:r>
            <a:rPr lang="en-US"/>
            <a:t>New Participants</a:t>
          </a:r>
        </a:p>
      </dgm:t>
    </dgm:pt>
    <dgm:pt modelId="{6B21B9DA-3AD7-468A-9B2E-B77D1CD01459}" type="parTrans" cxnId="{7901DCAF-1A22-4448-8AC0-FB3B8CEAFFC4}">
      <dgm:prSet/>
      <dgm:spPr/>
      <dgm:t>
        <a:bodyPr/>
        <a:lstStyle/>
        <a:p>
          <a:endParaRPr lang="en-US"/>
        </a:p>
      </dgm:t>
    </dgm:pt>
    <dgm:pt modelId="{F83ADAAB-6E6C-4E56-A831-E7F8C11395BA}" type="sibTrans" cxnId="{7901DCAF-1A22-4448-8AC0-FB3B8CEAFFC4}">
      <dgm:prSet/>
      <dgm:spPr/>
      <dgm:t>
        <a:bodyPr/>
        <a:lstStyle/>
        <a:p>
          <a:endParaRPr lang="en-US"/>
        </a:p>
      </dgm:t>
    </dgm:pt>
    <dgm:pt modelId="{5C4EAA7C-5ED9-416D-9665-13855BA79380}" type="pres">
      <dgm:prSet presAssocID="{3E8ADF16-164A-41E0-BEE7-D133D5D681A3}" presName="Name0" presStyleCnt="0">
        <dgm:presLayoutVars>
          <dgm:chPref val="1"/>
          <dgm:dir/>
          <dgm:animOne val="branch"/>
          <dgm:animLvl val="lvl"/>
          <dgm:resizeHandles/>
        </dgm:presLayoutVars>
      </dgm:prSet>
      <dgm:spPr/>
    </dgm:pt>
    <dgm:pt modelId="{F4270E7F-4BAF-48DF-82F4-85F99F50A933}" type="pres">
      <dgm:prSet presAssocID="{9AA050F8-C39D-4EE0-B477-558BB4BD1594}" presName="vertOne" presStyleCnt="0"/>
      <dgm:spPr/>
    </dgm:pt>
    <dgm:pt modelId="{2EB80E1A-617F-41F9-B353-566CF7625F58}" type="pres">
      <dgm:prSet presAssocID="{9AA050F8-C39D-4EE0-B477-558BB4BD1594}" presName="txOne" presStyleLbl="node0" presStyleIdx="0" presStyleCnt="1">
        <dgm:presLayoutVars>
          <dgm:chPref val="3"/>
        </dgm:presLayoutVars>
      </dgm:prSet>
      <dgm:spPr/>
    </dgm:pt>
    <dgm:pt modelId="{32501210-65E5-4DCD-AD03-DB4BF54F39D6}" type="pres">
      <dgm:prSet presAssocID="{9AA050F8-C39D-4EE0-B477-558BB4BD1594}" presName="parTransOne" presStyleCnt="0"/>
      <dgm:spPr/>
    </dgm:pt>
    <dgm:pt modelId="{6CFE9DC2-912D-4753-A97F-FCBACDF28190}" type="pres">
      <dgm:prSet presAssocID="{9AA050F8-C39D-4EE0-B477-558BB4BD1594}" presName="horzOne" presStyleCnt="0"/>
      <dgm:spPr/>
    </dgm:pt>
    <dgm:pt modelId="{447E6D09-5FF6-494D-BC55-485C25BB3383}" type="pres">
      <dgm:prSet presAssocID="{CD392B72-D048-4586-ADB6-B6F2455E2E42}" presName="vertTwo" presStyleCnt="0"/>
      <dgm:spPr/>
    </dgm:pt>
    <dgm:pt modelId="{F1E71EDE-578E-4240-B007-18F99E54691B}" type="pres">
      <dgm:prSet presAssocID="{CD392B72-D048-4586-ADB6-B6F2455E2E42}" presName="txTwo" presStyleLbl="node2" presStyleIdx="0" presStyleCnt="2">
        <dgm:presLayoutVars>
          <dgm:chPref val="3"/>
        </dgm:presLayoutVars>
      </dgm:prSet>
      <dgm:spPr/>
    </dgm:pt>
    <dgm:pt modelId="{7C9CF464-C7E3-4179-B1C3-29DCCAC8646D}" type="pres">
      <dgm:prSet presAssocID="{CD392B72-D048-4586-ADB6-B6F2455E2E42}" presName="parTransTwo" presStyleCnt="0"/>
      <dgm:spPr/>
    </dgm:pt>
    <dgm:pt modelId="{2F7987E5-5DF6-4422-ADCC-1AF27BCE36D8}" type="pres">
      <dgm:prSet presAssocID="{CD392B72-D048-4586-ADB6-B6F2455E2E42}" presName="horzTwo" presStyleCnt="0"/>
      <dgm:spPr/>
    </dgm:pt>
    <dgm:pt modelId="{5B393B8E-DE26-4801-B80F-B161E58F5617}" type="pres">
      <dgm:prSet presAssocID="{25E9FB59-7B4D-4A47-A83A-A86BE0F1712E}" presName="vertThree" presStyleCnt="0"/>
      <dgm:spPr/>
    </dgm:pt>
    <dgm:pt modelId="{019E9C5E-9A42-4D8B-907A-40E086889DB3}" type="pres">
      <dgm:prSet presAssocID="{25E9FB59-7B4D-4A47-A83A-A86BE0F1712E}" presName="txThree" presStyleLbl="node3" presStyleIdx="0" presStyleCnt="3">
        <dgm:presLayoutVars>
          <dgm:chPref val="3"/>
        </dgm:presLayoutVars>
      </dgm:prSet>
      <dgm:spPr/>
    </dgm:pt>
    <dgm:pt modelId="{CFEC79FB-52EC-4EAC-BDAA-E1FFDCA74802}" type="pres">
      <dgm:prSet presAssocID="{25E9FB59-7B4D-4A47-A83A-A86BE0F1712E}" presName="horzThree" presStyleCnt="0"/>
      <dgm:spPr/>
    </dgm:pt>
    <dgm:pt modelId="{5C4F4418-0DFE-4D6D-A7E9-A676A5090E0A}" type="pres">
      <dgm:prSet presAssocID="{1ED52156-0915-4F93-9315-96E4C63B503B}" presName="sibSpaceThree" presStyleCnt="0"/>
      <dgm:spPr/>
    </dgm:pt>
    <dgm:pt modelId="{E67617C5-AEDF-47A9-A31E-3A18D7DE3986}" type="pres">
      <dgm:prSet presAssocID="{6E1C55FB-9BB2-4C38-A0C4-D3F97F29F38B}" presName="vertThree" presStyleCnt="0"/>
      <dgm:spPr/>
    </dgm:pt>
    <dgm:pt modelId="{33BCE0BA-06CF-44A3-8652-563FA284E948}" type="pres">
      <dgm:prSet presAssocID="{6E1C55FB-9BB2-4C38-A0C4-D3F97F29F38B}" presName="txThree" presStyleLbl="node3" presStyleIdx="1" presStyleCnt="3">
        <dgm:presLayoutVars>
          <dgm:chPref val="3"/>
        </dgm:presLayoutVars>
      </dgm:prSet>
      <dgm:spPr/>
    </dgm:pt>
    <dgm:pt modelId="{6497641A-8904-4018-B0BB-649B4C427B17}" type="pres">
      <dgm:prSet presAssocID="{6E1C55FB-9BB2-4C38-A0C4-D3F97F29F38B}" presName="horzThree" presStyleCnt="0"/>
      <dgm:spPr/>
    </dgm:pt>
    <dgm:pt modelId="{332E5965-98C3-440E-B36A-8173886BE61A}" type="pres">
      <dgm:prSet presAssocID="{F7FE4C4D-93DE-4E22-9BFF-E57E71DFE9AD}" presName="sibSpaceTwo" presStyleCnt="0"/>
      <dgm:spPr/>
    </dgm:pt>
    <dgm:pt modelId="{69FC36B1-339C-41CA-B57C-ABCCACA80ECC}" type="pres">
      <dgm:prSet presAssocID="{3708A2D8-851B-4FCD-891A-8F5EBF8AAE6A}" presName="vertTwo" presStyleCnt="0"/>
      <dgm:spPr/>
    </dgm:pt>
    <dgm:pt modelId="{E85F685F-2817-4E3B-8C3E-3D4A6B15DA72}" type="pres">
      <dgm:prSet presAssocID="{3708A2D8-851B-4FCD-891A-8F5EBF8AAE6A}" presName="txTwo" presStyleLbl="node2" presStyleIdx="1" presStyleCnt="2">
        <dgm:presLayoutVars>
          <dgm:chPref val="3"/>
        </dgm:presLayoutVars>
      </dgm:prSet>
      <dgm:spPr/>
    </dgm:pt>
    <dgm:pt modelId="{58FF917A-0888-4CDB-BC73-1CC622137703}" type="pres">
      <dgm:prSet presAssocID="{3708A2D8-851B-4FCD-891A-8F5EBF8AAE6A}" presName="parTransTwo" presStyleCnt="0"/>
      <dgm:spPr/>
    </dgm:pt>
    <dgm:pt modelId="{C51E21DB-A96E-443C-B709-50AA09FB535E}" type="pres">
      <dgm:prSet presAssocID="{3708A2D8-851B-4FCD-891A-8F5EBF8AAE6A}" presName="horzTwo" presStyleCnt="0"/>
      <dgm:spPr/>
    </dgm:pt>
    <dgm:pt modelId="{2818C655-FD9C-4CBF-B00C-D4693BDCC2B5}" type="pres">
      <dgm:prSet presAssocID="{33C419CF-40F2-451B-A47A-24A931659930}" presName="vertThree" presStyleCnt="0"/>
      <dgm:spPr/>
    </dgm:pt>
    <dgm:pt modelId="{AB7C383C-19D8-4D5F-8254-93A15FB96098}" type="pres">
      <dgm:prSet presAssocID="{33C419CF-40F2-451B-A47A-24A931659930}" presName="txThree" presStyleLbl="node3" presStyleIdx="2" presStyleCnt="3">
        <dgm:presLayoutVars>
          <dgm:chPref val="3"/>
        </dgm:presLayoutVars>
      </dgm:prSet>
      <dgm:spPr/>
    </dgm:pt>
    <dgm:pt modelId="{5041E78C-9187-4D49-BA91-60F24A18F01A}" type="pres">
      <dgm:prSet presAssocID="{33C419CF-40F2-451B-A47A-24A931659930}" presName="horzThree" presStyleCnt="0"/>
      <dgm:spPr/>
    </dgm:pt>
  </dgm:ptLst>
  <dgm:cxnLst>
    <dgm:cxn modelId="{36C3C100-5700-4C79-8223-F65C04AE5E80}" srcId="{9AA050F8-C39D-4EE0-B477-558BB4BD1594}" destId="{CD392B72-D048-4586-ADB6-B6F2455E2E42}" srcOrd="0" destOrd="0" parTransId="{E0D1243B-576D-4D06-82AF-0F69682CF64F}" sibTransId="{F7FE4C4D-93DE-4E22-9BFF-E57E71DFE9AD}"/>
    <dgm:cxn modelId="{4D278D04-819E-45EA-AD13-70F717196746}" srcId="{CD392B72-D048-4586-ADB6-B6F2455E2E42}" destId="{6E1C55FB-9BB2-4C38-A0C4-D3F97F29F38B}" srcOrd="1" destOrd="0" parTransId="{1A67F595-8B40-4184-A9A2-CC8D632E8E10}" sibTransId="{7D01E161-3B36-4774-A5C1-CD1210DAE416}"/>
    <dgm:cxn modelId="{50B67709-8F6A-4345-8B30-D72E5C981556}" type="presOf" srcId="{6E1C55FB-9BB2-4C38-A0C4-D3F97F29F38B}" destId="{33BCE0BA-06CF-44A3-8652-563FA284E948}" srcOrd="0" destOrd="0" presId="urn:microsoft.com/office/officeart/2005/8/layout/architecture"/>
    <dgm:cxn modelId="{8312BA29-CDB2-4AFF-BBF2-B80FF6D6A167}" srcId="{3E8ADF16-164A-41E0-BEE7-D133D5D681A3}" destId="{9AA050F8-C39D-4EE0-B477-558BB4BD1594}" srcOrd="0" destOrd="0" parTransId="{5FFF00F5-9B3A-4606-A892-7A71C195858E}" sibTransId="{A975A962-EB01-4922-AE80-E3D040E83B6A}"/>
    <dgm:cxn modelId="{5F249C2A-B6C1-401A-BFCD-4B5F2375B364}" type="presOf" srcId="{CD392B72-D048-4586-ADB6-B6F2455E2E42}" destId="{F1E71EDE-578E-4240-B007-18F99E54691B}" srcOrd="0" destOrd="0" presId="urn:microsoft.com/office/officeart/2005/8/layout/architecture"/>
    <dgm:cxn modelId="{D1C7E435-2E7A-4E04-80BC-B19D6F16FF23}" type="presOf" srcId="{33C419CF-40F2-451B-A47A-24A931659930}" destId="{AB7C383C-19D8-4D5F-8254-93A15FB96098}" srcOrd="0" destOrd="0" presId="urn:microsoft.com/office/officeart/2005/8/layout/architecture"/>
    <dgm:cxn modelId="{65977938-15BD-405F-BC39-FA10C37B486B}" srcId="{9AA050F8-C39D-4EE0-B477-558BB4BD1594}" destId="{3708A2D8-851B-4FCD-891A-8F5EBF8AAE6A}" srcOrd="1" destOrd="0" parTransId="{83D27074-38CF-4C5D-BEBE-02192B938067}" sibTransId="{643D1407-8861-4BEB-B7E3-C86A437E249A}"/>
    <dgm:cxn modelId="{F48DB150-35C6-4B8A-8C4D-D9F38FE55254}" srcId="{CD392B72-D048-4586-ADB6-B6F2455E2E42}" destId="{25E9FB59-7B4D-4A47-A83A-A86BE0F1712E}" srcOrd="0" destOrd="0" parTransId="{6E4C2ACD-E1BF-424E-BD6B-6F530724EC3E}" sibTransId="{1ED52156-0915-4F93-9315-96E4C63B503B}"/>
    <dgm:cxn modelId="{08AA2E79-40DE-4CF4-BC47-BD40E0CA0701}" type="presOf" srcId="{3E8ADF16-164A-41E0-BEE7-D133D5D681A3}" destId="{5C4EAA7C-5ED9-416D-9665-13855BA79380}" srcOrd="0" destOrd="0" presId="urn:microsoft.com/office/officeart/2005/8/layout/architecture"/>
    <dgm:cxn modelId="{619987A3-4B0B-4AD3-B17C-9E1AA5DE5B57}" type="presOf" srcId="{25E9FB59-7B4D-4A47-A83A-A86BE0F1712E}" destId="{019E9C5E-9A42-4D8B-907A-40E086889DB3}" srcOrd="0" destOrd="0" presId="urn:microsoft.com/office/officeart/2005/8/layout/architecture"/>
    <dgm:cxn modelId="{7901DCAF-1A22-4448-8AC0-FB3B8CEAFFC4}" srcId="{3708A2D8-851B-4FCD-891A-8F5EBF8AAE6A}" destId="{33C419CF-40F2-451B-A47A-24A931659930}" srcOrd="0" destOrd="0" parTransId="{6B21B9DA-3AD7-468A-9B2E-B77D1CD01459}" sibTransId="{F83ADAAB-6E6C-4E56-A831-E7F8C11395BA}"/>
    <dgm:cxn modelId="{0F87E1AF-DB2A-445A-B7C1-A6578682192F}" type="presOf" srcId="{9AA050F8-C39D-4EE0-B477-558BB4BD1594}" destId="{2EB80E1A-617F-41F9-B353-566CF7625F58}" srcOrd="0" destOrd="0" presId="urn:microsoft.com/office/officeart/2005/8/layout/architecture"/>
    <dgm:cxn modelId="{224F2EB0-C49B-46BA-9B0C-52E25E302CD2}" type="presOf" srcId="{3708A2D8-851B-4FCD-891A-8F5EBF8AAE6A}" destId="{E85F685F-2817-4E3B-8C3E-3D4A6B15DA72}" srcOrd="0" destOrd="0" presId="urn:microsoft.com/office/officeart/2005/8/layout/architecture"/>
    <dgm:cxn modelId="{E43C454B-5DC3-49BE-A019-99F7EC54AEEE}" type="presParOf" srcId="{5C4EAA7C-5ED9-416D-9665-13855BA79380}" destId="{F4270E7F-4BAF-48DF-82F4-85F99F50A933}" srcOrd="0" destOrd="0" presId="urn:microsoft.com/office/officeart/2005/8/layout/architecture"/>
    <dgm:cxn modelId="{2CE69B2A-6A7F-46E6-8548-4C3B70C5CE55}" type="presParOf" srcId="{F4270E7F-4BAF-48DF-82F4-85F99F50A933}" destId="{2EB80E1A-617F-41F9-B353-566CF7625F58}" srcOrd="0" destOrd="0" presId="urn:microsoft.com/office/officeart/2005/8/layout/architecture"/>
    <dgm:cxn modelId="{9F6421C5-25A1-4C29-9CFE-AE7C6072EAAB}" type="presParOf" srcId="{F4270E7F-4BAF-48DF-82F4-85F99F50A933}" destId="{32501210-65E5-4DCD-AD03-DB4BF54F39D6}" srcOrd="1" destOrd="0" presId="urn:microsoft.com/office/officeart/2005/8/layout/architecture"/>
    <dgm:cxn modelId="{E0A15B4A-B96F-4C3C-8759-FC2664F530A5}" type="presParOf" srcId="{F4270E7F-4BAF-48DF-82F4-85F99F50A933}" destId="{6CFE9DC2-912D-4753-A97F-FCBACDF28190}" srcOrd="2" destOrd="0" presId="urn:microsoft.com/office/officeart/2005/8/layout/architecture"/>
    <dgm:cxn modelId="{EC0B9071-9099-4FA3-9DC5-77F317593F34}" type="presParOf" srcId="{6CFE9DC2-912D-4753-A97F-FCBACDF28190}" destId="{447E6D09-5FF6-494D-BC55-485C25BB3383}" srcOrd="0" destOrd="0" presId="urn:microsoft.com/office/officeart/2005/8/layout/architecture"/>
    <dgm:cxn modelId="{53AF0B0E-EF9D-4346-957D-39306AA1CF87}" type="presParOf" srcId="{447E6D09-5FF6-494D-BC55-485C25BB3383}" destId="{F1E71EDE-578E-4240-B007-18F99E54691B}" srcOrd="0" destOrd="0" presId="urn:microsoft.com/office/officeart/2005/8/layout/architecture"/>
    <dgm:cxn modelId="{14815AA5-CB41-4AB3-BA48-F0EA41A6B63B}" type="presParOf" srcId="{447E6D09-5FF6-494D-BC55-485C25BB3383}" destId="{7C9CF464-C7E3-4179-B1C3-29DCCAC8646D}" srcOrd="1" destOrd="0" presId="urn:microsoft.com/office/officeart/2005/8/layout/architecture"/>
    <dgm:cxn modelId="{B9CF72F5-03E9-4F6C-A8DD-BE01C18010A0}" type="presParOf" srcId="{447E6D09-5FF6-494D-BC55-485C25BB3383}" destId="{2F7987E5-5DF6-4422-ADCC-1AF27BCE36D8}" srcOrd="2" destOrd="0" presId="urn:microsoft.com/office/officeart/2005/8/layout/architecture"/>
    <dgm:cxn modelId="{8A267038-FEA5-485F-B724-F5A7CE14FC49}" type="presParOf" srcId="{2F7987E5-5DF6-4422-ADCC-1AF27BCE36D8}" destId="{5B393B8E-DE26-4801-B80F-B161E58F5617}" srcOrd="0" destOrd="0" presId="urn:microsoft.com/office/officeart/2005/8/layout/architecture"/>
    <dgm:cxn modelId="{52D3DC50-E0E0-4BB5-8198-A53DD858EBC6}" type="presParOf" srcId="{5B393B8E-DE26-4801-B80F-B161E58F5617}" destId="{019E9C5E-9A42-4D8B-907A-40E086889DB3}" srcOrd="0" destOrd="0" presId="urn:microsoft.com/office/officeart/2005/8/layout/architecture"/>
    <dgm:cxn modelId="{3606A6DF-F8B0-4065-9A44-8E529584A8C7}" type="presParOf" srcId="{5B393B8E-DE26-4801-B80F-B161E58F5617}" destId="{CFEC79FB-52EC-4EAC-BDAA-E1FFDCA74802}" srcOrd="1" destOrd="0" presId="urn:microsoft.com/office/officeart/2005/8/layout/architecture"/>
    <dgm:cxn modelId="{70B712AE-EFF4-428F-B130-7AADCEB7FF48}" type="presParOf" srcId="{2F7987E5-5DF6-4422-ADCC-1AF27BCE36D8}" destId="{5C4F4418-0DFE-4D6D-A7E9-A676A5090E0A}" srcOrd="1" destOrd="0" presId="urn:microsoft.com/office/officeart/2005/8/layout/architecture"/>
    <dgm:cxn modelId="{94DB6A05-8E71-4A25-94A8-4844143ACE21}" type="presParOf" srcId="{2F7987E5-5DF6-4422-ADCC-1AF27BCE36D8}" destId="{E67617C5-AEDF-47A9-A31E-3A18D7DE3986}" srcOrd="2" destOrd="0" presId="urn:microsoft.com/office/officeart/2005/8/layout/architecture"/>
    <dgm:cxn modelId="{52533910-F146-4248-A473-0411AE7C8F7B}" type="presParOf" srcId="{E67617C5-AEDF-47A9-A31E-3A18D7DE3986}" destId="{33BCE0BA-06CF-44A3-8652-563FA284E948}" srcOrd="0" destOrd="0" presId="urn:microsoft.com/office/officeart/2005/8/layout/architecture"/>
    <dgm:cxn modelId="{42E09415-6616-4910-9533-DBB12C4934CC}" type="presParOf" srcId="{E67617C5-AEDF-47A9-A31E-3A18D7DE3986}" destId="{6497641A-8904-4018-B0BB-649B4C427B17}" srcOrd="1" destOrd="0" presId="urn:microsoft.com/office/officeart/2005/8/layout/architecture"/>
    <dgm:cxn modelId="{8AC2AC9A-9973-47C8-B491-B07FD4B40E33}" type="presParOf" srcId="{6CFE9DC2-912D-4753-A97F-FCBACDF28190}" destId="{332E5965-98C3-440E-B36A-8173886BE61A}" srcOrd="1" destOrd="0" presId="urn:microsoft.com/office/officeart/2005/8/layout/architecture"/>
    <dgm:cxn modelId="{8CDA1293-88B7-4D2F-BFA0-0DC8D2508748}" type="presParOf" srcId="{6CFE9DC2-912D-4753-A97F-FCBACDF28190}" destId="{69FC36B1-339C-41CA-B57C-ABCCACA80ECC}" srcOrd="2" destOrd="0" presId="urn:microsoft.com/office/officeart/2005/8/layout/architecture"/>
    <dgm:cxn modelId="{0B5D5E12-B54D-4A01-AF86-81B84E60D33F}" type="presParOf" srcId="{69FC36B1-339C-41CA-B57C-ABCCACA80ECC}" destId="{E85F685F-2817-4E3B-8C3E-3D4A6B15DA72}" srcOrd="0" destOrd="0" presId="urn:microsoft.com/office/officeart/2005/8/layout/architecture"/>
    <dgm:cxn modelId="{F578586F-CB6B-407E-A003-006EC3215413}" type="presParOf" srcId="{69FC36B1-339C-41CA-B57C-ABCCACA80ECC}" destId="{58FF917A-0888-4CDB-BC73-1CC622137703}" srcOrd="1" destOrd="0" presId="urn:microsoft.com/office/officeart/2005/8/layout/architecture"/>
    <dgm:cxn modelId="{31313E92-A481-4F5F-93B7-320E0EA0B885}" type="presParOf" srcId="{69FC36B1-339C-41CA-B57C-ABCCACA80ECC}" destId="{C51E21DB-A96E-443C-B709-50AA09FB535E}" srcOrd="2" destOrd="0" presId="urn:microsoft.com/office/officeart/2005/8/layout/architecture"/>
    <dgm:cxn modelId="{8505EA37-7FC3-4D6F-BF78-5415E16C4672}" type="presParOf" srcId="{C51E21DB-A96E-443C-B709-50AA09FB535E}" destId="{2818C655-FD9C-4CBF-B00C-D4693BDCC2B5}" srcOrd="0" destOrd="0" presId="urn:microsoft.com/office/officeart/2005/8/layout/architecture"/>
    <dgm:cxn modelId="{AFFA0DEC-708E-431C-814E-D5BDA28B20C5}" type="presParOf" srcId="{2818C655-FD9C-4CBF-B00C-D4693BDCC2B5}" destId="{AB7C383C-19D8-4D5F-8254-93A15FB96098}" srcOrd="0" destOrd="0" presId="urn:microsoft.com/office/officeart/2005/8/layout/architecture"/>
    <dgm:cxn modelId="{4549A246-8ACC-4760-A5C3-4211B07263B8}" type="presParOf" srcId="{2818C655-FD9C-4CBF-B00C-D4693BDCC2B5}" destId="{5041E78C-9187-4D49-BA91-60F24A18F01A}"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FF90F2-A983-4359-8A18-B70F58D5031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D38F940-E224-4187-804B-6204B021DC93}">
      <dgm:prSet/>
      <dgm:spPr/>
      <dgm:t>
        <a:bodyPr/>
        <a:lstStyle/>
        <a:p>
          <a:r>
            <a:rPr lang="en-US"/>
            <a:t>Develop a forward looking, innovative, extension plan of work for a targeted program at the nexus of brook trout conservation/climate adaptation/ natural resources management. </a:t>
          </a:r>
        </a:p>
      </dgm:t>
    </dgm:pt>
    <dgm:pt modelId="{C035ABB0-E7B5-4E5B-B7CE-43C8B8929EBF}" type="parTrans" cxnId="{9BD81743-027A-4F2C-9E1A-DA5020157182}">
      <dgm:prSet/>
      <dgm:spPr/>
      <dgm:t>
        <a:bodyPr/>
        <a:lstStyle/>
        <a:p>
          <a:endParaRPr lang="en-US"/>
        </a:p>
      </dgm:t>
    </dgm:pt>
    <dgm:pt modelId="{BD98D83D-D065-404F-BB5F-8010E24E0EC2}" type="sibTrans" cxnId="{9BD81743-027A-4F2C-9E1A-DA5020157182}">
      <dgm:prSet/>
      <dgm:spPr/>
      <dgm:t>
        <a:bodyPr/>
        <a:lstStyle/>
        <a:p>
          <a:endParaRPr lang="en-US"/>
        </a:p>
      </dgm:t>
    </dgm:pt>
    <dgm:pt modelId="{BDB27865-7671-47F9-8F35-328717D3BE63}">
      <dgm:prSet/>
      <dgm:spPr/>
      <dgm:t>
        <a:bodyPr/>
        <a:lstStyle/>
        <a:p>
          <a:r>
            <a:rPr lang="en-US"/>
            <a:t>Explicitly bring in new and exciting partnerships with CCE Associations and other partners in the Adirondacks that will form an Adirondack Brook Trout Alliance that will be a model of a new way of doing business in the domain of research outreach and </a:t>
          </a:r>
          <a:r>
            <a:rPr lang="en-US" b="1"/>
            <a:t>cooperative</a:t>
          </a:r>
          <a:r>
            <a:rPr lang="en-US"/>
            <a:t> extension as it relates to the AFRP and Little Moose Field Station.</a:t>
          </a:r>
        </a:p>
      </dgm:t>
    </dgm:pt>
    <dgm:pt modelId="{0F03D711-80F4-4FE7-8A59-E6D4E2EFD671}" type="parTrans" cxnId="{80E69956-112A-4EA7-8CB6-A142EBBA5A78}">
      <dgm:prSet/>
      <dgm:spPr/>
      <dgm:t>
        <a:bodyPr/>
        <a:lstStyle/>
        <a:p>
          <a:endParaRPr lang="en-US"/>
        </a:p>
      </dgm:t>
    </dgm:pt>
    <dgm:pt modelId="{72BCF51A-6099-4734-8D65-F268C13C48F6}" type="sibTrans" cxnId="{80E69956-112A-4EA7-8CB6-A142EBBA5A78}">
      <dgm:prSet/>
      <dgm:spPr/>
      <dgm:t>
        <a:bodyPr/>
        <a:lstStyle/>
        <a:p>
          <a:endParaRPr lang="en-US"/>
        </a:p>
      </dgm:t>
    </dgm:pt>
    <dgm:pt modelId="{98192ADE-BF2F-4144-8D77-CA13846848A3}">
      <dgm:prSet/>
      <dgm:spPr/>
      <dgm:t>
        <a:bodyPr/>
        <a:lstStyle/>
        <a:p>
          <a:r>
            <a:rPr lang="en-US"/>
            <a:t>Track execution of this plan of work and derive best management practices which may be of use in bringing innovative cooperative extension approaches to other existing CALS programs.</a:t>
          </a:r>
        </a:p>
      </dgm:t>
    </dgm:pt>
    <dgm:pt modelId="{D1F06834-533F-43A8-AEF4-309F5123ED10}" type="parTrans" cxnId="{1A272E4E-6A5B-429A-92A4-F0D0C5E67A4B}">
      <dgm:prSet/>
      <dgm:spPr/>
      <dgm:t>
        <a:bodyPr/>
        <a:lstStyle/>
        <a:p>
          <a:endParaRPr lang="en-US"/>
        </a:p>
      </dgm:t>
    </dgm:pt>
    <dgm:pt modelId="{E6F0B90E-AA4B-4876-871C-958EC21CEE5B}" type="sibTrans" cxnId="{1A272E4E-6A5B-429A-92A4-F0D0C5E67A4B}">
      <dgm:prSet/>
      <dgm:spPr/>
      <dgm:t>
        <a:bodyPr/>
        <a:lstStyle/>
        <a:p>
          <a:endParaRPr lang="en-US"/>
        </a:p>
      </dgm:t>
    </dgm:pt>
    <dgm:pt modelId="{8CB43979-2742-46DA-9987-91F327937525}" type="pres">
      <dgm:prSet presAssocID="{2AFF90F2-A983-4359-8A18-B70F58D5031B}" presName="linear" presStyleCnt="0">
        <dgm:presLayoutVars>
          <dgm:animLvl val="lvl"/>
          <dgm:resizeHandles val="exact"/>
        </dgm:presLayoutVars>
      </dgm:prSet>
      <dgm:spPr/>
    </dgm:pt>
    <dgm:pt modelId="{3C7005ED-D534-441D-B819-598F85E86988}" type="pres">
      <dgm:prSet presAssocID="{DD38F940-E224-4187-804B-6204B021DC93}" presName="parentText" presStyleLbl="node1" presStyleIdx="0" presStyleCnt="3">
        <dgm:presLayoutVars>
          <dgm:chMax val="0"/>
          <dgm:bulletEnabled val="1"/>
        </dgm:presLayoutVars>
      </dgm:prSet>
      <dgm:spPr/>
    </dgm:pt>
    <dgm:pt modelId="{53856E32-AA0F-41E6-8912-9FE42DD973DC}" type="pres">
      <dgm:prSet presAssocID="{BD98D83D-D065-404F-BB5F-8010E24E0EC2}" presName="spacer" presStyleCnt="0"/>
      <dgm:spPr/>
    </dgm:pt>
    <dgm:pt modelId="{E975D698-F2C4-4FA1-A679-DA8577C8236A}" type="pres">
      <dgm:prSet presAssocID="{BDB27865-7671-47F9-8F35-328717D3BE63}" presName="parentText" presStyleLbl="node1" presStyleIdx="1" presStyleCnt="3">
        <dgm:presLayoutVars>
          <dgm:chMax val="0"/>
          <dgm:bulletEnabled val="1"/>
        </dgm:presLayoutVars>
      </dgm:prSet>
      <dgm:spPr/>
    </dgm:pt>
    <dgm:pt modelId="{4F38760F-8B37-48C4-9399-B9CCF53150BE}" type="pres">
      <dgm:prSet presAssocID="{72BCF51A-6099-4734-8D65-F268C13C48F6}" presName="spacer" presStyleCnt="0"/>
      <dgm:spPr/>
    </dgm:pt>
    <dgm:pt modelId="{FAD8F84B-A6B7-4316-99A7-8776E0E13B3E}" type="pres">
      <dgm:prSet presAssocID="{98192ADE-BF2F-4144-8D77-CA13846848A3}" presName="parentText" presStyleLbl="node1" presStyleIdx="2" presStyleCnt="3">
        <dgm:presLayoutVars>
          <dgm:chMax val="0"/>
          <dgm:bulletEnabled val="1"/>
        </dgm:presLayoutVars>
      </dgm:prSet>
      <dgm:spPr/>
    </dgm:pt>
  </dgm:ptLst>
  <dgm:cxnLst>
    <dgm:cxn modelId="{9BD81743-027A-4F2C-9E1A-DA5020157182}" srcId="{2AFF90F2-A983-4359-8A18-B70F58D5031B}" destId="{DD38F940-E224-4187-804B-6204B021DC93}" srcOrd="0" destOrd="0" parTransId="{C035ABB0-E7B5-4E5B-B7CE-43C8B8929EBF}" sibTransId="{BD98D83D-D065-404F-BB5F-8010E24E0EC2}"/>
    <dgm:cxn modelId="{EBE9C149-49C1-4D6B-9609-206669595B89}" type="presOf" srcId="{BDB27865-7671-47F9-8F35-328717D3BE63}" destId="{E975D698-F2C4-4FA1-A679-DA8577C8236A}" srcOrd="0" destOrd="0" presId="urn:microsoft.com/office/officeart/2005/8/layout/vList2"/>
    <dgm:cxn modelId="{1A272E4E-6A5B-429A-92A4-F0D0C5E67A4B}" srcId="{2AFF90F2-A983-4359-8A18-B70F58D5031B}" destId="{98192ADE-BF2F-4144-8D77-CA13846848A3}" srcOrd="2" destOrd="0" parTransId="{D1F06834-533F-43A8-AEF4-309F5123ED10}" sibTransId="{E6F0B90E-AA4B-4876-871C-958EC21CEE5B}"/>
    <dgm:cxn modelId="{2750A653-A18B-4850-8E87-21B0CDBDEFC4}" type="presOf" srcId="{DD38F940-E224-4187-804B-6204B021DC93}" destId="{3C7005ED-D534-441D-B819-598F85E86988}" srcOrd="0" destOrd="0" presId="urn:microsoft.com/office/officeart/2005/8/layout/vList2"/>
    <dgm:cxn modelId="{80E69956-112A-4EA7-8CB6-A142EBBA5A78}" srcId="{2AFF90F2-A983-4359-8A18-B70F58D5031B}" destId="{BDB27865-7671-47F9-8F35-328717D3BE63}" srcOrd="1" destOrd="0" parTransId="{0F03D711-80F4-4FE7-8A59-E6D4E2EFD671}" sibTransId="{72BCF51A-6099-4734-8D65-F268C13C48F6}"/>
    <dgm:cxn modelId="{FA65A97C-B2ED-493C-BA45-43B078FA8AE4}" type="presOf" srcId="{98192ADE-BF2F-4144-8D77-CA13846848A3}" destId="{FAD8F84B-A6B7-4316-99A7-8776E0E13B3E}" srcOrd="0" destOrd="0" presId="urn:microsoft.com/office/officeart/2005/8/layout/vList2"/>
    <dgm:cxn modelId="{F6A4E6C0-390B-4C4C-A4FF-9726351562A0}" type="presOf" srcId="{2AFF90F2-A983-4359-8A18-B70F58D5031B}" destId="{8CB43979-2742-46DA-9987-91F327937525}" srcOrd="0" destOrd="0" presId="urn:microsoft.com/office/officeart/2005/8/layout/vList2"/>
    <dgm:cxn modelId="{D07BEDBC-45F9-4835-ABBF-EF4C8FC9B7DB}" type="presParOf" srcId="{8CB43979-2742-46DA-9987-91F327937525}" destId="{3C7005ED-D534-441D-B819-598F85E86988}" srcOrd="0" destOrd="0" presId="urn:microsoft.com/office/officeart/2005/8/layout/vList2"/>
    <dgm:cxn modelId="{018DCA3F-F2AB-448F-A5E7-A76344C8CC4C}" type="presParOf" srcId="{8CB43979-2742-46DA-9987-91F327937525}" destId="{53856E32-AA0F-41E6-8912-9FE42DD973DC}" srcOrd="1" destOrd="0" presId="urn:microsoft.com/office/officeart/2005/8/layout/vList2"/>
    <dgm:cxn modelId="{398CE6E8-E992-4C99-BA73-973CC72E9B2C}" type="presParOf" srcId="{8CB43979-2742-46DA-9987-91F327937525}" destId="{E975D698-F2C4-4FA1-A679-DA8577C8236A}" srcOrd="2" destOrd="0" presId="urn:microsoft.com/office/officeart/2005/8/layout/vList2"/>
    <dgm:cxn modelId="{B0D8E600-4828-4E29-B074-687FA9405E58}" type="presParOf" srcId="{8CB43979-2742-46DA-9987-91F327937525}" destId="{4F38760F-8B37-48C4-9399-B9CCF53150BE}" srcOrd="3" destOrd="0" presId="urn:microsoft.com/office/officeart/2005/8/layout/vList2"/>
    <dgm:cxn modelId="{04DFF565-E3AF-447C-8F5B-B25AFDBA81D6}" type="presParOf" srcId="{8CB43979-2742-46DA-9987-91F327937525}" destId="{FAD8F84B-A6B7-4316-99A7-8776E0E13B3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FF90F2-A983-4359-8A18-B70F58D5031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D38F940-E224-4187-804B-6204B021DC93}">
      <dgm:prSet/>
      <dgm:spPr/>
      <dgm:t>
        <a:bodyPr/>
        <a:lstStyle/>
        <a:p>
          <a:pPr>
            <a:buNone/>
          </a:pPr>
          <a:r>
            <a:rPr lang="en-US" dirty="0">
              <a:effectLst/>
              <a:latin typeface="Calibri Light" panose="020F0302020204030204" pitchFamily="34" charset="0"/>
              <a:ea typeface="Calibri" panose="020F0502020204030204" pitchFamily="34" charset="0"/>
              <a:cs typeface="Calibri" panose="020F0502020204030204" pitchFamily="34" charset="0"/>
            </a:rPr>
            <a:t>Identify and prioritize a list of out of date fisheries publications. This group of publications will each be reviewed for proposed revisions having to do with content (are there climate change cold water fisheries linkages in the text?) and visual, formatting, and design updates.</a:t>
          </a:r>
          <a:endParaRPr lang="en-US" dirty="0"/>
        </a:p>
      </dgm:t>
    </dgm:pt>
    <dgm:pt modelId="{C035ABB0-E7B5-4E5B-B7CE-43C8B8929EBF}" type="parTrans" cxnId="{9BD81743-027A-4F2C-9E1A-DA5020157182}">
      <dgm:prSet/>
      <dgm:spPr/>
      <dgm:t>
        <a:bodyPr/>
        <a:lstStyle/>
        <a:p>
          <a:endParaRPr lang="en-US"/>
        </a:p>
      </dgm:t>
    </dgm:pt>
    <dgm:pt modelId="{BD98D83D-D065-404F-BB5F-8010E24E0EC2}" type="sibTrans" cxnId="{9BD81743-027A-4F2C-9E1A-DA5020157182}">
      <dgm:prSet/>
      <dgm:spPr/>
      <dgm:t>
        <a:bodyPr/>
        <a:lstStyle/>
        <a:p>
          <a:endParaRPr lang="en-US"/>
        </a:p>
      </dgm:t>
    </dgm:pt>
    <dgm:pt modelId="{98192ADE-BF2F-4144-8D77-CA13846848A3}">
      <dgm:prSet/>
      <dgm:spPr/>
      <dgm:t>
        <a:bodyPr/>
        <a:lstStyle/>
        <a:p>
          <a:r>
            <a:rPr lang="en-US" dirty="0">
              <a:effectLst/>
              <a:latin typeface="Calibri Light" panose="020F0302020204030204" pitchFamily="34" charset="0"/>
              <a:ea typeface="Calibri" panose="020F0502020204030204" pitchFamily="34" charset="0"/>
              <a:cs typeface="Calibri" panose="020F0502020204030204" pitchFamily="34" charset="0"/>
            </a:rPr>
            <a:t>At the completion of the publication review,  produce a first revised publication using</a:t>
          </a:r>
          <a:r>
            <a:rPr lang="en-US" dirty="0">
              <a:effectLst/>
              <a:latin typeface="Calibri" panose="020F0502020204030204" pitchFamily="34" charset="0"/>
              <a:ea typeface="Calibri" panose="020F0502020204030204" pitchFamily="34" charset="0"/>
            </a:rPr>
            <a:t> an </a:t>
          </a:r>
          <a:r>
            <a:rPr lang="en-US" b="1" dirty="0">
              <a:effectLst/>
              <a:latin typeface="Calibri" panose="020F0502020204030204" pitchFamily="34" charset="0"/>
              <a:ea typeface="Calibri" panose="020F0502020204030204" pitchFamily="34" charset="0"/>
            </a:rPr>
            <a:t>accessible </a:t>
          </a:r>
          <a:r>
            <a:rPr lang="en-US" dirty="0">
              <a:effectLst/>
              <a:latin typeface="Calibri Light" panose="020F0302020204030204" pitchFamily="34" charset="0"/>
              <a:ea typeface="Calibri" panose="020F0502020204030204" pitchFamily="34" charset="0"/>
              <a:cs typeface="Calibri" panose="020F0502020204030204" pitchFamily="34" charset="0"/>
            </a:rPr>
            <a:t>digital delivery application or platform such as </a:t>
          </a:r>
          <a:r>
            <a:rPr lang="en-US" b="1" dirty="0">
              <a:effectLst/>
              <a:latin typeface="Calibri Light" panose="020F0302020204030204" pitchFamily="34" charset="0"/>
              <a:ea typeface="Calibri" panose="020F0502020204030204" pitchFamily="34" charset="0"/>
              <a:cs typeface="Calibri" panose="020F0502020204030204" pitchFamily="34" charset="0"/>
            </a:rPr>
            <a:t>Flip Book</a:t>
          </a:r>
          <a:r>
            <a:rPr lang="en-US" dirty="0">
              <a:effectLst/>
              <a:latin typeface="Calibri Light" panose="020F0302020204030204" pitchFamily="34" charset="0"/>
              <a:ea typeface="Calibri" panose="020F0502020204030204" pitchFamily="34" charset="0"/>
              <a:cs typeface="Calibri" panose="020F0502020204030204" pitchFamily="34" charset="0"/>
            </a:rPr>
            <a:t> technology The technology allows the insertion of web-hosted videos into the publication. This first new and innovative Adirondack fisheries extension product will then be shared with partners and evaluated.</a:t>
          </a:r>
          <a:endParaRPr lang="en-US" dirty="0">
            <a:effectLst/>
            <a:latin typeface="Calibri" panose="020F0502020204030204" pitchFamily="34" charset="0"/>
            <a:ea typeface="Calibri" panose="020F0502020204030204" pitchFamily="34" charset="0"/>
          </a:endParaRPr>
        </a:p>
        <a:p>
          <a:endParaRPr lang="en-US" dirty="0"/>
        </a:p>
      </dgm:t>
    </dgm:pt>
    <dgm:pt modelId="{D1F06834-533F-43A8-AEF4-309F5123ED10}" type="parTrans" cxnId="{1A272E4E-6A5B-429A-92A4-F0D0C5E67A4B}">
      <dgm:prSet/>
      <dgm:spPr/>
      <dgm:t>
        <a:bodyPr/>
        <a:lstStyle/>
        <a:p>
          <a:endParaRPr lang="en-US"/>
        </a:p>
      </dgm:t>
    </dgm:pt>
    <dgm:pt modelId="{E6F0B90E-AA4B-4876-871C-958EC21CEE5B}" type="sibTrans" cxnId="{1A272E4E-6A5B-429A-92A4-F0D0C5E67A4B}">
      <dgm:prSet/>
      <dgm:spPr/>
      <dgm:t>
        <a:bodyPr/>
        <a:lstStyle/>
        <a:p>
          <a:endParaRPr lang="en-US"/>
        </a:p>
      </dgm:t>
    </dgm:pt>
    <dgm:pt modelId="{32C2837E-EA5C-42DC-BA3E-276DA6D0E287}">
      <dgm:prSet/>
      <dgm:spPr/>
      <dgm:t>
        <a:bodyPr/>
        <a:lstStyle/>
        <a:p>
          <a:r>
            <a:rPr lang="en-US" dirty="0">
              <a:effectLst/>
              <a:latin typeface="Calibri Light" panose="020F0302020204030204" pitchFamily="34" charset="0"/>
              <a:ea typeface="Calibri" panose="020F0502020204030204" pitchFamily="34" charset="0"/>
              <a:cs typeface="Calibri" panose="020F0502020204030204" pitchFamily="34" charset="0"/>
            </a:rPr>
            <a:t>Assemble and evaluate the collection of high-quality videos created by the Adirondacks Fisheries Research Program (edit them as needed, and upload them to a brand-new Adirondack Brook Trout Alliance YouTube-like Channel hosted by CCE that we will create.</a:t>
          </a:r>
          <a:endParaRPr lang="en-US" dirty="0">
            <a:effectLst/>
            <a:latin typeface="Calibri" panose="020F0502020204030204" pitchFamily="34" charset="0"/>
            <a:ea typeface="Calibri" panose="020F0502020204030204" pitchFamily="34" charset="0"/>
          </a:endParaRPr>
        </a:p>
      </dgm:t>
    </dgm:pt>
    <dgm:pt modelId="{16EE1C9B-13B6-4065-AAF9-A1E686CDACB0}" type="parTrans" cxnId="{00C13B93-6D3E-4E1B-88B5-A066B7954588}">
      <dgm:prSet/>
      <dgm:spPr/>
      <dgm:t>
        <a:bodyPr/>
        <a:lstStyle/>
        <a:p>
          <a:endParaRPr lang="en-US"/>
        </a:p>
      </dgm:t>
    </dgm:pt>
    <dgm:pt modelId="{AC08F6E4-187A-4EEB-9086-CE868A9330CF}" type="sibTrans" cxnId="{00C13B93-6D3E-4E1B-88B5-A066B7954588}">
      <dgm:prSet/>
      <dgm:spPr/>
      <dgm:t>
        <a:bodyPr/>
        <a:lstStyle/>
        <a:p>
          <a:endParaRPr lang="en-US"/>
        </a:p>
      </dgm:t>
    </dgm:pt>
    <dgm:pt modelId="{8CB43979-2742-46DA-9987-91F327937525}" type="pres">
      <dgm:prSet presAssocID="{2AFF90F2-A983-4359-8A18-B70F58D5031B}" presName="linear" presStyleCnt="0">
        <dgm:presLayoutVars>
          <dgm:animLvl val="lvl"/>
          <dgm:resizeHandles val="exact"/>
        </dgm:presLayoutVars>
      </dgm:prSet>
      <dgm:spPr/>
    </dgm:pt>
    <dgm:pt modelId="{3C7005ED-D534-441D-B819-598F85E86988}" type="pres">
      <dgm:prSet presAssocID="{DD38F940-E224-4187-804B-6204B021DC93}" presName="parentText" presStyleLbl="node1" presStyleIdx="0" presStyleCnt="3" custScaleY="57115" custLinFactY="-23111" custLinFactNeighborX="395" custLinFactNeighborY="-100000">
        <dgm:presLayoutVars>
          <dgm:chMax val="0"/>
          <dgm:bulletEnabled val="1"/>
        </dgm:presLayoutVars>
      </dgm:prSet>
      <dgm:spPr/>
    </dgm:pt>
    <dgm:pt modelId="{53856E32-AA0F-41E6-8912-9FE42DD973DC}" type="pres">
      <dgm:prSet presAssocID="{BD98D83D-D065-404F-BB5F-8010E24E0EC2}" presName="spacer" presStyleCnt="0"/>
      <dgm:spPr/>
    </dgm:pt>
    <dgm:pt modelId="{E08F48C4-2EA4-4F00-AA1A-2C587C3072D3}" type="pres">
      <dgm:prSet presAssocID="{32C2837E-EA5C-42DC-BA3E-276DA6D0E287}" presName="parentText" presStyleLbl="node1" presStyleIdx="1" presStyleCnt="3" custScaleY="60181" custLinFactY="75010" custLinFactNeighborX="592" custLinFactNeighborY="100000">
        <dgm:presLayoutVars>
          <dgm:chMax val="0"/>
          <dgm:bulletEnabled val="1"/>
        </dgm:presLayoutVars>
      </dgm:prSet>
      <dgm:spPr/>
    </dgm:pt>
    <dgm:pt modelId="{967D8120-07BC-4849-97C2-28A095DF46DF}" type="pres">
      <dgm:prSet presAssocID="{AC08F6E4-187A-4EEB-9086-CE868A9330CF}" presName="spacer" presStyleCnt="0"/>
      <dgm:spPr/>
    </dgm:pt>
    <dgm:pt modelId="{FAD8F84B-A6B7-4316-99A7-8776E0E13B3E}" type="pres">
      <dgm:prSet presAssocID="{98192ADE-BF2F-4144-8D77-CA13846848A3}" presName="parentText" presStyleLbl="node1" presStyleIdx="2" presStyleCnt="3" custScaleY="56167" custLinFactY="-59380" custLinFactNeighborX="-1034" custLinFactNeighborY="-100000">
        <dgm:presLayoutVars>
          <dgm:chMax val="0"/>
          <dgm:bulletEnabled val="1"/>
        </dgm:presLayoutVars>
      </dgm:prSet>
      <dgm:spPr/>
    </dgm:pt>
  </dgm:ptLst>
  <dgm:cxnLst>
    <dgm:cxn modelId="{B884C10B-D8C8-4FF9-A815-742D15B7859D}" type="presOf" srcId="{DD38F940-E224-4187-804B-6204B021DC93}" destId="{3C7005ED-D534-441D-B819-598F85E86988}" srcOrd="0" destOrd="0" presId="urn:microsoft.com/office/officeart/2005/8/layout/vList2"/>
    <dgm:cxn modelId="{1155E02E-9CCB-4380-8815-1F6E7CC4BEFA}" type="presOf" srcId="{98192ADE-BF2F-4144-8D77-CA13846848A3}" destId="{FAD8F84B-A6B7-4316-99A7-8776E0E13B3E}" srcOrd="0" destOrd="0" presId="urn:microsoft.com/office/officeart/2005/8/layout/vList2"/>
    <dgm:cxn modelId="{3B069960-2853-4114-A2B3-80CCC1652F13}" type="presOf" srcId="{2AFF90F2-A983-4359-8A18-B70F58D5031B}" destId="{8CB43979-2742-46DA-9987-91F327937525}" srcOrd="0" destOrd="0" presId="urn:microsoft.com/office/officeart/2005/8/layout/vList2"/>
    <dgm:cxn modelId="{9BD81743-027A-4F2C-9E1A-DA5020157182}" srcId="{2AFF90F2-A983-4359-8A18-B70F58D5031B}" destId="{DD38F940-E224-4187-804B-6204B021DC93}" srcOrd="0" destOrd="0" parTransId="{C035ABB0-E7B5-4E5B-B7CE-43C8B8929EBF}" sibTransId="{BD98D83D-D065-404F-BB5F-8010E24E0EC2}"/>
    <dgm:cxn modelId="{00000648-2071-4A4E-BC47-F5DCBA604CCB}" type="presOf" srcId="{32C2837E-EA5C-42DC-BA3E-276DA6D0E287}" destId="{E08F48C4-2EA4-4F00-AA1A-2C587C3072D3}" srcOrd="0" destOrd="0" presId="urn:microsoft.com/office/officeart/2005/8/layout/vList2"/>
    <dgm:cxn modelId="{1A272E4E-6A5B-429A-92A4-F0D0C5E67A4B}" srcId="{2AFF90F2-A983-4359-8A18-B70F58D5031B}" destId="{98192ADE-BF2F-4144-8D77-CA13846848A3}" srcOrd="2" destOrd="0" parTransId="{D1F06834-533F-43A8-AEF4-309F5123ED10}" sibTransId="{E6F0B90E-AA4B-4876-871C-958EC21CEE5B}"/>
    <dgm:cxn modelId="{00C13B93-6D3E-4E1B-88B5-A066B7954588}" srcId="{2AFF90F2-A983-4359-8A18-B70F58D5031B}" destId="{32C2837E-EA5C-42DC-BA3E-276DA6D0E287}" srcOrd="1" destOrd="0" parTransId="{16EE1C9B-13B6-4065-AAF9-A1E686CDACB0}" sibTransId="{AC08F6E4-187A-4EEB-9086-CE868A9330CF}"/>
    <dgm:cxn modelId="{2F607EC4-1485-48CE-B665-63EF48C5E5A3}" type="presParOf" srcId="{8CB43979-2742-46DA-9987-91F327937525}" destId="{3C7005ED-D534-441D-B819-598F85E86988}" srcOrd="0" destOrd="0" presId="urn:microsoft.com/office/officeart/2005/8/layout/vList2"/>
    <dgm:cxn modelId="{25F7F591-2189-4807-A6DA-CFF9C4806DA8}" type="presParOf" srcId="{8CB43979-2742-46DA-9987-91F327937525}" destId="{53856E32-AA0F-41E6-8912-9FE42DD973DC}" srcOrd="1" destOrd="0" presId="urn:microsoft.com/office/officeart/2005/8/layout/vList2"/>
    <dgm:cxn modelId="{7C8992DA-607E-46D1-8BBE-9D5A18386D9F}" type="presParOf" srcId="{8CB43979-2742-46DA-9987-91F327937525}" destId="{E08F48C4-2EA4-4F00-AA1A-2C587C3072D3}" srcOrd="2" destOrd="0" presId="urn:microsoft.com/office/officeart/2005/8/layout/vList2"/>
    <dgm:cxn modelId="{6C2DEFC4-0B2D-479D-9253-F8523FDB36BB}" type="presParOf" srcId="{8CB43979-2742-46DA-9987-91F327937525}" destId="{967D8120-07BC-4849-97C2-28A095DF46DF}" srcOrd="3" destOrd="0" presId="urn:microsoft.com/office/officeart/2005/8/layout/vList2"/>
    <dgm:cxn modelId="{AAEA6A86-A94F-4BE2-9F7E-D98B036D1F29}" type="presParOf" srcId="{8CB43979-2742-46DA-9987-91F327937525}" destId="{FAD8F84B-A6B7-4316-99A7-8776E0E13B3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FF90F2-A983-4359-8A18-B70F58D5031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D38F940-E224-4187-804B-6204B021DC93}">
      <dgm:prSet/>
      <dgm:spPr/>
      <dgm:t>
        <a:bodyPr/>
        <a:lstStyle/>
        <a:p>
          <a:r>
            <a:rPr lang="en-US" dirty="0">
              <a:effectLst/>
              <a:latin typeface="Calibri" panose="020F0502020204030204" pitchFamily="34" charset="0"/>
              <a:ea typeface="Calibri" panose="020F0502020204030204" pitchFamily="34" charset="0"/>
            </a:rPr>
            <a:t>Redesign the Adirondack Fishery Research Program website, and build a new extension component of the website. The production of new websites will allow us to bring the web-based home of this project into accessibility compliance.</a:t>
          </a:r>
          <a:endParaRPr lang="en-US" dirty="0"/>
        </a:p>
      </dgm:t>
    </dgm:pt>
    <dgm:pt modelId="{C035ABB0-E7B5-4E5B-B7CE-43C8B8929EBF}" type="parTrans" cxnId="{9BD81743-027A-4F2C-9E1A-DA5020157182}">
      <dgm:prSet/>
      <dgm:spPr/>
      <dgm:t>
        <a:bodyPr/>
        <a:lstStyle/>
        <a:p>
          <a:endParaRPr lang="en-US"/>
        </a:p>
      </dgm:t>
    </dgm:pt>
    <dgm:pt modelId="{BD98D83D-D065-404F-BB5F-8010E24E0EC2}" type="sibTrans" cxnId="{9BD81743-027A-4F2C-9E1A-DA5020157182}">
      <dgm:prSet/>
      <dgm:spPr/>
      <dgm:t>
        <a:bodyPr/>
        <a:lstStyle/>
        <a:p>
          <a:endParaRPr lang="en-US"/>
        </a:p>
      </dgm:t>
    </dgm:pt>
    <dgm:pt modelId="{5B1C541A-1792-405F-B6D1-E377B15135F8}">
      <dgm:prSet/>
      <dgm:spPr/>
      <dgm:t>
        <a:bodyPr/>
        <a:lstStyle/>
        <a:p>
          <a:r>
            <a:rPr lang="en-US" dirty="0">
              <a:effectLst/>
              <a:latin typeface="Calibri" panose="020F0502020204030204" pitchFamily="34" charset="0"/>
              <a:ea typeface="Calibri" panose="020F0502020204030204" pitchFamily="34" charset="0"/>
            </a:rPr>
            <a:t>Develop and release new Facebook, Instagram, and YouTube social media platforms. These platforms will be used to create virtual groups and networks of members of the proposed Adirondack Brook Trout Alliance. </a:t>
          </a:r>
          <a:endParaRPr lang="en-US" dirty="0"/>
        </a:p>
      </dgm:t>
    </dgm:pt>
    <dgm:pt modelId="{A3D5F720-572B-4897-97DB-3074186AD8B3}" type="parTrans" cxnId="{BF3A9504-FAC1-4D92-B5D0-11D8F219F6F8}">
      <dgm:prSet/>
      <dgm:spPr/>
      <dgm:t>
        <a:bodyPr/>
        <a:lstStyle/>
        <a:p>
          <a:endParaRPr lang="en-US"/>
        </a:p>
      </dgm:t>
    </dgm:pt>
    <dgm:pt modelId="{39ABFFA2-C2E3-4448-A6DF-A596B7E6F345}" type="sibTrans" cxnId="{BF3A9504-FAC1-4D92-B5D0-11D8F219F6F8}">
      <dgm:prSet/>
      <dgm:spPr/>
      <dgm:t>
        <a:bodyPr/>
        <a:lstStyle/>
        <a:p>
          <a:endParaRPr lang="en-US"/>
        </a:p>
      </dgm:t>
    </dgm:pt>
    <dgm:pt modelId="{8CB43979-2742-46DA-9987-91F327937525}" type="pres">
      <dgm:prSet presAssocID="{2AFF90F2-A983-4359-8A18-B70F58D5031B}" presName="linear" presStyleCnt="0">
        <dgm:presLayoutVars>
          <dgm:animLvl val="lvl"/>
          <dgm:resizeHandles val="exact"/>
        </dgm:presLayoutVars>
      </dgm:prSet>
      <dgm:spPr/>
    </dgm:pt>
    <dgm:pt modelId="{3C7005ED-D534-441D-B819-598F85E86988}" type="pres">
      <dgm:prSet presAssocID="{DD38F940-E224-4187-804B-6204B021DC93}" presName="parentText" presStyleLbl="node1" presStyleIdx="0" presStyleCnt="2">
        <dgm:presLayoutVars>
          <dgm:chMax val="0"/>
          <dgm:bulletEnabled val="1"/>
        </dgm:presLayoutVars>
      </dgm:prSet>
      <dgm:spPr/>
    </dgm:pt>
    <dgm:pt modelId="{53856E32-AA0F-41E6-8912-9FE42DD973DC}" type="pres">
      <dgm:prSet presAssocID="{BD98D83D-D065-404F-BB5F-8010E24E0EC2}" presName="spacer" presStyleCnt="0"/>
      <dgm:spPr/>
    </dgm:pt>
    <dgm:pt modelId="{3F31611A-B2E3-46CD-8C97-9A394A0DF300}" type="pres">
      <dgm:prSet presAssocID="{5B1C541A-1792-405F-B6D1-E377B15135F8}" presName="parentText" presStyleLbl="node1" presStyleIdx="1" presStyleCnt="2">
        <dgm:presLayoutVars>
          <dgm:chMax val="0"/>
          <dgm:bulletEnabled val="1"/>
        </dgm:presLayoutVars>
      </dgm:prSet>
      <dgm:spPr/>
    </dgm:pt>
  </dgm:ptLst>
  <dgm:cxnLst>
    <dgm:cxn modelId="{BF3A9504-FAC1-4D92-B5D0-11D8F219F6F8}" srcId="{2AFF90F2-A983-4359-8A18-B70F58D5031B}" destId="{5B1C541A-1792-405F-B6D1-E377B15135F8}" srcOrd="1" destOrd="0" parTransId="{A3D5F720-572B-4897-97DB-3074186AD8B3}" sibTransId="{39ABFFA2-C2E3-4448-A6DF-A596B7E6F345}"/>
    <dgm:cxn modelId="{9BD81743-027A-4F2C-9E1A-DA5020157182}" srcId="{2AFF90F2-A983-4359-8A18-B70F58D5031B}" destId="{DD38F940-E224-4187-804B-6204B021DC93}" srcOrd="0" destOrd="0" parTransId="{C035ABB0-E7B5-4E5B-B7CE-43C8B8929EBF}" sibTransId="{BD98D83D-D065-404F-BB5F-8010E24E0EC2}"/>
    <dgm:cxn modelId="{2750A653-A18B-4850-8E87-21B0CDBDEFC4}" type="presOf" srcId="{DD38F940-E224-4187-804B-6204B021DC93}" destId="{3C7005ED-D534-441D-B819-598F85E86988}" srcOrd="0" destOrd="0" presId="urn:microsoft.com/office/officeart/2005/8/layout/vList2"/>
    <dgm:cxn modelId="{C632DDAD-C791-4F01-89CB-EBFD7CC8730C}" type="presOf" srcId="{5B1C541A-1792-405F-B6D1-E377B15135F8}" destId="{3F31611A-B2E3-46CD-8C97-9A394A0DF300}" srcOrd="0" destOrd="0" presId="urn:microsoft.com/office/officeart/2005/8/layout/vList2"/>
    <dgm:cxn modelId="{F6A4E6C0-390B-4C4C-A4FF-9726351562A0}" type="presOf" srcId="{2AFF90F2-A983-4359-8A18-B70F58D5031B}" destId="{8CB43979-2742-46DA-9987-91F327937525}" srcOrd="0" destOrd="0" presId="urn:microsoft.com/office/officeart/2005/8/layout/vList2"/>
    <dgm:cxn modelId="{D07BEDBC-45F9-4835-ABBF-EF4C8FC9B7DB}" type="presParOf" srcId="{8CB43979-2742-46DA-9987-91F327937525}" destId="{3C7005ED-D534-441D-B819-598F85E86988}" srcOrd="0" destOrd="0" presId="urn:microsoft.com/office/officeart/2005/8/layout/vList2"/>
    <dgm:cxn modelId="{018DCA3F-F2AB-448F-A5E7-A76344C8CC4C}" type="presParOf" srcId="{8CB43979-2742-46DA-9987-91F327937525}" destId="{53856E32-AA0F-41E6-8912-9FE42DD973DC}" srcOrd="1" destOrd="0" presId="urn:microsoft.com/office/officeart/2005/8/layout/vList2"/>
    <dgm:cxn modelId="{305018B4-ED23-4280-9709-3D3EB1699DE0}" type="presParOf" srcId="{8CB43979-2742-46DA-9987-91F327937525}" destId="{3F31611A-B2E3-46CD-8C97-9A394A0DF30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FF90F2-A983-4359-8A18-B70F58D5031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D38F940-E224-4187-804B-6204B021DC93}">
      <dgm:prSet/>
      <dgm:spPr/>
      <dgm:t>
        <a:bodyPr/>
        <a:lstStyle/>
        <a:p>
          <a:r>
            <a:rPr lang="en-US" dirty="0"/>
            <a:t>Work to create the Adirondack Brook Trout Alliance via a series of organizational and informational roundtables. These “Square Tail Summits” (square tail is a nickname of the brook trout) will be co-organized by the Climate Change Education through Cold-Water Fisheries Extension team and Adirondack Brook Trout Alliance partners, with CCE Herkimer and Cornell DNR in the lead. </a:t>
          </a:r>
        </a:p>
      </dgm:t>
    </dgm:pt>
    <dgm:pt modelId="{C035ABB0-E7B5-4E5B-B7CE-43C8B8929EBF}" type="parTrans" cxnId="{9BD81743-027A-4F2C-9E1A-DA5020157182}">
      <dgm:prSet/>
      <dgm:spPr/>
      <dgm:t>
        <a:bodyPr/>
        <a:lstStyle/>
        <a:p>
          <a:endParaRPr lang="en-US"/>
        </a:p>
      </dgm:t>
    </dgm:pt>
    <dgm:pt modelId="{BD98D83D-D065-404F-BB5F-8010E24E0EC2}" type="sibTrans" cxnId="{9BD81743-027A-4F2C-9E1A-DA5020157182}">
      <dgm:prSet/>
      <dgm:spPr/>
      <dgm:t>
        <a:bodyPr/>
        <a:lstStyle/>
        <a:p>
          <a:endParaRPr lang="en-US"/>
        </a:p>
      </dgm:t>
    </dgm:pt>
    <dgm:pt modelId="{BDB27865-7671-47F9-8F35-328717D3BE63}">
      <dgm:prSet/>
      <dgm:spPr/>
      <dgm:t>
        <a:bodyPr/>
        <a:lstStyle/>
        <a:p>
          <a:r>
            <a:rPr lang="en-US" dirty="0"/>
            <a:t>Once the Adirondack Brook Trout Alliance is established, it will be called upon to provide stakeholder input into future Climate Change Education through Cold-Water Fisheries Extension activities and to provide review and evaluation assistance of extension products and programs. As the alliance will include numerous Adirondack museums, we anticipate additional innovations in the form of exhibits and interpretive projects in the future.</a:t>
          </a:r>
        </a:p>
      </dgm:t>
    </dgm:pt>
    <dgm:pt modelId="{0F03D711-80F4-4FE7-8A59-E6D4E2EFD671}" type="parTrans" cxnId="{80E69956-112A-4EA7-8CB6-A142EBBA5A78}">
      <dgm:prSet/>
      <dgm:spPr/>
      <dgm:t>
        <a:bodyPr/>
        <a:lstStyle/>
        <a:p>
          <a:endParaRPr lang="en-US"/>
        </a:p>
      </dgm:t>
    </dgm:pt>
    <dgm:pt modelId="{72BCF51A-6099-4734-8D65-F268C13C48F6}" type="sibTrans" cxnId="{80E69956-112A-4EA7-8CB6-A142EBBA5A78}">
      <dgm:prSet/>
      <dgm:spPr/>
      <dgm:t>
        <a:bodyPr/>
        <a:lstStyle/>
        <a:p>
          <a:endParaRPr lang="en-US"/>
        </a:p>
      </dgm:t>
    </dgm:pt>
    <dgm:pt modelId="{8CB43979-2742-46DA-9987-91F327937525}" type="pres">
      <dgm:prSet presAssocID="{2AFF90F2-A983-4359-8A18-B70F58D5031B}" presName="linear" presStyleCnt="0">
        <dgm:presLayoutVars>
          <dgm:animLvl val="lvl"/>
          <dgm:resizeHandles val="exact"/>
        </dgm:presLayoutVars>
      </dgm:prSet>
      <dgm:spPr/>
    </dgm:pt>
    <dgm:pt modelId="{3C7005ED-D534-441D-B819-598F85E86988}" type="pres">
      <dgm:prSet presAssocID="{DD38F940-E224-4187-804B-6204B021DC93}" presName="parentText" presStyleLbl="node1" presStyleIdx="0" presStyleCnt="2">
        <dgm:presLayoutVars>
          <dgm:chMax val="0"/>
          <dgm:bulletEnabled val="1"/>
        </dgm:presLayoutVars>
      </dgm:prSet>
      <dgm:spPr/>
    </dgm:pt>
    <dgm:pt modelId="{53856E32-AA0F-41E6-8912-9FE42DD973DC}" type="pres">
      <dgm:prSet presAssocID="{BD98D83D-D065-404F-BB5F-8010E24E0EC2}" presName="spacer" presStyleCnt="0"/>
      <dgm:spPr/>
    </dgm:pt>
    <dgm:pt modelId="{E975D698-F2C4-4FA1-A679-DA8577C8236A}" type="pres">
      <dgm:prSet presAssocID="{BDB27865-7671-47F9-8F35-328717D3BE63}" presName="parentText" presStyleLbl="node1" presStyleIdx="1" presStyleCnt="2">
        <dgm:presLayoutVars>
          <dgm:chMax val="0"/>
          <dgm:bulletEnabled val="1"/>
        </dgm:presLayoutVars>
      </dgm:prSet>
      <dgm:spPr/>
    </dgm:pt>
  </dgm:ptLst>
  <dgm:cxnLst>
    <dgm:cxn modelId="{9BD81743-027A-4F2C-9E1A-DA5020157182}" srcId="{2AFF90F2-A983-4359-8A18-B70F58D5031B}" destId="{DD38F940-E224-4187-804B-6204B021DC93}" srcOrd="0" destOrd="0" parTransId="{C035ABB0-E7B5-4E5B-B7CE-43C8B8929EBF}" sibTransId="{BD98D83D-D065-404F-BB5F-8010E24E0EC2}"/>
    <dgm:cxn modelId="{EBE9C149-49C1-4D6B-9609-206669595B89}" type="presOf" srcId="{BDB27865-7671-47F9-8F35-328717D3BE63}" destId="{E975D698-F2C4-4FA1-A679-DA8577C8236A}" srcOrd="0" destOrd="0" presId="urn:microsoft.com/office/officeart/2005/8/layout/vList2"/>
    <dgm:cxn modelId="{2750A653-A18B-4850-8E87-21B0CDBDEFC4}" type="presOf" srcId="{DD38F940-E224-4187-804B-6204B021DC93}" destId="{3C7005ED-D534-441D-B819-598F85E86988}" srcOrd="0" destOrd="0" presId="urn:microsoft.com/office/officeart/2005/8/layout/vList2"/>
    <dgm:cxn modelId="{80E69956-112A-4EA7-8CB6-A142EBBA5A78}" srcId="{2AFF90F2-A983-4359-8A18-B70F58D5031B}" destId="{BDB27865-7671-47F9-8F35-328717D3BE63}" srcOrd="1" destOrd="0" parTransId="{0F03D711-80F4-4FE7-8A59-E6D4E2EFD671}" sibTransId="{72BCF51A-6099-4734-8D65-F268C13C48F6}"/>
    <dgm:cxn modelId="{F6A4E6C0-390B-4C4C-A4FF-9726351562A0}" type="presOf" srcId="{2AFF90F2-A983-4359-8A18-B70F58D5031B}" destId="{8CB43979-2742-46DA-9987-91F327937525}" srcOrd="0" destOrd="0" presId="urn:microsoft.com/office/officeart/2005/8/layout/vList2"/>
    <dgm:cxn modelId="{D07BEDBC-45F9-4835-ABBF-EF4C8FC9B7DB}" type="presParOf" srcId="{8CB43979-2742-46DA-9987-91F327937525}" destId="{3C7005ED-D534-441D-B819-598F85E86988}" srcOrd="0" destOrd="0" presId="urn:microsoft.com/office/officeart/2005/8/layout/vList2"/>
    <dgm:cxn modelId="{018DCA3F-F2AB-448F-A5E7-A76344C8CC4C}" type="presParOf" srcId="{8CB43979-2742-46DA-9987-91F327937525}" destId="{53856E32-AA0F-41E6-8912-9FE42DD973DC}" srcOrd="1" destOrd="0" presId="urn:microsoft.com/office/officeart/2005/8/layout/vList2"/>
    <dgm:cxn modelId="{398CE6E8-E992-4C99-BA73-973CC72E9B2C}" type="presParOf" srcId="{8CB43979-2742-46DA-9987-91F327937525}" destId="{E975D698-F2C4-4FA1-A679-DA8577C8236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8ADED67-E127-40DD-BF33-D1C4AC38CF3A}" type="doc">
      <dgm:prSet loTypeId="urn:microsoft.com/office/officeart/2005/8/layout/cycle6" loCatId="relationship" qsTypeId="urn:microsoft.com/office/officeart/2005/8/quickstyle/simple1" qsCatId="simple" csTypeId="urn:microsoft.com/office/officeart/2005/8/colors/colorful1" csCatId="colorful" phldr="1"/>
      <dgm:spPr/>
      <dgm:t>
        <a:bodyPr/>
        <a:lstStyle/>
        <a:p>
          <a:endParaRPr lang="en-US"/>
        </a:p>
      </dgm:t>
    </dgm:pt>
    <dgm:pt modelId="{77E2D22D-D344-4163-B25B-FB4A5C7BC293}">
      <dgm:prSet phldrT="[Text]"/>
      <dgm:spPr/>
      <dgm:t>
        <a:bodyPr/>
        <a:lstStyle/>
        <a:p>
          <a:r>
            <a:rPr lang="en-US" dirty="0">
              <a:solidFill>
                <a:schemeClr val="accent1">
                  <a:lumMod val="75000"/>
                </a:schemeClr>
              </a:solidFill>
            </a:rPr>
            <a:t>Cornell DNRE</a:t>
          </a:r>
        </a:p>
        <a:p>
          <a:r>
            <a:rPr lang="en-US" dirty="0">
              <a:solidFill>
                <a:schemeClr val="accent1">
                  <a:lumMod val="75000"/>
                </a:schemeClr>
              </a:solidFill>
            </a:rPr>
            <a:t>AFRP</a:t>
          </a:r>
        </a:p>
      </dgm:t>
    </dgm:pt>
    <dgm:pt modelId="{F6E603F7-A6D9-4EB2-A6B5-29342E6F8316}" type="parTrans" cxnId="{5B36B064-8A67-48FD-915C-F7AEFC1C0C6A}">
      <dgm:prSet/>
      <dgm:spPr/>
      <dgm:t>
        <a:bodyPr/>
        <a:lstStyle/>
        <a:p>
          <a:endParaRPr lang="en-US"/>
        </a:p>
      </dgm:t>
    </dgm:pt>
    <dgm:pt modelId="{0F76B933-F191-48C0-A449-148F4351588A}" type="sibTrans" cxnId="{5B36B064-8A67-48FD-915C-F7AEFC1C0C6A}">
      <dgm:prSet/>
      <dgm:spPr/>
      <dgm:t>
        <a:bodyPr/>
        <a:lstStyle/>
        <a:p>
          <a:endParaRPr lang="en-US"/>
        </a:p>
      </dgm:t>
    </dgm:pt>
    <dgm:pt modelId="{22511260-F7AD-4787-8347-B90FF9075A66}">
      <dgm:prSet phldrT="[Text]"/>
      <dgm:spPr/>
      <dgm:t>
        <a:bodyPr/>
        <a:lstStyle/>
        <a:p>
          <a:r>
            <a:rPr lang="en-US" dirty="0">
              <a:solidFill>
                <a:schemeClr val="accent1">
                  <a:lumMod val="75000"/>
                </a:schemeClr>
              </a:solidFill>
            </a:rPr>
            <a:t>ADK CCE Associations</a:t>
          </a:r>
        </a:p>
      </dgm:t>
    </dgm:pt>
    <dgm:pt modelId="{C96E37A9-0C1A-4E19-A2B6-B41CAC3421A4}" type="parTrans" cxnId="{F457E08B-EB6B-446F-A853-7924F95C37DA}">
      <dgm:prSet/>
      <dgm:spPr/>
      <dgm:t>
        <a:bodyPr/>
        <a:lstStyle/>
        <a:p>
          <a:endParaRPr lang="en-US"/>
        </a:p>
      </dgm:t>
    </dgm:pt>
    <dgm:pt modelId="{EA1F4AEB-9AA5-43CF-9BC2-6D417BFEA050}" type="sibTrans" cxnId="{F457E08B-EB6B-446F-A853-7924F95C37DA}">
      <dgm:prSet/>
      <dgm:spPr/>
      <dgm:t>
        <a:bodyPr/>
        <a:lstStyle/>
        <a:p>
          <a:endParaRPr lang="en-US"/>
        </a:p>
      </dgm:t>
    </dgm:pt>
    <dgm:pt modelId="{880A36FC-FC2F-4D50-B6CB-4204A5700F83}">
      <dgm:prSet phldrT="[Text]"/>
      <dgm:spPr/>
      <dgm:t>
        <a:bodyPr/>
        <a:lstStyle/>
        <a:p>
          <a:r>
            <a:rPr lang="en-US" dirty="0">
              <a:solidFill>
                <a:schemeClr val="accent1">
                  <a:lumMod val="75000"/>
                </a:schemeClr>
              </a:solidFill>
            </a:rPr>
            <a:t>ADK Museums</a:t>
          </a:r>
        </a:p>
      </dgm:t>
    </dgm:pt>
    <dgm:pt modelId="{BADA3CEC-7863-405B-9165-B82047B11109}" type="parTrans" cxnId="{633497D2-E431-48B1-A546-A737587CB7B3}">
      <dgm:prSet/>
      <dgm:spPr/>
      <dgm:t>
        <a:bodyPr/>
        <a:lstStyle/>
        <a:p>
          <a:endParaRPr lang="en-US"/>
        </a:p>
      </dgm:t>
    </dgm:pt>
    <dgm:pt modelId="{90080495-8578-4BFF-A46D-DAED66F5BE21}" type="sibTrans" cxnId="{633497D2-E431-48B1-A546-A737587CB7B3}">
      <dgm:prSet/>
      <dgm:spPr/>
      <dgm:t>
        <a:bodyPr/>
        <a:lstStyle/>
        <a:p>
          <a:endParaRPr lang="en-US"/>
        </a:p>
      </dgm:t>
    </dgm:pt>
    <dgm:pt modelId="{8521EC87-288A-475B-9C25-D94BA407C761}">
      <dgm:prSet phldrT="[Text]"/>
      <dgm:spPr/>
      <dgm:t>
        <a:bodyPr/>
        <a:lstStyle/>
        <a:p>
          <a:r>
            <a:rPr lang="en-US" dirty="0">
              <a:solidFill>
                <a:schemeClr val="accent1">
                  <a:lumMod val="75000"/>
                </a:schemeClr>
              </a:solidFill>
            </a:rPr>
            <a:t>Great Camp Sagamore</a:t>
          </a:r>
        </a:p>
      </dgm:t>
    </dgm:pt>
    <dgm:pt modelId="{DD9F1E56-E3B7-4D36-B781-80BDD94D9DB1}" type="parTrans" cxnId="{DB8037E5-1144-425E-BBEA-FF04ABBBA1E1}">
      <dgm:prSet/>
      <dgm:spPr/>
      <dgm:t>
        <a:bodyPr/>
        <a:lstStyle/>
        <a:p>
          <a:endParaRPr lang="en-US"/>
        </a:p>
      </dgm:t>
    </dgm:pt>
    <dgm:pt modelId="{104DA6D2-27DF-484F-B3BA-C570696FE7FB}" type="sibTrans" cxnId="{DB8037E5-1144-425E-BBEA-FF04ABBBA1E1}">
      <dgm:prSet/>
      <dgm:spPr/>
      <dgm:t>
        <a:bodyPr/>
        <a:lstStyle/>
        <a:p>
          <a:endParaRPr lang="en-US"/>
        </a:p>
      </dgm:t>
    </dgm:pt>
    <dgm:pt modelId="{43D821F8-433A-4729-B355-82E0C1CD5F0A}">
      <dgm:prSet phldrT="[Text]"/>
      <dgm:spPr/>
      <dgm:t>
        <a:bodyPr/>
        <a:lstStyle/>
        <a:p>
          <a:r>
            <a:rPr lang="en-US" dirty="0">
              <a:solidFill>
                <a:schemeClr val="accent1">
                  <a:lumMod val="75000"/>
                </a:schemeClr>
              </a:solidFill>
            </a:rPr>
            <a:t>ADK Trout Unlimited Chapters</a:t>
          </a:r>
        </a:p>
      </dgm:t>
    </dgm:pt>
    <dgm:pt modelId="{32C6423E-DDBE-4FE2-931D-4B6160FDB4EA}" type="parTrans" cxnId="{DD84EF98-A49B-43BA-8893-70ED5B53788F}">
      <dgm:prSet/>
      <dgm:spPr/>
      <dgm:t>
        <a:bodyPr/>
        <a:lstStyle/>
        <a:p>
          <a:endParaRPr lang="en-US"/>
        </a:p>
      </dgm:t>
    </dgm:pt>
    <dgm:pt modelId="{7A45A2D8-8B23-4B47-B4FF-EEED01BC19D9}" type="sibTrans" cxnId="{DD84EF98-A49B-43BA-8893-70ED5B53788F}">
      <dgm:prSet/>
      <dgm:spPr/>
      <dgm:t>
        <a:bodyPr/>
        <a:lstStyle/>
        <a:p>
          <a:endParaRPr lang="en-US"/>
        </a:p>
      </dgm:t>
    </dgm:pt>
    <dgm:pt modelId="{6A6A531E-26DF-4A5B-A49A-B43E15529344}">
      <dgm:prSet/>
      <dgm:spPr/>
      <dgm:t>
        <a:bodyPr/>
        <a:lstStyle/>
        <a:p>
          <a:r>
            <a:rPr lang="en-US" dirty="0">
              <a:solidFill>
                <a:schemeClr val="accent1">
                  <a:lumMod val="75000"/>
                </a:schemeClr>
              </a:solidFill>
            </a:rPr>
            <a:t>Trout Power</a:t>
          </a:r>
        </a:p>
      </dgm:t>
    </dgm:pt>
    <dgm:pt modelId="{867C94B3-9262-4A65-8575-9E73682B6DC9}" type="parTrans" cxnId="{D2509AE8-76A6-4005-BA78-1514585EFF55}">
      <dgm:prSet/>
      <dgm:spPr/>
      <dgm:t>
        <a:bodyPr/>
        <a:lstStyle/>
        <a:p>
          <a:endParaRPr lang="en-US"/>
        </a:p>
      </dgm:t>
    </dgm:pt>
    <dgm:pt modelId="{5004BD3A-12F8-4F09-A6A3-8ADEAC53B653}" type="sibTrans" cxnId="{D2509AE8-76A6-4005-BA78-1514585EFF55}">
      <dgm:prSet/>
      <dgm:spPr/>
      <dgm:t>
        <a:bodyPr/>
        <a:lstStyle/>
        <a:p>
          <a:endParaRPr lang="en-US"/>
        </a:p>
      </dgm:t>
    </dgm:pt>
    <dgm:pt modelId="{E7732A0B-7FB2-4FF1-B14B-964F6BD21692}">
      <dgm:prSet/>
      <dgm:spPr/>
      <dgm:t>
        <a:bodyPr/>
        <a:lstStyle/>
        <a:p>
          <a:r>
            <a:rPr lang="en-US" dirty="0">
              <a:solidFill>
                <a:schemeClr val="accent1">
                  <a:lumMod val="75000"/>
                </a:schemeClr>
              </a:solidFill>
            </a:rPr>
            <a:t>Adirondack League Club/ALC Research Forum</a:t>
          </a:r>
        </a:p>
      </dgm:t>
    </dgm:pt>
    <dgm:pt modelId="{790EEFB2-A29B-4B84-9779-ADB55CDEC79D}" type="parTrans" cxnId="{11FA2403-0D6F-49BB-83F6-3ADA5DB474E9}">
      <dgm:prSet/>
      <dgm:spPr/>
      <dgm:t>
        <a:bodyPr/>
        <a:lstStyle/>
        <a:p>
          <a:endParaRPr lang="en-US"/>
        </a:p>
      </dgm:t>
    </dgm:pt>
    <dgm:pt modelId="{00892E58-6C75-4D83-9D8A-4C8E294CC304}" type="sibTrans" cxnId="{11FA2403-0D6F-49BB-83F6-3ADA5DB474E9}">
      <dgm:prSet/>
      <dgm:spPr/>
      <dgm:t>
        <a:bodyPr/>
        <a:lstStyle/>
        <a:p>
          <a:endParaRPr lang="en-US"/>
        </a:p>
      </dgm:t>
    </dgm:pt>
    <dgm:pt modelId="{36EBEC6C-2391-446E-842F-035D03619CF5}">
      <dgm:prSet/>
      <dgm:spPr/>
      <dgm:t>
        <a:bodyPr/>
        <a:lstStyle/>
        <a:p>
          <a:r>
            <a:rPr lang="en-US" dirty="0"/>
            <a:t>NYS DEC</a:t>
          </a:r>
        </a:p>
      </dgm:t>
    </dgm:pt>
    <dgm:pt modelId="{38F5CEA5-4C65-4FF9-89EC-F592ADC0ECD7}" type="parTrans" cxnId="{9F33D8A0-57CA-48FE-BFFB-3B00A2EF1641}">
      <dgm:prSet/>
      <dgm:spPr/>
      <dgm:t>
        <a:bodyPr/>
        <a:lstStyle/>
        <a:p>
          <a:endParaRPr lang="en-US"/>
        </a:p>
      </dgm:t>
    </dgm:pt>
    <dgm:pt modelId="{5A3E966F-BE8B-4B01-B0D5-0599AD9BB4D8}" type="sibTrans" cxnId="{9F33D8A0-57CA-48FE-BFFB-3B00A2EF1641}">
      <dgm:prSet/>
      <dgm:spPr/>
      <dgm:t>
        <a:bodyPr/>
        <a:lstStyle/>
        <a:p>
          <a:endParaRPr lang="en-US"/>
        </a:p>
      </dgm:t>
    </dgm:pt>
    <dgm:pt modelId="{BF77C7CE-C8BB-41D7-8852-2B09F0B5E1ED}" type="pres">
      <dgm:prSet presAssocID="{68ADED67-E127-40DD-BF33-D1C4AC38CF3A}" presName="cycle" presStyleCnt="0">
        <dgm:presLayoutVars>
          <dgm:dir/>
          <dgm:resizeHandles val="exact"/>
        </dgm:presLayoutVars>
      </dgm:prSet>
      <dgm:spPr/>
    </dgm:pt>
    <dgm:pt modelId="{CCD2C5BF-76D7-40B2-A8D2-E06D8451E0E0}" type="pres">
      <dgm:prSet presAssocID="{77E2D22D-D344-4163-B25B-FB4A5C7BC293}" presName="node" presStyleLbl="node1" presStyleIdx="0" presStyleCnt="8">
        <dgm:presLayoutVars>
          <dgm:bulletEnabled val="1"/>
        </dgm:presLayoutVars>
      </dgm:prSet>
      <dgm:spPr/>
    </dgm:pt>
    <dgm:pt modelId="{7696B031-1F89-4A06-B45D-84A3025ED08A}" type="pres">
      <dgm:prSet presAssocID="{77E2D22D-D344-4163-B25B-FB4A5C7BC293}" presName="spNode" presStyleCnt="0"/>
      <dgm:spPr/>
    </dgm:pt>
    <dgm:pt modelId="{490B1DDF-0CE8-4136-8F74-53DBD87DD483}" type="pres">
      <dgm:prSet presAssocID="{0F76B933-F191-48C0-A449-148F4351588A}" presName="sibTrans" presStyleLbl="sibTrans1D1" presStyleIdx="0" presStyleCnt="8"/>
      <dgm:spPr/>
    </dgm:pt>
    <dgm:pt modelId="{E5ECC999-8D88-45E0-BF1C-0DADB3FAC872}" type="pres">
      <dgm:prSet presAssocID="{22511260-F7AD-4787-8347-B90FF9075A66}" presName="node" presStyleLbl="node1" presStyleIdx="1" presStyleCnt="8">
        <dgm:presLayoutVars>
          <dgm:bulletEnabled val="1"/>
        </dgm:presLayoutVars>
      </dgm:prSet>
      <dgm:spPr/>
    </dgm:pt>
    <dgm:pt modelId="{1585FD61-9F8C-4F45-8543-0577F0FC93B3}" type="pres">
      <dgm:prSet presAssocID="{22511260-F7AD-4787-8347-B90FF9075A66}" presName="spNode" presStyleCnt="0"/>
      <dgm:spPr/>
    </dgm:pt>
    <dgm:pt modelId="{D271AFAA-E5A8-4F62-9BE8-9D90723EFAB0}" type="pres">
      <dgm:prSet presAssocID="{EA1F4AEB-9AA5-43CF-9BC2-6D417BFEA050}" presName="sibTrans" presStyleLbl="sibTrans1D1" presStyleIdx="1" presStyleCnt="8"/>
      <dgm:spPr/>
    </dgm:pt>
    <dgm:pt modelId="{04B06282-7DA5-4616-8280-B2843F48511C}" type="pres">
      <dgm:prSet presAssocID="{E7732A0B-7FB2-4FF1-B14B-964F6BD21692}" presName="node" presStyleLbl="node1" presStyleIdx="2" presStyleCnt="8">
        <dgm:presLayoutVars>
          <dgm:bulletEnabled val="1"/>
        </dgm:presLayoutVars>
      </dgm:prSet>
      <dgm:spPr/>
    </dgm:pt>
    <dgm:pt modelId="{482FDE53-416A-4941-B6DC-57B7DB2040AD}" type="pres">
      <dgm:prSet presAssocID="{E7732A0B-7FB2-4FF1-B14B-964F6BD21692}" presName="spNode" presStyleCnt="0"/>
      <dgm:spPr/>
    </dgm:pt>
    <dgm:pt modelId="{3741895F-AB48-49E3-89E1-1129CED3A579}" type="pres">
      <dgm:prSet presAssocID="{00892E58-6C75-4D83-9D8A-4C8E294CC304}" presName="sibTrans" presStyleLbl="sibTrans1D1" presStyleIdx="2" presStyleCnt="8"/>
      <dgm:spPr/>
    </dgm:pt>
    <dgm:pt modelId="{4D67D7AF-2240-4940-BC6B-9043DBDF6794}" type="pres">
      <dgm:prSet presAssocID="{36EBEC6C-2391-446E-842F-035D03619CF5}" presName="node" presStyleLbl="node1" presStyleIdx="3" presStyleCnt="8">
        <dgm:presLayoutVars>
          <dgm:bulletEnabled val="1"/>
        </dgm:presLayoutVars>
      </dgm:prSet>
      <dgm:spPr/>
    </dgm:pt>
    <dgm:pt modelId="{385BB4F9-1525-4413-BCD7-59434DD06D42}" type="pres">
      <dgm:prSet presAssocID="{36EBEC6C-2391-446E-842F-035D03619CF5}" presName="spNode" presStyleCnt="0"/>
      <dgm:spPr/>
    </dgm:pt>
    <dgm:pt modelId="{16DA011D-5F52-44A0-9866-7D61F435437B}" type="pres">
      <dgm:prSet presAssocID="{5A3E966F-BE8B-4B01-B0D5-0599AD9BB4D8}" presName="sibTrans" presStyleLbl="sibTrans1D1" presStyleIdx="3" presStyleCnt="8"/>
      <dgm:spPr/>
    </dgm:pt>
    <dgm:pt modelId="{0A11A240-77E5-445A-A4F5-1A828969CCD8}" type="pres">
      <dgm:prSet presAssocID="{6A6A531E-26DF-4A5B-A49A-B43E15529344}" presName="node" presStyleLbl="node1" presStyleIdx="4" presStyleCnt="8">
        <dgm:presLayoutVars>
          <dgm:bulletEnabled val="1"/>
        </dgm:presLayoutVars>
      </dgm:prSet>
      <dgm:spPr/>
    </dgm:pt>
    <dgm:pt modelId="{1A13229C-1106-459E-AFA7-2CF01ED02C1C}" type="pres">
      <dgm:prSet presAssocID="{6A6A531E-26DF-4A5B-A49A-B43E15529344}" presName="spNode" presStyleCnt="0"/>
      <dgm:spPr/>
    </dgm:pt>
    <dgm:pt modelId="{2AC76454-CAF7-46CA-8CA7-C76BE6CC5551}" type="pres">
      <dgm:prSet presAssocID="{5004BD3A-12F8-4F09-A6A3-8ADEAC53B653}" presName="sibTrans" presStyleLbl="sibTrans1D1" presStyleIdx="4" presStyleCnt="8"/>
      <dgm:spPr/>
    </dgm:pt>
    <dgm:pt modelId="{C2A7B5D6-6BF0-490F-B5A2-81A05C9E02B3}" type="pres">
      <dgm:prSet presAssocID="{880A36FC-FC2F-4D50-B6CB-4204A5700F83}" presName="node" presStyleLbl="node1" presStyleIdx="5" presStyleCnt="8">
        <dgm:presLayoutVars>
          <dgm:bulletEnabled val="1"/>
        </dgm:presLayoutVars>
      </dgm:prSet>
      <dgm:spPr/>
    </dgm:pt>
    <dgm:pt modelId="{54C67FD2-C95F-4BEF-9E3B-3F6BB7E53484}" type="pres">
      <dgm:prSet presAssocID="{880A36FC-FC2F-4D50-B6CB-4204A5700F83}" presName="spNode" presStyleCnt="0"/>
      <dgm:spPr/>
    </dgm:pt>
    <dgm:pt modelId="{57228018-2600-4667-97DC-FC145BB8CF7F}" type="pres">
      <dgm:prSet presAssocID="{90080495-8578-4BFF-A46D-DAED66F5BE21}" presName="sibTrans" presStyleLbl="sibTrans1D1" presStyleIdx="5" presStyleCnt="8"/>
      <dgm:spPr/>
    </dgm:pt>
    <dgm:pt modelId="{830856E3-6CF7-46AF-8343-20A686DC8E8C}" type="pres">
      <dgm:prSet presAssocID="{8521EC87-288A-475B-9C25-D94BA407C761}" presName="node" presStyleLbl="node1" presStyleIdx="6" presStyleCnt="8">
        <dgm:presLayoutVars>
          <dgm:bulletEnabled val="1"/>
        </dgm:presLayoutVars>
      </dgm:prSet>
      <dgm:spPr/>
    </dgm:pt>
    <dgm:pt modelId="{D842558F-DF2A-4B12-ACCC-761AA7CE6D57}" type="pres">
      <dgm:prSet presAssocID="{8521EC87-288A-475B-9C25-D94BA407C761}" presName="spNode" presStyleCnt="0"/>
      <dgm:spPr/>
    </dgm:pt>
    <dgm:pt modelId="{1CEA886A-6696-497D-ABEC-37095D855911}" type="pres">
      <dgm:prSet presAssocID="{104DA6D2-27DF-484F-B3BA-C570696FE7FB}" presName="sibTrans" presStyleLbl="sibTrans1D1" presStyleIdx="6" presStyleCnt="8"/>
      <dgm:spPr/>
    </dgm:pt>
    <dgm:pt modelId="{D44DECB8-23AC-4A9B-8AE1-E167737A4B6A}" type="pres">
      <dgm:prSet presAssocID="{43D821F8-433A-4729-B355-82E0C1CD5F0A}" presName="node" presStyleLbl="node1" presStyleIdx="7" presStyleCnt="8">
        <dgm:presLayoutVars>
          <dgm:bulletEnabled val="1"/>
        </dgm:presLayoutVars>
      </dgm:prSet>
      <dgm:spPr/>
    </dgm:pt>
    <dgm:pt modelId="{A4FFD883-244E-43A5-BA93-A99110863E7E}" type="pres">
      <dgm:prSet presAssocID="{43D821F8-433A-4729-B355-82E0C1CD5F0A}" presName="spNode" presStyleCnt="0"/>
      <dgm:spPr/>
    </dgm:pt>
    <dgm:pt modelId="{D1F5F1A6-E0B7-4A3B-9CB0-5937EEDA0A30}" type="pres">
      <dgm:prSet presAssocID="{7A45A2D8-8B23-4B47-B4FF-EEED01BC19D9}" presName="sibTrans" presStyleLbl="sibTrans1D1" presStyleIdx="7" presStyleCnt="8"/>
      <dgm:spPr/>
    </dgm:pt>
  </dgm:ptLst>
  <dgm:cxnLst>
    <dgm:cxn modelId="{11FA2403-0D6F-49BB-83F6-3ADA5DB474E9}" srcId="{68ADED67-E127-40DD-BF33-D1C4AC38CF3A}" destId="{E7732A0B-7FB2-4FF1-B14B-964F6BD21692}" srcOrd="2" destOrd="0" parTransId="{790EEFB2-A29B-4B84-9779-ADB55CDEC79D}" sibTransId="{00892E58-6C75-4D83-9D8A-4C8E294CC304}"/>
    <dgm:cxn modelId="{15EF071E-4F8B-4954-9413-45D732ABFDE5}" type="presOf" srcId="{90080495-8578-4BFF-A46D-DAED66F5BE21}" destId="{57228018-2600-4667-97DC-FC145BB8CF7F}" srcOrd="0" destOrd="0" presId="urn:microsoft.com/office/officeart/2005/8/layout/cycle6"/>
    <dgm:cxn modelId="{C90FFA20-8506-4A3C-8C8E-1C8A3CBE64B4}" type="presOf" srcId="{880A36FC-FC2F-4D50-B6CB-4204A5700F83}" destId="{C2A7B5D6-6BF0-490F-B5A2-81A05C9E02B3}" srcOrd="0" destOrd="0" presId="urn:microsoft.com/office/officeart/2005/8/layout/cycle6"/>
    <dgm:cxn modelId="{5B36B064-8A67-48FD-915C-F7AEFC1C0C6A}" srcId="{68ADED67-E127-40DD-BF33-D1C4AC38CF3A}" destId="{77E2D22D-D344-4163-B25B-FB4A5C7BC293}" srcOrd="0" destOrd="0" parTransId="{F6E603F7-A6D9-4EB2-A6B5-29342E6F8316}" sibTransId="{0F76B933-F191-48C0-A449-148F4351588A}"/>
    <dgm:cxn modelId="{DE66A56A-C805-455E-B46B-147BC1336F42}" type="presOf" srcId="{00892E58-6C75-4D83-9D8A-4C8E294CC304}" destId="{3741895F-AB48-49E3-89E1-1129CED3A579}" srcOrd="0" destOrd="0" presId="urn:microsoft.com/office/officeart/2005/8/layout/cycle6"/>
    <dgm:cxn modelId="{B6D7A14B-B3CB-4DB0-8D09-DA9FAA48DCA8}" type="presOf" srcId="{77E2D22D-D344-4163-B25B-FB4A5C7BC293}" destId="{CCD2C5BF-76D7-40B2-A8D2-E06D8451E0E0}" srcOrd="0" destOrd="0" presId="urn:microsoft.com/office/officeart/2005/8/layout/cycle6"/>
    <dgm:cxn modelId="{B5B4BB4C-5911-4828-8041-296E1FAE3E33}" type="presOf" srcId="{5A3E966F-BE8B-4B01-B0D5-0599AD9BB4D8}" destId="{16DA011D-5F52-44A0-9866-7D61F435437B}" srcOrd="0" destOrd="0" presId="urn:microsoft.com/office/officeart/2005/8/layout/cycle6"/>
    <dgm:cxn modelId="{377A1C6D-1614-4307-873B-545E1A30B558}" type="presOf" srcId="{E7732A0B-7FB2-4FF1-B14B-964F6BD21692}" destId="{04B06282-7DA5-4616-8280-B2843F48511C}" srcOrd="0" destOrd="0" presId="urn:microsoft.com/office/officeart/2005/8/layout/cycle6"/>
    <dgm:cxn modelId="{8C8C4D57-E8D7-442E-B8B9-54DBC9780BE3}" type="presOf" srcId="{68ADED67-E127-40DD-BF33-D1C4AC38CF3A}" destId="{BF77C7CE-C8BB-41D7-8852-2B09F0B5E1ED}" srcOrd="0" destOrd="0" presId="urn:microsoft.com/office/officeart/2005/8/layout/cycle6"/>
    <dgm:cxn modelId="{A465717C-F17F-4D34-842C-F3572921470A}" type="presOf" srcId="{7A45A2D8-8B23-4B47-B4FF-EEED01BC19D9}" destId="{D1F5F1A6-E0B7-4A3B-9CB0-5937EEDA0A30}" srcOrd="0" destOrd="0" presId="urn:microsoft.com/office/officeart/2005/8/layout/cycle6"/>
    <dgm:cxn modelId="{9221A887-DE77-472C-AD7C-A3F82DDF650D}" type="presOf" srcId="{43D821F8-433A-4729-B355-82E0C1CD5F0A}" destId="{D44DECB8-23AC-4A9B-8AE1-E167737A4B6A}" srcOrd="0" destOrd="0" presId="urn:microsoft.com/office/officeart/2005/8/layout/cycle6"/>
    <dgm:cxn modelId="{F457E08B-EB6B-446F-A853-7924F95C37DA}" srcId="{68ADED67-E127-40DD-BF33-D1C4AC38CF3A}" destId="{22511260-F7AD-4787-8347-B90FF9075A66}" srcOrd="1" destOrd="0" parTransId="{C96E37A9-0C1A-4E19-A2B6-B41CAC3421A4}" sibTransId="{EA1F4AEB-9AA5-43CF-9BC2-6D417BFEA050}"/>
    <dgm:cxn modelId="{7F920293-2A6B-4428-9C8B-3C4D2D569B95}" type="presOf" srcId="{6A6A531E-26DF-4A5B-A49A-B43E15529344}" destId="{0A11A240-77E5-445A-A4F5-1A828969CCD8}" srcOrd="0" destOrd="0" presId="urn:microsoft.com/office/officeart/2005/8/layout/cycle6"/>
    <dgm:cxn modelId="{E0725994-F245-421A-B6B7-0869A54D58EE}" type="presOf" srcId="{0F76B933-F191-48C0-A449-148F4351588A}" destId="{490B1DDF-0CE8-4136-8F74-53DBD87DD483}" srcOrd="0" destOrd="0" presId="urn:microsoft.com/office/officeart/2005/8/layout/cycle6"/>
    <dgm:cxn modelId="{13935598-5F61-4C16-980C-C9FF6EDB7DB0}" type="presOf" srcId="{104DA6D2-27DF-484F-B3BA-C570696FE7FB}" destId="{1CEA886A-6696-497D-ABEC-37095D855911}" srcOrd="0" destOrd="0" presId="urn:microsoft.com/office/officeart/2005/8/layout/cycle6"/>
    <dgm:cxn modelId="{DD84EF98-A49B-43BA-8893-70ED5B53788F}" srcId="{68ADED67-E127-40DD-BF33-D1C4AC38CF3A}" destId="{43D821F8-433A-4729-B355-82E0C1CD5F0A}" srcOrd="7" destOrd="0" parTransId="{32C6423E-DDBE-4FE2-931D-4B6160FDB4EA}" sibTransId="{7A45A2D8-8B23-4B47-B4FF-EEED01BC19D9}"/>
    <dgm:cxn modelId="{62A77E9F-E52D-470D-9E2B-6A16759E590C}" type="presOf" srcId="{5004BD3A-12F8-4F09-A6A3-8ADEAC53B653}" destId="{2AC76454-CAF7-46CA-8CA7-C76BE6CC5551}" srcOrd="0" destOrd="0" presId="urn:microsoft.com/office/officeart/2005/8/layout/cycle6"/>
    <dgm:cxn modelId="{9F33D8A0-57CA-48FE-BFFB-3B00A2EF1641}" srcId="{68ADED67-E127-40DD-BF33-D1C4AC38CF3A}" destId="{36EBEC6C-2391-446E-842F-035D03619CF5}" srcOrd="3" destOrd="0" parTransId="{38F5CEA5-4C65-4FF9-89EC-F592ADC0ECD7}" sibTransId="{5A3E966F-BE8B-4B01-B0D5-0599AD9BB4D8}"/>
    <dgm:cxn modelId="{12935CAA-6F7C-4F0E-A644-50BD052A0FFB}" type="presOf" srcId="{36EBEC6C-2391-446E-842F-035D03619CF5}" destId="{4D67D7AF-2240-4940-BC6B-9043DBDF6794}" srcOrd="0" destOrd="0" presId="urn:microsoft.com/office/officeart/2005/8/layout/cycle6"/>
    <dgm:cxn modelId="{ED2C5EB5-3BFD-444E-93BC-DA4516ABCF9D}" type="presOf" srcId="{22511260-F7AD-4787-8347-B90FF9075A66}" destId="{E5ECC999-8D88-45E0-BF1C-0DADB3FAC872}" srcOrd="0" destOrd="0" presId="urn:microsoft.com/office/officeart/2005/8/layout/cycle6"/>
    <dgm:cxn modelId="{006A32C5-FEF2-464D-BEC4-F8873263E686}" type="presOf" srcId="{8521EC87-288A-475B-9C25-D94BA407C761}" destId="{830856E3-6CF7-46AF-8343-20A686DC8E8C}" srcOrd="0" destOrd="0" presId="urn:microsoft.com/office/officeart/2005/8/layout/cycle6"/>
    <dgm:cxn modelId="{633497D2-E431-48B1-A546-A737587CB7B3}" srcId="{68ADED67-E127-40DD-BF33-D1C4AC38CF3A}" destId="{880A36FC-FC2F-4D50-B6CB-4204A5700F83}" srcOrd="5" destOrd="0" parTransId="{BADA3CEC-7863-405B-9165-B82047B11109}" sibTransId="{90080495-8578-4BFF-A46D-DAED66F5BE21}"/>
    <dgm:cxn modelId="{DB8037E5-1144-425E-BBEA-FF04ABBBA1E1}" srcId="{68ADED67-E127-40DD-BF33-D1C4AC38CF3A}" destId="{8521EC87-288A-475B-9C25-D94BA407C761}" srcOrd="6" destOrd="0" parTransId="{DD9F1E56-E3B7-4D36-B781-80BDD94D9DB1}" sibTransId="{104DA6D2-27DF-484F-B3BA-C570696FE7FB}"/>
    <dgm:cxn modelId="{D2509AE8-76A6-4005-BA78-1514585EFF55}" srcId="{68ADED67-E127-40DD-BF33-D1C4AC38CF3A}" destId="{6A6A531E-26DF-4A5B-A49A-B43E15529344}" srcOrd="4" destOrd="0" parTransId="{867C94B3-9262-4A65-8575-9E73682B6DC9}" sibTransId="{5004BD3A-12F8-4F09-A6A3-8ADEAC53B653}"/>
    <dgm:cxn modelId="{C89532EE-FA56-46C3-A7A3-AC725914D2A4}" type="presOf" srcId="{EA1F4AEB-9AA5-43CF-9BC2-6D417BFEA050}" destId="{D271AFAA-E5A8-4F62-9BE8-9D90723EFAB0}" srcOrd="0" destOrd="0" presId="urn:microsoft.com/office/officeart/2005/8/layout/cycle6"/>
    <dgm:cxn modelId="{4218F60A-7518-4BDF-A94A-111BF1D5E7BE}" type="presParOf" srcId="{BF77C7CE-C8BB-41D7-8852-2B09F0B5E1ED}" destId="{CCD2C5BF-76D7-40B2-A8D2-E06D8451E0E0}" srcOrd="0" destOrd="0" presId="urn:microsoft.com/office/officeart/2005/8/layout/cycle6"/>
    <dgm:cxn modelId="{DF5F388B-8FA8-4AAE-8AE1-B64C4C443705}" type="presParOf" srcId="{BF77C7CE-C8BB-41D7-8852-2B09F0B5E1ED}" destId="{7696B031-1F89-4A06-B45D-84A3025ED08A}" srcOrd="1" destOrd="0" presId="urn:microsoft.com/office/officeart/2005/8/layout/cycle6"/>
    <dgm:cxn modelId="{00B741F6-3272-4730-8F6A-36C11C70EEAC}" type="presParOf" srcId="{BF77C7CE-C8BB-41D7-8852-2B09F0B5E1ED}" destId="{490B1DDF-0CE8-4136-8F74-53DBD87DD483}" srcOrd="2" destOrd="0" presId="urn:microsoft.com/office/officeart/2005/8/layout/cycle6"/>
    <dgm:cxn modelId="{A6E18475-B831-4E6A-B8E3-E056A7297087}" type="presParOf" srcId="{BF77C7CE-C8BB-41D7-8852-2B09F0B5E1ED}" destId="{E5ECC999-8D88-45E0-BF1C-0DADB3FAC872}" srcOrd="3" destOrd="0" presId="urn:microsoft.com/office/officeart/2005/8/layout/cycle6"/>
    <dgm:cxn modelId="{F16AFFD8-52A0-4113-AF35-CED6D96B4B76}" type="presParOf" srcId="{BF77C7CE-C8BB-41D7-8852-2B09F0B5E1ED}" destId="{1585FD61-9F8C-4F45-8543-0577F0FC93B3}" srcOrd="4" destOrd="0" presId="urn:microsoft.com/office/officeart/2005/8/layout/cycle6"/>
    <dgm:cxn modelId="{A921C5E9-DED4-4B2B-84B0-81CB9C0FC48E}" type="presParOf" srcId="{BF77C7CE-C8BB-41D7-8852-2B09F0B5E1ED}" destId="{D271AFAA-E5A8-4F62-9BE8-9D90723EFAB0}" srcOrd="5" destOrd="0" presId="urn:microsoft.com/office/officeart/2005/8/layout/cycle6"/>
    <dgm:cxn modelId="{C37843D5-98C8-47EE-AFDF-65DC5BC8AB8A}" type="presParOf" srcId="{BF77C7CE-C8BB-41D7-8852-2B09F0B5E1ED}" destId="{04B06282-7DA5-4616-8280-B2843F48511C}" srcOrd="6" destOrd="0" presId="urn:microsoft.com/office/officeart/2005/8/layout/cycle6"/>
    <dgm:cxn modelId="{E4165C01-3047-4E92-B63C-BFD71D1A8ABC}" type="presParOf" srcId="{BF77C7CE-C8BB-41D7-8852-2B09F0B5E1ED}" destId="{482FDE53-416A-4941-B6DC-57B7DB2040AD}" srcOrd="7" destOrd="0" presId="urn:microsoft.com/office/officeart/2005/8/layout/cycle6"/>
    <dgm:cxn modelId="{4A0BC101-2215-4F8F-8EAC-87C48F661BC3}" type="presParOf" srcId="{BF77C7CE-C8BB-41D7-8852-2B09F0B5E1ED}" destId="{3741895F-AB48-49E3-89E1-1129CED3A579}" srcOrd="8" destOrd="0" presId="urn:microsoft.com/office/officeart/2005/8/layout/cycle6"/>
    <dgm:cxn modelId="{1731F012-988E-46A5-A2B2-BCC90255815B}" type="presParOf" srcId="{BF77C7CE-C8BB-41D7-8852-2B09F0B5E1ED}" destId="{4D67D7AF-2240-4940-BC6B-9043DBDF6794}" srcOrd="9" destOrd="0" presId="urn:microsoft.com/office/officeart/2005/8/layout/cycle6"/>
    <dgm:cxn modelId="{140189F7-44CF-413D-858E-0423EC57D951}" type="presParOf" srcId="{BF77C7CE-C8BB-41D7-8852-2B09F0B5E1ED}" destId="{385BB4F9-1525-4413-BCD7-59434DD06D42}" srcOrd="10" destOrd="0" presId="urn:microsoft.com/office/officeart/2005/8/layout/cycle6"/>
    <dgm:cxn modelId="{CCD426CB-F68B-49AF-BCD0-FDDEC2DDD5A0}" type="presParOf" srcId="{BF77C7CE-C8BB-41D7-8852-2B09F0B5E1ED}" destId="{16DA011D-5F52-44A0-9866-7D61F435437B}" srcOrd="11" destOrd="0" presId="urn:microsoft.com/office/officeart/2005/8/layout/cycle6"/>
    <dgm:cxn modelId="{8E3DF882-1A36-42DB-8228-F9B59CEA5897}" type="presParOf" srcId="{BF77C7CE-C8BB-41D7-8852-2B09F0B5E1ED}" destId="{0A11A240-77E5-445A-A4F5-1A828969CCD8}" srcOrd="12" destOrd="0" presId="urn:microsoft.com/office/officeart/2005/8/layout/cycle6"/>
    <dgm:cxn modelId="{E14A5982-0093-4BB4-9258-6D70A6485382}" type="presParOf" srcId="{BF77C7CE-C8BB-41D7-8852-2B09F0B5E1ED}" destId="{1A13229C-1106-459E-AFA7-2CF01ED02C1C}" srcOrd="13" destOrd="0" presId="urn:microsoft.com/office/officeart/2005/8/layout/cycle6"/>
    <dgm:cxn modelId="{28DE74ED-4D93-4F9A-84E9-729D7218BF5D}" type="presParOf" srcId="{BF77C7CE-C8BB-41D7-8852-2B09F0B5E1ED}" destId="{2AC76454-CAF7-46CA-8CA7-C76BE6CC5551}" srcOrd="14" destOrd="0" presId="urn:microsoft.com/office/officeart/2005/8/layout/cycle6"/>
    <dgm:cxn modelId="{CDF015FB-3D87-4D12-BFB0-0D645628817B}" type="presParOf" srcId="{BF77C7CE-C8BB-41D7-8852-2B09F0B5E1ED}" destId="{C2A7B5D6-6BF0-490F-B5A2-81A05C9E02B3}" srcOrd="15" destOrd="0" presId="urn:microsoft.com/office/officeart/2005/8/layout/cycle6"/>
    <dgm:cxn modelId="{0EE12305-BA14-43C4-8863-04A85B945592}" type="presParOf" srcId="{BF77C7CE-C8BB-41D7-8852-2B09F0B5E1ED}" destId="{54C67FD2-C95F-4BEF-9E3B-3F6BB7E53484}" srcOrd="16" destOrd="0" presId="urn:microsoft.com/office/officeart/2005/8/layout/cycle6"/>
    <dgm:cxn modelId="{82F85B5F-2783-4B31-9F90-47E9681D026C}" type="presParOf" srcId="{BF77C7CE-C8BB-41D7-8852-2B09F0B5E1ED}" destId="{57228018-2600-4667-97DC-FC145BB8CF7F}" srcOrd="17" destOrd="0" presId="urn:microsoft.com/office/officeart/2005/8/layout/cycle6"/>
    <dgm:cxn modelId="{244EA305-78F1-4269-96AC-7C963E5EF31E}" type="presParOf" srcId="{BF77C7CE-C8BB-41D7-8852-2B09F0B5E1ED}" destId="{830856E3-6CF7-46AF-8343-20A686DC8E8C}" srcOrd="18" destOrd="0" presId="urn:microsoft.com/office/officeart/2005/8/layout/cycle6"/>
    <dgm:cxn modelId="{31191146-BB27-459A-8D45-D1BD90685EC4}" type="presParOf" srcId="{BF77C7CE-C8BB-41D7-8852-2B09F0B5E1ED}" destId="{D842558F-DF2A-4B12-ACCC-761AA7CE6D57}" srcOrd="19" destOrd="0" presId="urn:microsoft.com/office/officeart/2005/8/layout/cycle6"/>
    <dgm:cxn modelId="{B4B1CE00-465C-491B-A691-415788685803}" type="presParOf" srcId="{BF77C7CE-C8BB-41D7-8852-2B09F0B5E1ED}" destId="{1CEA886A-6696-497D-ABEC-37095D855911}" srcOrd="20" destOrd="0" presId="urn:microsoft.com/office/officeart/2005/8/layout/cycle6"/>
    <dgm:cxn modelId="{970D23DA-E1F0-40B2-A001-31C49680A160}" type="presParOf" srcId="{BF77C7CE-C8BB-41D7-8852-2B09F0B5E1ED}" destId="{D44DECB8-23AC-4A9B-8AE1-E167737A4B6A}" srcOrd="21" destOrd="0" presId="urn:microsoft.com/office/officeart/2005/8/layout/cycle6"/>
    <dgm:cxn modelId="{1327B414-FCF6-4417-9CC9-C77D18EA3FB3}" type="presParOf" srcId="{BF77C7CE-C8BB-41D7-8852-2B09F0B5E1ED}" destId="{A4FFD883-244E-43A5-BA93-A99110863E7E}" srcOrd="22" destOrd="0" presId="urn:microsoft.com/office/officeart/2005/8/layout/cycle6"/>
    <dgm:cxn modelId="{A51F840A-C08A-40F1-97E6-438F10CBB88A}" type="presParOf" srcId="{BF77C7CE-C8BB-41D7-8852-2B09F0B5E1ED}" destId="{D1F5F1A6-E0B7-4A3B-9CB0-5937EEDA0A30}" srcOrd="23"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AFF90F2-A983-4359-8A18-B70F58D5031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D38F940-E224-4187-804B-6204B021DC93}">
      <dgm:prSet/>
      <dgm:spPr/>
      <dgm:t>
        <a:bodyPr/>
        <a:lstStyle/>
        <a:p>
          <a:r>
            <a:rPr lang="en-US" dirty="0">
              <a:effectLst/>
              <a:latin typeface="Calibri" panose="020F0502020204030204" pitchFamily="34" charset="0"/>
              <a:ea typeface="Calibri" panose="020F0502020204030204" pitchFamily="34" charset="0"/>
            </a:rPr>
            <a:t>Partner with Adirondack Trout Unlimited chapters and CCE 4H Clubs to conduct Trout in the Classroom </a:t>
          </a:r>
          <a:r>
            <a:rPr lang="en-US" u="sng" dirty="0">
              <a:effectLst/>
              <a:latin typeface="Calibri" panose="020F0502020204030204" pitchFamily="34" charset="0"/>
              <a:ea typeface="Calibri" panose="020F0502020204030204" pitchFamily="34" charset="0"/>
            </a:rPr>
            <a:t>(see </a:t>
          </a:r>
          <a:r>
            <a:rPr lang="en-US" u="sng" dirty="0">
              <a:effectLst/>
              <a:latin typeface="Calibri" panose="020F0502020204030204" pitchFamily="34" charset="0"/>
              <a:ea typeface="Calibri" panose="020F0502020204030204" pitchFamily="34" charset="0"/>
              <a:hlinkClick xmlns:r="http://schemas.openxmlformats.org/officeDocument/2006/relationships" r:id="rId1"/>
            </a:rPr>
            <a:t>http://www.troutintheclassroom.org/home</a:t>
          </a:r>
          <a:r>
            <a:rPr lang="en-US" dirty="0">
              <a:effectLst/>
              <a:latin typeface="Calibri" panose="020F0502020204030204" pitchFamily="34" charset="0"/>
              <a:ea typeface="Calibri" panose="020F0502020204030204" pitchFamily="34" charset="0"/>
            </a:rPr>
            <a:t>  ) educational experiences .Evolve the existing curriculum, which focuses primarily on Brown trout or Rainbow trout, and re-focus it on Brook trout.  Work to include climate-change awareness and education as a part of the Trout in the Classroom experience. Sullivan County CCE has utilized the Trout in the Classroom resources with their 4H program, so we will consult with them to enhance our success rate in the Adirondacks counties.</a:t>
          </a:r>
          <a:endParaRPr lang="en-US" dirty="0"/>
        </a:p>
      </dgm:t>
    </dgm:pt>
    <dgm:pt modelId="{C035ABB0-E7B5-4E5B-B7CE-43C8B8929EBF}" type="parTrans" cxnId="{9BD81743-027A-4F2C-9E1A-DA5020157182}">
      <dgm:prSet/>
      <dgm:spPr/>
      <dgm:t>
        <a:bodyPr/>
        <a:lstStyle/>
        <a:p>
          <a:endParaRPr lang="en-US"/>
        </a:p>
      </dgm:t>
    </dgm:pt>
    <dgm:pt modelId="{BD98D83D-D065-404F-BB5F-8010E24E0EC2}" type="sibTrans" cxnId="{9BD81743-027A-4F2C-9E1A-DA5020157182}">
      <dgm:prSet/>
      <dgm:spPr/>
      <dgm:t>
        <a:bodyPr/>
        <a:lstStyle/>
        <a:p>
          <a:endParaRPr lang="en-US"/>
        </a:p>
      </dgm:t>
    </dgm:pt>
    <dgm:pt modelId="{BDB27865-7671-47F9-8F35-328717D3BE63}">
      <dgm:prSet/>
      <dgm:spPr/>
      <dgm:t>
        <a:bodyPr/>
        <a:lstStyle/>
        <a:p>
          <a:r>
            <a:rPr lang="en-US" dirty="0">
              <a:effectLst/>
              <a:latin typeface="Calibri" panose="020F0502020204030204" pitchFamily="34" charset="0"/>
              <a:ea typeface="Calibri" panose="020F0502020204030204" pitchFamily="34" charset="0"/>
            </a:rPr>
            <a:t>In partnership with the Cornell Program Work Team Youth Nature Outdoor Education (YNOE),  develop a  prototype NY Wildlife Leadership Academy, modeled after the successful Pennsylvania program </a:t>
          </a:r>
          <a:r>
            <a:rPr lang="en-US" u="sng" dirty="0">
              <a:effectLst/>
              <a:latin typeface="Calibri" panose="020F0502020204030204" pitchFamily="34" charset="0"/>
              <a:ea typeface="Calibri" panose="020F0502020204030204" pitchFamily="34" charset="0"/>
            </a:rPr>
            <a:t>(see </a:t>
          </a:r>
          <a:r>
            <a:rPr lang="en-US" u="sng" dirty="0">
              <a:effectLst/>
              <a:latin typeface="Calibri" panose="020F0502020204030204" pitchFamily="34" charset="0"/>
              <a:ea typeface="Calibri" panose="020F0502020204030204" pitchFamily="34" charset="0"/>
              <a:hlinkClick xmlns:r="http://schemas.openxmlformats.org/officeDocument/2006/relationships" r:id="rId2"/>
            </a:rPr>
            <a:t>https://wildlifeleadershipacademy.org/</a:t>
          </a:r>
          <a:r>
            <a:rPr lang="en-US" dirty="0">
              <a:effectLst/>
              <a:latin typeface="Calibri" panose="020F0502020204030204" pitchFamily="34" charset="0"/>
              <a:ea typeface="Calibri" panose="020F0502020204030204" pitchFamily="34" charset="0"/>
            </a:rPr>
            <a:t> ). The prototype will parallel the PA program focused on Brook Trout (</a:t>
          </a:r>
          <a:r>
            <a:rPr lang="en-US" u="sng" dirty="0">
              <a:effectLst/>
              <a:latin typeface="Calibri" panose="020F0502020204030204" pitchFamily="34" charset="0"/>
              <a:ea typeface="Calibri" panose="020F0502020204030204" pitchFamily="34" charset="0"/>
              <a:hlinkClick xmlns:r="http://schemas.openxmlformats.org/officeDocument/2006/relationships" r:id="rId3"/>
            </a:rPr>
            <a:t>https://wildlifeleadershipacademy.org/brookies-tour/</a:t>
          </a:r>
          <a:r>
            <a:rPr lang="en-US" dirty="0">
              <a:effectLst/>
              <a:latin typeface="Calibri" panose="020F0502020204030204" pitchFamily="34" charset="0"/>
              <a:ea typeface="Calibri" panose="020F0502020204030204" pitchFamily="34" charset="0"/>
            </a:rPr>
            <a:t> ), which serves as a springboard to learn about biology, stream ecology, habitat, watersheds, and coldwater conservation. After field school, armed with knowledge, leadership skills, and the support of Academy staff, students return to their communities to serve as Conservation Ambassadors. The program will be targeted at high school age youth. </a:t>
          </a:r>
          <a:endParaRPr lang="en-US" dirty="0"/>
        </a:p>
      </dgm:t>
    </dgm:pt>
    <dgm:pt modelId="{0F03D711-80F4-4FE7-8A59-E6D4E2EFD671}" type="parTrans" cxnId="{80E69956-112A-4EA7-8CB6-A142EBBA5A78}">
      <dgm:prSet/>
      <dgm:spPr/>
      <dgm:t>
        <a:bodyPr/>
        <a:lstStyle/>
        <a:p>
          <a:endParaRPr lang="en-US"/>
        </a:p>
      </dgm:t>
    </dgm:pt>
    <dgm:pt modelId="{72BCF51A-6099-4734-8D65-F268C13C48F6}" type="sibTrans" cxnId="{80E69956-112A-4EA7-8CB6-A142EBBA5A78}">
      <dgm:prSet/>
      <dgm:spPr/>
      <dgm:t>
        <a:bodyPr/>
        <a:lstStyle/>
        <a:p>
          <a:endParaRPr lang="en-US"/>
        </a:p>
      </dgm:t>
    </dgm:pt>
    <dgm:pt modelId="{98192ADE-BF2F-4144-8D77-CA13846848A3}">
      <dgm:prSet/>
      <dgm:spPr/>
      <dgm:t>
        <a:bodyPr/>
        <a:lstStyle/>
        <a:p>
          <a:r>
            <a:rPr lang="en-US" dirty="0">
              <a:effectLst/>
              <a:latin typeface="Calibri" panose="020F0502020204030204" pitchFamily="34" charset="0"/>
              <a:ea typeface="Calibri" panose="020F0502020204030204" pitchFamily="34" charset="0"/>
            </a:rPr>
            <a:t>In partnership with Trout Power, NYS DEC, and Great Camp Sagamore,  conduct a citizen science activities wherein we recruit interested anglers to fish for brook trout in predetermined Adirondack streams to accomplish scientific objectives. </a:t>
          </a:r>
        </a:p>
      </dgm:t>
    </dgm:pt>
    <dgm:pt modelId="{D1F06834-533F-43A8-AEF4-309F5123ED10}" type="parTrans" cxnId="{1A272E4E-6A5B-429A-92A4-F0D0C5E67A4B}">
      <dgm:prSet/>
      <dgm:spPr/>
      <dgm:t>
        <a:bodyPr/>
        <a:lstStyle/>
        <a:p>
          <a:endParaRPr lang="en-US"/>
        </a:p>
      </dgm:t>
    </dgm:pt>
    <dgm:pt modelId="{E6F0B90E-AA4B-4876-871C-958EC21CEE5B}" type="sibTrans" cxnId="{1A272E4E-6A5B-429A-92A4-F0D0C5E67A4B}">
      <dgm:prSet/>
      <dgm:spPr/>
      <dgm:t>
        <a:bodyPr/>
        <a:lstStyle/>
        <a:p>
          <a:endParaRPr lang="en-US"/>
        </a:p>
      </dgm:t>
    </dgm:pt>
    <dgm:pt modelId="{13C57D5B-70E2-41EF-B907-5389128ED877}">
      <dgm:prSet/>
      <dgm:spPr/>
      <dgm:t>
        <a:bodyPr/>
        <a:lstStyle/>
        <a:p>
          <a:pPr>
            <a:buNone/>
          </a:pPr>
          <a:r>
            <a:rPr lang="en-US" dirty="0">
              <a:effectLst/>
              <a:latin typeface="Calibri" panose="020F0502020204030204" pitchFamily="34" charset="0"/>
              <a:ea typeface="Calibri" panose="020F0502020204030204" pitchFamily="34" charset="0"/>
            </a:rPr>
            <a:t>Similar to an agricultural experimental field trial, build upon existing partnerships with Trout Power, the Sagamore Great Camp, and DEC to conduct a citizen science based long term brook trout water quality study in a watershed near the Little Moose Field Station which will provide significant “wrap-around” social media and interactive learning opportunities for the North County and Adirondack Park visitors.</a:t>
          </a:r>
        </a:p>
      </dgm:t>
    </dgm:pt>
    <dgm:pt modelId="{186827C5-64BB-4924-95DF-40CC08809194}" type="parTrans" cxnId="{E42CE230-119F-4B6B-BCE2-43ED51FC9627}">
      <dgm:prSet/>
      <dgm:spPr/>
      <dgm:t>
        <a:bodyPr/>
        <a:lstStyle/>
        <a:p>
          <a:endParaRPr lang="en-US"/>
        </a:p>
      </dgm:t>
    </dgm:pt>
    <dgm:pt modelId="{A8708C22-A654-4F01-B199-E4481D64D956}" type="sibTrans" cxnId="{E42CE230-119F-4B6B-BCE2-43ED51FC9627}">
      <dgm:prSet/>
      <dgm:spPr/>
      <dgm:t>
        <a:bodyPr/>
        <a:lstStyle/>
        <a:p>
          <a:endParaRPr lang="en-US"/>
        </a:p>
      </dgm:t>
    </dgm:pt>
    <dgm:pt modelId="{8CB43979-2742-46DA-9987-91F327937525}" type="pres">
      <dgm:prSet presAssocID="{2AFF90F2-A983-4359-8A18-B70F58D5031B}" presName="linear" presStyleCnt="0">
        <dgm:presLayoutVars>
          <dgm:animLvl val="lvl"/>
          <dgm:resizeHandles val="exact"/>
        </dgm:presLayoutVars>
      </dgm:prSet>
      <dgm:spPr/>
    </dgm:pt>
    <dgm:pt modelId="{3C7005ED-D534-441D-B819-598F85E86988}" type="pres">
      <dgm:prSet presAssocID="{DD38F940-E224-4187-804B-6204B021DC93}" presName="parentText" presStyleLbl="node1" presStyleIdx="0" presStyleCnt="4">
        <dgm:presLayoutVars>
          <dgm:chMax val="0"/>
          <dgm:bulletEnabled val="1"/>
        </dgm:presLayoutVars>
      </dgm:prSet>
      <dgm:spPr/>
    </dgm:pt>
    <dgm:pt modelId="{53856E32-AA0F-41E6-8912-9FE42DD973DC}" type="pres">
      <dgm:prSet presAssocID="{BD98D83D-D065-404F-BB5F-8010E24E0EC2}" presName="spacer" presStyleCnt="0"/>
      <dgm:spPr/>
    </dgm:pt>
    <dgm:pt modelId="{E975D698-F2C4-4FA1-A679-DA8577C8236A}" type="pres">
      <dgm:prSet presAssocID="{BDB27865-7671-47F9-8F35-328717D3BE63}" presName="parentText" presStyleLbl="node1" presStyleIdx="1" presStyleCnt="4">
        <dgm:presLayoutVars>
          <dgm:chMax val="0"/>
          <dgm:bulletEnabled val="1"/>
        </dgm:presLayoutVars>
      </dgm:prSet>
      <dgm:spPr/>
    </dgm:pt>
    <dgm:pt modelId="{4F38760F-8B37-48C4-9399-B9CCF53150BE}" type="pres">
      <dgm:prSet presAssocID="{72BCF51A-6099-4734-8D65-F268C13C48F6}" presName="spacer" presStyleCnt="0"/>
      <dgm:spPr/>
    </dgm:pt>
    <dgm:pt modelId="{FAD8F84B-A6B7-4316-99A7-8776E0E13B3E}" type="pres">
      <dgm:prSet presAssocID="{98192ADE-BF2F-4144-8D77-CA13846848A3}" presName="parentText" presStyleLbl="node1" presStyleIdx="2" presStyleCnt="4">
        <dgm:presLayoutVars>
          <dgm:chMax val="0"/>
          <dgm:bulletEnabled val="1"/>
        </dgm:presLayoutVars>
      </dgm:prSet>
      <dgm:spPr/>
    </dgm:pt>
    <dgm:pt modelId="{9A28B7F1-6999-42DC-A6D0-CFB8C07E63AB}" type="pres">
      <dgm:prSet presAssocID="{E6F0B90E-AA4B-4876-871C-958EC21CEE5B}" presName="spacer" presStyleCnt="0"/>
      <dgm:spPr/>
    </dgm:pt>
    <dgm:pt modelId="{DA39A5EC-99E2-4ED2-9132-D881653D900C}" type="pres">
      <dgm:prSet presAssocID="{13C57D5B-70E2-41EF-B907-5389128ED877}" presName="parentText" presStyleLbl="node1" presStyleIdx="3" presStyleCnt="4">
        <dgm:presLayoutVars>
          <dgm:chMax val="0"/>
          <dgm:bulletEnabled val="1"/>
        </dgm:presLayoutVars>
      </dgm:prSet>
      <dgm:spPr/>
    </dgm:pt>
  </dgm:ptLst>
  <dgm:cxnLst>
    <dgm:cxn modelId="{E42CE230-119F-4B6B-BCE2-43ED51FC9627}" srcId="{2AFF90F2-A983-4359-8A18-B70F58D5031B}" destId="{13C57D5B-70E2-41EF-B907-5389128ED877}" srcOrd="3" destOrd="0" parTransId="{186827C5-64BB-4924-95DF-40CC08809194}" sibTransId="{A8708C22-A654-4F01-B199-E4481D64D956}"/>
    <dgm:cxn modelId="{9BD81743-027A-4F2C-9E1A-DA5020157182}" srcId="{2AFF90F2-A983-4359-8A18-B70F58D5031B}" destId="{DD38F940-E224-4187-804B-6204B021DC93}" srcOrd="0" destOrd="0" parTransId="{C035ABB0-E7B5-4E5B-B7CE-43C8B8929EBF}" sibTransId="{BD98D83D-D065-404F-BB5F-8010E24E0EC2}"/>
    <dgm:cxn modelId="{EBE9C149-49C1-4D6B-9609-206669595B89}" type="presOf" srcId="{BDB27865-7671-47F9-8F35-328717D3BE63}" destId="{E975D698-F2C4-4FA1-A679-DA8577C8236A}" srcOrd="0" destOrd="0" presId="urn:microsoft.com/office/officeart/2005/8/layout/vList2"/>
    <dgm:cxn modelId="{1A272E4E-6A5B-429A-92A4-F0D0C5E67A4B}" srcId="{2AFF90F2-A983-4359-8A18-B70F58D5031B}" destId="{98192ADE-BF2F-4144-8D77-CA13846848A3}" srcOrd="2" destOrd="0" parTransId="{D1F06834-533F-43A8-AEF4-309F5123ED10}" sibTransId="{E6F0B90E-AA4B-4876-871C-958EC21CEE5B}"/>
    <dgm:cxn modelId="{A36AC351-5483-4125-B498-C7BC9A70BFE9}" type="presOf" srcId="{13C57D5B-70E2-41EF-B907-5389128ED877}" destId="{DA39A5EC-99E2-4ED2-9132-D881653D900C}" srcOrd="0" destOrd="0" presId="urn:microsoft.com/office/officeart/2005/8/layout/vList2"/>
    <dgm:cxn modelId="{2750A653-A18B-4850-8E87-21B0CDBDEFC4}" type="presOf" srcId="{DD38F940-E224-4187-804B-6204B021DC93}" destId="{3C7005ED-D534-441D-B819-598F85E86988}" srcOrd="0" destOrd="0" presId="urn:microsoft.com/office/officeart/2005/8/layout/vList2"/>
    <dgm:cxn modelId="{80E69956-112A-4EA7-8CB6-A142EBBA5A78}" srcId="{2AFF90F2-A983-4359-8A18-B70F58D5031B}" destId="{BDB27865-7671-47F9-8F35-328717D3BE63}" srcOrd="1" destOrd="0" parTransId="{0F03D711-80F4-4FE7-8A59-E6D4E2EFD671}" sibTransId="{72BCF51A-6099-4734-8D65-F268C13C48F6}"/>
    <dgm:cxn modelId="{FA65A97C-B2ED-493C-BA45-43B078FA8AE4}" type="presOf" srcId="{98192ADE-BF2F-4144-8D77-CA13846848A3}" destId="{FAD8F84B-A6B7-4316-99A7-8776E0E13B3E}" srcOrd="0" destOrd="0" presId="urn:microsoft.com/office/officeart/2005/8/layout/vList2"/>
    <dgm:cxn modelId="{F6A4E6C0-390B-4C4C-A4FF-9726351562A0}" type="presOf" srcId="{2AFF90F2-A983-4359-8A18-B70F58D5031B}" destId="{8CB43979-2742-46DA-9987-91F327937525}" srcOrd="0" destOrd="0" presId="urn:microsoft.com/office/officeart/2005/8/layout/vList2"/>
    <dgm:cxn modelId="{D07BEDBC-45F9-4835-ABBF-EF4C8FC9B7DB}" type="presParOf" srcId="{8CB43979-2742-46DA-9987-91F327937525}" destId="{3C7005ED-D534-441D-B819-598F85E86988}" srcOrd="0" destOrd="0" presId="urn:microsoft.com/office/officeart/2005/8/layout/vList2"/>
    <dgm:cxn modelId="{018DCA3F-F2AB-448F-A5E7-A76344C8CC4C}" type="presParOf" srcId="{8CB43979-2742-46DA-9987-91F327937525}" destId="{53856E32-AA0F-41E6-8912-9FE42DD973DC}" srcOrd="1" destOrd="0" presId="urn:microsoft.com/office/officeart/2005/8/layout/vList2"/>
    <dgm:cxn modelId="{398CE6E8-E992-4C99-BA73-973CC72E9B2C}" type="presParOf" srcId="{8CB43979-2742-46DA-9987-91F327937525}" destId="{E975D698-F2C4-4FA1-A679-DA8577C8236A}" srcOrd="2" destOrd="0" presId="urn:microsoft.com/office/officeart/2005/8/layout/vList2"/>
    <dgm:cxn modelId="{B0D8E600-4828-4E29-B074-687FA9405E58}" type="presParOf" srcId="{8CB43979-2742-46DA-9987-91F327937525}" destId="{4F38760F-8B37-48C4-9399-B9CCF53150BE}" srcOrd="3" destOrd="0" presId="urn:microsoft.com/office/officeart/2005/8/layout/vList2"/>
    <dgm:cxn modelId="{04DFF565-E3AF-447C-8F5B-B25AFDBA81D6}" type="presParOf" srcId="{8CB43979-2742-46DA-9987-91F327937525}" destId="{FAD8F84B-A6B7-4316-99A7-8776E0E13B3E}" srcOrd="4" destOrd="0" presId="urn:microsoft.com/office/officeart/2005/8/layout/vList2"/>
    <dgm:cxn modelId="{C5813E45-5831-4E22-BC8A-DBFE1AF2F744}" type="presParOf" srcId="{8CB43979-2742-46DA-9987-91F327937525}" destId="{9A28B7F1-6999-42DC-A6D0-CFB8C07E63AB}" srcOrd="5" destOrd="0" presId="urn:microsoft.com/office/officeart/2005/8/layout/vList2"/>
    <dgm:cxn modelId="{8D3C86A5-185A-4D6B-9E68-CB68843D9194}" type="presParOf" srcId="{8CB43979-2742-46DA-9987-91F327937525}" destId="{DA39A5EC-99E2-4ED2-9132-D881653D900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AFF90F2-A983-4359-8A18-B70F58D5031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D38F940-E224-4187-804B-6204B021DC93}">
      <dgm:prSet/>
      <dgm:spPr/>
      <dgm:t>
        <a:bodyPr/>
        <a:lstStyle/>
        <a:p>
          <a:r>
            <a:rPr lang="en-US" dirty="0"/>
            <a:t>Work with museums in the Adirondacks to innovate the ways in which cooperative extension products, programs, and outcomes are described and interpreted</a:t>
          </a:r>
        </a:p>
      </dgm:t>
    </dgm:pt>
    <dgm:pt modelId="{C035ABB0-E7B5-4E5B-B7CE-43C8B8929EBF}" type="parTrans" cxnId="{9BD81743-027A-4F2C-9E1A-DA5020157182}">
      <dgm:prSet/>
      <dgm:spPr/>
      <dgm:t>
        <a:bodyPr/>
        <a:lstStyle/>
        <a:p>
          <a:endParaRPr lang="en-US"/>
        </a:p>
      </dgm:t>
    </dgm:pt>
    <dgm:pt modelId="{BD98D83D-D065-404F-BB5F-8010E24E0EC2}" type="sibTrans" cxnId="{9BD81743-027A-4F2C-9E1A-DA5020157182}">
      <dgm:prSet/>
      <dgm:spPr/>
      <dgm:t>
        <a:bodyPr/>
        <a:lstStyle/>
        <a:p>
          <a:endParaRPr lang="en-US"/>
        </a:p>
      </dgm:t>
    </dgm:pt>
    <dgm:pt modelId="{8CB43979-2742-46DA-9987-91F327937525}" type="pres">
      <dgm:prSet presAssocID="{2AFF90F2-A983-4359-8A18-B70F58D5031B}" presName="linear" presStyleCnt="0">
        <dgm:presLayoutVars>
          <dgm:animLvl val="lvl"/>
          <dgm:resizeHandles val="exact"/>
        </dgm:presLayoutVars>
      </dgm:prSet>
      <dgm:spPr/>
    </dgm:pt>
    <dgm:pt modelId="{3C7005ED-D534-441D-B819-598F85E86988}" type="pres">
      <dgm:prSet presAssocID="{DD38F940-E224-4187-804B-6204B021DC93}" presName="parentText" presStyleLbl="node1" presStyleIdx="0" presStyleCnt="1">
        <dgm:presLayoutVars>
          <dgm:chMax val="0"/>
          <dgm:bulletEnabled val="1"/>
        </dgm:presLayoutVars>
      </dgm:prSet>
      <dgm:spPr/>
    </dgm:pt>
  </dgm:ptLst>
  <dgm:cxnLst>
    <dgm:cxn modelId="{9BD81743-027A-4F2C-9E1A-DA5020157182}" srcId="{2AFF90F2-A983-4359-8A18-B70F58D5031B}" destId="{DD38F940-E224-4187-804B-6204B021DC93}" srcOrd="0" destOrd="0" parTransId="{C035ABB0-E7B5-4E5B-B7CE-43C8B8929EBF}" sibTransId="{BD98D83D-D065-404F-BB5F-8010E24E0EC2}"/>
    <dgm:cxn modelId="{2750A653-A18B-4850-8E87-21B0CDBDEFC4}" type="presOf" srcId="{DD38F940-E224-4187-804B-6204B021DC93}" destId="{3C7005ED-D534-441D-B819-598F85E86988}" srcOrd="0" destOrd="0" presId="urn:microsoft.com/office/officeart/2005/8/layout/vList2"/>
    <dgm:cxn modelId="{F6A4E6C0-390B-4C4C-A4FF-9726351562A0}" type="presOf" srcId="{2AFF90F2-A983-4359-8A18-B70F58D5031B}" destId="{8CB43979-2742-46DA-9987-91F327937525}" srcOrd="0" destOrd="0" presId="urn:microsoft.com/office/officeart/2005/8/layout/vList2"/>
    <dgm:cxn modelId="{D07BEDBC-45F9-4835-ABBF-EF4C8FC9B7DB}" type="presParOf" srcId="{8CB43979-2742-46DA-9987-91F327937525}" destId="{3C7005ED-D534-441D-B819-598F85E8698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E8ADF16-164A-41E0-BEE7-D133D5D681A3}" type="doc">
      <dgm:prSet loTypeId="urn:microsoft.com/office/officeart/2005/8/layout/architecture" loCatId="hierarchy" qsTypeId="urn:microsoft.com/office/officeart/2005/8/quickstyle/simple1" qsCatId="simple" csTypeId="urn:microsoft.com/office/officeart/2005/8/colors/accent1_2" csCatId="accent1" phldr="1"/>
      <dgm:spPr/>
      <dgm:t>
        <a:bodyPr/>
        <a:lstStyle/>
        <a:p>
          <a:endParaRPr lang="en-US"/>
        </a:p>
      </dgm:t>
    </dgm:pt>
    <dgm:pt modelId="{9AA050F8-C39D-4EE0-B477-558BB4BD1594}">
      <dgm:prSet phldrT="[Text]"/>
      <dgm:spPr/>
      <dgm:t>
        <a:bodyPr/>
        <a:lstStyle/>
        <a:p>
          <a:r>
            <a:rPr lang="en-US" dirty="0"/>
            <a:t>Use a cherished, charismatic and iconic creature as  Innovative </a:t>
          </a:r>
          <a:r>
            <a:rPr lang="en-US" dirty="0">
              <a:solidFill>
                <a:schemeClr val="accent2"/>
              </a:solidFill>
            </a:rPr>
            <a:t>Pathway &amp; Portal </a:t>
          </a:r>
          <a:r>
            <a:rPr lang="en-US" dirty="0"/>
            <a:t>for climate change education. </a:t>
          </a:r>
        </a:p>
      </dgm:t>
    </dgm:pt>
    <dgm:pt modelId="{5FFF00F5-9B3A-4606-A892-7A71C195858E}" type="parTrans" cxnId="{8312BA29-CDB2-4AFF-BBF2-B80FF6D6A167}">
      <dgm:prSet/>
      <dgm:spPr/>
      <dgm:t>
        <a:bodyPr/>
        <a:lstStyle/>
        <a:p>
          <a:endParaRPr lang="en-US"/>
        </a:p>
      </dgm:t>
    </dgm:pt>
    <dgm:pt modelId="{A975A962-EB01-4922-AE80-E3D040E83B6A}" type="sibTrans" cxnId="{8312BA29-CDB2-4AFF-BBF2-B80FF6D6A167}">
      <dgm:prSet/>
      <dgm:spPr/>
      <dgm:t>
        <a:bodyPr/>
        <a:lstStyle/>
        <a:p>
          <a:endParaRPr lang="en-US"/>
        </a:p>
      </dgm:t>
    </dgm:pt>
    <dgm:pt modelId="{CD392B72-D048-4586-ADB6-B6F2455E2E42}">
      <dgm:prSet phldrT="[Text]"/>
      <dgm:spPr/>
      <dgm:t>
        <a:bodyPr/>
        <a:lstStyle/>
        <a:p>
          <a:r>
            <a:rPr lang="en-US" dirty="0"/>
            <a:t>Innovative new extension education </a:t>
          </a:r>
          <a:r>
            <a:rPr lang="en-US" b="1" dirty="0">
              <a:solidFill>
                <a:schemeClr val="accent2"/>
              </a:solidFill>
            </a:rPr>
            <a:t>Products &amp; Publications</a:t>
          </a:r>
        </a:p>
      </dgm:t>
    </dgm:pt>
    <dgm:pt modelId="{E0D1243B-576D-4D06-82AF-0F69682CF64F}" type="parTrans" cxnId="{36C3C100-5700-4C79-8223-F65C04AE5E80}">
      <dgm:prSet/>
      <dgm:spPr/>
      <dgm:t>
        <a:bodyPr/>
        <a:lstStyle/>
        <a:p>
          <a:endParaRPr lang="en-US"/>
        </a:p>
      </dgm:t>
    </dgm:pt>
    <dgm:pt modelId="{F7FE4C4D-93DE-4E22-9BFF-E57E71DFE9AD}" type="sibTrans" cxnId="{36C3C100-5700-4C79-8223-F65C04AE5E80}">
      <dgm:prSet/>
      <dgm:spPr/>
      <dgm:t>
        <a:bodyPr/>
        <a:lstStyle/>
        <a:p>
          <a:endParaRPr lang="en-US"/>
        </a:p>
      </dgm:t>
    </dgm:pt>
    <dgm:pt modelId="{25E9FB59-7B4D-4A47-A83A-A86BE0F1712E}">
      <dgm:prSet phldrT="[Text]"/>
      <dgm:spPr/>
      <dgm:t>
        <a:bodyPr/>
        <a:lstStyle/>
        <a:p>
          <a:r>
            <a:rPr lang="en-US" dirty="0"/>
            <a:t>New </a:t>
          </a:r>
          <a:r>
            <a:rPr lang="en-US" dirty="0">
              <a:solidFill>
                <a:schemeClr val="accent2"/>
              </a:solidFill>
            </a:rPr>
            <a:t>Partnerships</a:t>
          </a:r>
        </a:p>
      </dgm:t>
    </dgm:pt>
    <dgm:pt modelId="{6E4C2ACD-E1BF-424E-BD6B-6F530724EC3E}" type="parTrans" cxnId="{F48DB150-35C6-4B8A-8C4D-D9F38FE55254}">
      <dgm:prSet/>
      <dgm:spPr/>
      <dgm:t>
        <a:bodyPr/>
        <a:lstStyle/>
        <a:p>
          <a:endParaRPr lang="en-US"/>
        </a:p>
      </dgm:t>
    </dgm:pt>
    <dgm:pt modelId="{1ED52156-0915-4F93-9315-96E4C63B503B}" type="sibTrans" cxnId="{F48DB150-35C6-4B8A-8C4D-D9F38FE55254}">
      <dgm:prSet/>
      <dgm:spPr/>
      <dgm:t>
        <a:bodyPr/>
        <a:lstStyle/>
        <a:p>
          <a:endParaRPr lang="en-US"/>
        </a:p>
      </dgm:t>
    </dgm:pt>
    <dgm:pt modelId="{6E1C55FB-9BB2-4C38-A0C4-D3F97F29F38B}">
      <dgm:prSet phldrT="[Text]"/>
      <dgm:spPr/>
      <dgm:t>
        <a:bodyPr/>
        <a:lstStyle/>
        <a:p>
          <a:r>
            <a:rPr lang="en-US" dirty="0"/>
            <a:t>New </a:t>
          </a:r>
          <a:r>
            <a:rPr lang="en-US" dirty="0">
              <a:solidFill>
                <a:schemeClr val="accent2"/>
              </a:solidFill>
            </a:rPr>
            <a:t>Programs</a:t>
          </a:r>
        </a:p>
      </dgm:t>
    </dgm:pt>
    <dgm:pt modelId="{1A67F595-8B40-4184-A9A2-CC8D632E8E10}" type="parTrans" cxnId="{4D278D04-819E-45EA-AD13-70F717196746}">
      <dgm:prSet/>
      <dgm:spPr/>
      <dgm:t>
        <a:bodyPr/>
        <a:lstStyle/>
        <a:p>
          <a:endParaRPr lang="en-US"/>
        </a:p>
      </dgm:t>
    </dgm:pt>
    <dgm:pt modelId="{7D01E161-3B36-4774-A5C1-CD1210DAE416}" type="sibTrans" cxnId="{4D278D04-819E-45EA-AD13-70F717196746}">
      <dgm:prSet/>
      <dgm:spPr/>
      <dgm:t>
        <a:bodyPr/>
        <a:lstStyle/>
        <a:p>
          <a:endParaRPr lang="en-US"/>
        </a:p>
      </dgm:t>
    </dgm:pt>
    <dgm:pt modelId="{3708A2D8-851B-4FCD-891A-8F5EBF8AAE6A}">
      <dgm:prSet phldrT="[Text]"/>
      <dgm:spPr/>
      <dgm:t>
        <a:bodyPr/>
        <a:lstStyle/>
        <a:p>
          <a:r>
            <a:rPr lang="en-US" dirty="0"/>
            <a:t>Innovative new extension </a:t>
          </a:r>
          <a:r>
            <a:rPr lang="en-US" b="1" dirty="0">
              <a:solidFill>
                <a:schemeClr val="accent2"/>
              </a:solidFill>
            </a:rPr>
            <a:t>Presence</a:t>
          </a:r>
          <a:r>
            <a:rPr lang="en-US" dirty="0"/>
            <a:t> (social media)</a:t>
          </a:r>
        </a:p>
      </dgm:t>
    </dgm:pt>
    <dgm:pt modelId="{83D27074-38CF-4C5D-BEBE-02192B938067}" type="parTrans" cxnId="{65977938-15BD-405F-BC39-FA10C37B486B}">
      <dgm:prSet/>
      <dgm:spPr/>
      <dgm:t>
        <a:bodyPr/>
        <a:lstStyle/>
        <a:p>
          <a:endParaRPr lang="en-US"/>
        </a:p>
      </dgm:t>
    </dgm:pt>
    <dgm:pt modelId="{643D1407-8861-4BEB-B7E3-C86A437E249A}" type="sibTrans" cxnId="{65977938-15BD-405F-BC39-FA10C37B486B}">
      <dgm:prSet/>
      <dgm:spPr/>
      <dgm:t>
        <a:bodyPr/>
        <a:lstStyle/>
        <a:p>
          <a:endParaRPr lang="en-US"/>
        </a:p>
      </dgm:t>
    </dgm:pt>
    <dgm:pt modelId="{33C419CF-40F2-451B-A47A-24A931659930}">
      <dgm:prSet phldrT="[Text]"/>
      <dgm:spPr/>
      <dgm:t>
        <a:bodyPr/>
        <a:lstStyle/>
        <a:p>
          <a:r>
            <a:rPr lang="en-US" dirty="0"/>
            <a:t>New </a:t>
          </a:r>
          <a:r>
            <a:rPr lang="en-US" dirty="0">
              <a:solidFill>
                <a:schemeClr val="accent2"/>
              </a:solidFill>
            </a:rPr>
            <a:t>Participants</a:t>
          </a:r>
        </a:p>
      </dgm:t>
    </dgm:pt>
    <dgm:pt modelId="{6B21B9DA-3AD7-468A-9B2E-B77D1CD01459}" type="parTrans" cxnId="{7901DCAF-1A22-4448-8AC0-FB3B8CEAFFC4}">
      <dgm:prSet/>
      <dgm:spPr/>
      <dgm:t>
        <a:bodyPr/>
        <a:lstStyle/>
        <a:p>
          <a:endParaRPr lang="en-US"/>
        </a:p>
      </dgm:t>
    </dgm:pt>
    <dgm:pt modelId="{F83ADAAB-6E6C-4E56-A831-E7F8C11395BA}" type="sibTrans" cxnId="{7901DCAF-1A22-4448-8AC0-FB3B8CEAFFC4}">
      <dgm:prSet/>
      <dgm:spPr/>
      <dgm:t>
        <a:bodyPr/>
        <a:lstStyle/>
        <a:p>
          <a:endParaRPr lang="en-US"/>
        </a:p>
      </dgm:t>
    </dgm:pt>
    <dgm:pt modelId="{C4669B4B-A0E4-42C1-B83C-D30D9CC33F4A}" type="pres">
      <dgm:prSet presAssocID="{3E8ADF16-164A-41E0-BEE7-D133D5D681A3}" presName="Name0" presStyleCnt="0">
        <dgm:presLayoutVars>
          <dgm:chPref val="1"/>
          <dgm:dir/>
          <dgm:animOne val="branch"/>
          <dgm:animLvl val="lvl"/>
          <dgm:resizeHandles/>
        </dgm:presLayoutVars>
      </dgm:prSet>
      <dgm:spPr/>
    </dgm:pt>
    <dgm:pt modelId="{416701C4-91B4-4A37-A9FB-34668E20C3DE}" type="pres">
      <dgm:prSet presAssocID="{9AA050F8-C39D-4EE0-B477-558BB4BD1594}" presName="vertOne" presStyleCnt="0"/>
      <dgm:spPr/>
    </dgm:pt>
    <dgm:pt modelId="{94368143-66A3-4982-BEB0-E29DAAB445E4}" type="pres">
      <dgm:prSet presAssocID="{9AA050F8-C39D-4EE0-B477-558BB4BD1594}" presName="txOne" presStyleLbl="node0" presStyleIdx="0" presStyleCnt="1" custLinFactY="-200000" custLinFactNeighborX="-11" custLinFactNeighborY="-200333">
        <dgm:presLayoutVars>
          <dgm:chPref val="3"/>
        </dgm:presLayoutVars>
      </dgm:prSet>
      <dgm:spPr/>
    </dgm:pt>
    <dgm:pt modelId="{559043F3-90DF-4AC9-ADAE-0567BF335C71}" type="pres">
      <dgm:prSet presAssocID="{9AA050F8-C39D-4EE0-B477-558BB4BD1594}" presName="parTransOne" presStyleCnt="0"/>
      <dgm:spPr/>
    </dgm:pt>
    <dgm:pt modelId="{584CEEDF-1832-4452-9458-56F39E8E2DE9}" type="pres">
      <dgm:prSet presAssocID="{9AA050F8-C39D-4EE0-B477-558BB4BD1594}" presName="horzOne" presStyleCnt="0"/>
      <dgm:spPr/>
    </dgm:pt>
    <dgm:pt modelId="{8E01C1CC-AB7C-4D2E-B101-9BF962E01082}" type="pres">
      <dgm:prSet presAssocID="{CD392B72-D048-4586-ADB6-B6F2455E2E42}" presName="vertTwo" presStyleCnt="0"/>
      <dgm:spPr/>
    </dgm:pt>
    <dgm:pt modelId="{B1213823-A0B6-45B8-853D-F1132DB11084}" type="pres">
      <dgm:prSet presAssocID="{CD392B72-D048-4586-ADB6-B6F2455E2E42}" presName="txTwo" presStyleLbl="node2" presStyleIdx="0" presStyleCnt="2">
        <dgm:presLayoutVars>
          <dgm:chPref val="3"/>
        </dgm:presLayoutVars>
      </dgm:prSet>
      <dgm:spPr/>
    </dgm:pt>
    <dgm:pt modelId="{EF28C057-17C7-43E4-8F8A-E8C6FF00076B}" type="pres">
      <dgm:prSet presAssocID="{CD392B72-D048-4586-ADB6-B6F2455E2E42}" presName="parTransTwo" presStyleCnt="0"/>
      <dgm:spPr/>
    </dgm:pt>
    <dgm:pt modelId="{4D5B4BC0-C732-4805-B691-B0900FC5B281}" type="pres">
      <dgm:prSet presAssocID="{CD392B72-D048-4586-ADB6-B6F2455E2E42}" presName="horzTwo" presStyleCnt="0"/>
      <dgm:spPr/>
    </dgm:pt>
    <dgm:pt modelId="{D06156C0-92B0-4C7A-995B-D247CBE55DCE}" type="pres">
      <dgm:prSet presAssocID="{25E9FB59-7B4D-4A47-A83A-A86BE0F1712E}" presName="vertThree" presStyleCnt="0"/>
      <dgm:spPr/>
    </dgm:pt>
    <dgm:pt modelId="{44B0D4BD-7791-4EB5-B2C1-9A6ABBC5557E}" type="pres">
      <dgm:prSet presAssocID="{25E9FB59-7B4D-4A47-A83A-A86BE0F1712E}" presName="txThree" presStyleLbl="node3" presStyleIdx="0" presStyleCnt="3" custLinFactY="100000" custLinFactNeighborX="-36" custLinFactNeighborY="127111">
        <dgm:presLayoutVars>
          <dgm:chPref val="3"/>
        </dgm:presLayoutVars>
      </dgm:prSet>
      <dgm:spPr/>
    </dgm:pt>
    <dgm:pt modelId="{E5C4016F-222B-46C4-994F-61E61020273C}" type="pres">
      <dgm:prSet presAssocID="{25E9FB59-7B4D-4A47-A83A-A86BE0F1712E}" presName="horzThree" presStyleCnt="0"/>
      <dgm:spPr/>
    </dgm:pt>
    <dgm:pt modelId="{D9B920DE-69B0-496F-AA1A-7A04FCC9F6E8}" type="pres">
      <dgm:prSet presAssocID="{1ED52156-0915-4F93-9315-96E4C63B503B}" presName="sibSpaceThree" presStyleCnt="0"/>
      <dgm:spPr/>
    </dgm:pt>
    <dgm:pt modelId="{A05FA706-5C7B-4657-BE5A-7A5BF413A48C}" type="pres">
      <dgm:prSet presAssocID="{6E1C55FB-9BB2-4C38-A0C4-D3F97F29F38B}" presName="vertThree" presStyleCnt="0"/>
      <dgm:spPr/>
    </dgm:pt>
    <dgm:pt modelId="{65F119B3-D096-47EE-8D8C-C0E3D2F007DF}" type="pres">
      <dgm:prSet presAssocID="{6E1C55FB-9BB2-4C38-A0C4-D3F97F29F38B}" presName="txThree" presStyleLbl="node3" presStyleIdx="1" presStyleCnt="3" custLinFactY="100000" custLinFactNeighborX="2100" custLinFactNeighborY="127111">
        <dgm:presLayoutVars>
          <dgm:chPref val="3"/>
        </dgm:presLayoutVars>
      </dgm:prSet>
      <dgm:spPr/>
    </dgm:pt>
    <dgm:pt modelId="{65989F1F-25D6-428A-80D5-9E20E9CC8BCB}" type="pres">
      <dgm:prSet presAssocID="{6E1C55FB-9BB2-4C38-A0C4-D3F97F29F38B}" presName="horzThree" presStyleCnt="0"/>
      <dgm:spPr/>
    </dgm:pt>
    <dgm:pt modelId="{27DFC376-4CAB-4F4E-9CB3-320116C4A639}" type="pres">
      <dgm:prSet presAssocID="{F7FE4C4D-93DE-4E22-9BFF-E57E71DFE9AD}" presName="sibSpaceTwo" presStyleCnt="0"/>
      <dgm:spPr/>
    </dgm:pt>
    <dgm:pt modelId="{37622B0F-B567-4D7F-8D6D-6F2C2C1B1901}" type="pres">
      <dgm:prSet presAssocID="{3708A2D8-851B-4FCD-891A-8F5EBF8AAE6A}" presName="vertTwo" presStyleCnt="0"/>
      <dgm:spPr/>
    </dgm:pt>
    <dgm:pt modelId="{B818C559-E389-4723-B992-762D134E95B8}" type="pres">
      <dgm:prSet presAssocID="{3708A2D8-851B-4FCD-891A-8F5EBF8AAE6A}" presName="txTwo" presStyleLbl="node2" presStyleIdx="1" presStyleCnt="2">
        <dgm:presLayoutVars>
          <dgm:chPref val="3"/>
        </dgm:presLayoutVars>
      </dgm:prSet>
      <dgm:spPr/>
    </dgm:pt>
    <dgm:pt modelId="{A6655183-F9CD-41FF-9308-850E901675A6}" type="pres">
      <dgm:prSet presAssocID="{3708A2D8-851B-4FCD-891A-8F5EBF8AAE6A}" presName="parTransTwo" presStyleCnt="0"/>
      <dgm:spPr/>
    </dgm:pt>
    <dgm:pt modelId="{66FFF8CF-BCED-419B-BA0B-0EBBCCB2C73C}" type="pres">
      <dgm:prSet presAssocID="{3708A2D8-851B-4FCD-891A-8F5EBF8AAE6A}" presName="horzTwo" presStyleCnt="0"/>
      <dgm:spPr/>
    </dgm:pt>
    <dgm:pt modelId="{5C31F35A-45B0-4E9B-A239-F90C92B167C8}" type="pres">
      <dgm:prSet presAssocID="{33C419CF-40F2-451B-A47A-24A931659930}" presName="vertThree" presStyleCnt="0"/>
      <dgm:spPr/>
    </dgm:pt>
    <dgm:pt modelId="{784C2EA8-9F3B-45FB-B86D-3E076FE0C868}" type="pres">
      <dgm:prSet presAssocID="{33C419CF-40F2-451B-A47A-24A931659930}" presName="txThree" presStyleLbl="node3" presStyleIdx="2" presStyleCnt="3" custLinFactY="100000" custLinFactNeighborX="36" custLinFactNeighborY="127111">
        <dgm:presLayoutVars>
          <dgm:chPref val="3"/>
        </dgm:presLayoutVars>
      </dgm:prSet>
      <dgm:spPr/>
    </dgm:pt>
    <dgm:pt modelId="{2C054B3B-0D00-4CDC-939C-AADF5B8EBD6C}" type="pres">
      <dgm:prSet presAssocID="{33C419CF-40F2-451B-A47A-24A931659930}" presName="horzThree" presStyleCnt="0"/>
      <dgm:spPr/>
    </dgm:pt>
  </dgm:ptLst>
  <dgm:cxnLst>
    <dgm:cxn modelId="{36C3C100-5700-4C79-8223-F65C04AE5E80}" srcId="{9AA050F8-C39D-4EE0-B477-558BB4BD1594}" destId="{CD392B72-D048-4586-ADB6-B6F2455E2E42}" srcOrd="0" destOrd="0" parTransId="{E0D1243B-576D-4D06-82AF-0F69682CF64F}" sibTransId="{F7FE4C4D-93DE-4E22-9BFF-E57E71DFE9AD}"/>
    <dgm:cxn modelId="{4D278D04-819E-45EA-AD13-70F717196746}" srcId="{CD392B72-D048-4586-ADB6-B6F2455E2E42}" destId="{6E1C55FB-9BB2-4C38-A0C4-D3F97F29F38B}" srcOrd="1" destOrd="0" parTransId="{1A67F595-8B40-4184-A9A2-CC8D632E8E10}" sibTransId="{7D01E161-3B36-4774-A5C1-CD1210DAE416}"/>
    <dgm:cxn modelId="{8312BA29-CDB2-4AFF-BBF2-B80FF6D6A167}" srcId="{3E8ADF16-164A-41E0-BEE7-D133D5D681A3}" destId="{9AA050F8-C39D-4EE0-B477-558BB4BD1594}" srcOrd="0" destOrd="0" parTransId="{5FFF00F5-9B3A-4606-A892-7A71C195858E}" sibTransId="{A975A962-EB01-4922-AE80-E3D040E83B6A}"/>
    <dgm:cxn modelId="{FF2D0730-1FB9-4574-9FBB-2E7E38A4663C}" type="presOf" srcId="{25E9FB59-7B4D-4A47-A83A-A86BE0F1712E}" destId="{44B0D4BD-7791-4EB5-B2C1-9A6ABBC5557E}" srcOrd="0" destOrd="0" presId="urn:microsoft.com/office/officeart/2005/8/layout/architecture"/>
    <dgm:cxn modelId="{65977938-15BD-405F-BC39-FA10C37B486B}" srcId="{9AA050F8-C39D-4EE0-B477-558BB4BD1594}" destId="{3708A2D8-851B-4FCD-891A-8F5EBF8AAE6A}" srcOrd="1" destOrd="0" parTransId="{83D27074-38CF-4C5D-BEBE-02192B938067}" sibTransId="{643D1407-8861-4BEB-B7E3-C86A437E249A}"/>
    <dgm:cxn modelId="{F48DB150-35C6-4B8A-8C4D-D9F38FE55254}" srcId="{CD392B72-D048-4586-ADB6-B6F2455E2E42}" destId="{25E9FB59-7B4D-4A47-A83A-A86BE0F1712E}" srcOrd="0" destOrd="0" parTransId="{6E4C2ACD-E1BF-424E-BD6B-6F530724EC3E}" sibTransId="{1ED52156-0915-4F93-9315-96E4C63B503B}"/>
    <dgm:cxn modelId="{65AE7E7C-43B0-454D-B10F-0DFE22B29B0B}" type="presOf" srcId="{3E8ADF16-164A-41E0-BEE7-D133D5D681A3}" destId="{C4669B4B-A0E4-42C1-B83C-D30D9CC33F4A}" srcOrd="0" destOrd="0" presId="urn:microsoft.com/office/officeart/2005/8/layout/architecture"/>
    <dgm:cxn modelId="{F45F3181-CB2E-4375-BB68-FDFA16FB8536}" type="presOf" srcId="{CD392B72-D048-4586-ADB6-B6F2455E2E42}" destId="{B1213823-A0B6-45B8-853D-F1132DB11084}" srcOrd="0" destOrd="0" presId="urn:microsoft.com/office/officeart/2005/8/layout/architecture"/>
    <dgm:cxn modelId="{AF19EBA5-6D20-4A16-8802-BEA13FAE2E54}" type="presOf" srcId="{6E1C55FB-9BB2-4C38-A0C4-D3F97F29F38B}" destId="{65F119B3-D096-47EE-8D8C-C0E3D2F007DF}" srcOrd="0" destOrd="0" presId="urn:microsoft.com/office/officeart/2005/8/layout/architecture"/>
    <dgm:cxn modelId="{823A5CAA-90A8-4D25-AF41-6933C637C2B5}" type="presOf" srcId="{3708A2D8-851B-4FCD-891A-8F5EBF8AAE6A}" destId="{B818C559-E389-4723-B992-762D134E95B8}" srcOrd="0" destOrd="0" presId="urn:microsoft.com/office/officeart/2005/8/layout/architecture"/>
    <dgm:cxn modelId="{7901DCAF-1A22-4448-8AC0-FB3B8CEAFFC4}" srcId="{3708A2D8-851B-4FCD-891A-8F5EBF8AAE6A}" destId="{33C419CF-40F2-451B-A47A-24A931659930}" srcOrd="0" destOrd="0" parTransId="{6B21B9DA-3AD7-468A-9B2E-B77D1CD01459}" sibTransId="{F83ADAAB-6E6C-4E56-A831-E7F8C11395BA}"/>
    <dgm:cxn modelId="{F9F0A6EE-7E3B-4331-A5DC-A6A1EC057F8C}" type="presOf" srcId="{9AA050F8-C39D-4EE0-B477-558BB4BD1594}" destId="{94368143-66A3-4982-BEB0-E29DAAB445E4}" srcOrd="0" destOrd="0" presId="urn:microsoft.com/office/officeart/2005/8/layout/architecture"/>
    <dgm:cxn modelId="{E976F1F5-EB5D-40F0-8B29-74CEB0CAB287}" type="presOf" srcId="{33C419CF-40F2-451B-A47A-24A931659930}" destId="{784C2EA8-9F3B-45FB-B86D-3E076FE0C868}" srcOrd="0" destOrd="0" presId="urn:microsoft.com/office/officeart/2005/8/layout/architecture"/>
    <dgm:cxn modelId="{C2C923E8-EBEF-4948-A080-8C6807FCCC84}" type="presParOf" srcId="{C4669B4B-A0E4-42C1-B83C-D30D9CC33F4A}" destId="{416701C4-91B4-4A37-A9FB-34668E20C3DE}" srcOrd="0" destOrd="0" presId="urn:microsoft.com/office/officeart/2005/8/layout/architecture"/>
    <dgm:cxn modelId="{7262BCD5-6353-4144-9C12-72444C4E2B8D}" type="presParOf" srcId="{416701C4-91B4-4A37-A9FB-34668E20C3DE}" destId="{94368143-66A3-4982-BEB0-E29DAAB445E4}" srcOrd="0" destOrd="0" presId="urn:microsoft.com/office/officeart/2005/8/layout/architecture"/>
    <dgm:cxn modelId="{5D92599A-2CD2-45D2-91D9-3B66490BAAFA}" type="presParOf" srcId="{416701C4-91B4-4A37-A9FB-34668E20C3DE}" destId="{559043F3-90DF-4AC9-ADAE-0567BF335C71}" srcOrd="1" destOrd="0" presId="urn:microsoft.com/office/officeart/2005/8/layout/architecture"/>
    <dgm:cxn modelId="{0202EB60-3EA9-4B64-9BAB-7AE9D694D15F}" type="presParOf" srcId="{416701C4-91B4-4A37-A9FB-34668E20C3DE}" destId="{584CEEDF-1832-4452-9458-56F39E8E2DE9}" srcOrd="2" destOrd="0" presId="urn:microsoft.com/office/officeart/2005/8/layout/architecture"/>
    <dgm:cxn modelId="{D6CC97F0-99BE-45F2-9FEB-6C8D8DE699AE}" type="presParOf" srcId="{584CEEDF-1832-4452-9458-56F39E8E2DE9}" destId="{8E01C1CC-AB7C-4D2E-B101-9BF962E01082}" srcOrd="0" destOrd="0" presId="urn:microsoft.com/office/officeart/2005/8/layout/architecture"/>
    <dgm:cxn modelId="{E3F6AF75-B08E-4444-8CD6-AE9623C4E7AE}" type="presParOf" srcId="{8E01C1CC-AB7C-4D2E-B101-9BF962E01082}" destId="{B1213823-A0B6-45B8-853D-F1132DB11084}" srcOrd="0" destOrd="0" presId="urn:microsoft.com/office/officeart/2005/8/layout/architecture"/>
    <dgm:cxn modelId="{B2A40091-DAE2-4DE3-9C68-6B43225BD7F3}" type="presParOf" srcId="{8E01C1CC-AB7C-4D2E-B101-9BF962E01082}" destId="{EF28C057-17C7-43E4-8F8A-E8C6FF00076B}" srcOrd="1" destOrd="0" presId="urn:microsoft.com/office/officeart/2005/8/layout/architecture"/>
    <dgm:cxn modelId="{E6F56E99-6F23-4267-8397-E47397CA113F}" type="presParOf" srcId="{8E01C1CC-AB7C-4D2E-B101-9BF962E01082}" destId="{4D5B4BC0-C732-4805-B691-B0900FC5B281}" srcOrd="2" destOrd="0" presId="urn:microsoft.com/office/officeart/2005/8/layout/architecture"/>
    <dgm:cxn modelId="{FC754C34-91CA-48B8-9F44-B0D9714463BD}" type="presParOf" srcId="{4D5B4BC0-C732-4805-B691-B0900FC5B281}" destId="{D06156C0-92B0-4C7A-995B-D247CBE55DCE}" srcOrd="0" destOrd="0" presId="urn:microsoft.com/office/officeart/2005/8/layout/architecture"/>
    <dgm:cxn modelId="{968D400F-6F9E-4D42-8CE4-5026157F9B47}" type="presParOf" srcId="{D06156C0-92B0-4C7A-995B-D247CBE55DCE}" destId="{44B0D4BD-7791-4EB5-B2C1-9A6ABBC5557E}" srcOrd="0" destOrd="0" presId="urn:microsoft.com/office/officeart/2005/8/layout/architecture"/>
    <dgm:cxn modelId="{6330B8B8-A8B8-4BAB-9CB5-EB5C60D63C81}" type="presParOf" srcId="{D06156C0-92B0-4C7A-995B-D247CBE55DCE}" destId="{E5C4016F-222B-46C4-994F-61E61020273C}" srcOrd="1" destOrd="0" presId="urn:microsoft.com/office/officeart/2005/8/layout/architecture"/>
    <dgm:cxn modelId="{615676F6-2080-49F7-B54E-292C814E1FC6}" type="presParOf" srcId="{4D5B4BC0-C732-4805-B691-B0900FC5B281}" destId="{D9B920DE-69B0-496F-AA1A-7A04FCC9F6E8}" srcOrd="1" destOrd="0" presId="urn:microsoft.com/office/officeart/2005/8/layout/architecture"/>
    <dgm:cxn modelId="{ECC44A9C-756C-4536-8876-791200DBBE17}" type="presParOf" srcId="{4D5B4BC0-C732-4805-B691-B0900FC5B281}" destId="{A05FA706-5C7B-4657-BE5A-7A5BF413A48C}" srcOrd="2" destOrd="0" presId="urn:microsoft.com/office/officeart/2005/8/layout/architecture"/>
    <dgm:cxn modelId="{340894F8-760A-48ED-B6C6-7265A23CC855}" type="presParOf" srcId="{A05FA706-5C7B-4657-BE5A-7A5BF413A48C}" destId="{65F119B3-D096-47EE-8D8C-C0E3D2F007DF}" srcOrd="0" destOrd="0" presId="urn:microsoft.com/office/officeart/2005/8/layout/architecture"/>
    <dgm:cxn modelId="{CA1A1392-7931-4B5A-87B0-F5EBCD4E37FA}" type="presParOf" srcId="{A05FA706-5C7B-4657-BE5A-7A5BF413A48C}" destId="{65989F1F-25D6-428A-80D5-9E20E9CC8BCB}" srcOrd="1" destOrd="0" presId="urn:microsoft.com/office/officeart/2005/8/layout/architecture"/>
    <dgm:cxn modelId="{44651B39-3F6E-4465-80F5-55B4E97851E1}" type="presParOf" srcId="{584CEEDF-1832-4452-9458-56F39E8E2DE9}" destId="{27DFC376-4CAB-4F4E-9CB3-320116C4A639}" srcOrd="1" destOrd="0" presId="urn:microsoft.com/office/officeart/2005/8/layout/architecture"/>
    <dgm:cxn modelId="{124D3F5A-D7BB-4697-855C-5754C39C0649}" type="presParOf" srcId="{584CEEDF-1832-4452-9458-56F39E8E2DE9}" destId="{37622B0F-B567-4D7F-8D6D-6F2C2C1B1901}" srcOrd="2" destOrd="0" presId="urn:microsoft.com/office/officeart/2005/8/layout/architecture"/>
    <dgm:cxn modelId="{C5C83144-913C-4EA5-B509-2C33679D4D43}" type="presParOf" srcId="{37622B0F-B567-4D7F-8D6D-6F2C2C1B1901}" destId="{B818C559-E389-4723-B992-762D134E95B8}" srcOrd="0" destOrd="0" presId="urn:microsoft.com/office/officeart/2005/8/layout/architecture"/>
    <dgm:cxn modelId="{D5E7CD99-2570-4156-AC0F-6401606E83BD}" type="presParOf" srcId="{37622B0F-B567-4D7F-8D6D-6F2C2C1B1901}" destId="{A6655183-F9CD-41FF-9308-850E901675A6}" srcOrd="1" destOrd="0" presId="urn:microsoft.com/office/officeart/2005/8/layout/architecture"/>
    <dgm:cxn modelId="{F10DB395-EB9C-47F8-87F6-847E9380A825}" type="presParOf" srcId="{37622B0F-B567-4D7F-8D6D-6F2C2C1B1901}" destId="{66FFF8CF-BCED-419B-BA0B-0EBBCCB2C73C}" srcOrd="2" destOrd="0" presId="urn:microsoft.com/office/officeart/2005/8/layout/architecture"/>
    <dgm:cxn modelId="{A6AE6515-1FF0-41AC-B64F-A3D7A22517E9}" type="presParOf" srcId="{66FFF8CF-BCED-419B-BA0B-0EBBCCB2C73C}" destId="{5C31F35A-45B0-4E9B-A239-F90C92B167C8}" srcOrd="0" destOrd="0" presId="urn:microsoft.com/office/officeart/2005/8/layout/architecture"/>
    <dgm:cxn modelId="{FA10339D-506D-42DC-A3DC-8F01E5743776}" type="presParOf" srcId="{5C31F35A-45B0-4E9B-A239-F90C92B167C8}" destId="{784C2EA8-9F3B-45FB-B86D-3E076FE0C868}" srcOrd="0" destOrd="0" presId="urn:microsoft.com/office/officeart/2005/8/layout/architecture"/>
    <dgm:cxn modelId="{401D6817-D67F-463B-A5B9-39BBC709C864}" type="presParOf" srcId="{5C31F35A-45B0-4E9B-A239-F90C92B167C8}" destId="{2C054B3B-0D00-4CDC-939C-AADF5B8EBD6C}"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80E1A-617F-41F9-B353-566CF7625F58}">
      <dsp:nvSpPr>
        <dsp:cNvPr id="0" name=""/>
        <dsp:cNvSpPr/>
      </dsp:nvSpPr>
      <dsp:spPr>
        <a:xfrm>
          <a:off x="858" y="1718073"/>
          <a:ext cx="7483695" cy="73293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Use a cherished, charismatic and iconic creature as  Innovative Pathway &amp; Portal for climate change education. </a:t>
          </a:r>
        </a:p>
      </dsp:txBody>
      <dsp:txXfrm>
        <a:off x="22325" y="1739540"/>
        <a:ext cx="7440761" cy="689997"/>
      </dsp:txXfrm>
    </dsp:sp>
    <dsp:sp modelId="{F1E71EDE-578E-4240-B007-18F99E54691B}">
      <dsp:nvSpPr>
        <dsp:cNvPr id="0" name=""/>
        <dsp:cNvSpPr/>
      </dsp:nvSpPr>
      <dsp:spPr>
        <a:xfrm>
          <a:off x="858" y="859877"/>
          <a:ext cx="4888581" cy="73293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Innovative new extension education </a:t>
          </a:r>
          <a:r>
            <a:rPr lang="en-US" sz="1600" b="1" kern="1200"/>
            <a:t>Products &amp; Publications</a:t>
          </a:r>
        </a:p>
      </dsp:txBody>
      <dsp:txXfrm>
        <a:off x="22325" y="881344"/>
        <a:ext cx="4845647" cy="689997"/>
      </dsp:txXfrm>
    </dsp:sp>
    <dsp:sp modelId="{019E9C5E-9A42-4D8B-907A-40E086889DB3}">
      <dsp:nvSpPr>
        <dsp:cNvPr id="0" name=""/>
        <dsp:cNvSpPr/>
      </dsp:nvSpPr>
      <dsp:spPr>
        <a:xfrm>
          <a:off x="858" y="1682"/>
          <a:ext cx="2394016" cy="7329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New Partnerships</a:t>
          </a:r>
        </a:p>
      </dsp:txBody>
      <dsp:txXfrm>
        <a:off x="22325" y="23149"/>
        <a:ext cx="2351082" cy="689997"/>
      </dsp:txXfrm>
    </dsp:sp>
    <dsp:sp modelId="{33BCE0BA-06CF-44A3-8652-563FA284E948}">
      <dsp:nvSpPr>
        <dsp:cNvPr id="0" name=""/>
        <dsp:cNvSpPr/>
      </dsp:nvSpPr>
      <dsp:spPr>
        <a:xfrm>
          <a:off x="2495423" y="1682"/>
          <a:ext cx="2394016" cy="7329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New Programs</a:t>
          </a:r>
        </a:p>
      </dsp:txBody>
      <dsp:txXfrm>
        <a:off x="2516890" y="23149"/>
        <a:ext cx="2351082" cy="689997"/>
      </dsp:txXfrm>
    </dsp:sp>
    <dsp:sp modelId="{E85F685F-2817-4E3B-8C3E-3D4A6B15DA72}">
      <dsp:nvSpPr>
        <dsp:cNvPr id="0" name=""/>
        <dsp:cNvSpPr/>
      </dsp:nvSpPr>
      <dsp:spPr>
        <a:xfrm>
          <a:off x="5090537" y="859877"/>
          <a:ext cx="2394016" cy="73293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Innovative new extension </a:t>
          </a:r>
          <a:r>
            <a:rPr lang="en-US" sz="1600" b="1" kern="1200"/>
            <a:t>Presence</a:t>
          </a:r>
          <a:r>
            <a:rPr lang="en-US" sz="1600" kern="1200"/>
            <a:t> (social media)</a:t>
          </a:r>
        </a:p>
      </dsp:txBody>
      <dsp:txXfrm>
        <a:off x="5112004" y="881344"/>
        <a:ext cx="2351082" cy="689997"/>
      </dsp:txXfrm>
    </dsp:sp>
    <dsp:sp modelId="{AB7C383C-19D8-4D5F-8254-93A15FB96098}">
      <dsp:nvSpPr>
        <dsp:cNvPr id="0" name=""/>
        <dsp:cNvSpPr/>
      </dsp:nvSpPr>
      <dsp:spPr>
        <a:xfrm>
          <a:off x="5090537" y="1682"/>
          <a:ext cx="2394016" cy="7329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New Participants</a:t>
          </a:r>
        </a:p>
      </dsp:txBody>
      <dsp:txXfrm>
        <a:off x="5112004" y="23149"/>
        <a:ext cx="2351082" cy="6899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005ED-D534-441D-B819-598F85E86988}">
      <dsp:nvSpPr>
        <dsp:cNvPr id="0" name=""/>
        <dsp:cNvSpPr/>
      </dsp:nvSpPr>
      <dsp:spPr>
        <a:xfrm>
          <a:off x="0" y="117994"/>
          <a:ext cx="6263640" cy="172359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Develop a forward looking, innovative, extension plan of work for a targeted program at the nexus of brook trout conservation/climate adaptation/ natural resources management. </a:t>
          </a:r>
        </a:p>
      </dsp:txBody>
      <dsp:txXfrm>
        <a:off x="84139" y="202133"/>
        <a:ext cx="6095362" cy="1555314"/>
      </dsp:txXfrm>
    </dsp:sp>
    <dsp:sp modelId="{E975D698-F2C4-4FA1-A679-DA8577C8236A}">
      <dsp:nvSpPr>
        <dsp:cNvPr id="0" name=""/>
        <dsp:cNvSpPr/>
      </dsp:nvSpPr>
      <dsp:spPr>
        <a:xfrm>
          <a:off x="0" y="1890547"/>
          <a:ext cx="6263640" cy="1723592"/>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Explicitly bring in new and exciting partnerships with CCE Associations and other partners in the Adirondacks that will form an Adirondack Brook Trout Alliance that will be a model of a new way of doing business in the domain of research outreach and </a:t>
          </a:r>
          <a:r>
            <a:rPr lang="en-US" sz="1700" b="1" kern="1200"/>
            <a:t>cooperative</a:t>
          </a:r>
          <a:r>
            <a:rPr lang="en-US" sz="1700" kern="1200"/>
            <a:t> extension as it relates to the AFRP and Little Moose Field Station.</a:t>
          </a:r>
        </a:p>
      </dsp:txBody>
      <dsp:txXfrm>
        <a:off x="84139" y="1974686"/>
        <a:ext cx="6095362" cy="1555314"/>
      </dsp:txXfrm>
    </dsp:sp>
    <dsp:sp modelId="{FAD8F84B-A6B7-4316-99A7-8776E0E13B3E}">
      <dsp:nvSpPr>
        <dsp:cNvPr id="0" name=""/>
        <dsp:cNvSpPr/>
      </dsp:nvSpPr>
      <dsp:spPr>
        <a:xfrm>
          <a:off x="0" y="3663100"/>
          <a:ext cx="6263640" cy="172359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Track execution of this plan of work and derive best management practices which may be of use in bringing innovative cooperative extension approaches to other existing CALS programs.</a:t>
          </a:r>
        </a:p>
      </dsp:txBody>
      <dsp:txXfrm>
        <a:off x="84139" y="3747239"/>
        <a:ext cx="6095362" cy="15553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005ED-D534-441D-B819-598F85E86988}">
      <dsp:nvSpPr>
        <dsp:cNvPr id="0" name=""/>
        <dsp:cNvSpPr/>
      </dsp:nvSpPr>
      <dsp:spPr>
        <a:xfrm>
          <a:off x="0" y="0"/>
          <a:ext cx="6263640" cy="16594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effectLst/>
              <a:latin typeface="Calibri Light" panose="020F0302020204030204" pitchFamily="34" charset="0"/>
              <a:ea typeface="Calibri" panose="020F0502020204030204" pitchFamily="34" charset="0"/>
              <a:cs typeface="Calibri" panose="020F0502020204030204" pitchFamily="34" charset="0"/>
            </a:rPr>
            <a:t>Identify and prioritize a list of out of date fisheries publications. This group of publications will each be reviewed for proposed revisions having to do with content (are there climate change cold water fisheries linkages in the text?) and visual, formatting, and design updates.</a:t>
          </a:r>
          <a:endParaRPr lang="en-US" sz="1500" kern="1200" dirty="0"/>
        </a:p>
      </dsp:txBody>
      <dsp:txXfrm>
        <a:off x="81006" y="81006"/>
        <a:ext cx="6101628" cy="1497408"/>
      </dsp:txXfrm>
    </dsp:sp>
    <dsp:sp modelId="{E08F48C4-2EA4-4F00-AA1A-2C587C3072D3}">
      <dsp:nvSpPr>
        <dsp:cNvPr id="0" name=""/>
        <dsp:cNvSpPr/>
      </dsp:nvSpPr>
      <dsp:spPr>
        <a:xfrm>
          <a:off x="0" y="4034461"/>
          <a:ext cx="6263640" cy="174850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effectLst/>
              <a:latin typeface="Calibri Light" panose="020F0302020204030204" pitchFamily="34" charset="0"/>
              <a:ea typeface="Calibri" panose="020F0502020204030204" pitchFamily="34" charset="0"/>
              <a:cs typeface="Calibri" panose="020F0502020204030204" pitchFamily="34" charset="0"/>
            </a:rPr>
            <a:t>Assemble and evaluate the collection of high-quality videos created by the Adirondacks Fisheries Research Program (edit them as needed, and upload them to a brand-new Adirondack Brook Trout Alliance YouTube-like Channel hosted by CCE that we will create.</a:t>
          </a:r>
          <a:endParaRPr lang="en-US" sz="1500" kern="1200" dirty="0">
            <a:effectLst/>
            <a:latin typeface="Calibri" panose="020F0502020204030204" pitchFamily="34" charset="0"/>
            <a:ea typeface="Calibri" panose="020F0502020204030204" pitchFamily="34" charset="0"/>
          </a:endParaRPr>
        </a:p>
      </dsp:txBody>
      <dsp:txXfrm>
        <a:off x="85355" y="4119816"/>
        <a:ext cx="6092930" cy="1577790"/>
      </dsp:txXfrm>
    </dsp:sp>
    <dsp:sp modelId="{FAD8F84B-A6B7-4316-99A7-8776E0E13B3E}">
      <dsp:nvSpPr>
        <dsp:cNvPr id="0" name=""/>
        <dsp:cNvSpPr/>
      </dsp:nvSpPr>
      <dsp:spPr>
        <a:xfrm>
          <a:off x="0" y="2054274"/>
          <a:ext cx="6263640" cy="1631877"/>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effectLst/>
              <a:latin typeface="Calibri Light" panose="020F0302020204030204" pitchFamily="34" charset="0"/>
              <a:ea typeface="Calibri" panose="020F0502020204030204" pitchFamily="34" charset="0"/>
              <a:cs typeface="Calibri" panose="020F0502020204030204" pitchFamily="34" charset="0"/>
            </a:rPr>
            <a:t>At the completion of the publication review,  produce a first revised publication using</a:t>
          </a:r>
          <a:r>
            <a:rPr lang="en-US" sz="1500" kern="1200" dirty="0">
              <a:effectLst/>
              <a:latin typeface="Calibri" panose="020F0502020204030204" pitchFamily="34" charset="0"/>
              <a:ea typeface="Calibri" panose="020F0502020204030204" pitchFamily="34" charset="0"/>
            </a:rPr>
            <a:t> an </a:t>
          </a:r>
          <a:r>
            <a:rPr lang="en-US" sz="1500" b="1" kern="1200" dirty="0">
              <a:effectLst/>
              <a:latin typeface="Calibri" panose="020F0502020204030204" pitchFamily="34" charset="0"/>
              <a:ea typeface="Calibri" panose="020F0502020204030204" pitchFamily="34" charset="0"/>
            </a:rPr>
            <a:t>accessible </a:t>
          </a:r>
          <a:r>
            <a:rPr lang="en-US" sz="1500" kern="1200" dirty="0">
              <a:effectLst/>
              <a:latin typeface="Calibri Light" panose="020F0302020204030204" pitchFamily="34" charset="0"/>
              <a:ea typeface="Calibri" panose="020F0502020204030204" pitchFamily="34" charset="0"/>
              <a:cs typeface="Calibri" panose="020F0502020204030204" pitchFamily="34" charset="0"/>
            </a:rPr>
            <a:t>digital delivery application or platform such as </a:t>
          </a:r>
          <a:r>
            <a:rPr lang="en-US" sz="1500" b="1" kern="1200" dirty="0">
              <a:effectLst/>
              <a:latin typeface="Calibri Light" panose="020F0302020204030204" pitchFamily="34" charset="0"/>
              <a:ea typeface="Calibri" panose="020F0502020204030204" pitchFamily="34" charset="0"/>
              <a:cs typeface="Calibri" panose="020F0502020204030204" pitchFamily="34" charset="0"/>
            </a:rPr>
            <a:t>Flip Book</a:t>
          </a:r>
          <a:r>
            <a:rPr lang="en-US" sz="1500" kern="1200" dirty="0">
              <a:effectLst/>
              <a:latin typeface="Calibri Light" panose="020F0302020204030204" pitchFamily="34" charset="0"/>
              <a:ea typeface="Calibri" panose="020F0502020204030204" pitchFamily="34" charset="0"/>
              <a:cs typeface="Calibri" panose="020F0502020204030204" pitchFamily="34" charset="0"/>
            </a:rPr>
            <a:t> technology The technology allows the insertion of web-hosted videos into the publication. This first new and innovative Adirondack fisheries extension product will then be shared with partners and evaluated.</a:t>
          </a:r>
          <a:endParaRPr lang="en-US" sz="1500" kern="1200" dirty="0">
            <a:effectLst/>
            <a:latin typeface="Calibri" panose="020F0502020204030204" pitchFamily="34" charset="0"/>
            <a:ea typeface="Calibri" panose="020F0502020204030204" pitchFamily="34" charset="0"/>
          </a:endParaRPr>
        </a:p>
        <a:p>
          <a:pPr marL="0" lvl="0" indent="0" algn="l" defTabSz="666750">
            <a:lnSpc>
              <a:spcPct val="90000"/>
            </a:lnSpc>
            <a:spcBef>
              <a:spcPct val="0"/>
            </a:spcBef>
            <a:spcAft>
              <a:spcPct val="35000"/>
            </a:spcAft>
            <a:buNone/>
          </a:pPr>
          <a:endParaRPr lang="en-US" sz="1500" kern="1200" dirty="0"/>
        </a:p>
      </dsp:txBody>
      <dsp:txXfrm>
        <a:off x="79662" y="2133936"/>
        <a:ext cx="6104316" cy="14725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005ED-D534-441D-B819-598F85E86988}">
      <dsp:nvSpPr>
        <dsp:cNvPr id="0" name=""/>
        <dsp:cNvSpPr/>
      </dsp:nvSpPr>
      <dsp:spPr>
        <a:xfrm>
          <a:off x="0" y="37943"/>
          <a:ext cx="6263640" cy="26769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effectLst/>
              <a:latin typeface="Calibri" panose="020F0502020204030204" pitchFamily="34" charset="0"/>
              <a:ea typeface="Calibri" panose="020F0502020204030204" pitchFamily="34" charset="0"/>
            </a:rPr>
            <a:t>Redesign the Adirondack Fishery Research Program website, and build a new extension component of the website. The production of new websites will allow us to bring the web-based home of this project into accessibility compliance.</a:t>
          </a:r>
          <a:endParaRPr lang="en-US" sz="2600" kern="1200" dirty="0"/>
        </a:p>
      </dsp:txBody>
      <dsp:txXfrm>
        <a:off x="130678" y="168621"/>
        <a:ext cx="6002284" cy="2415604"/>
      </dsp:txXfrm>
    </dsp:sp>
    <dsp:sp modelId="{3F31611A-B2E3-46CD-8C97-9A394A0DF300}">
      <dsp:nvSpPr>
        <dsp:cNvPr id="0" name=""/>
        <dsp:cNvSpPr/>
      </dsp:nvSpPr>
      <dsp:spPr>
        <a:xfrm>
          <a:off x="0" y="2789784"/>
          <a:ext cx="6263640" cy="26769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effectLst/>
              <a:latin typeface="Calibri" panose="020F0502020204030204" pitchFamily="34" charset="0"/>
              <a:ea typeface="Calibri" panose="020F0502020204030204" pitchFamily="34" charset="0"/>
            </a:rPr>
            <a:t>Develop and release new Facebook, Instagram, and YouTube social media platforms. These platforms will be used to create virtual groups and networks of members of the proposed Adirondack Brook Trout Alliance. </a:t>
          </a:r>
          <a:endParaRPr lang="en-US" sz="2600" kern="1200" dirty="0"/>
        </a:p>
      </dsp:txBody>
      <dsp:txXfrm>
        <a:off x="130678" y="2920462"/>
        <a:ext cx="6002284" cy="24156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005ED-D534-441D-B819-598F85E86988}">
      <dsp:nvSpPr>
        <dsp:cNvPr id="0" name=""/>
        <dsp:cNvSpPr/>
      </dsp:nvSpPr>
      <dsp:spPr>
        <a:xfrm>
          <a:off x="0" y="154640"/>
          <a:ext cx="6263640" cy="257034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Work to create the Adirondack Brook Trout Alliance via a series of organizational and informational roundtables. These “Square Tail Summits” (square tail is a nickname of the brook trout) will be co-organized by the Climate Change Education through Cold-Water Fisheries Extension team and Adirondack Brook Trout Alliance partners, with CCE Herkimer and Cornell DNR in the lead. </a:t>
          </a:r>
        </a:p>
      </dsp:txBody>
      <dsp:txXfrm>
        <a:off x="125474" y="280114"/>
        <a:ext cx="6012692" cy="2319395"/>
      </dsp:txXfrm>
    </dsp:sp>
    <dsp:sp modelId="{E975D698-F2C4-4FA1-A679-DA8577C8236A}">
      <dsp:nvSpPr>
        <dsp:cNvPr id="0" name=""/>
        <dsp:cNvSpPr/>
      </dsp:nvSpPr>
      <dsp:spPr>
        <a:xfrm>
          <a:off x="0" y="2779704"/>
          <a:ext cx="6263640" cy="2570343"/>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Once the Adirondack Brook Trout Alliance is established, it will be called upon to provide stakeholder input into future Climate Change Education through Cold-Water Fisheries Extension activities and to provide review and evaluation assistance of extension products and programs. As the alliance will include numerous Adirondack museums, we anticipate additional innovations in the form of exhibits and interpretive projects in the future.</a:t>
          </a:r>
        </a:p>
      </dsp:txBody>
      <dsp:txXfrm>
        <a:off x="125474" y="2905178"/>
        <a:ext cx="6012692" cy="23193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D2C5BF-76D7-40B2-A8D2-E06D8451E0E0}">
      <dsp:nvSpPr>
        <dsp:cNvPr id="0" name=""/>
        <dsp:cNvSpPr/>
      </dsp:nvSpPr>
      <dsp:spPr>
        <a:xfrm>
          <a:off x="4608276" y="4056"/>
          <a:ext cx="1299046" cy="8443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Cornell DNRE</a:t>
          </a:r>
        </a:p>
        <a:p>
          <a:pPr marL="0" lvl="0" indent="0" algn="ctr" defTabSz="533400">
            <a:lnSpc>
              <a:spcPct val="90000"/>
            </a:lnSpc>
            <a:spcBef>
              <a:spcPct val="0"/>
            </a:spcBef>
            <a:spcAft>
              <a:spcPct val="35000"/>
            </a:spcAft>
            <a:buNone/>
          </a:pPr>
          <a:r>
            <a:rPr lang="en-US" sz="1200" kern="1200" dirty="0">
              <a:solidFill>
                <a:schemeClr val="accent1">
                  <a:lumMod val="75000"/>
                </a:schemeClr>
              </a:solidFill>
            </a:rPr>
            <a:t>AFRP</a:t>
          </a:r>
        </a:p>
      </dsp:txBody>
      <dsp:txXfrm>
        <a:off x="4649495" y="45275"/>
        <a:ext cx="1216608" cy="761942"/>
      </dsp:txXfrm>
    </dsp:sp>
    <dsp:sp modelId="{490B1DDF-0CE8-4136-8F74-53DBD87DD483}">
      <dsp:nvSpPr>
        <dsp:cNvPr id="0" name=""/>
        <dsp:cNvSpPr/>
      </dsp:nvSpPr>
      <dsp:spPr>
        <a:xfrm>
          <a:off x="2326484" y="426246"/>
          <a:ext cx="5862630" cy="5862630"/>
        </a:xfrm>
        <a:custGeom>
          <a:avLst/>
          <a:gdLst/>
          <a:ahLst/>
          <a:cxnLst/>
          <a:rect l="0" t="0" r="0" b="0"/>
          <a:pathLst>
            <a:path>
              <a:moveTo>
                <a:pt x="3590203" y="75010"/>
              </a:moveTo>
              <a:arcTo wR="2931315" hR="2931315" stAng="16979380" swAng="1109237"/>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5ECC999-8D88-45E0-BF1C-0DADB3FAC872}">
      <dsp:nvSpPr>
        <dsp:cNvPr id="0" name=""/>
        <dsp:cNvSpPr/>
      </dsp:nvSpPr>
      <dsp:spPr>
        <a:xfrm>
          <a:off x="6681029" y="862619"/>
          <a:ext cx="1299046" cy="8443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ADK CCE Associations</a:t>
          </a:r>
        </a:p>
      </dsp:txBody>
      <dsp:txXfrm>
        <a:off x="6722248" y="903838"/>
        <a:ext cx="1216608" cy="761942"/>
      </dsp:txXfrm>
    </dsp:sp>
    <dsp:sp modelId="{D271AFAA-E5A8-4F62-9BE8-9D90723EFAB0}">
      <dsp:nvSpPr>
        <dsp:cNvPr id="0" name=""/>
        <dsp:cNvSpPr/>
      </dsp:nvSpPr>
      <dsp:spPr>
        <a:xfrm>
          <a:off x="2326484" y="426246"/>
          <a:ext cx="5862630" cy="5862630"/>
        </a:xfrm>
        <a:custGeom>
          <a:avLst/>
          <a:gdLst/>
          <a:ahLst/>
          <a:cxnLst/>
          <a:rect l="0" t="0" r="0" b="0"/>
          <a:pathLst>
            <a:path>
              <a:moveTo>
                <a:pt x="5361160" y="1291662"/>
              </a:moveTo>
              <a:arcTo wR="2931315" hR="2931315" stAng="19559318" swAng="1528364"/>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4B06282-7DA5-4616-8280-B2843F48511C}">
      <dsp:nvSpPr>
        <dsp:cNvPr id="0" name=""/>
        <dsp:cNvSpPr/>
      </dsp:nvSpPr>
      <dsp:spPr>
        <a:xfrm>
          <a:off x="7539592" y="2935371"/>
          <a:ext cx="1299046" cy="8443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Adirondack League Club/ALC Research Forum</a:t>
          </a:r>
        </a:p>
      </dsp:txBody>
      <dsp:txXfrm>
        <a:off x="7580811" y="2976590"/>
        <a:ext cx="1216608" cy="761942"/>
      </dsp:txXfrm>
    </dsp:sp>
    <dsp:sp modelId="{3741895F-AB48-49E3-89E1-1129CED3A579}">
      <dsp:nvSpPr>
        <dsp:cNvPr id="0" name=""/>
        <dsp:cNvSpPr/>
      </dsp:nvSpPr>
      <dsp:spPr>
        <a:xfrm>
          <a:off x="2326484" y="426246"/>
          <a:ext cx="5862630" cy="5862630"/>
        </a:xfrm>
        <a:custGeom>
          <a:avLst/>
          <a:gdLst/>
          <a:ahLst/>
          <a:cxnLst/>
          <a:rect l="0" t="0" r="0" b="0"/>
          <a:pathLst>
            <a:path>
              <a:moveTo>
                <a:pt x="5830139" y="3366545"/>
              </a:moveTo>
              <a:arcTo wR="2931315" hR="2931315" stAng="512318" swAng="1528364"/>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D67D7AF-2240-4940-BC6B-9043DBDF6794}">
      <dsp:nvSpPr>
        <dsp:cNvPr id="0" name=""/>
        <dsp:cNvSpPr/>
      </dsp:nvSpPr>
      <dsp:spPr>
        <a:xfrm>
          <a:off x="6681029" y="5008124"/>
          <a:ext cx="1299046" cy="8443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NYS DEC</a:t>
          </a:r>
        </a:p>
      </dsp:txBody>
      <dsp:txXfrm>
        <a:off x="6722248" y="5049343"/>
        <a:ext cx="1216608" cy="761942"/>
      </dsp:txXfrm>
    </dsp:sp>
    <dsp:sp modelId="{16DA011D-5F52-44A0-9866-7D61F435437B}">
      <dsp:nvSpPr>
        <dsp:cNvPr id="0" name=""/>
        <dsp:cNvSpPr/>
      </dsp:nvSpPr>
      <dsp:spPr>
        <a:xfrm>
          <a:off x="2326484" y="426246"/>
          <a:ext cx="5862630" cy="5862630"/>
        </a:xfrm>
        <a:custGeom>
          <a:avLst/>
          <a:gdLst/>
          <a:ahLst/>
          <a:cxnLst/>
          <a:rect l="0" t="0" r="0" b="0"/>
          <a:pathLst>
            <a:path>
              <a:moveTo>
                <a:pt x="4461918" y="5431287"/>
              </a:moveTo>
              <a:arcTo wR="2931315" hR="2931315" stAng="3511382" swAng="1109237"/>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A11A240-77E5-445A-A4F5-1A828969CCD8}">
      <dsp:nvSpPr>
        <dsp:cNvPr id="0" name=""/>
        <dsp:cNvSpPr/>
      </dsp:nvSpPr>
      <dsp:spPr>
        <a:xfrm>
          <a:off x="4608276" y="5866687"/>
          <a:ext cx="1299046" cy="8443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Trout Power</a:t>
          </a:r>
        </a:p>
      </dsp:txBody>
      <dsp:txXfrm>
        <a:off x="4649495" y="5907906"/>
        <a:ext cx="1216608" cy="761942"/>
      </dsp:txXfrm>
    </dsp:sp>
    <dsp:sp modelId="{2AC76454-CAF7-46CA-8CA7-C76BE6CC5551}">
      <dsp:nvSpPr>
        <dsp:cNvPr id="0" name=""/>
        <dsp:cNvSpPr/>
      </dsp:nvSpPr>
      <dsp:spPr>
        <a:xfrm>
          <a:off x="2326484" y="426246"/>
          <a:ext cx="5862630" cy="5862630"/>
        </a:xfrm>
        <a:custGeom>
          <a:avLst/>
          <a:gdLst/>
          <a:ahLst/>
          <a:cxnLst/>
          <a:rect l="0" t="0" r="0" b="0"/>
          <a:pathLst>
            <a:path>
              <a:moveTo>
                <a:pt x="2272427" y="5787619"/>
              </a:moveTo>
              <a:arcTo wR="2931315" hR="2931315" stAng="6179380" swAng="1109237"/>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2A7B5D6-6BF0-490F-B5A2-81A05C9E02B3}">
      <dsp:nvSpPr>
        <dsp:cNvPr id="0" name=""/>
        <dsp:cNvSpPr/>
      </dsp:nvSpPr>
      <dsp:spPr>
        <a:xfrm>
          <a:off x="2535523" y="5008124"/>
          <a:ext cx="1299046" cy="8443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ADK Museums</a:t>
          </a:r>
        </a:p>
      </dsp:txBody>
      <dsp:txXfrm>
        <a:off x="2576742" y="5049343"/>
        <a:ext cx="1216608" cy="761942"/>
      </dsp:txXfrm>
    </dsp:sp>
    <dsp:sp modelId="{57228018-2600-4667-97DC-FC145BB8CF7F}">
      <dsp:nvSpPr>
        <dsp:cNvPr id="0" name=""/>
        <dsp:cNvSpPr/>
      </dsp:nvSpPr>
      <dsp:spPr>
        <a:xfrm>
          <a:off x="2326484" y="426246"/>
          <a:ext cx="5862630" cy="5862630"/>
        </a:xfrm>
        <a:custGeom>
          <a:avLst/>
          <a:gdLst/>
          <a:ahLst/>
          <a:cxnLst/>
          <a:rect l="0" t="0" r="0" b="0"/>
          <a:pathLst>
            <a:path>
              <a:moveTo>
                <a:pt x="501469" y="4570967"/>
              </a:moveTo>
              <a:arcTo wR="2931315" hR="2931315" stAng="8759318" swAng="1528364"/>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30856E3-6CF7-46AF-8343-20A686DC8E8C}">
      <dsp:nvSpPr>
        <dsp:cNvPr id="0" name=""/>
        <dsp:cNvSpPr/>
      </dsp:nvSpPr>
      <dsp:spPr>
        <a:xfrm>
          <a:off x="1676961" y="2935371"/>
          <a:ext cx="1299046" cy="8443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Great Camp Sagamore</a:t>
          </a:r>
        </a:p>
      </dsp:txBody>
      <dsp:txXfrm>
        <a:off x="1718180" y="2976590"/>
        <a:ext cx="1216608" cy="761942"/>
      </dsp:txXfrm>
    </dsp:sp>
    <dsp:sp modelId="{1CEA886A-6696-497D-ABEC-37095D855911}">
      <dsp:nvSpPr>
        <dsp:cNvPr id="0" name=""/>
        <dsp:cNvSpPr/>
      </dsp:nvSpPr>
      <dsp:spPr>
        <a:xfrm>
          <a:off x="2326484" y="426246"/>
          <a:ext cx="5862630" cy="5862630"/>
        </a:xfrm>
        <a:custGeom>
          <a:avLst/>
          <a:gdLst/>
          <a:ahLst/>
          <a:cxnLst/>
          <a:rect l="0" t="0" r="0" b="0"/>
          <a:pathLst>
            <a:path>
              <a:moveTo>
                <a:pt x="32490" y="2496084"/>
              </a:moveTo>
              <a:arcTo wR="2931315" hR="2931315" stAng="11312318" swAng="1528364"/>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44DECB8-23AC-4A9B-8AE1-E167737A4B6A}">
      <dsp:nvSpPr>
        <dsp:cNvPr id="0" name=""/>
        <dsp:cNvSpPr/>
      </dsp:nvSpPr>
      <dsp:spPr>
        <a:xfrm>
          <a:off x="2535523" y="862619"/>
          <a:ext cx="1299046" cy="8443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ADK Trout Unlimited Chapters</a:t>
          </a:r>
        </a:p>
      </dsp:txBody>
      <dsp:txXfrm>
        <a:off x="2576742" y="903838"/>
        <a:ext cx="1216608" cy="761942"/>
      </dsp:txXfrm>
    </dsp:sp>
    <dsp:sp modelId="{D1F5F1A6-E0B7-4A3B-9CB0-5937EEDA0A30}">
      <dsp:nvSpPr>
        <dsp:cNvPr id="0" name=""/>
        <dsp:cNvSpPr/>
      </dsp:nvSpPr>
      <dsp:spPr>
        <a:xfrm>
          <a:off x="2326484" y="426246"/>
          <a:ext cx="5862630" cy="5862630"/>
        </a:xfrm>
        <a:custGeom>
          <a:avLst/>
          <a:gdLst/>
          <a:ahLst/>
          <a:cxnLst/>
          <a:rect l="0" t="0" r="0" b="0"/>
          <a:pathLst>
            <a:path>
              <a:moveTo>
                <a:pt x="1400712" y="431342"/>
              </a:moveTo>
              <a:arcTo wR="2931315" hR="2931315" stAng="14311382" swAng="1109237"/>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005ED-D534-441D-B819-598F85E86988}">
      <dsp:nvSpPr>
        <dsp:cNvPr id="0" name=""/>
        <dsp:cNvSpPr/>
      </dsp:nvSpPr>
      <dsp:spPr>
        <a:xfrm>
          <a:off x="0" y="546897"/>
          <a:ext cx="6263640" cy="130952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effectLst/>
              <a:latin typeface="Calibri" panose="020F0502020204030204" pitchFamily="34" charset="0"/>
              <a:ea typeface="Calibri" panose="020F0502020204030204" pitchFamily="34" charset="0"/>
            </a:rPr>
            <a:t>Partner with Adirondack Trout Unlimited chapters and CCE 4H Clubs to conduct Trout in the Classroom </a:t>
          </a:r>
          <a:r>
            <a:rPr lang="en-US" sz="1100" u="sng" kern="1200" dirty="0">
              <a:effectLst/>
              <a:latin typeface="Calibri" panose="020F0502020204030204" pitchFamily="34" charset="0"/>
              <a:ea typeface="Calibri" panose="020F0502020204030204" pitchFamily="34" charset="0"/>
            </a:rPr>
            <a:t>(see </a:t>
          </a:r>
          <a:r>
            <a:rPr lang="en-US" sz="1100" u="sng" kern="1200" dirty="0">
              <a:effectLst/>
              <a:latin typeface="Calibri" panose="020F0502020204030204" pitchFamily="34" charset="0"/>
              <a:ea typeface="Calibri" panose="020F0502020204030204" pitchFamily="34" charset="0"/>
              <a:hlinkClick xmlns:r="http://schemas.openxmlformats.org/officeDocument/2006/relationships" r:id="rId1"/>
            </a:rPr>
            <a:t>http://www.troutintheclassroom.org/home</a:t>
          </a:r>
          <a:r>
            <a:rPr lang="en-US" sz="1100" kern="1200" dirty="0">
              <a:effectLst/>
              <a:latin typeface="Calibri" panose="020F0502020204030204" pitchFamily="34" charset="0"/>
              <a:ea typeface="Calibri" panose="020F0502020204030204" pitchFamily="34" charset="0"/>
            </a:rPr>
            <a:t>  ) educational experiences .Evolve the existing curriculum, which focuses primarily on Brown trout or Rainbow trout, and re-focus it on Brook trout.  Work to include climate-change awareness and education as a part of the Trout in the Classroom experience. Sullivan County CCE has utilized the Trout in the Classroom resources with their 4H program, so we will consult with them to enhance our success rate in the Adirondacks counties.</a:t>
          </a:r>
          <a:endParaRPr lang="en-US" sz="1100" kern="1200" dirty="0"/>
        </a:p>
      </dsp:txBody>
      <dsp:txXfrm>
        <a:off x="63926" y="610823"/>
        <a:ext cx="6135788" cy="1181670"/>
      </dsp:txXfrm>
    </dsp:sp>
    <dsp:sp modelId="{E975D698-F2C4-4FA1-A679-DA8577C8236A}">
      <dsp:nvSpPr>
        <dsp:cNvPr id="0" name=""/>
        <dsp:cNvSpPr/>
      </dsp:nvSpPr>
      <dsp:spPr>
        <a:xfrm>
          <a:off x="0" y="1888099"/>
          <a:ext cx="6263640" cy="1309522"/>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effectLst/>
              <a:latin typeface="Calibri" panose="020F0502020204030204" pitchFamily="34" charset="0"/>
              <a:ea typeface="Calibri" panose="020F0502020204030204" pitchFamily="34" charset="0"/>
            </a:rPr>
            <a:t>In partnership with the Cornell Program Work Team Youth Nature Outdoor Education (YNOE),  develop a  prototype NY Wildlife Leadership Academy, modeled after the successful Pennsylvania program </a:t>
          </a:r>
          <a:r>
            <a:rPr lang="en-US" sz="1100" u="sng" kern="1200" dirty="0">
              <a:effectLst/>
              <a:latin typeface="Calibri" panose="020F0502020204030204" pitchFamily="34" charset="0"/>
              <a:ea typeface="Calibri" panose="020F0502020204030204" pitchFamily="34" charset="0"/>
            </a:rPr>
            <a:t>(see </a:t>
          </a:r>
          <a:r>
            <a:rPr lang="en-US" sz="1100" u="sng" kern="1200" dirty="0">
              <a:effectLst/>
              <a:latin typeface="Calibri" panose="020F0502020204030204" pitchFamily="34" charset="0"/>
              <a:ea typeface="Calibri" panose="020F0502020204030204" pitchFamily="34" charset="0"/>
              <a:hlinkClick xmlns:r="http://schemas.openxmlformats.org/officeDocument/2006/relationships" r:id="rId2"/>
            </a:rPr>
            <a:t>https://wildlifeleadershipacademy.org/</a:t>
          </a:r>
          <a:r>
            <a:rPr lang="en-US" sz="1100" kern="1200" dirty="0">
              <a:effectLst/>
              <a:latin typeface="Calibri" panose="020F0502020204030204" pitchFamily="34" charset="0"/>
              <a:ea typeface="Calibri" panose="020F0502020204030204" pitchFamily="34" charset="0"/>
            </a:rPr>
            <a:t> ). The prototype will parallel the PA program focused on Brook Trout (</a:t>
          </a:r>
          <a:r>
            <a:rPr lang="en-US" sz="1100" u="sng" kern="1200" dirty="0">
              <a:effectLst/>
              <a:latin typeface="Calibri" panose="020F0502020204030204" pitchFamily="34" charset="0"/>
              <a:ea typeface="Calibri" panose="020F0502020204030204" pitchFamily="34" charset="0"/>
              <a:hlinkClick xmlns:r="http://schemas.openxmlformats.org/officeDocument/2006/relationships" r:id="rId3"/>
            </a:rPr>
            <a:t>https://wildlifeleadershipacademy.org/brookies-tour/</a:t>
          </a:r>
          <a:r>
            <a:rPr lang="en-US" sz="1100" kern="1200" dirty="0">
              <a:effectLst/>
              <a:latin typeface="Calibri" panose="020F0502020204030204" pitchFamily="34" charset="0"/>
              <a:ea typeface="Calibri" panose="020F0502020204030204" pitchFamily="34" charset="0"/>
            </a:rPr>
            <a:t> ), which serves as a springboard to learn about biology, stream ecology, habitat, watersheds, and coldwater conservation. After field school, armed with knowledge, leadership skills, and the support of Academy staff, students return to their communities to serve as Conservation Ambassadors. The program will be targeted at high school age youth. </a:t>
          </a:r>
          <a:endParaRPr lang="en-US" sz="1100" kern="1200" dirty="0"/>
        </a:p>
      </dsp:txBody>
      <dsp:txXfrm>
        <a:off x="63926" y="1952025"/>
        <a:ext cx="6135788" cy="1181670"/>
      </dsp:txXfrm>
    </dsp:sp>
    <dsp:sp modelId="{FAD8F84B-A6B7-4316-99A7-8776E0E13B3E}">
      <dsp:nvSpPr>
        <dsp:cNvPr id="0" name=""/>
        <dsp:cNvSpPr/>
      </dsp:nvSpPr>
      <dsp:spPr>
        <a:xfrm>
          <a:off x="0" y="3229302"/>
          <a:ext cx="6263640" cy="1309522"/>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effectLst/>
              <a:latin typeface="Calibri" panose="020F0502020204030204" pitchFamily="34" charset="0"/>
              <a:ea typeface="Calibri" panose="020F0502020204030204" pitchFamily="34" charset="0"/>
            </a:rPr>
            <a:t>In partnership with Trout Power, NYS DEC, and Great Camp Sagamore,  conduct a citizen science activities wherein we recruit interested anglers to fish for brook trout in predetermined Adirondack streams to accomplish scientific objectives. </a:t>
          </a:r>
        </a:p>
      </dsp:txBody>
      <dsp:txXfrm>
        <a:off x="63926" y="3293228"/>
        <a:ext cx="6135788" cy="1181670"/>
      </dsp:txXfrm>
    </dsp:sp>
    <dsp:sp modelId="{DA39A5EC-99E2-4ED2-9132-D881653D900C}">
      <dsp:nvSpPr>
        <dsp:cNvPr id="0" name=""/>
        <dsp:cNvSpPr/>
      </dsp:nvSpPr>
      <dsp:spPr>
        <a:xfrm>
          <a:off x="0" y="4570505"/>
          <a:ext cx="6263640" cy="130952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effectLst/>
              <a:latin typeface="Calibri" panose="020F0502020204030204" pitchFamily="34" charset="0"/>
              <a:ea typeface="Calibri" panose="020F0502020204030204" pitchFamily="34" charset="0"/>
            </a:rPr>
            <a:t>Similar to an agricultural experimental field trial, build upon existing partnerships with Trout Power, the Sagamore Great Camp, and DEC to conduct a citizen science based long term brook trout water quality study in a watershed near the Little Moose Field Station which will provide significant “wrap-around” social media and interactive learning opportunities for the North County and Adirondack Park visitors.</a:t>
          </a:r>
        </a:p>
      </dsp:txBody>
      <dsp:txXfrm>
        <a:off x="63926" y="4634431"/>
        <a:ext cx="6135788" cy="11816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005ED-D534-441D-B819-598F85E86988}">
      <dsp:nvSpPr>
        <dsp:cNvPr id="0" name=""/>
        <dsp:cNvSpPr/>
      </dsp:nvSpPr>
      <dsp:spPr>
        <a:xfrm>
          <a:off x="0" y="52188"/>
          <a:ext cx="6263640" cy="192699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Work with museums in the Adirondacks to innovate the ways in which cooperative extension products, programs, and outcomes are described and interpreted</a:t>
          </a:r>
        </a:p>
      </dsp:txBody>
      <dsp:txXfrm>
        <a:off x="94068" y="146256"/>
        <a:ext cx="6075504" cy="17388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368143-66A3-4982-BEB0-E29DAAB445E4}">
      <dsp:nvSpPr>
        <dsp:cNvPr id="0" name=""/>
        <dsp:cNvSpPr/>
      </dsp:nvSpPr>
      <dsp:spPr>
        <a:xfrm>
          <a:off x="52" y="0"/>
          <a:ext cx="11005044" cy="14799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Use a cherished, charismatic and iconic creature as  Innovative </a:t>
          </a:r>
          <a:r>
            <a:rPr lang="en-US" sz="3500" kern="1200" dirty="0">
              <a:solidFill>
                <a:schemeClr val="accent2"/>
              </a:solidFill>
            </a:rPr>
            <a:t>Pathway &amp; Portal </a:t>
          </a:r>
          <a:r>
            <a:rPr lang="en-US" sz="3500" kern="1200" dirty="0"/>
            <a:t>for climate change education. </a:t>
          </a:r>
        </a:p>
      </dsp:txBody>
      <dsp:txXfrm>
        <a:off x="43398" y="43346"/>
        <a:ext cx="10918352" cy="1393263"/>
      </dsp:txXfrm>
    </dsp:sp>
    <dsp:sp modelId="{B1213823-A0B6-45B8-853D-F1132DB11084}">
      <dsp:nvSpPr>
        <dsp:cNvPr id="0" name=""/>
        <dsp:cNvSpPr/>
      </dsp:nvSpPr>
      <dsp:spPr>
        <a:xfrm>
          <a:off x="1263" y="1669362"/>
          <a:ext cx="7188836" cy="14799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Innovative new extension education </a:t>
          </a:r>
          <a:r>
            <a:rPr lang="en-US" sz="2800" b="1" kern="1200" dirty="0">
              <a:solidFill>
                <a:schemeClr val="accent2"/>
              </a:solidFill>
            </a:rPr>
            <a:t>Products &amp; Publications</a:t>
          </a:r>
        </a:p>
      </dsp:txBody>
      <dsp:txXfrm>
        <a:off x="44609" y="1712708"/>
        <a:ext cx="7102144" cy="1393263"/>
      </dsp:txXfrm>
    </dsp:sp>
    <dsp:sp modelId="{44B0D4BD-7791-4EB5-B2C1-9A6ABBC5557E}">
      <dsp:nvSpPr>
        <dsp:cNvPr id="0" name=""/>
        <dsp:cNvSpPr/>
      </dsp:nvSpPr>
      <dsp:spPr>
        <a:xfrm>
          <a:off x="0" y="3338724"/>
          <a:ext cx="3520487" cy="14799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New </a:t>
          </a:r>
          <a:r>
            <a:rPr lang="en-US" sz="2800" kern="1200" dirty="0">
              <a:solidFill>
                <a:schemeClr val="accent2"/>
              </a:solidFill>
            </a:rPr>
            <a:t>Partnerships</a:t>
          </a:r>
        </a:p>
      </dsp:txBody>
      <dsp:txXfrm>
        <a:off x="43346" y="3382070"/>
        <a:ext cx="3433795" cy="1393263"/>
      </dsp:txXfrm>
    </dsp:sp>
    <dsp:sp modelId="{65F119B3-D096-47EE-8D8C-C0E3D2F007DF}">
      <dsp:nvSpPr>
        <dsp:cNvPr id="0" name=""/>
        <dsp:cNvSpPr/>
      </dsp:nvSpPr>
      <dsp:spPr>
        <a:xfrm>
          <a:off x="3743541" y="3338724"/>
          <a:ext cx="3520487" cy="14799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New </a:t>
          </a:r>
          <a:r>
            <a:rPr lang="en-US" sz="2800" kern="1200" dirty="0">
              <a:solidFill>
                <a:schemeClr val="accent2"/>
              </a:solidFill>
            </a:rPr>
            <a:t>Programs</a:t>
          </a:r>
        </a:p>
      </dsp:txBody>
      <dsp:txXfrm>
        <a:off x="3786887" y="3382070"/>
        <a:ext cx="3433795" cy="1393263"/>
      </dsp:txXfrm>
    </dsp:sp>
    <dsp:sp modelId="{B818C559-E389-4723-B992-762D134E95B8}">
      <dsp:nvSpPr>
        <dsp:cNvPr id="0" name=""/>
        <dsp:cNvSpPr/>
      </dsp:nvSpPr>
      <dsp:spPr>
        <a:xfrm>
          <a:off x="7485820" y="1669362"/>
          <a:ext cx="3520487" cy="14799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Innovative new extension </a:t>
          </a:r>
          <a:r>
            <a:rPr lang="en-US" sz="2800" b="1" kern="1200" dirty="0">
              <a:solidFill>
                <a:schemeClr val="accent2"/>
              </a:solidFill>
            </a:rPr>
            <a:t>Presence</a:t>
          </a:r>
          <a:r>
            <a:rPr lang="en-US" sz="2800" kern="1200" dirty="0"/>
            <a:t> (social media)</a:t>
          </a:r>
        </a:p>
      </dsp:txBody>
      <dsp:txXfrm>
        <a:off x="7529166" y="1712708"/>
        <a:ext cx="3433795" cy="1393263"/>
      </dsp:txXfrm>
    </dsp:sp>
    <dsp:sp modelId="{784C2EA8-9F3B-45FB-B86D-3E076FE0C868}">
      <dsp:nvSpPr>
        <dsp:cNvPr id="0" name=""/>
        <dsp:cNvSpPr/>
      </dsp:nvSpPr>
      <dsp:spPr>
        <a:xfrm>
          <a:off x="7487083" y="3338724"/>
          <a:ext cx="3520487" cy="14799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New </a:t>
          </a:r>
          <a:r>
            <a:rPr lang="en-US" sz="2800" kern="1200" dirty="0">
              <a:solidFill>
                <a:schemeClr val="accent2"/>
              </a:solidFill>
            </a:rPr>
            <a:t>Participants</a:t>
          </a:r>
        </a:p>
      </dsp:txBody>
      <dsp:txXfrm>
        <a:off x="7530429" y="3382070"/>
        <a:ext cx="3433795" cy="1393263"/>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30EB7-98EE-4B80-A078-C9F799463E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99A2F2-820C-4279-B29B-43D067A059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BBDB8D-014D-4A0E-8AD4-52A9A77CF997}"/>
              </a:ext>
            </a:extLst>
          </p:cNvPr>
          <p:cNvSpPr>
            <a:spLocks noGrp="1"/>
          </p:cNvSpPr>
          <p:nvPr>
            <p:ph type="dt" sz="half" idx="10"/>
          </p:nvPr>
        </p:nvSpPr>
        <p:spPr/>
        <p:txBody>
          <a:bodyPr/>
          <a:lstStyle/>
          <a:p>
            <a:fld id="{96B44E81-3867-4B2D-9018-2832D6087A98}" type="datetimeFigureOut">
              <a:rPr lang="en-US" smtClean="0"/>
              <a:t>1/26/2022</a:t>
            </a:fld>
            <a:endParaRPr lang="en-US"/>
          </a:p>
        </p:txBody>
      </p:sp>
      <p:sp>
        <p:nvSpPr>
          <p:cNvPr id="5" name="Footer Placeholder 4">
            <a:extLst>
              <a:ext uri="{FF2B5EF4-FFF2-40B4-BE49-F238E27FC236}">
                <a16:creationId xmlns:a16="http://schemas.microsoft.com/office/drawing/2014/main" id="{1C4FF1B9-B24A-41AC-8071-8582F267DD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CBBFAD-3C40-4FB3-9C0E-B54A2DA9EB59}"/>
              </a:ext>
            </a:extLst>
          </p:cNvPr>
          <p:cNvSpPr>
            <a:spLocks noGrp="1"/>
          </p:cNvSpPr>
          <p:nvPr>
            <p:ph type="sldNum" sz="quarter" idx="12"/>
          </p:nvPr>
        </p:nvSpPr>
        <p:spPr/>
        <p:txBody>
          <a:bodyPr/>
          <a:lstStyle/>
          <a:p>
            <a:fld id="{430B2286-F816-4107-9A19-F9E636C7D628}" type="slidenum">
              <a:rPr lang="en-US" smtClean="0"/>
              <a:t>‹#›</a:t>
            </a:fld>
            <a:endParaRPr lang="en-US"/>
          </a:p>
        </p:txBody>
      </p:sp>
    </p:spTree>
    <p:extLst>
      <p:ext uri="{BB962C8B-B14F-4D97-AF65-F5344CB8AC3E}">
        <p14:creationId xmlns:p14="http://schemas.microsoft.com/office/powerpoint/2010/main" val="445000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B1AFA-BB48-466A-A681-14E5F36D46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F20F96-4D77-4E1F-B34F-B61F133D74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20D30E-6209-49FA-8CB4-130B9C5ED88D}"/>
              </a:ext>
            </a:extLst>
          </p:cNvPr>
          <p:cNvSpPr>
            <a:spLocks noGrp="1"/>
          </p:cNvSpPr>
          <p:nvPr>
            <p:ph type="dt" sz="half" idx="10"/>
          </p:nvPr>
        </p:nvSpPr>
        <p:spPr/>
        <p:txBody>
          <a:bodyPr/>
          <a:lstStyle/>
          <a:p>
            <a:fld id="{96B44E81-3867-4B2D-9018-2832D6087A98}" type="datetimeFigureOut">
              <a:rPr lang="en-US" smtClean="0"/>
              <a:t>1/26/2022</a:t>
            </a:fld>
            <a:endParaRPr lang="en-US"/>
          </a:p>
        </p:txBody>
      </p:sp>
      <p:sp>
        <p:nvSpPr>
          <p:cNvPr id="5" name="Footer Placeholder 4">
            <a:extLst>
              <a:ext uri="{FF2B5EF4-FFF2-40B4-BE49-F238E27FC236}">
                <a16:creationId xmlns:a16="http://schemas.microsoft.com/office/drawing/2014/main" id="{DE07948D-A08C-4878-BCA4-5E99089AB5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CD89F3-09D1-426E-A270-9C072B50213F}"/>
              </a:ext>
            </a:extLst>
          </p:cNvPr>
          <p:cNvSpPr>
            <a:spLocks noGrp="1"/>
          </p:cNvSpPr>
          <p:nvPr>
            <p:ph type="sldNum" sz="quarter" idx="12"/>
          </p:nvPr>
        </p:nvSpPr>
        <p:spPr/>
        <p:txBody>
          <a:bodyPr/>
          <a:lstStyle/>
          <a:p>
            <a:fld id="{430B2286-F816-4107-9A19-F9E636C7D628}" type="slidenum">
              <a:rPr lang="en-US" smtClean="0"/>
              <a:t>‹#›</a:t>
            </a:fld>
            <a:endParaRPr lang="en-US"/>
          </a:p>
        </p:txBody>
      </p:sp>
    </p:spTree>
    <p:extLst>
      <p:ext uri="{BB962C8B-B14F-4D97-AF65-F5344CB8AC3E}">
        <p14:creationId xmlns:p14="http://schemas.microsoft.com/office/powerpoint/2010/main" val="422083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3AB60C-F93E-4383-91C6-B32A85941E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A06898-8523-4DCD-B9BB-77ACAF8497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D07836-69A7-413F-AA62-D666866C0DDD}"/>
              </a:ext>
            </a:extLst>
          </p:cNvPr>
          <p:cNvSpPr>
            <a:spLocks noGrp="1"/>
          </p:cNvSpPr>
          <p:nvPr>
            <p:ph type="dt" sz="half" idx="10"/>
          </p:nvPr>
        </p:nvSpPr>
        <p:spPr/>
        <p:txBody>
          <a:bodyPr/>
          <a:lstStyle/>
          <a:p>
            <a:fld id="{96B44E81-3867-4B2D-9018-2832D6087A98}" type="datetimeFigureOut">
              <a:rPr lang="en-US" smtClean="0"/>
              <a:t>1/26/2022</a:t>
            </a:fld>
            <a:endParaRPr lang="en-US"/>
          </a:p>
        </p:txBody>
      </p:sp>
      <p:sp>
        <p:nvSpPr>
          <p:cNvPr id="5" name="Footer Placeholder 4">
            <a:extLst>
              <a:ext uri="{FF2B5EF4-FFF2-40B4-BE49-F238E27FC236}">
                <a16:creationId xmlns:a16="http://schemas.microsoft.com/office/drawing/2014/main" id="{3BEBB572-F886-4F2D-AD53-FB70B49A4D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22E3E-31C1-4FCD-878B-DFE1B7815136}"/>
              </a:ext>
            </a:extLst>
          </p:cNvPr>
          <p:cNvSpPr>
            <a:spLocks noGrp="1"/>
          </p:cNvSpPr>
          <p:nvPr>
            <p:ph type="sldNum" sz="quarter" idx="12"/>
          </p:nvPr>
        </p:nvSpPr>
        <p:spPr/>
        <p:txBody>
          <a:bodyPr/>
          <a:lstStyle/>
          <a:p>
            <a:fld id="{430B2286-F816-4107-9A19-F9E636C7D628}" type="slidenum">
              <a:rPr lang="en-US" smtClean="0"/>
              <a:t>‹#›</a:t>
            </a:fld>
            <a:endParaRPr lang="en-US"/>
          </a:p>
        </p:txBody>
      </p:sp>
    </p:spTree>
    <p:extLst>
      <p:ext uri="{BB962C8B-B14F-4D97-AF65-F5344CB8AC3E}">
        <p14:creationId xmlns:p14="http://schemas.microsoft.com/office/powerpoint/2010/main" val="2091756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E50ED-A86B-454F-93CD-F842CDC29A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FE52DB-B3FC-40AF-A993-8347DEF702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3C4B75-FEDC-4038-8834-0D7426CCECD0}"/>
              </a:ext>
            </a:extLst>
          </p:cNvPr>
          <p:cNvSpPr>
            <a:spLocks noGrp="1"/>
          </p:cNvSpPr>
          <p:nvPr>
            <p:ph type="dt" sz="half" idx="10"/>
          </p:nvPr>
        </p:nvSpPr>
        <p:spPr/>
        <p:txBody>
          <a:bodyPr/>
          <a:lstStyle/>
          <a:p>
            <a:fld id="{96B44E81-3867-4B2D-9018-2832D6087A98}" type="datetimeFigureOut">
              <a:rPr lang="en-US" smtClean="0"/>
              <a:t>1/26/2022</a:t>
            </a:fld>
            <a:endParaRPr lang="en-US"/>
          </a:p>
        </p:txBody>
      </p:sp>
      <p:sp>
        <p:nvSpPr>
          <p:cNvPr id="5" name="Footer Placeholder 4">
            <a:extLst>
              <a:ext uri="{FF2B5EF4-FFF2-40B4-BE49-F238E27FC236}">
                <a16:creationId xmlns:a16="http://schemas.microsoft.com/office/drawing/2014/main" id="{EF63A052-E574-4039-AC50-FBB6998B84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250CC7-0402-429C-9C1C-5DB8A890665B}"/>
              </a:ext>
            </a:extLst>
          </p:cNvPr>
          <p:cNvSpPr>
            <a:spLocks noGrp="1"/>
          </p:cNvSpPr>
          <p:nvPr>
            <p:ph type="sldNum" sz="quarter" idx="12"/>
          </p:nvPr>
        </p:nvSpPr>
        <p:spPr/>
        <p:txBody>
          <a:bodyPr/>
          <a:lstStyle/>
          <a:p>
            <a:fld id="{430B2286-F816-4107-9A19-F9E636C7D628}" type="slidenum">
              <a:rPr lang="en-US" smtClean="0"/>
              <a:t>‹#›</a:t>
            </a:fld>
            <a:endParaRPr lang="en-US"/>
          </a:p>
        </p:txBody>
      </p:sp>
    </p:spTree>
    <p:extLst>
      <p:ext uri="{BB962C8B-B14F-4D97-AF65-F5344CB8AC3E}">
        <p14:creationId xmlns:p14="http://schemas.microsoft.com/office/powerpoint/2010/main" val="3005298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EE69E-CCA4-481A-8D44-096375AF15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01C93C-FB44-41B8-8338-B9E052120B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579A5A-0408-4EBC-BA36-D8C4025417CA}"/>
              </a:ext>
            </a:extLst>
          </p:cNvPr>
          <p:cNvSpPr>
            <a:spLocks noGrp="1"/>
          </p:cNvSpPr>
          <p:nvPr>
            <p:ph type="dt" sz="half" idx="10"/>
          </p:nvPr>
        </p:nvSpPr>
        <p:spPr/>
        <p:txBody>
          <a:bodyPr/>
          <a:lstStyle/>
          <a:p>
            <a:fld id="{96B44E81-3867-4B2D-9018-2832D6087A98}" type="datetimeFigureOut">
              <a:rPr lang="en-US" smtClean="0"/>
              <a:t>1/26/2022</a:t>
            </a:fld>
            <a:endParaRPr lang="en-US"/>
          </a:p>
        </p:txBody>
      </p:sp>
      <p:sp>
        <p:nvSpPr>
          <p:cNvPr id="5" name="Footer Placeholder 4">
            <a:extLst>
              <a:ext uri="{FF2B5EF4-FFF2-40B4-BE49-F238E27FC236}">
                <a16:creationId xmlns:a16="http://schemas.microsoft.com/office/drawing/2014/main" id="{4D4C4511-29E8-4305-A75A-2F2D80606B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8B1A1E-CF9D-40BC-ABBE-EF696CD5B611}"/>
              </a:ext>
            </a:extLst>
          </p:cNvPr>
          <p:cNvSpPr>
            <a:spLocks noGrp="1"/>
          </p:cNvSpPr>
          <p:nvPr>
            <p:ph type="sldNum" sz="quarter" idx="12"/>
          </p:nvPr>
        </p:nvSpPr>
        <p:spPr/>
        <p:txBody>
          <a:bodyPr/>
          <a:lstStyle/>
          <a:p>
            <a:fld id="{430B2286-F816-4107-9A19-F9E636C7D628}" type="slidenum">
              <a:rPr lang="en-US" smtClean="0"/>
              <a:t>‹#›</a:t>
            </a:fld>
            <a:endParaRPr lang="en-US"/>
          </a:p>
        </p:txBody>
      </p:sp>
    </p:spTree>
    <p:extLst>
      <p:ext uri="{BB962C8B-B14F-4D97-AF65-F5344CB8AC3E}">
        <p14:creationId xmlns:p14="http://schemas.microsoft.com/office/powerpoint/2010/main" val="1310235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9DE69-1262-4C51-81DA-0F7555ADA8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F4C0F8-30DB-4F44-B52A-732C25AFA6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B6D6A0-F0ED-4786-A1DF-F4EF0520DB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72D0CA-D830-4A26-87B4-F33FBF09DF66}"/>
              </a:ext>
            </a:extLst>
          </p:cNvPr>
          <p:cNvSpPr>
            <a:spLocks noGrp="1"/>
          </p:cNvSpPr>
          <p:nvPr>
            <p:ph type="dt" sz="half" idx="10"/>
          </p:nvPr>
        </p:nvSpPr>
        <p:spPr/>
        <p:txBody>
          <a:bodyPr/>
          <a:lstStyle/>
          <a:p>
            <a:fld id="{96B44E81-3867-4B2D-9018-2832D6087A98}" type="datetimeFigureOut">
              <a:rPr lang="en-US" smtClean="0"/>
              <a:t>1/26/2022</a:t>
            </a:fld>
            <a:endParaRPr lang="en-US"/>
          </a:p>
        </p:txBody>
      </p:sp>
      <p:sp>
        <p:nvSpPr>
          <p:cNvPr id="6" name="Footer Placeholder 5">
            <a:extLst>
              <a:ext uri="{FF2B5EF4-FFF2-40B4-BE49-F238E27FC236}">
                <a16:creationId xmlns:a16="http://schemas.microsoft.com/office/drawing/2014/main" id="{974A1CF3-D898-4C62-9F48-5D79202AFC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4C9172-2A2E-4E4A-BAC7-ED7E4FD0D97F}"/>
              </a:ext>
            </a:extLst>
          </p:cNvPr>
          <p:cNvSpPr>
            <a:spLocks noGrp="1"/>
          </p:cNvSpPr>
          <p:nvPr>
            <p:ph type="sldNum" sz="quarter" idx="12"/>
          </p:nvPr>
        </p:nvSpPr>
        <p:spPr/>
        <p:txBody>
          <a:bodyPr/>
          <a:lstStyle/>
          <a:p>
            <a:fld id="{430B2286-F816-4107-9A19-F9E636C7D628}" type="slidenum">
              <a:rPr lang="en-US" smtClean="0"/>
              <a:t>‹#›</a:t>
            </a:fld>
            <a:endParaRPr lang="en-US"/>
          </a:p>
        </p:txBody>
      </p:sp>
    </p:spTree>
    <p:extLst>
      <p:ext uri="{BB962C8B-B14F-4D97-AF65-F5344CB8AC3E}">
        <p14:creationId xmlns:p14="http://schemas.microsoft.com/office/powerpoint/2010/main" val="2708513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E0BDF-6F87-4A5A-81B8-963BFD2929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EB852A-0AEC-4461-9EF6-330DC87E22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3EA9E8-0E77-4D6E-B645-F03FFEA4A9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35F0C7-33F3-44AF-8985-8EADCFABD6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4492B3-8968-477B-98BF-4350CA22A4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AAF2BA-171E-4D5B-A2AF-D778A4242C98}"/>
              </a:ext>
            </a:extLst>
          </p:cNvPr>
          <p:cNvSpPr>
            <a:spLocks noGrp="1"/>
          </p:cNvSpPr>
          <p:nvPr>
            <p:ph type="dt" sz="half" idx="10"/>
          </p:nvPr>
        </p:nvSpPr>
        <p:spPr/>
        <p:txBody>
          <a:bodyPr/>
          <a:lstStyle/>
          <a:p>
            <a:fld id="{96B44E81-3867-4B2D-9018-2832D6087A98}" type="datetimeFigureOut">
              <a:rPr lang="en-US" smtClean="0"/>
              <a:t>1/26/2022</a:t>
            </a:fld>
            <a:endParaRPr lang="en-US"/>
          </a:p>
        </p:txBody>
      </p:sp>
      <p:sp>
        <p:nvSpPr>
          <p:cNvPr id="8" name="Footer Placeholder 7">
            <a:extLst>
              <a:ext uri="{FF2B5EF4-FFF2-40B4-BE49-F238E27FC236}">
                <a16:creationId xmlns:a16="http://schemas.microsoft.com/office/drawing/2014/main" id="{32EC2843-485F-444A-BE9F-01F9965C1E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EDB936-3942-4D1B-9D2B-232921E627C8}"/>
              </a:ext>
            </a:extLst>
          </p:cNvPr>
          <p:cNvSpPr>
            <a:spLocks noGrp="1"/>
          </p:cNvSpPr>
          <p:nvPr>
            <p:ph type="sldNum" sz="quarter" idx="12"/>
          </p:nvPr>
        </p:nvSpPr>
        <p:spPr/>
        <p:txBody>
          <a:bodyPr/>
          <a:lstStyle/>
          <a:p>
            <a:fld id="{430B2286-F816-4107-9A19-F9E636C7D628}" type="slidenum">
              <a:rPr lang="en-US" smtClean="0"/>
              <a:t>‹#›</a:t>
            </a:fld>
            <a:endParaRPr lang="en-US"/>
          </a:p>
        </p:txBody>
      </p:sp>
    </p:spTree>
    <p:extLst>
      <p:ext uri="{BB962C8B-B14F-4D97-AF65-F5344CB8AC3E}">
        <p14:creationId xmlns:p14="http://schemas.microsoft.com/office/powerpoint/2010/main" val="758370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ADA29-DA86-4D7C-BCF1-76A4CC3F2D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966898-DF6B-453A-A586-B6D9C61E6723}"/>
              </a:ext>
            </a:extLst>
          </p:cNvPr>
          <p:cNvSpPr>
            <a:spLocks noGrp="1"/>
          </p:cNvSpPr>
          <p:nvPr>
            <p:ph type="dt" sz="half" idx="10"/>
          </p:nvPr>
        </p:nvSpPr>
        <p:spPr/>
        <p:txBody>
          <a:bodyPr/>
          <a:lstStyle/>
          <a:p>
            <a:fld id="{96B44E81-3867-4B2D-9018-2832D6087A98}" type="datetimeFigureOut">
              <a:rPr lang="en-US" smtClean="0"/>
              <a:t>1/26/2022</a:t>
            </a:fld>
            <a:endParaRPr lang="en-US"/>
          </a:p>
        </p:txBody>
      </p:sp>
      <p:sp>
        <p:nvSpPr>
          <p:cNvPr id="4" name="Footer Placeholder 3">
            <a:extLst>
              <a:ext uri="{FF2B5EF4-FFF2-40B4-BE49-F238E27FC236}">
                <a16:creationId xmlns:a16="http://schemas.microsoft.com/office/drawing/2014/main" id="{184640CF-A6E8-46F8-98AC-F2A9BE5C5D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AD3BDA-68F3-4801-AB73-9CBD71482848}"/>
              </a:ext>
            </a:extLst>
          </p:cNvPr>
          <p:cNvSpPr>
            <a:spLocks noGrp="1"/>
          </p:cNvSpPr>
          <p:nvPr>
            <p:ph type="sldNum" sz="quarter" idx="12"/>
          </p:nvPr>
        </p:nvSpPr>
        <p:spPr/>
        <p:txBody>
          <a:bodyPr/>
          <a:lstStyle/>
          <a:p>
            <a:fld id="{430B2286-F816-4107-9A19-F9E636C7D628}" type="slidenum">
              <a:rPr lang="en-US" smtClean="0"/>
              <a:t>‹#›</a:t>
            </a:fld>
            <a:endParaRPr lang="en-US"/>
          </a:p>
        </p:txBody>
      </p:sp>
    </p:spTree>
    <p:extLst>
      <p:ext uri="{BB962C8B-B14F-4D97-AF65-F5344CB8AC3E}">
        <p14:creationId xmlns:p14="http://schemas.microsoft.com/office/powerpoint/2010/main" val="1386516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E806F7-90B7-4CA4-BF45-F0CF4EEA8BA4}"/>
              </a:ext>
            </a:extLst>
          </p:cNvPr>
          <p:cNvSpPr>
            <a:spLocks noGrp="1"/>
          </p:cNvSpPr>
          <p:nvPr>
            <p:ph type="dt" sz="half" idx="10"/>
          </p:nvPr>
        </p:nvSpPr>
        <p:spPr/>
        <p:txBody>
          <a:bodyPr/>
          <a:lstStyle/>
          <a:p>
            <a:fld id="{96B44E81-3867-4B2D-9018-2832D6087A98}" type="datetimeFigureOut">
              <a:rPr lang="en-US" smtClean="0"/>
              <a:t>1/26/2022</a:t>
            </a:fld>
            <a:endParaRPr lang="en-US"/>
          </a:p>
        </p:txBody>
      </p:sp>
      <p:sp>
        <p:nvSpPr>
          <p:cNvPr id="3" name="Footer Placeholder 2">
            <a:extLst>
              <a:ext uri="{FF2B5EF4-FFF2-40B4-BE49-F238E27FC236}">
                <a16:creationId xmlns:a16="http://schemas.microsoft.com/office/drawing/2014/main" id="{AD64E8DD-C3DE-4DFC-AC56-B9B363ACDB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092E37-3971-4296-86A4-BBC41B246552}"/>
              </a:ext>
            </a:extLst>
          </p:cNvPr>
          <p:cNvSpPr>
            <a:spLocks noGrp="1"/>
          </p:cNvSpPr>
          <p:nvPr>
            <p:ph type="sldNum" sz="quarter" idx="12"/>
          </p:nvPr>
        </p:nvSpPr>
        <p:spPr/>
        <p:txBody>
          <a:bodyPr/>
          <a:lstStyle/>
          <a:p>
            <a:fld id="{430B2286-F816-4107-9A19-F9E636C7D628}" type="slidenum">
              <a:rPr lang="en-US" smtClean="0"/>
              <a:t>‹#›</a:t>
            </a:fld>
            <a:endParaRPr lang="en-US"/>
          </a:p>
        </p:txBody>
      </p:sp>
    </p:spTree>
    <p:extLst>
      <p:ext uri="{BB962C8B-B14F-4D97-AF65-F5344CB8AC3E}">
        <p14:creationId xmlns:p14="http://schemas.microsoft.com/office/powerpoint/2010/main" val="2325776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F9B3A-F980-43BC-AE9D-30FB44B210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1B794C-1E8E-4367-8827-73747AAFA2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2C58F9-D73B-4F98-826C-3FFBB3FDA6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24AFFE-53E8-4680-B6E8-6CA453E6E931}"/>
              </a:ext>
            </a:extLst>
          </p:cNvPr>
          <p:cNvSpPr>
            <a:spLocks noGrp="1"/>
          </p:cNvSpPr>
          <p:nvPr>
            <p:ph type="dt" sz="half" idx="10"/>
          </p:nvPr>
        </p:nvSpPr>
        <p:spPr/>
        <p:txBody>
          <a:bodyPr/>
          <a:lstStyle/>
          <a:p>
            <a:fld id="{96B44E81-3867-4B2D-9018-2832D6087A98}" type="datetimeFigureOut">
              <a:rPr lang="en-US" smtClean="0"/>
              <a:t>1/26/2022</a:t>
            </a:fld>
            <a:endParaRPr lang="en-US"/>
          </a:p>
        </p:txBody>
      </p:sp>
      <p:sp>
        <p:nvSpPr>
          <p:cNvPr id="6" name="Footer Placeholder 5">
            <a:extLst>
              <a:ext uri="{FF2B5EF4-FFF2-40B4-BE49-F238E27FC236}">
                <a16:creationId xmlns:a16="http://schemas.microsoft.com/office/drawing/2014/main" id="{E7033FD1-3DBE-46FF-8E2B-8CD1FD3BC4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868DAA-8A62-4AE0-BA12-C3D403174435}"/>
              </a:ext>
            </a:extLst>
          </p:cNvPr>
          <p:cNvSpPr>
            <a:spLocks noGrp="1"/>
          </p:cNvSpPr>
          <p:nvPr>
            <p:ph type="sldNum" sz="quarter" idx="12"/>
          </p:nvPr>
        </p:nvSpPr>
        <p:spPr/>
        <p:txBody>
          <a:bodyPr/>
          <a:lstStyle/>
          <a:p>
            <a:fld id="{430B2286-F816-4107-9A19-F9E636C7D628}" type="slidenum">
              <a:rPr lang="en-US" smtClean="0"/>
              <a:t>‹#›</a:t>
            </a:fld>
            <a:endParaRPr lang="en-US"/>
          </a:p>
        </p:txBody>
      </p:sp>
    </p:spTree>
    <p:extLst>
      <p:ext uri="{BB962C8B-B14F-4D97-AF65-F5344CB8AC3E}">
        <p14:creationId xmlns:p14="http://schemas.microsoft.com/office/powerpoint/2010/main" val="1377871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9FB66-3F10-4DD6-9D65-D1BCBC575E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89D6D3-6200-4BB7-BAF4-CDB7B90635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525304-DCD7-401D-8AD6-1E89F172D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6A16F-DAF9-44D5-A728-BAB6861C8322}"/>
              </a:ext>
            </a:extLst>
          </p:cNvPr>
          <p:cNvSpPr>
            <a:spLocks noGrp="1"/>
          </p:cNvSpPr>
          <p:nvPr>
            <p:ph type="dt" sz="half" idx="10"/>
          </p:nvPr>
        </p:nvSpPr>
        <p:spPr/>
        <p:txBody>
          <a:bodyPr/>
          <a:lstStyle/>
          <a:p>
            <a:fld id="{96B44E81-3867-4B2D-9018-2832D6087A98}" type="datetimeFigureOut">
              <a:rPr lang="en-US" smtClean="0"/>
              <a:t>1/26/2022</a:t>
            </a:fld>
            <a:endParaRPr lang="en-US"/>
          </a:p>
        </p:txBody>
      </p:sp>
      <p:sp>
        <p:nvSpPr>
          <p:cNvPr id="6" name="Footer Placeholder 5">
            <a:extLst>
              <a:ext uri="{FF2B5EF4-FFF2-40B4-BE49-F238E27FC236}">
                <a16:creationId xmlns:a16="http://schemas.microsoft.com/office/drawing/2014/main" id="{D40FBF81-09E6-4EA6-B606-2242BB0316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85BD8B-D369-4B2E-A0F1-39F208E3F8D4}"/>
              </a:ext>
            </a:extLst>
          </p:cNvPr>
          <p:cNvSpPr>
            <a:spLocks noGrp="1"/>
          </p:cNvSpPr>
          <p:nvPr>
            <p:ph type="sldNum" sz="quarter" idx="12"/>
          </p:nvPr>
        </p:nvSpPr>
        <p:spPr/>
        <p:txBody>
          <a:bodyPr/>
          <a:lstStyle/>
          <a:p>
            <a:fld id="{430B2286-F816-4107-9A19-F9E636C7D628}" type="slidenum">
              <a:rPr lang="en-US" smtClean="0"/>
              <a:t>‹#›</a:t>
            </a:fld>
            <a:endParaRPr lang="en-US"/>
          </a:p>
        </p:txBody>
      </p:sp>
    </p:spTree>
    <p:extLst>
      <p:ext uri="{BB962C8B-B14F-4D97-AF65-F5344CB8AC3E}">
        <p14:creationId xmlns:p14="http://schemas.microsoft.com/office/powerpoint/2010/main" val="870805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A7CDD6-51C5-4372-98B0-EECD6332E8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7EE831-8AA1-4295-9E78-5E96291428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098D7B-F105-4E67-BC5C-D081640342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B44E81-3867-4B2D-9018-2832D6087A98}" type="datetimeFigureOut">
              <a:rPr lang="en-US" smtClean="0"/>
              <a:t>1/26/2022</a:t>
            </a:fld>
            <a:endParaRPr lang="en-US"/>
          </a:p>
        </p:txBody>
      </p:sp>
      <p:sp>
        <p:nvSpPr>
          <p:cNvPr id="5" name="Footer Placeholder 4">
            <a:extLst>
              <a:ext uri="{FF2B5EF4-FFF2-40B4-BE49-F238E27FC236}">
                <a16:creationId xmlns:a16="http://schemas.microsoft.com/office/drawing/2014/main" id="{4FD8D347-DD20-45E3-ABBD-B9C1B9DA5C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2058CB-057A-47ED-8FD5-CB652A5C36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B2286-F816-4107-9A19-F9E636C7D628}" type="slidenum">
              <a:rPr lang="en-US" smtClean="0"/>
              <a:t>‹#›</a:t>
            </a:fld>
            <a:endParaRPr lang="en-US"/>
          </a:p>
        </p:txBody>
      </p:sp>
    </p:spTree>
    <p:extLst>
      <p:ext uri="{BB962C8B-B14F-4D97-AF65-F5344CB8AC3E}">
        <p14:creationId xmlns:p14="http://schemas.microsoft.com/office/powerpoint/2010/main" val="162324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hyperlink" Target="https://cbfs.dnr.cornell.edu/" TargetMode="External"/><Relationship Id="rId5" Type="http://schemas.openxmlformats.org/officeDocument/2006/relationships/hyperlink" Target="http://www2.dnr.cornell.edu/cek7/Field%20Station.html" TargetMode="External"/><Relationship Id="rId4" Type="http://schemas.openxmlformats.org/officeDocument/2006/relationships/image" Target="../media/image19.gif"/></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hyperlink" Target="https://www.facebook.com/ADKfisheryresearch" TargetMode="Externa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Layout" Target="../diagrams/layout8.xml"/><Relationship Id="rId7" Type="http://schemas.openxmlformats.org/officeDocument/2006/relationships/image" Target="../media/image34.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10" Type="http://schemas.openxmlformats.org/officeDocument/2006/relationships/image" Target="../media/image37.png"/><Relationship Id="rId4" Type="http://schemas.openxmlformats.org/officeDocument/2006/relationships/diagramQuickStyle" Target="../diagrams/quickStyle8.xml"/><Relationship Id="rId9"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blogs.cornell.edu/spear4/289-2/" TargetMode="Externa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brage.inn.no/inn-xmlui/bitstream/handle/11250/2712526/fpsyg-10-01026.pdf?sequence=2&amp;isAllowed=y"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frontiersin.org/articles/10.3389/fpsyg.2019.01026/full#B33"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s://www.frontiersin.org/articles/10.3389/fpsyg.2019.01026/full#B22" TargetMode="External"/><Relationship Id="rId7" Type="http://schemas.openxmlformats.org/officeDocument/2006/relationships/hyperlink" Target="https://www.frontiersin.org/articles/10.3389/fpsyg.2019.01026/full#B11" TargetMode="External"/><Relationship Id="rId2" Type="http://schemas.openxmlformats.org/officeDocument/2006/relationships/hyperlink" Target="https://www.frontiersin.org/articles/10.3389/fpsyg.2019.01026/full#B44" TargetMode="External"/><Relationship Id="rId1" Type="http://schemas.openxmlformats.org/officeDocument/2006/relationships/slideLayout" Target="../slideLayouts/slideLayout2.xml"/><Relationship Id="rId6" Type="http://schemas.openxmlformats.org/officeDocument/2006/relationships/hyperlink" Target="https://www.frontiersin.org/articles/10.3389/fpsyg.2019.01026/full#B53" TargetMode="External"/><Relationship Id="rId5" Type="http://schemas.openxmlformats.org/officeDocument/2006/relationships/hyperlink" Target="https://www.frontiersin.org/articles/10.3389/fpsyg.2019.01026/full#B35" TargetMode="External"/><Relationship Id="rId4" Type="http://schemas.openxmlformats.org/officeDocument/2006/relationships/hyperlink" Target="https://www.frontiersin.org/articles/10.3389/fpsyg.2019.01026/full#B23"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s://www.frontiersin.org/articles/10.3389/fpsyg.2019.01026/full#B7" TargetMode="External"/><Relationship Id="rId7" Type="http://schemas.openxmlformats.org/officeDocument/2006/relationships/hyperlink" Target="https://www.frontiersin.org/articles/10.3389/fpsyg.2019.01026/full#B16" TargetMode="External"/><Relationship Id="rId2" Type="http://schemas.openxmlformats.org/officeDocument/2006/relationships/hyperlink" Target="https://www.frontiersin.org/articles/10.3389/fpsyg.2019.01026/full#B6" TargetMode="External"/><Relationship Id="rId1" Type="http://schemas.openxmlformats.org/officeDocument/2006/relationships/slideLayout" Target="../slideLayouts/slideLayout2.xml"/><Relationship Id="rId6" Type="http://schemas.openxmlformats.org/officeDocument/2006/relationships/hyperlink" Target="https://www.frontiersin.org/articles/10.3389/fpsyg.2019.01026/full#B5" TargetMode="External"/><Relationship Id="rId5" Type="http://schemas.openxmlformats.org/officeDocument/2006/relationships/hyperlink" Target="https://www.frontiersin.org/articles/10.3389/fpsyg.2019.01026/full#B10" TargetMode="External"/><Relationship Id="rId4" Type="http://schemas.openxmlformats.org/officeDocument/2006/relationships/hyperlink" Target="https://www.frontiersin.org/articles/10.3389/fpsyg.2019.01026/full#B8"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6" name="Freeform: Shape 72">
            <a:extLst>
              <a:ext uri="{FF2B5EF4-FFF2-40B4-BE49-F238E27FC236}">
                <a16:creationId xmlns:a16="http://schemas.microsoft.com/office/drawing/2014/main" id="{6DB7ADBC-26DA-450D-A8BF-E1ACCB466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234" y="0"/>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27" name="Freeform: Shape 74">
            <a:extLst>
              <a:ext uri="{FF2B5EF4-FFF2-40B4-BE49-F238E27FC236}">
                <a16:creationId xmlns:a16="http://schemas.microsoft.com/office/drawing/2014/main" id="{5E3C0EDB-60D3-4CEF-8B80-C6D01E08D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40C269CE-FB56-4D68-8CFB-1CFD5F3505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3375" y="500244"/>
            <a:ext cx="6428625" cy="6357756"/>
          </a:xfrm>
          <a:custGeom>
            <a:avLst/>
            <a:gdLst>
              <a:gd name="connsiteX0" fmla="*/ 4279392 w 6428625"/>
              <a:gd name="connsiteY0" fmla="*/ 0 h 6357756"/>
              <a:gd name="connsiteX1" fmla="*/ 6319204 w 6428625"/>
              <a:gd name="connsiteY1" fmla="*/ 516500 h 6357756"/>
              <a:gd name="connsiteX2" fmla="*/ 6428625 w 6428625"/>
              <a:gd name="connsiteY2" fmla="*/ 579415 h 6357756"/>
              <a:gd name="connsiteX3" fmla="*/ 6428625 w 6428625"/>
              <a:gd name="connsiteY3" fmla="*/ 6357756 h 6357756"/>
              <a:gd name="connsiteX4" fmla="*/ 539921 w 6428625"/>
              <a:gd name="connsiteY4" fmla="*/ 6357756 h 6357756"/>
              <a:gd name="connsiteX5" fmla="*/ 516500 w 6428625"/>
              <a:gd name="connsiteY5" fmla="*/ 6319205 h 6357756"/>
              <a:gd name="connsiteX6" fmla="*/ 0 w 6428625"/>
              <a:gd name="connsiteY6" fmla="*/ 4279392 h 6357756"/>
              <a:gd name="connsiteX7" fmla="*/ 4279392 w 6428625"/>
              <a:gd name="connsiteY7" fmla="*/ 0 h 635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8625" h="6357756">
                <a:moveTo>
                  <a:pt x="4279392" y="0"/>
                </a:moveTo>
                <a:cubicBezTo>
                  <a:pt x="5017968" y="0"/>
                  <a:pt x="5712843" y="187105"/>
                  <a:pt x="6319204" y="516500"/>
                </a:cubicBezTo>
                <a:lnTo>
                  <a:pt x="6428625" y="579415"/>
                </a:lnTo>
                <a:lnTo>
                  <a:pt x="6428625" y="6357756"/>
                </a:lnTo>
                <a:lnTo>
                  <a:pt x="539921" y="6357756"/>
                </a:lnTo>
                <a:lnTo>
                  <a:pt x="516500" y="6319205"/>
                </a:lnTo>
                <a:cubicBezTo>
                  <a:pt x="187105" y="5712844"/>
                  <a:pt x="0" y="5017968"/>
                  <a:pt x="0" y="4279392"/>
                </a:cubicBezTo>
                <a:cubicBezTo>
                  <a:pt x="0" y="1915949"/>
                  <a:pt x="1915949" y="0"/>
                  <a:pt x="4279392"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A6ED7E7F-75F7-4581-A930-C4DEBC2A8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7967" y="664836"/>
            <a:ext cx="6264033" cy="6193164"/>
          </a:xfrm>
          <a:custGeom>
            <a:avLst/>
            <a:gdLst>
              <a:gd name="connsiteX0" fmla="*/ 4114800 w 6264033"/>
              <a:gd name="connsiteY0" fmla="*/ 0 h 6193164"/>
              <a:gd name="connsiteX1" fmla="*/ 6248473 w 6264033"/>
              <a:gd name="connsiteY1" fmla="*/ 595714 h 6193164"/>
              <a:gd name="connsiteX2" fmla="*/ 6264033 w 6264033"/>
              <a:gd name="connsiteY2" fmla="*/ 605689 h 6193164"/>
              <a:gd name="connsiteX3" fmla="*/ 6264033 w 6264033"/>
              <a:gd name="connsiteY3" fmla="*/ 6193164 h 6193164"/>
              <a:gd name="connsiteX4" fmla="*/ 567718 w 6264033"/>
              <a:gd name="connsiteY4" fmla="*/ 6193164 h 6193164"/>
              <a:gd name="connsiteX5" fmla="*/ 496635 w 6264033"/>
              <a:gd name="connsiteY5" fmla="*/ 6076158 h 6193164"/>
              <a:gd name="connsiteX6" fmla="*/ 0 w 6264033"/>
              <a:gd name="connsiteY6" fmla="*/ 4114800 h 6193164"/>
              <a:gd name="connsiteX7" fmla="*/ 4114800 w 6264033"/>
              <a:gd name="connsiteY7" fmla="*/ 0 h 619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4033" h="6193164">
                <a:moveTo>
                  <a:pt x="4114800" y="0"/>
                </a:moveTo>
                <a:cubicBezTo>
                  <a:pt x="4895986" y="0"/>
                  <a:pt x="5626328" y="217689"/>
                  <a:pt x="6248473" y="595714"/>
                </a:cubicBezTo>
                <a:lnTo>
                  <a:pt x="6264033" y="605689"/>
                </a:lnTo>
                <a:lnTo>
                  <a:pt x="6264033" y="6193164"/>
                </a:lnTo>
                <a:lnTo>
                  <a:pt x="567718" y="6193164"/>
                </a:lnTo>
                <a:lnTo>
                  <a:pt x="496635" y="6076158"/>
                </a:lnTo>
                <a:cubicBezTo>
                  <a:pt x="179909" y="5493119"/>
                  <a:pt x="0" y="4824969"/>
                  <a:pt x="0" y="4114800"/>
                </a:cubicBezTo>
                <a:cubicBezTo>
                  <a:pt x="0" y="1842259"/>
                  <a:pt x="1842259" y="0"/>
                  <a:pt x="411480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B065AC2-7AFB-46AF-A57C-8C185BB32F03}"/>
              </a:ext>
            </a:extLst>
          </p:cNvPr>
          <p:cNvSpPr>
            <a:spLocks noGrp="1"/>
          </p:cNvSpPr>
          <p:nvPr>
            <p:ph type="ctrTitle"/>
          </p:nvPr>
        </p:nvSpPr>
        <p:spPr>
          <a:xfrm>
            <a:off x="6789743" y="2442411"/>
            <a:ext cx="4996329" cy="2024404"/>
          </a:xfrm>
        </p:spPr>
        <p:txBody>
          <a:bodyPr>
            <a:normAutofit/>
          </a:bodyPr>
          <a:lstStyle/>
          <a:p>
            <a:r>
              <a:rPr lang="en-US" sz="3300" b="1" dirty="0">
                <a:solidFill>
                  <a:srgbClr val="FFFFFF"/>
                </a:solidFill>
                <a:effectLst/>
                <a:latin typeface="Calibri Light" panose="020F0302020204030204" pitchFamily="34" charset="0"/>
                <a:ea typeface="Calibri" panose="020F0502020204030204" pitchFamily="34" charset="0"/>
                <a:cs typeface="Calibri" panose="020F0502020204030204" pitchFamily="34" charset="0"/>
              </a:rPr>
              <a:t>Climate Change Education through Cold-Water Fisheries Extension </a:t>
            </a:r>
            <a:r>
              <a:rPr lang="en-US" sz="3300" dirty="0">
                <a:solidFill>
                  <a:srgbClr val="FFFFFF"/>
                </a:solidFill>
                <a:effectLst/>
                <a:latin typeface="Calibri" panose="020F0502020204030204" pitchFamily="34" charset="0"/>
                <a:ea typeface="Calibri" panose="020F0502020204030204" pitchFamily="34" charset="0"/>
              </a:rPr>
              <a:t>: Climate Narratives</a:t>
            </a:r>
            <a:endParaRPr lang="en-US" sz="3300" dirty="0">
              <a:solidFill>
                <a:srgbClr val="FFFFFF"/>
              </a:solidFill>
            </a:endParaRPr>
          </a:p>
        </p:txBody>
      </p:sp>
      <p:sp>
        <p:nvSpPr>
          <p:cNvPr id="3" name="Subtitle 2">
            <a:extLst>
              <a:ext uri="{FF2B5EF4-FFF2-40B4-BE49-F238E27FC236}">
                <a16:creationId xmlns:a16="http://schemas.microsoft.com/office/drawing/2014/main" id="{F3F7A1C8-4508-472F-8105-FEE7FE165506}"/>
              </a:ext>
            </a:extLst>
          </p:cNvPr>
          <p:cNvSpPr>
            <a:spLocks noGrp="1"/>
          </p:cNvSpPr>
          <p:nvPr>
            <p:ph type="subTitle" idx="1"/>
          </p:nvPr>
        </p:nvSpPr>
        <p:spPr>
          <a:xfrm>
            <a:off x="6789743" y="4632160"/>
            <a:ext cx="4996328" cy="1068293"/>
          </a:xfrm>
        </p:spPr>
        <p:txBody>
          <a:bodyPr>
            <a:normAutofit fontScale="77500" lnSpcReduction="20000"/>
          </a:bodyPr>
          <a:lstStyle/>
          <a:p>
            <a:r>
              <a:rPr lang="en-US" sz="1700" dirty="0">
                <a:solidFill>
                  <a:srgbClr val="FFFFFF"/>
                </a:solidFill>
              </a:rPr>
              <a:t>Keith G. Tidball, PhD</a:t>
            </a:r>
          </a:p>
          <a:p>
            <a:endParaRPr lang="en-US" sz="1700" dirty="0">
              <a:solidFill>
                <a:srgbClr val="FFFFFF"/>
              </a:solidFill>
            </a:endParaRPr>
          </a:p>
          <a:p>
            <a:r>
              <a:rPr lang="en-US" sz="1700" dirty="0">
                <a:solidFill>
                  <a:srgbClr val="FFFFFF"/>
                </a:solidFill>
              </a:rPr>
              <a:t>AG (and Natural Resources) In-Service</a:t>
            </a:r>
          </a:p>
          <a:p>
            <a:r>
              <a:rPr lang="en-US" sz="1700" dirty="0">
                <a:solidFill>
                  <a:srgbClr val="FFFFFF"/>
                </a:solidFill>
              </a:rPr>
              <a:t>November 2021 </a:t>
            </a:r>
          </a:p>
        </p:txBody>
      </p:sp>
      <p:pic>
        <p:nvPicPr>
          <p:cNvPr id="5124" name="Picture 4" descr="How To Find and Catch Brook Trout - On The Water">
            <a:extLst>
              <a:ext uri="{FF2B5EF4-FFF2-40B4-BE49-F238E27FC236}">
                <a16:creationId xmlns:a16="http://schemas.microsoft.com/office/drawing/2014/main" id="{C95DBFB5-019E-4B5E-9E0D-2A2A27CA2B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510" b="19103"/>
          <a:stretch/>
        </p:blipFill>
        <p:spPr bwMode="auto">
          <a:xfrm>
            <a:off x="979868" y="10"/>
            <a:ext cx="6069184" cy="2839773"/>
          </a:xfrm>
          <a:custGeom>
            <a:avLst/>
            <a:gdLst/>
            <a:ahLst/>
            <a:cxnLst/>
            <a:rect l="l" t="t" r="r" b="b"/>
            <a:pathLst>
              <a:path w="6069184" h="2839783">
                <a:moveTo>
                  <a:pt x="0" y="0"/>
                </a:moveTo>
                <a:lnTo>
                  <a:pt x="6069184" y="0"/>
                </a:lnTo>
                <a:lnTo>
                  <a:pt x="6063824" y="106160"/>
                </a:lnTo>
                <a:cubicBezTo>
                  <a:pt x="5907892" y="1641596"/>
                  <a:pt x="4611168" y="2839783"/>
                  <a:pt x="3034592" y="2839783"/>
                </a:cubicBezTo>
                <a:cubicBezTo>
                  <a:pt x="1458016" y="2839783"/>
                  <a:pt x="161293" y="1641596"/>
                  <a:pt x="5361" y="106160"/>
                </a:cubicBezTo>
                <a:close/>
              </a:path>
            </a:pathLst>
          </a:custGeom>
          <a:noFill/>
          <a:extLst>
            <a:ext uri="{909E8E84-426E-40DD-AFC4-6F175D3DCCD1}">
              <a14:hiddenFill xmlns:a14="http://schemas.microsoft.com/office/drawing/2010/main">
                <a:solidFill>
                  <a:srgbClr val="FFFFFF"/>
                </a:solidFill>
              </a14:hiddenFill>
            </a:ext>
          </a:extLst>
        </p:spPr>
      </p:pic>
      <p:pic>
        <p:nvPicPr>
          <p:cNvPr id="5122" name="Picture 2" descr="Cornell Cooperative Extension - YouTube">
            <a:extLst>
              <a:ext uri="{FF2B5EF4-FFF2-40B4-BE49-F238E27FC236}">
                <a16:creationId xmlns:a16="http://schemas.microsoft.com/office/drawing/2014/main" id="{F761A3D2-5A39-4C73-8E36-855A33ED92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733" r="4" b="13627"/>
          <a:stretch/>
        </p:blipFill>
        <p:spPr bwMode="auto">
          <a:xfrm>
            <a:off x="3" y="3124786"/>
            <a:ext cx="5001415" cy="3733214"/>
          </a:xfrm>
          <a:custGeom>
            <a:avLst/>
            <a:gdLst/>
            <a:ahLst/>
            <a:cxnLst/>
            <a:rect l="l" t="t" r="r" b="b"/>
            <a:pathLst>
              <a:path w="5001415" h="3733214">
                <a:moveTo>
                  <a:pt x="1956463" y="0"/>
                </a:moveTo>
                <a:cubicBezTo>
                  <a:pt x="3638144" y="0"/>
                  <a:pt x="5001415" y="1363271"/>
                  <a:pt x="5001415" y="3044952"/>
                </a:cubicBezTo>
                <a:cubicBezTo>
                  <a:pt x="5001415" y="3255162"/>
                  <a:pt x="4980114" y="3460397"/>
                  <a:pt x="4939553" y="3658617"/>
                </a:cubicBezTo>
                <a:lnTo>
                  <a:pt x="4920372" y="3733214"/>
                </a:lnTo>
                <a:lnTo>
                  <a:pt x="0" y="3733214"/>
                </a:lnTo>
                <a:lnTo>
                  <a:pt x="0" y="713124"/>
                </a:lnTo>
                <a:lnTo>
                  <a:pt x="19591" y="695319"/>
                </a:lnTo>
                <a:cubicBezTo>
                  <a:pt x="545938" y="260939"/>
                  <a:pt x="1220728" y="0"/>
                  <a:pt x="195646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107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6"/>
            <a:ext cx="1920339" cy="2894124"/>
          </a:xfrm>
          <a:prstGeom prst="rect">
            <a:avLst/>
          </a:prstGeom>
          <a:solidFill>
            <a:srgbClr val="6D193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7" name="Rectangle 76">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3515821"/>
            <a:ext cx="1920338" cy="2883258"/>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2054" name="Picture 6" descr="Walt Handelsman: Climate Change | Opinion | theadvocate.com">
            <a:extLst>
              <a:ext uri="{FF2B5EF4-FFF2-40B4-BE49-F238E27FC236}">
                <a16:creationId xmlns:a16="http://schemas.microsoft.com/office/drawing/2014/main" id="{5B30BE8A-058D-4DBA-B7FF-EADB00B6D8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940" r="-2" b="-2"/>
          <a:stretch/>
        </p:blipFill>
        <p:spPr bwMode="auto">
          <a:xfrm>
            <a:off x="2551176" y="448056"/>
            <a:ext cx="9180576" cy="5952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543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7E00E1-DA8A-4C20-8F2B-39D9D194EB0A}"/>
              </a:ext>
            </a:extLst>
          </p:cNvPr>
          <p:cNvSpPr>
            <a:spLocks noGrp="1"/>
          </p:cNvSpPr>
          <p:nvPr>
            <p:ph type="title"/>
          </p:nvPr>
        </p:nvSpPr>
        <p:spPr>
          <a:xfrm>
            <a:off x="589560" y="856180"/>
            <a:ext cx="4560584" cy="1128068"/>
          </a:xfrm>
        </p:spPr>
        <p:txBody>
          <a:bodyPr anchor="ctr">
            <a:normAutofit/>
          </a:bodyPr>
          <a:lstStyle/>
          <a:p>
            <a:r>
              <a:rPr lang="en-US" sz="3700"/>
              <a:t>Start w the Hook &amp; Bullet Crowd…</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23D5A9C-DF6A-4086-927D-58BB9756687D}"/>
              </a:ext>
            </a:extLst>
          </p:cNvPr>
          <p:cNvSpPr>
            <a:spLocks noGrp="1"/>
          </p:cNvSpPr>
          <p:nvPr>
            <p:ph idx="1"/>
          </p:nvPr>
        </p:nvSpPr>
        <p:spPr>
          <a:xfrm>
            <a:off x="590719" y="2330505"/>
            <a:ext cx="4559425" cy="3979585"/>
          </a:xfrm>
        </p:spPr>
        <p:txBody>
          <a:bodyPr anchor="ctr">
            <a:normAutofit/>
          </a:bodyPr>
          <a:lstStyle/>
          <a:p>
            <a:pPr marL="0" indent="0">
              <a:buNone/>
            </a:pPr>
            <a:r>
              <a:rPr lang="en-US" sz="2000"/>
              <a:t>Rather than debating specific points of air temperature or carbon dioxide data, we are developing a framework that focuses on the cascading effects of a changing climate in the biological world, including impacts to species of fish and game most important to sportsmen and women. We highlight on-the-ground projects that help fish and wildlife adapt to a changing environment.</a:t>
            </a:r>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Picture">
            <a:extLst>
              <a:ext uri="{FF2B5EF4-FFF2-40B4-BE49-F238E27FC236}">
                <a16:creationId xmlns:a16="http://schemas.microsoft.com/office/drawing/2014/main" id="{6D24AC17-B937-4E3D-BEE3-A417466D61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2190"/>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931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55C01129-3453-464D-A870-ED71C6E89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9D2781A6-5C82-4764-B489-F9A599C0A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8833" y="685800"/>
            <a:ext cx="5004061"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5980C91-CB26-4013-BD1F-4E41EDAFBFDF}"/>
              </a:ext>
            </a:extLst>
          </p:cNvPr>
          <p:cNvSpPr>
            <a:spLocks noGrp="1"/>
          </p:cNvSpPr>
          <p:nvPr>
            <p:ph idx="1"/>
          </p:nvPr>
        </p:nvSpPr>
        <p:spPr>
          <a:xfrm>
            <a:off x="4107712" y="2732739"/>
            <a:ext cx="3976577" cy="3083270"/>
          </a:xfrm>
        </p:spPr>
        <p:txBody>
          <a:bodyPr anchor="t">
            <a:normAutofit/>
          </a:bodyPr>
          <a:lstStyle/>
          <a:p>
            <a:pPr marL="0" marR="0" indent="0" algn="ctr">
              <a:spcBef>
                <a:spcPts val="0"/>
              </a:spcBef>
              <a:spcAft>
                <a:spcPts val="0"/>
              </a:spcAft>
              <a:buNone/>
            </a:pPr>
            <a:r>
              <a:rPr lang="en-US" sz="1900">
                <a:solidFill>
                  <a:schemeClr val="bg1"/>
                </a:solidFill>
                <a:effectLst/>
                <a:latin typeface="Calibri Light" panose="020F0302020204030204" pitchFamily="34" charset="0"/>
                <a:ea typeface="Calibri" panose="020F0502020204030204" pitchFamily="34" charset="0"/>
                <a:cs typeface="Calibri" panose="020F0502020204030204" pitchFamily="34" charset="0"/>
              </a:rPr>
              <a:t> Fishes of the family Salmonidae, including trout (Oncorhynchus), char (</a:t>
            </a:r>
            <a:r>
              <a:rPr lang="en-US" sz="1900" i="1">
                <a:solidFill>
                  <a:schemeClr val="bg1"/>
                </a:solidFill>
                <a:effectLst/>
                <a:latin typeface="Calibri Light" panose="020F0302020204030204" pitchFamily="34" charset="0"/>
                <a:ea typeface="Calibri" panose="020F0502020204030204" pitchFamily="34" charset="0"/>
                <a:cs typeface="Calibri" panose="020F0502020204030204" pitchFamily="34" charset="0"/>
              </a:rPr>
              <a:t>Salvelinus</a:t>
            </a:r>
            <a:r>
              <a:rPr lang="en-US" sz="1900">
                <a:solidFill>
                  <a:schemeClr val="bg1"/>
                </a:solidFill>
                <a:effectLst/>
                <a:latin typeface="Calibri Light" panose="020F0302020204030204" pitchFamily="34" charset="0"/>
                <a:ea typeface="Calibri" panose="020F0502020204030204" pitchFamily="34" charset="0"/>
                <a:cs typeface="Calibri" panose="020F0502020204030204" pitchFamily="34" charset="0"/>
              </a:rPr>
              <a:t>), salmon (Oncorhynchus and Salmo), grayling (</a:t>
            </a:r>
            <a:r>
              <a:rPr lang="en-US" sz="1900" i="1">
                <a:solidFill>
                  <a:schemeClr val="bg1"/>
                </a:solidFill>
                <a:effectLst/>
                <a:latin typeface="Calibri Light" panose="020F0302020204030204" pitchFamily="34" charset="0"/>
                <a:ea typeface="Calibri" panose="020F0502020204030204" pitchFamily="34" charset="0"/>
                <a:cs typeface="Calibri" panose="020F0502020204030204" pitchFamily="34" charset="0"/>
              </a:rPr>
              <a:t>Thymallus</a:t>
            </a:r>
            <a:r>
              <a:rPr lang="en-US" sz="1900">
                <a:solidFill>
                  <a:schemeClr val="bg1"/>
                </a:solidFill>
                <a:effectLst/>
                <a:latin typeface="Calibri Light" panose="020F0302020204030204" pitchFamily="34" charset="0"/>
                <a:ea typeface="Calibri" panose="020F0502020204030204" pitchFamily="34" charset="0"/>
                <a:cs typeface="Calibri" panose="020F0502020204030204" pitchFamily="34" charset="0"/>
              </a:rPr>
              <a:t>), and whitefish (</a:t>
            </a:r>
            <a:r>
              <a:rPr lang="en-US" sz="1900" i="1">
                <a:solidFill>
                  <a:schemeClr val="bg1"/>
                </a:solidFill>
                <a:effectLst/>
                <a:latin typeface="Calibri Light" panose="020F0302020204030204" pitchFamily="34" charset="0"/>
                <a:ea typeface="Calibri" panose="020F0502020204030204" pitchFamily="34" charset="0"/>
                <a:cs typeface="Calibri" panose="020F0502020204030204" pitchFamily="34" charset="0"/>
              </a:rPr>
              <a:t>Prosopium</a:t>
            </a:r>
            <a:r>
              <a:rPr lang="en-US" sz="1900">
                <a:solidFill>
                  <a:schemeClr val="bg1"/>
                </a:solidFill>
                <a:effectLst/>
                <a:latin typeface="Calibri Light" panose="020F0302020204030204" pitchFamily="34" charset="0"/>
                <a:ea typeface="Calibri" panose="020F0502020204030204" pitchFamily="34" charset="0"/>
                <a:cs typeface="Calibri" panose="020F0502020204030204" pitchFamily="34" charset="0"/>
              </a:rPr>
              <a:t>), are likely to be particularly vulnerable to climate change because of their dependence on cold, clean water. Salmonids are also among the most popular and sought-after fish by recreational anglers. </a:t>
            </a:r>
            <a:endParaRPr lang="en-US" sz="1900">
              <a:solidFill>
                <a:schemeClr val="bg1"/>
              </a:solidFill>
              <a:effectLst/>
              <a:latin typeface="Calibri" panose="020F0502020204030204" pitchFamily="34" charset="0"/>
              <a:ea typeface="Calibri" panose="020F0502020204030204" pitchFamily="34" charset="0"/>
            </a:endParaRPr>
          </a:p>
          <a:p>
            <a:pPr marL="0" marR="0" indent="0" algn="ctr">
              <a:spcBef>
                <a:spcPts val="0"/>
              </a:spcBef>
              <a:spcAft>
                <a:spcPts val="0"/>
              </a:spcAft>
              <a:buNone/>
            </a:pPr>
            <a:endParaRPr lang="en-US" sz="1900">
              <a:solidFill>
                <a:schemeClr val="bg1"/>
              </a:solidFill>
              <a:effectLst/>
              <a:latin typeface="Calibri" panose="020F0502020204030204" pitchFamily="34" charset="0"/>
              <a:ea typeface="Calibri" panose="020F0502020204030204" pitchFamily="34" charset="0"/>
            </a:endParaRPr>
          </a:p>
          <a:p>
            <a:pPr algn="ctr"/>
            <a:endParaRPr lang="en-US" sz="1900">
              <a:solidFill>
                <a:schemeClr val="bg1"/>
              </a:solidFill>
            </a:endParaRPr>
          </a:p>
        </p:txBody>
      </p:sp>
      <p:pic>
        <p:nvPicPr>
          <p:cNvPr id="2052" name="Picture 4" descr="Pin on Hunting Clothes">
            <a:extLst>
              <a:ext uri="{FF2B5EF4-FFF2-40B4-BE49-F238E27FC236}">
                <a16:creationId xmlns:a16="http://schemas.microsoft.com/office/drawing/2014/main" id="{4611E0D2-5038-4D53-AB29-53C8833791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265" r="2102"/>
          <a:stretch/>
        </p:blipFill>
        <p:spPr bwMode="auto">
          <a:xfrm>
            <a:off x="8606117" y="685805"/>
            <a:ext cx="3291022" cy="548639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rout, Salmon &amp; Char of North America I' Poster | AllPosters.com">
            <a:extLst>
              <a:ext uri="{FF2B5EF4-FFF2-40B4-BE49-F238E27FC236}">
                <a16:creationId xmlns:a16="http://schemas.microsoft.com/office/drawing/2014/main" id="{BB453E81-CDFA-496A-B85B-262D49C9CF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73" y="699656"/>
            <a:ext cx="3394311" cy="545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84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C32E648-28ED-413C-9333-907F672E9F2B}"/>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What is the Threat?</a:t>
            </a:r>
          </a:p>
        </p:txBody>
      </p:sp>
      <p:pic>
        <p:nvPicPr>
          <p:cNvPr id="5" name="Content Placeholder 4" descr="A picture containing text&#10;&#10;Description automatically generated">
            <a:extLst>
              <a:ext uri="{FF2B5EF4-FFF2-40B4-BE49-F238E27FC236}">
                <a16:creationId xmlns:a16="http://schemas.microsoft.com/office/drawing/2014/main" id="{E14453EF-7E5C-49B8-92C9-5B99F0F543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248997"/>
            <a:ext cx="4046483" cy="6372416"/>
          </a:xfrm>
          <a:prstGeom prst="rect">
            <a:avLst/>
          </a:prstGeom>
        </p:spPr>
      </p:pic>
    </p:spTree>
    <p:extLst>
      <p:ext uri="{BB962C8B-B14F-4D97-AF65-F5344CB8AC3E}">
        <p14:creationId xmlns:p14="http://schemas.microsoft.com/office/powerpoint/2010/main" val="1787260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Oval 78">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8" name="Picture 6">
            <a:extLst>
              <a:ext uri="{FF2B5EF4-FFF2-40B4-BE49-F238E27FC236}">
                <a16:creationId xmlns:a16="http://schemas.microsoft.com/office/drawing/2014/main" id="{5A38500B-E746-405C-88FD-0B452DDA6E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104" r="15893" b="-4"/>
          <a:stretch/>
        </p:blipFill>
        <p:spPr bwMode="auto">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8F004663-D7DE-41BC-9E78-22132021CE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2663" b="1"/>
          <a:stretch/>
        </p:blipFill>
        <p:spPr bwMode="auto">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56A18329-E1A1-49D4-B7D7-CA51763ABDF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142" r="20321" b="2"/>
          <a:stretch/>
        </p:blipFill>
        <p:spPr bwMode="auto">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CE006AF-E498-4812-8B71-189EEF74C384}"/>
              </a:ext>
            </a:extLst>
          </p:cNvPr>
          <p:cNvSpPr>
            <a:spLocks noGrp="1"/>
          </p:cNvSpPr>
          <p:nvPr>
            <p:ph idx="1"/>
          </p:nvPr>
        </p:nvSpPr>
        <p:spPr>
          <a:xfrm>
            <a:off x="6940296" y="427383"/>
            <a:ext cx="4668256" cy="6328524"/>
          </a:xfrm>
        </p:spPr>
        <p:txBody>
          <a:bodyPr anchor="t">
            <a:normAutofit lnSpcReduction="10000"/>
          </a:bodyPr>
          <a:lstStyle/>
          <a:p>
            <a:pPr marL="0" indent="0">
              <a:buNone/>
            </a:pPr>
            <a:r>
              <a:rPr lang="en-US" sz="2000" dirty="0">
                <a:effectLst/>
                <a:latin typeface="Calibri Light" panose="020F0302020204030204" pitchFamily="34" charset="0"/>
                <a:ea typeface="Calibri" panose="020F0502020204030204" pitchFamily="34" charset="0"/>
                <a:cs typeface="Calibri" panose="020F0502020204030204" pitchFamily="34" charset="0"/>
              </a:rPr>
              <a:t>The Department of Natural Resources &amp; Environment has vibrant and world-class fisheries research capacity, including renowned scientists, excellent facilities, and a high degree of academic productivity. </a:t>
            </a:r>
          </a:p>
          <a:p>
            <a:pPr marL="0" indent="0">
              <a:buNone/>
            </a:pPr>
            <a:r>
              <a:rPr lang="en-US" sz="2000" dirty="0">
                <a:effectLst/>
                <a:latin typeface="Calibri Light" panose="020F0302020204030204" pitchFamily="34" charset="0"/>
                <a:ea typeface="Calibri" panose="020F0502020204030204" pitchFamily="34" charset="0"/>
                <a:cs typeface="Calibri" panose="020F0502020204030204" pitchFamily="34" charset="0"/>
              </a:rPr>
              <a:t>Two field stations, one in the Adirondacks (</a:t>
            </a:r>
            <a:r>
              <a:rPr lang="en-US" sz="2000" dirty="0">
                <a:effectLst/>
                <a:latin typeface="Calibri Light" panose="020F0302020204030204" pitchFamily="34" charset="0"/>
                <a:ea typeface="Calibri" panose="020F0502020204030204" pitchFamily="34" charset="0"/>
                <a:cs typeface="Calibri" panose="020F0502020204030204" pitchFamily="34" charset="0"/>
                <a:hlinkClick r:id="rId5"/>
              </a:rPr>
              <a:t>Little Moose Field Station</a:t>
            </a:r>
            <a:r>
              <a:rPr lang="en-US" sz="2000" dirty="0">
                <a:effectLst/>
                <a:latin typeface="Calibri Light" panose="020F0302020204030204" pitchFamily="34" charset="0"/>
                <a:ea typeface="Calibri" panose="020F0502020204030204" pitchFamily="34" charset="0"/>
                <a:cs typeface="Calibri" panose="020F0502020204030204" pitchFamily="34" charset="0"/>
              </a:rPr>
              <a:t>), and one on Oneida Lake (</a:t>
            </a:r>
            <a:r>
              <a:rPr lang="en-US" sz="2000" dirty="0">
                <a:effectLst/>
                <a:latin typeface="Calibri Light" panose="020F0302020204030204" pitchFamily="34" charset="0"/>
                <a:ea typeface="Calibri" panose="020F0502020204030204" pitchFamily="34" charset="0"/>
                <a:cs typeface="Calibri" panose="020F0502020204030204" pitchFamily="34" charset="0"/>
                <a:hlinkClick r:id="rId6"/>
              </a:rPr>
              <a:t>Cornell Biological Field Station at </a:t>
            </a:r>
            <a:r>
              <a:rPr lang="en-US" sz="2000" dirty="0" err="1">
                <a:effectLst/>
                <a:latin typeface="Calibri Light" panose="020F0302020204030204" pitchFamily="34" charset="0"/>
                <a:ea typeface="Calibri" panose="020F0502020204030204" pitchFamily="34" charset="0"/>
                <a:cs typeface="Calibri" panose="020F0502020204030204" pitchFamily="34" charset="0"/>
                <a:hlinkClick r:id="rId6"/>
              </a:rPr>
              <a:t>Shackelton</a:t>
            </a:r>
            <a:r>
              <a:rPr lang="en-US" sz="2000" dirty="0">
                <a:effectLst/>
                <a:latin typeface="Calibri Light" panose="020F0302020204030204" pitchFamily="34" charset="0"/>
                <a:ea typeface="Calibri" panose="020F0502020204030204" pitchFamily="34" charset="0"/>
                <a:cs typeface="Calibri" panose="020F0502020204030204" pitchFamily="34" charset="0"/>
                <a:hlinkClick r:id="rId6"/>
              </a:rPr>
              <a:t> Point</a:t>
            </a:r>
            <a:r>
              <a:rPr lang="en-US" sz="2000" dirty="0">
                <a:effectLst/>
                <a:latin typeface="Calibri Light" panose="020F0302020204030204" pitchFamily="34" charset="0"/>
                <a:ea typeface="Calibri" panose="020F0502020204030204" pitchFamily="34" charset="0"/>
                <a:cs typeface="Calibri" panose="020F0502020204030204" pitchFamily="34" charset="0"/>
              </a:rPr>
              <a:t>) produce long-term ecological studies and state-of-the-art fisheries management recommendations for regional, state, and federal managers.</a:t>
            </a:r>
          </a:p>
          <a:p>
            <a:pPr marL="0" indent="0">
              <a:buNone/>
            </a:pPr>
            <a:r>
              <a:rPr lang="en-US" sz="2000" dirty="0">
                <a:effectLst/>
                <a:latin typeface="Calibri Light" panose="020F0302020204030204" pitchFamily="34" charset="0"/>
                <a:ea typeface="Calibri" panose="020F0502020204030204" pitchFamily="34" charset="0"/>
                <a:cs typeface="Calibri" panose="020F0502020204030204" pitchFamily="34" charset="0"/>
              </a:rPr>
              <a:t> Yet, historically, very little </a:t>
            </a:r>
            <a:r>
              <a:rPr lang="en-US" sz="2000" b="1" u="sng" dirty="0">
                <a:effectLst/>
                <a:latin typeface="Calibri Light" panose="020F0302020204030204" pitchFamily="34" charset="0"/>
                <a:ea typeface="Calibri" panose="020F0502020204030204" pitchFamily="34" charset="0"/>
                <a:cs typeface="Calibri" panose="020F0502020204030204" pitchFamily="34" charset="0"/>
              </a:rPr>
              <a:t>extension</a:t>
            </a:r>
            <a:r>
              <a:rPr lang="en-US" sz="2000" dirty="0">
                <a:effectLst/>
                <a:latin typeface="Calibri Light" panose="020F0302020204030204" pitchFamily="34" charset="0"/>
                <a:ea typeface="Calibri" panose="020F0502020204030204" pitchFamily="34" charset="0"/>
                <a:cs typeface="Calibri" panose="020F0502020204030204" pitchFamily="34" charset="0"/>
              </a:rPr>
              <a:t> activity has been generated from this significant fisheries research capacity. </a:t>
            </a:r>
          </a:p>
          <a:p>
            <a:pPr marL="0" indent="0">
              <a:buNone/>
            </a:pPr>
            <a:r>
              <a:rPr lang="en-US" sz="2000" dirty="0">
                <a:effectLst/>
                <a:latin typeface="Calibri Light" panose="020F0302020204030204" pitchFamily="34" charset="0"/>
                <a:ea typeface="Calibri" panose="020F0502020204030204" pitchFamily="34" charset="0"/>
                <a:cs typeface="Calibri" panose="020F0502020204030204" pitchFamily="34" charset="0"/>
              </a:rPr>
              <a:t>Therefore, neither DNRE or CALS has fully leveraged or experienced the fullest impact of the </a:t>
            </a:r>
            <a:r>
              <a:rPr lang="en-US" sz="2000" u="sng" dirty="0">
                <a:effectLst/>
                <a:latin typeface="Calibri Light" panose="020F0302020204030204" pitchFamily="34" charset="0"/>
                <a:ea typeface="Calibri" panose="020F0502020204030204" pitchFamily="34" charset="0"/>
                <a:cs typeface="Calibri" panose="020F0502020204030204" pitchFamily="34" charset="0"/>
              </a:rPr>
              <a:t>extension</a:t>
            </a:r>
            <a:r>
              <a:rPr lang="en-US" sz="2000" dirty="0">
                <a:effectLst/>
                <a:latin typeface="Calibri Light" panose="020F0302020204030204" pitchFamily="34" charset="0"/>
                <a:ea typeface="Calibri" panose="020F0502020204030204" pitchFamily="34" charset="0"/>
                <a:cs typeface="Calibri" panose="020F0502020204030204" pitchFamily="34" charset="0"/>
              </a:rPr>
              <a:t> of this work to the citizens of New York. </a:t>
            </a:r>
          </a:p>
          <a:p>
            <a:pPr marL="0" indent="0">
              <a:buNone/>
            </a:pPr>
            <a:r>
              <a:rPr lang="en-US" sz="2000" dirty="0">
                <a:effectLst/>
                <a:latin typeface="Calibri Light" panose="020F0302020204030204" pitchFamily="34" charset="0"/>
                <a:ea typeface="Calibri" panose="020F0502020204030204" pitchFamily="34" charset="0"/>
                <a:cs typeface="Calibri" panose="020F0502020204030204" pitchFamily="34" charset="0"/>
              </a:rPr>
              <a:t>This lack of </a:t>
            </a:r>
            <a:r>
              <a:rPr lang="en-US" sz="2000" u="sng" dirty="0">
                <a:effectLst/>
                <a:latin typeface="Calibri Light" panose="020F0302020204030204" pitchFamily="34" charset="0"/>
                <a:ea typeface="Calibri" panose="020F0502020204030204" pitchFamily="34" charset="0"/>
                <a:cs typeface="Calibri" panose="020F0502020204030204" pitchFamily="34" charset="0"/>
              </a:rPr>
              <a:t>fisheries extension </a:t>
            </a:r>
            <a:r>
              <a:rPr lang="en-US" sz="2000" dirty="0">
                <a:effectLst/>
                <a:latin typeface="Calibri Light" panose="020F0302020204030204" pitchFamily="34" charset="0"/>
                <a:ea typeface="Calibri" panose="020F0502020204030204" pitchFamily="34" charset="0"/>
                <a:cs typeface="Calibri" panose="020F0502020204030204" pitchFamily="34" charset="0"/>
              </a:rPr>
              <a:t>is magnified by the loss of the Sport-Fishing and Aquatic Resources Education Program (SAREP) in 2001.</a:t>
            </a:r>
            <a:endParaRPr lang="en-US" sz="2000" dirty="0">
              <a:effectLst/>
              <a:latin typeface="Calibri" panose="020F0502020204030204" pitchFamily="34" charset="0"/>
              <a:ea typeface="Calibri" panose="020F0502020204030204" pitchFamily="34" charset="0"/>
            </a:endParaRPr>
          </a:p>
          <a:p>
            <a:pPr marL="0" indent="0">
              <a:buNone/>
            </a:pPr>
            <a:endParaRPr lang="en-US" sz="1400" dirty="0"/>
          </a:p>
        </p:txBody>
      </p:sp>
    </p:spTree>
    <p:extLst>
      <p:ext uri="{BB962C8B-B14F-4D97-AF65-F5344CB8AC3E}">
        <p14:creationId xmlns:p14="http://schemas.microsoft.com/office/powerpoint/2010/main" val="1802017288"/>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2C5E0DA-8C31-4417-9613-297F0930FB24}"/>
              </a:ext>
            </a:extLst>
          </p:cNvPr>
          <p:cNvGrpSpPr/>
          <p:nvPr/>
        </p:nvGrpSpPr>
        <p:grpSpPr>
          <a:xfrm>
            <a:off x="5359568" y="647608"/>
            <a:ext cx="6440279" cy="5077907"/>
            <a:chOff x="3415358" y="123825"/>
            <a:chExt cx="6440279" cy="5077907"/>
          </a:xfrm>
        </p:grpSpPr>
        <p:pic>
          <p:nvPicPr>
            <p:cNvPr id="5" name="Picture 4" descr="A picture containing animal, dark, sitting, bird&#10;&#10;Description automatically generated">
              <a:extLst>
                <a:ext uri="{FF2B5EF4-FFF2-40B4-BE49-F238E27FC236}">
                  <a16:creationId xmlns:a16="http://schemas.microsoft.com/office/drawing/2014/main" id="{D519CEA6-D105-4906-AFB7-F347B7A011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9670" y="2135529"/>
              <a:ext cx="2576330" cy="2576330"/>
            </a:xfrm>
            <a:prstGeom prst="rect">
              <a:avLst/>
            </a:prstGeom>
          </p:spPr>
        </p:pic>
        <p:pic>
          <p:nvPicPr>
            <p:cNvPr id="7" name="Picture 6" descr="A close up of a fish&#10;&#10;Description automatically generated">
              <a:extLst>
                <a:ext uri="{FF2B5EF4-FFF2-40B4-BE49-F238E27FC236}">
                  <a16:creationId xmlns:a16="http://schemas.microsoft.com/office/drawing/2014/main" id="{9E38522F-9C21-4BC2-A4FD-F81236C60E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4493" y="545178"/>
              <a:ext cx="3333689" cy="1293471"/>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C58A45F4-EB17-4326-9830-C3C92414E9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2050" y="2404700"/>
              <a:ext cx="2442801" cy="2442801"/>
            </a:xfrm>
            <a:prstGeom prst="rect">
              <a:avLst/>
            </a:prstGeom>
          </p:spPr>
        </p:pic>
        <p:sp>
          <p:nvSpPr>
            <p:cNvPr id="12" name="TextBox 11">
              <a:extLst>
                <a:ext uri="{FF2B5EF4-FFF2-40B4-BE49-F238E27FC236}">
                  <a16:creationId xmlns:a16="http://schemas.microsoft.com/office/drawing/2014/main" id="{E5D222F8-B4E7-4F28-81D8-38CAECEF6AFB}"/>
                </a:ext>
              </a:extLst>
            </p:cNvPr>
            <p:cNvSpPr txBox="1"/>
            <p:nvPr/>
          </p:nvSpPr>
          <p:spPr>
            <a:xfrm>
              <a:off x="5193173" y="1840934"/>
              <a:ext cx="2576330" cy="369332"/>
            </a:xfrm>
            <a:prstGeom prst="rect">
              <a:avLst/>
            </a:prstGeom>
            <a:noFill/>
          </p:spPr>
          <p:txBody>
            <a:bodyPr wrap="square" rtlCol="0">
              <a:spAutoFit/>
            </a:bodyPr>
            <a:lstStyle/>
            <a:p>
              <a:r>
                <a:rPr lang="en-US" dirty="0">
                  <a:solidFill>
                    <a:schemeClr val="accent1">
                      <a:lumMod val="75000"/>
                    </a:schemeClr>
                  </a:solidFill>
                </a:rPr>
                <a:t>Brook Trout Conservation</a:t>
              </a:r>
            </a:p>
          </p:txBody>
        </p:sp>
        <p:sp>
          <p:nvSpPr>
            <p:cNvPr id="17" name="TextBox 16">
              <a:extLst>
                <a:ext uri="{FF2B5EF4-FFF2-40B4-BE49-F238E27FC236}">
                  <a16:creationId xmlns:a16="http://schemas.microsoft.com/office/drawing/2014/main" id="{AD9DD6E3-7090-427E-8568-90EB957B50CE}"/>
                </a:ext>
              </a:extLst>
            </p:cNvPr>
            <p:cNvSpPr txBox="1"/>
            <p:nvPr/>
          </p:nvSpPr>
          <p:spPr>
            <a:xfrm>
              <a:off x="3415358" y="4832400"/>
              <a:ext cx="2798271" cy="369332"/>
            </a:xfrm>
            <a:prstGeom prst="rect">
              <a:avLst/>
            </a:prstGeom>
            <a:noFill/>
          </p:spPr>
          <p:txBody>
            <a:bodyPr wrap="square" rtlCol="0">
              <a:spAutoFit/>
            </a:bodyPr>
            <a:lstStyle/>
            <a:p>
              <a:r>
                <a:rPr lang="en-US" dirty="0">
                  <a:solidFill>
                    <a:schemeClr val="accent1">
                      <a:lumMod val="75000"/>
                    </a:schemeClr>
                  </a:solidFill>
                </a:rPr>
                <a:t>Climate Change Education</a:t>
              </a:r>
            </a:p>
          </p:txBody>
        </p:sp>
        <p:sp>
          <p:nvSpPr>
            <p:cNvPr id="19" name="TextBox 18">
              <a:extLst>
                <a:ext uri="{FF2B5EF4-FFF2-40B4-BE49-F238E27FC236}">
                  <a16:creationId xmlns:a16="http://schemas.microsoft.com/office/drawing/2014/main" id="{222A961A-6D0F-482E-AD81-4A107FBF4B67}"/>
                </a:ext>
              </a:extLst>
            </p:cNvPr>
            <p:cNvSpPr txBox="1"/>
            <p:nvPr/>
          </p:nvSpPr>
          <p:spPr>
            <a:xfrm>
              <a:off x="6602790" y="4766495"/>
              <a:ext cx="3252847" cy="369332"/>
            </a:xfrm>
            <a:prstGeom prst="rect">
              <a:avLst/>
            </a:prstGeom>
            <a:noFill/>
          </p:spPr>
          <p:txBody>
            <a:bodyPr wrap="square" rtlCol="0">
              <a:spAutoFit/>
            </a:bodyPr>
            <a:lstStyle/>
            <a:p>
              <a:r>
                <a:rPr lang="en-US" dirty="0">
                  <a:solidFill>
                    <a:schemeClr val="accent1">
                      <a:lumMod val="75000"/>
                    </a:schemeClr>
                  </a:solidFill>
                </a:rPr>
                <a:t>Habitat Restoration &amp; Protection</a:t>
              </a:r>
            </a:p>
          </p:txBody>
        </p:sp>
        <p:sp>
          <p:nvSpPr>
            <p:cNvPr id="13" name="Oval 12">
              <a:extLst>
                <a:ext uri="{FF2B5EF4-FFF2-40B4-BE49-F238E27FC236}">
                  <a16:creationId xmlns:a16="http://schemas.microsoft.com/office/drawing/2014/main" id="{08038BC0-514E-4553-AC49-0BB25288BA8A}"/>
                </a:ext>
              </a:extLst>
            </p:cNvPr>
            <p:cNvSpPr/>
            <p:nvPr/>
          </p:nvSpPr>
          <p:spPr>
            <a:xfrm>
              <a:off x="4533474" y="123825"/>
              <a:ext cx="3895725" cy="2383828"/>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CCC1463-D54B-454E-AB41-E9EC5D564C65}"/>
                </a:ext>
              </a:extLst>
            </p:cNvPr>
            <p:cNvSpPr/>
            <p:nvPr/>
          </p:nvSpPr>
          <p:spPr>
            <a:xfrm>
              <a:off x="5717894" y="3429000"/>
              <a:ext cx="1356595"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67FC46B-0D42-491A-8162-B5B2FCA5F3C4}"/>
                </a:ext>
              </a:extLst>
            </p:cNvPr>
            <p:cNvSpPr/>
            <p:nvPr/>
          </p:nvSpPr>
          <p:spPr>
            <a:xfrm rot="18982871">
              <a:off x="4649776" y="2255565"/>
              <a:ext cx="46888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A7CB0BE-4E05-4935-8DA9-7710637938EA}"/>
                </a:ext>
              </a:extLst>
            </p:cNvPr>
            <p:cNvSpPr/>
            <p:nvPr/>
          </p:nvSpPr>
          <p:spPr>
            <a:xfrm rot="13846192">
              <a:off x="7734191" y="2381840"/>
              <a:ext cx="48551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89468BA4-4A35-4D43-8BD8-5C65488E0A92}"/>
              </a:ext>
            </a:extLst>
          </p:cNvPr>
          <p:cNvSpPr txBox="1"/>
          <p:nvPr/>
        </p:nvSpPr>
        <p:spPr>
          <a:xfrm>
            <a:off x="680246" y="556591"/>
            <a:ext cx="4555859" cy="5632311"/>
          </a:xfrm>
          <a:prstGeom prst="rect">
            <a:avLst/>
          </a:prstGeom>
          <a:noFill/>
        </p:spPr>
        <p:txBody>
          <a:bodyPr wrap="square" rtlCol="0">
            <a:spAutoFit/>
          </a:bodyPr>
          <a:lstStyle/>
          <a:p>
            <a:r>
              <a:rPr lang="en-US" sz="2000" dirty="0">
                <a:effectLst/>
                <a:latin typeface="Calibri Light" panose="020F0302020204030204" pitchFamily="34" charset="0"/>
                <a:ea typeface="Calibri" panose="020F0502020204030204" pitchFamily="34" charset="0"/>
                <a:cs typeface="Calibri" panose="020F0502020204030204" pitchFamily="34" charset="0"/>
              </a:rPr>
              <a:t>Current attention on climate change and the direct linkages between climate change and the health of cold-water fisheries presents a new and novel opportunity to reinvigorate fisheries extension in the Natural Resources &amp; Environment portfolio via an innovative multi-pronged approach.  </a:t>
            </a:r>
          </a:p>
          <a:p>
            <a:endParaRPr lang="en-US" sz="2000" dirty="0">
              <a:latin typeface="Calibri Light" panose="020F0302020204030204" pitchFamily="34" charset="0"/>
              <a:ea typeface="Calibri" panose="020F0502020204030204" pitchFamily="34" charset="0"/>
              <a:cs typeface="Calibri" panose="020F0502020204030204" pitchFamily="34" charset="0"/>
            </a:endParaRPr>
          </a:p>
          <a:p>
            <a:r>
              <a:rPr lang="en-US" sz="2000" dirty="0">
                <a:effectLst/>
                <a:latin typeface="Calibri Light" panose="020F0302020204030204" pitchFamily="34" charset="0"/>
                <a:ea typeface="Calibri" panose="020F0502020204030204" pitchFamily="34" charset="0"/>
                <a:cs typeface="Calibri" panose="020F0502020204030204" pitchFamily="34" charset="0"/>
              </a:rPr>
              <a:t>This occurs at a time when there is increasing interest in fly-fishing among youth and adults, especially women, and increasing interest in brook trout (New York’s State fish) restoration, in tandem with increasing interest in the plight of Loons, a water bird that is dependent on healthy cold-water systems in the Adirondacks. </a:t>
            </a:r>
            <a:endParaRPr lang="en-US" sz="2000" dirty="0"/>
          </a:p>
        </p:txBody>
      </p:sp>
    </p:spTree>
    <p:extLst>
      <p:ext uri="{BB962C8B-B14F-4D97-AF65-F5344CB8AC3E}">
        <p14:creationId xmlns:p14="http://schemas.microsoft.com/office/powerpoint/2010/main" val="2921064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DCFD1A13-2B88-47B7-AAE9-AD6F3296E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F5CE4102-C93A-420A-98A7-5A7DD0C5C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AB7B8AA-1A59-44B6-801A-D2C532C6130C}"/>
              </a:ext>
            </a:extLst>
          </p:cNvPr>
          <p:cNvPicPr>
            <a:picLocks noChangeAspect="1"/>
          </p:cNvPicPr>
          <p:nvPr/>
        </p:nvPicPr>
        <p:blipFill rotWithShape="1">
          <a:blip r:embed="rId2"/>
          <a:srcRect r="3337"/>
          <a:stretch/>
        </p:blipFill>
        <p:spPr>
          <a:xfrm>
            <a:off x="368807" y="354609"/>
            <a:ext cx="4588703" cy="2670253"/>
          </a:xfrm>
          <a:prstGeom prst="rect">
            <a:avLst/>
          </a:prstGeom>
        </p:spPr>
      </p:pic>
      <p:pic>
        <p:nvPicPr>
          <p:cNvPr id="3074" name="Picture 2" descr="How to live a more meaningful life: An open invitation">
            <a:extLst>
              <a:ext uri="{FF2B5EF4-FFF2-40B4-BE49-F238E27FC236}">
                <a16:creationId xmlns:a16="http://schemas.microsoft.com/office/drawing/2014/main" id="{ADFD2E07-CCA2-4084-9A1E-D6385C95226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9767" y="4082618"/>
            <a:ext cx="3071079" cy="191942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CE56902-2F5C-4D75-B510-7239150677C5}"/>
              </a:ext>
            </a:extLst>
          </p:cNvPr>
          <p:cNvSpPr>
            <a:spLocks noGrp="1"/>
          </p:cNvSpPr>
          <p:nvPr>
            <p:ph idx="1"/>
          </p:nvPr>
        </p:nvSpPr>
        <p:spPr>
          <a:xfrm>
            <a:off x="6727448" y="450403"/>
            <a:ext cx="5034784" cy="3181684"/>
          </a:xfrm>
        </p:spPr>
        <p:txBody>
          <a:bodyPr anchor="t">
            <a:noAutofit/>
          </a:bodyPr>
          <a:lstStyle/>
          <a:p>
            <a:pPr marL="0" indent="0">
              <a:buNone/>
            </a:pPr>
            <a:r>
              <a:rPr lang="en-US" sz="1800" dirty="0">
                <a:effectLst/>
                <a:latin typeface="Calibri Light" panose="020F0302020204030204" pitchFamily="34" charset="0"/>
                <a:ea typeface="Calibri" panose="020F0502020204030204" pitchFamily="34" charset="0"/>
                <a:cs typeface="Calibri" panose="020F0502020204030204" pitchFamily="34" charset="0"/>
              </a:rPr>
              <a:t>Pairing general citizen interest in these charismatic species (brook trout and loons) and places (the Adirondacks) with existing partnerships with Trout Unlimited, the Adirondack League Club, Great Camp Sagamore, Trout Power, and NYS DEC fisheries, as well as the three most prominent museums in the Adirondacks (The View in Old Forge, ADK Wild Center in Tupper Lake, and the Adirondack Experience in Blue Mountain Lake), will no doubt catalyze our efforts to work with CCE County Associations in the Adirondacks (Clinton, Essex, Franklin, Fulton Montgomery, Hamilton, Herkimer, Lewis, St. Lawrence, Saratoga, and Warren Counties) to better educate New Yorkers about climate change and its impacts on the lakes and streams of the Adirondacks, and the fish living within them. </a:t>
            </a:r>
          </a:p>
          <a:p>
            <a:pPr marL="0" indent="0">
              <a:buNone/>
            </a:pPr>
            <a:r>
              <a:rPr lang="en-US" sz="1800" dirty="0">
                <a:effectLst/>
                <a:latin typeface="Calibri Light" panose="020F0302020204030204" pitchFamily="34" charset="0"/>
                <a:ea typeface="Calibri" panose="020F0502020204030204" pitchFamily="34" charset="0"/>
                <a:cs typeface="Calibri" panose="020F0502020204030204" pitchFamily="34" charset="0"/>
              </a:rPr>
              <a:t>This extension education will lead to New Yorkers who are better educated about threats to our climate, to clean water, and who are also better educated about their land grant university and its engaged scholarship efforts through cooperative extension</a:t>
            </a:r>
            <a:endParaRPr lang="en-US" sz="1800" dirty="0"/>
          </a:p>
        </p:txBody>
      </p:sp>
      <p:sp>
        <p:nvSpPr>
          <p:cNvPr id="2" name="AutoShape 2" descr="Trout Power"/>
          <p:cNvSpPr>
            <a:spLocks noChangeAspect="1" noChangeArrowheads="1"/>
          </p:cNvSpPr>
          <p:nvPr/>
        </p:nvSpPr>
        <p:spPr bwMode="auto">
          <a:xfrm>
            <a:off x="155574" y="-144463"/>
            <a:ext cx="1407201" cy="14072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9767" y="2898207"/>
            <a:ext cx="1005689" cy="1005689"/>
          </a:xfrm>
          <a:prstGeom prst="rect">
            <a:avLst/>
          </a:prstGeom>
        </p:spPr>
      </p:pic>
      <p:pic>
        <p:nvPicPr>
          <p:cNvPr id="1026" name="Picture 2">
            <a:extLst>
              <a:ext uri="{FF2B5EF4-FFF2-40B4-BE49-F238E27FC236}">
                <a16:creationId xmlns:a16="http://schemas.microsoft.com/office/drawing/2014/main" id="{8CBD8208-1089-4FCA-B3DD-051BAC2A1C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8460" y="2666480"/>
            <a:ext cx="702386" cy="1005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732061"/>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Brookie - Trout Flank Blue (ORIGINAL SOLD, PRINTS AVAILABLE)">
            <a:extLst>
              <a:ext uri="{FF2B5EF4-FFF2-40B4-BE49-F238E27FC236}">
                <a16:creationId xmlns:a16="http://schemas.microsoft.com/office/drawing/2014/main" id="{49EA4818-4187-4DC6-9C3F-C244B3086E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11" b="34677"/>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graphicFrame>
        <p:nvGraphicFramePr>
          <p:cNvPr id="4" name="Content Placeholder 3">
            <a:extLst>
              <a:ext uri="{FF2B5EF4-FFF2-40B4-BE49-F238E27FC236}">
                <a16:creationId xmlns:a16="http://schemas.microsoft.com/office/drawing/2014/main" id="{3B6DFB55-B7CE-4F0D-81C4-9E9740B0900D}"/>
              </a:ext>
            </a:extLst>
          </p:cNvPr>
          <p:cNvGraphicFramePr>
            <a:graphicFrameLocks noGrp="1"/>
          </p:cNvGraphicFramePr>
          <p:nvPr>
            <p:ph idx="1"/>
            <p:extLst>
              <p:ext uri="{D42A27DB-BD31-4B8C-83A1-F6EECF244321}">
                <p14:modId xmlns:p14="http://schemas.microsoft.com/office/powerpoint/2010/main" val="786144961"/>
              </p:ext>
            </p:extLst>
          </p:nvPr>
        </p:nvGraphicFramePr>
        <p:xfrm>
          <a:off x="4223982" y="3752850"/>
          <a:ext cx="7485413" cy="2452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6237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3F435E-B0DF-459D-9166-41B4085D2BAD}"/>
              </a:ext>
            </a:extLst>
          </p:cNvPr>
          <p:cNvSpPr>
            <a:spLocks noGrp="1"/>
          </p:cNvSpPr>
          <p:nvPr>
            <p:ph type="title"/>
          </p:nvPr>
        </p:nvSpPr>
        <p:spPr>
          <a:xfrm>
            <a:off x="524741" y="620392"/>
            <a:ext cx="3808268" cy="5504688"/>
          </a:xfrm>
        </p:spPr>
        <p:txBody>
          <a:bodyPr>
            <a:normAutofit fontScale="90000"/>
          </a:bodyPr>
          <a:lstStyle/>
          <a:p>
            <a:r>
              <a:rPr lang="en-US" sz="6000" dirty="0">
                <a:solidFill>
                  <a:schemeClr val="bg1"/>
                </a:solidFill>
              </a:rPr>
              <a:t>Extension Objective 1: </a:t>
            </a:r>
            <a:r>
              <a:rPr lang="en-US" sz="2800" b="1" i="1" dirty="0"/>
              <a:t>Innovate and reorganize internal extension strategies and approaches by using a cherished, charismatic and iconic creature as  Pathway &amp; Portal for climate change education.</a:t>
            </a:r>
            <a:br>
              <a:rPr lang="en-US" sz="2800" dirty="0"/>
            </a:br>
            <a:endParaRPr lang="en-US" sz="6000" dirty="0">
              <a:solidFill>
                <a:schemeClr val="bg1"/>
              </a:solidFill>
            </a:endParaRPr>
          </a:p>
        </p:txBody>
      </p:sp>
      <p:graphicFrame>
        <p:nvGraphicFramePr>
          <p:cNvPr id="29" name="Content Placeholder 2">
            <a:extLst>
              <a:ext uri="{FF2B5EF4-FFF2-40B4-BE49-F238E27FC236}">
                <a16:creationId xmlns:a16="http://schemas.microsoft.com/office/drawing/2014/main" id="{F064107B-3AE5-4A50-90C7-255A967AAF71}"/>
              </a:ext>
            </a:extLst>
          </p:cNvPr>
          <p:cNvGraphicFramePr>
            <a:graphicFrameLocks noGrp="1"/>
          </p:cNvGraphicFramePr>
          <p:nvPr>
            <p:ph idx="1"/>
            <p:extLst>
              <p:ext uri="{D42A27DB-BD31-4B8C-83A1-F6EECF244321}">
                <p14:modId xmlns:p14="http://schemas.microsoft.com/office/powerpoint/2010/main" val="3994120460"/>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0445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03F435E-B0DF-459D-9166-41B4085D2BAD}"/>
              </a:ext>
            </a:extLst>
          </p:cNvPr>
          <p:cNvSpPr>
            <a:spLocks noGrp="1"/>
          </p:cNvSpPr>
          <p:nvPr>
            <p:ph type="title"/>
          </p:nvPr>
        </p:nvSpPr>
        <p:spPr>
          <a:xfrm>
            <a:off x="660041" y="2767106"/>
            <a:ext cx="2880828" cy="3071906"/>
          </a:xfrm>
        </p:spPr>
        <p:txBody>
          <a:bodyPr vert="horz" lIns="91440" tIns="45720" rIns="91440" bIns="45720" rtlCol="0" anchor="t">
            <a:normAutofit fontScale="90000"/>
          </a:bodyPr>
          <a:lstStyle/>
          <a:p>
            <a:r>
              <a:rPr lang="en-US" sz="4900" kern="1200" dirty="0">
                <a:solidFill>
                  <a:srgbClr val="FFFFFF"/>
                </a:solidFill>
                <a:latin typeface="+mj-lt"/>
                <a:ea typeface="+mj-ea"/>
                <a:cs typeface="+mj-cs"/>
              </a:rPr>
              <a:t>Extension Objective 2</a:t>
            </a:r>
            <a:r>
              <a:rPr lang="en-US" sz="4000" kern="1200" dirty="0">
                <a:solidFill>
                  <a:srgbClr val="FFFFFF"/>
                </a:solidFill>
                <a:latin typeface="+mj-lt"/>
                <a:ea typeface="+mj-ea"/>
                <a:cs typeface="+mj-cs"/>
              </a:rPr>
              <a:t>: </a:t>
            </a:r>
            <a:r>
              <a:rPr lang="en-US" sz="2500" b="1" i="1" kern="1200" dirty="0">
                <a:solidFill>
                  <a:srgbClr val="FFFFFF"/>
                </a:solidFill>
                <a:effectLst/>
                <a:latin typeface="+mj-lt"/>
                <a:ea typeface="+mj-ea"/>
                <a:cs typeface="+mj-cs"/>
              </a:rPr>
              <a:t>Develop Innovative Revised and New Fisheries Extension Education Products &amp; Publications</a:t>
            </a:r>
            <a:br>
              <a:rPr lang="en-US" sz="2500" kern="1200" dirty="0">
                <a:solidFill>
                  <a:srgbClr val="FFFFFF"/>
                </a:solidFill>
                <a:latin typeface="+mj-lt"/>
                <a:ea typeface="+mj-ea"/>
                <a:cs typeface="+mj-cs"/>
              </a:rPr>
            </a:br>
            <a:endParaRPr lang="en-US" sz="2500" kern="1200" dirty="0">
              <a:solidFill>
                <a:srgbClr val="FFFFFF"/>
              </a:solidFill>
              <a:latin typeface="+mj-lt"/>
              <a:ea typeface="+mj-ea"/>
              <a:cs typeface="+mj-cs"/>
            </a:endParaRPr>
          </a:p>
        </p:txBody>
      </p:sp>
      <p:graphicFrame>
        <p:nvGraphicFramePr>
          <p:cNvPr id="29" name="Content Placeholder 2">
            <a:extLst>
              <a:ext uri="{FF2B5EF4-FFF2-40B4-BE49-F238E27FC236}">
                <a16:creationId xmlns:a16="http://schemas.microsoft.com/office/drawing/2014/main" id="{F064107B-3AE5-4A50-90C7-255A967AAF71}"/>
              </a:ext>
            </a:extLst>
          </p:cNvPr>
          <p:cNvGraphicFramePr>
            <a:graphicFrameLocks noGrp="1"/>
          </p:cNvGraphicFramePr>
          <p:nvPr>
            <p:ph idx="1"/>
            <p:extLst>
              <p:ext uri="{D42A27DB-BD31-4B8C-83A1-F6EECF244321}">
                <p14:modId xmlns:p14="http://schemas.microsoft.com/office/powerpoint/2010/main" val="723137453"/>
              </p:ext>
            </p:extLst>
          </p:nvPr>
        </p:nvGraphicFramePr>
        <p:xfrm>
          <a:off x="5087649" y="229616"/>
          <a:ext cx="6263640" cy="5782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2872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D0483B96-19BE-467F-B914-F4CEBEFE15CD}"/>
              </a:ext>
            </a:extLst>
          </p:cNvPr>
          <p:cNvSpPr>
            <a:spLocks noGrp="1"/>
          </p:cNvSpPr>
          <p:nvPr>
            <p:ph idx="1"/>
          </p:nvPr>
        </p:nvSpPr>
        <p:spPr>
          <a:xfrm>
            <a:off x="962025" y="911117"/>
            <a:ext cx="3467100" cy="4620974"/>
          </a:xfrm>
        </p:spPr>
        <p:txBody>
          <a:bodyPr anchor="t">
            <a:normAutofit fontScale="85000" lnSpcReduction="20000"/>
          </a:bodyPr>
          <a:lstStyle/>
          <a:p>
            <a:pPr marL="0" marR="0" indent="0">
              <a:spcBef>
                <a:spcPts val="0"/>
              </a:spcBef>
              <a:spcAft>
                <a:spcPts val="0"/>
              </a:spcAft>
              <a:buNone/>
            </a:pPr>
            <a:r>
              <a:rPr lang="en-US" sz="2000">
                <a:solidFill>
                  <a:srgbClr val="FEFFFF"/>
                </a:solidFill>
                <a:effectLst/>
                <a:latin typeface="Calibri Light" panose="020F0302020204030204" pitchFamily="34" charset="0"/>
                <a:ea typeface="Calibri" panose="020F0502020204030204" pitchFamily="34" charset="0"/>
                <a:cs typeface="Calibri" panose="020F0502020204030204" pitchFamily="34" charset="0"/>
              </a:rPr>
              <a:t>Climate change is an important and growing area of emphasis for CALS and Cooperative Extension, but </a:t>
            </a:r>
            <a:r>
              <a:rPr lang="en-US" sz="2000" i="1">
                <a:solidFill>
                  <a:srgbClr val="FEFFFF"/>
                </a:solidFill>
                <a:effectLst/>
                <a:latin typeface="Calibri Light" panose="020F0302020204030204" pitchFamily="34" charset="0"/>
                <a:ea typeface="Calibri" panose="020F0502020204030204" pitchFamily="34" charset="0"/>
                <a:cs typeface="Calibri" panose="020F0502020204030204" pitchFamily="34" charset="0"/>
              </a:rPr>
              <a:t>climate change education efforts must be integrated into existing areas of inquiry and outreach.</a:t>
            </a:r>
            <a:r>
              <a:rPr lang="en-US" sz="2000">
                <a:solidFill>
                  <a:srgbClr val="FEFFFF"/>
                </a:solidFill>
                <a:effectLst/>
                <a:latin typeface="Calibri Light" panose="020F0302020204030204" pitchFamily="34" charset="0"/>
                <a:ea typeface="Calibri" panose="020F0502020204030204" pitchFamily="34" charset="0"/>
                <a:cs typeface="Calibri" panose="020F0502020204030204" pitchFamily="34" charset="0"/>
              </a:rPr>
              <a:t> </a:t>
            </a:r>
          </a:p>
          <a:p>
            <a:pPr marL="0" marR="0" indent="0">
              <a:spcBef>
                <a:spcPts val="0"/>
              </a:spcBef>
              <a:spcAft>
                <a:spcPts val="0"/>
              </a:spcAft>
              <a:buNone/>
            </a:pPr>
            <a:endParaRPr lang="en-US" sz="2000">
              <a:solidFill>
                <a:srgbClr val="FEFFFF"/>
              </a:solidFill>
              <a:effectLst/>
              <a:latin typeface="Calibri Light" panose="020F03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sz="2000" b="1">
                <a:solidFill>
                  <a:srgbClr val="92D050"/>
                </a:solidFill>
                <a:effectLst/>
                <a:latin typeface="Calibri Light" panose="020F0302020204030204" pitchFamily="34" charset="0"/>
                <a:ea typeface="Calibri" panose="020F0502020204030204" pitchFamily="34" charset="0"/>
                <a:cs typeface="Calibri" panose="020F0502020204030204" pitchFamily="34" charset="0"/>
              </a:rPr>
              <a:t>Informing climate change narratives is perhaps the key  objective of Cooperative Extension today. Within this challenging effort, outreach and education to rural </a:t>
            </a:r>
            <a:r>
              <a:rPr lang="en-US" sz="2000" b="1">
                <a:solidFill>
                  <a:srgbClr val="92D050"/>
                </a:solidFill>
                <a:latin typeface="Calibri Light" panose="020F0302020204030204" pitchFamily="34" charset="0"/>
                <a:ea typeface="Calibri" panose="020F0502020204030204" pitchFamily="34" charset="0"/>
                <a:cs typeface="Calibri" panose="020F0502020204030204" pitchFamily="34" charset="0"/>
              </a:rPr>
              <a:t>A</a:t>
            </a:r>
            <a:r>
              <a:rPr lang="en-US" sz="2000" b="1">
                <a:solidFill>
                  <a:srgbClr val="92D050"/>
                </a:solidFill>
                <a:effectLst/>
                <a:latin typeface="Calibri Light" panose="020F0302020204030204" pitchFamily="34" charset="0"/>
                <a:ea typeface="Calibri" panose="020F0502020204030204" pitchFamily="34" charset="0"/>
                <a:cs typeface="Calibri" panose="020F0502020204030204" pitchFamily="34" charset="0"/>
              </a:rPr>
              <a:t>mericans, especially sportsmen and women, may be th</a:t>
            </a:r>
            <a:r>
              <a:rPr lang="en-US" sz="2000" b="1">
                <a:solidFill>
                  <a:srgbClr val="92D050"/>
                </a:solidFill>
                <a:latin typeface="Calibri Light" panose="020F0302020204030204" pitchFamily="34" charset="0"/>
                <a:ea typeface="Calibri" panose="020F0502020204030204" pitchFamily="34" charset="0"/>
                <a:cs typeface="Calibri" panose="020F0502020204030204" pitchFamily="34" charset="0"/>
              </a:rPr>
              <a:t>e most challenging objective, and the most important.</a:t>
            </a:r>
            <a:endParaRPr lang="en-US" sz="2000" b="1">
              <a:solidFill>
                <a:srgbClr val="92D050"/>
              </a:solidFill>
              <a:effectLst/>
              <a:latin typeface="Calibri Light" panose="020F03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endParaRPr lang="en-US" sz="2000">
              <a:solidFill>
                <a:srgbClr val="FEFFFF"/>
              </a:solidFill>
              <a:latin typeface="Calibri Light" panose="020F03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endParaRPr lang="en-US" sz="2000">
              <a:solidFill>
                <a:srgbClr val="FEFFFF"/>
              </a:solidFill>
              <a:effectLst/>
              <a:latin typeface="Calibri Light" panose="020F03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sz="2000">
                <a:solidFill>
                  <a:srgbClr val="FEFFFF"/>
                </a:solidFill>
                <a:effectLst/>
                <a:latin typeface="Calibri Light" panose="020F0302020204030204" pitchFamily="34" charset="0"/>
                <a:ea typeface="Calibri" panose="020F0502020204030204" pitchFamily="34" charset="0"/>
                <a:cs typeface="Calibri" panose="020F0502020204030204" pitchFamily="34" charset="0"/>
              </a:rPr>
              <a:t>Within the area of natural resources conservation, aquatic environments and the fish that live within them are areas of intense scientific scrutiny and provide attractive and popular opportunities for extension education. </a:t>
            </a:r>
            <a:endParaRPr lang="en-US" sz="2000">
              <a:solidFill>
                <a:srgbClr val="FEFFFF"/>
              </a:solidFill>
              <a:effectLst/>
              <a:latin typeface="Calibri" panose="020F0502020204030204" pitchFamily="34" charset="0"/>
              <a:ea typeface="Calibri" panose="020F0502020204030204" pitchFamily="34" charset="0"/>
            </a:endParaRPr>
          </a:p>
          <a:p>
            <a:pPr marL="0" indent="0">
              <a:buNone/>
            </a:pPr>
            <a:endParaRPr lang="en-US" sz="1100" dirty="0">
              <a:solidFill>
                <a:srgbClr val="FEFFFF"/>
              </a:solidFill>
            </a:endParaRPr>
          </a:p>
        </p:txBody>
      </p:sp>
      <p:pic>
        <p:nvPicPr>
          <p:cNvPr id="1026" name="Picture 2" descr="Stories from the Sea: Fishermen on Climate Change - The Nature Conservancy  in Washington">
            <a:extLst>
              <a:ext uri="{FF2B5EF4-FFF2-40B4-BE49-F238E27FC236}">
                <a16:creationId xmlns:a16="http://schemas.microsoft.com/office/drawing/2014/main" id="{F0618F34-97F3-4741-B95B-EFD4FAD7C7C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4644676" y="1690103"/>
            <a:ext cx="7551160" cy="3647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503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3F435E-B0DF-459D-9166-41B4085D2BAD}"/>
              </a:ext>
            </a:extLst>
          </p:cNvPr>
          <p:cNvSpPr>
            <a:spLocks noGrp="1"/>
          </p:cNvSpPr>
          <p:nvPr>
            <p:ph type="title"/>
          </p:nvPr>
        </p:nvSpPr>
        <p:spPr>
          <a:xfrm>
            <a:off x="524740" y="620392"/>
            <a:ext cx="3923691" cy="5504688"/>
          </a:xfrm>
        </p:spPr>
        <p:txBody>
          <a:bodyPr>
            <a:normAutofit/>
          </a:bodyPr>
          <a:lstStyle/>
          <a:p>
            <a:r>
              <a:rPr lang="en-US" sz="6000" dirty="0">
                <a:solidFill>
                  <a:schemeClr val="bg1"/>
                </a:solidFill>
              </a:rPr>
              <a:t>Extension Objective 3: </a:t>
            </a:r>
            <a:r>
              <a:rPr lang="en-US" sz="2800" b="1" i="1" dirty="0">
                <a:effectLst/>
                <a:latin typeface="Calibri Light" panose="020F0302020204030204" pitchFamily="34" charset="0"/>
                <a:ea typeface="Calibri" panose="020F0502020204030204" pitchFamily="34" charset="0"/>
                <a:cs typeface="Calibri" panose="020F0502020204030204" pitchFamily="34" charset="0"/>
              </a:rPr>
              <a:t>Create an Innovative Fisheries Extension Web Presence and Experience</a:t>
            </a:r>
            <a:r>
              <a:rPr lang="en-US" sz="2800" b="1" dirty="0">
                <a:effectLst/>
                <a:latin typeface="Calibri Light" panose="020F0302020204030204" pitchFamily="34" charset="0"/>
                <a:ea typeface="Calibri" panose="020F0502020204030204" pitchFamily="34" charset="0"/>
                <a:cs typeface="Calibri" panose="020F0502020204030204" pitchFamily="34" charset="0"/>
              </a:rPr>
              <a:t> </a:t>
            </a:r>
            <a:br>
              <a:rPr lang="en-US" sz="2800" dirty="0"/>
            </a:br>
            <a:endParaRPr lang="en-US" sz="6000" dirty="0">
              <a:solidFill>
                <a:schemeClr val="bg1"/>
              </a:solidFill>
            </a:endParaRPr>
          </a:p>
        </p:txBody>
      </p:sp>
      <p:graphicFrame>
        <p:nvGraphicFramePr>
          <p:cNvPr id="29" name="Content Placeholder 2">
            <a:extLst>
              <a:ext uri="{FF2B5EF4-FFF2-40B4-BE49-F238E27FC236}">
                <a16:creationId xmlns:a16="http://schemas.microsoft.com/office/drawing/2014/main" id="{F064107B-3AE5-4A50-90C7-255A967AAF71}"/>
              </a:ext>
            </a:extLst>
          </p:cNvPr>
          <p:cNvGraphicFramePr>
            <a:graphicFrameLocks noGrp="1"/>
          </p:cNvGraphicFramePr>
          <p:nvPr>
            <p:ph idx="1"/>
            <p:extLst>
              <p:ext uri="{D42A27DB-BD31-4B8C-83A1-F6EECF244321}">
                <p14:modId xmlns:p14="http://schemas.microsoft.com/office/powerpoint/2010/main" val="2081290765"/>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1618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E3E5A5C-2B05-4A56-BDCC-F18B9C67B2BD}"/>
              </a:ext>
            </a:extLst>
          </p:cNvPr>
          <p:cNvPicPr>
            <a:picLocks noChangeAspect="1"/>
          </p:cNvPicPr>
          <p:nvPr/>
        </p:nvPicPr>
        <p:blipFill rotWithShape="1">
          <a:blip r:embed="rId2"/>
          <a:srcRect r="5925"/>
          <a:stretch/>
        </p:blipFill>
        <p:spPr>
          <a:xfrm>
            <a:off x="454849" y="222676"/>
            <a:ext cx="5258096" cy="3004228"/>
          </a:xfrm>
          <a:prstGeom prst="rect">
            <a:avLst/>
          </a:prstGeom>
        </p:spPr>
      </p:pic>
      <p:pic>
        <p:nvPicPr>
          <p:cNvPr id="5" name="Picture 4">
            <a:extLst>
              <a:ext uri="{FF2B5EF4-FFF2-40B4-BE49-F238E27FC236}">
                <a16:creationId xmlns:a16="http://schemas.microsoft.com/office/drawing/2014/main" id="{4D75E73E-E60E-4E66-B720-BEB05BF3E448}"/>
              </a:ext>
            </a:extLst>
          </p:cNvPr>
          <p:cNvPicPr>
            <a:picLocks noChangeAspect="1"/>
          </p:cNvPicPr>
          <p:nvPr/>
        </p:nvPicPr>
        <p:blipFill rotWithShape="1">
          <a:blip r:embed="rId3"/>
          <a:srcRect r="11608" b="-1"/>
          <a:stretch/>
        </p:blipFill>
        <p:spPr>
          <a:xfrm>
            <a:off x="6295147" y="1769827"/>
            <a:ext cx="5723165" cy="3318345"/>
          </a:xfrm>
          <a:prstGeom prst="rect">
            <a:avLst/>
          </a:prstGeom>
        </p:spPr>
      </p:pic>
      <p:sp>
        <p:nvSpPr>
          <p:cNvPr id="23" name="Rectangle 22">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64897B5-C259-4DAD-BB72-26CDFAA72683}"/>
              </a:ext>
            </a:extLst>
          </p:cNvPr>
          <p:cNvPicPr>
            <a:picLocks noChangeAspect="1"/>
          </p:cNvPicPr>
          <p:nvPr/>
        </p:nvPicPr>
        <p:blipFill rotWithShape="1">
          <a:blip r:embed="rId4"/>
          <a:srcRect t="2156" r="2" b="2"/>
          <a:stretch/>
        </p:blipFill>
        <p:spPr>
          <a:xfrm>
            <a:off x="454849" y="3719450"/>
            <a:ext cx="5426764" cy="2893819"/>
          </a:xfrm>
          <a:prstGeom prst="rect">
            <a:avLst/>
          </a:prstGeom>
        </p:spPr>
      </p:pic>
      <p:sp>
        <p:nvSpPr>
          <p:cNvPr id="12" name="TextBox 11">
            <a:extLst>
              <a:ext uri="{FF2B5EF4-FFF2-40B4-BE49-F238E27FC236}">
                <a16:creationId xmlns:a16="http://schemas.microsoft.com/office/drawing/2014/main" id="{6E9D6BBE-D6E0-4276-B308-2BBF061338BD}"/>
              </a:ext>
            </a:extLst>
          </p:cNvPr>
          <p:cNvSpPr txBox="1"/>
          <p:nvPr/>
        </p:nvSpPr>
        <p:spPr>
          <a:xfrm>
            <a:off x="6936377" y="5447211"/>
            <a:ext cx="4800774" cy="1200329"/>
          </a:xfrm>
          <a:prstGeom prst="rect">
            <a:avLst/>
          </a:prstGeom>
          <a:noFill/>
        </p:spPr>
        <p:txBody>
          <a:bodyPr wrap="square" rtlCol="0">
            <a:spAutoFit/>
          </a:bodyPr>
          <a:lstStyle/>
          <a:p>
            <a:r>
              <a:rPr lang="en-US" dirty="0">
                <a:hlinkClick r:id="rId5"/>
              </a:rPr>
              <a:t>https://www.facebook.com/ADKfisheryresearch</a:t>
            </a:r>
            <a:endParaRPr lang="en-US" dirty="0"/>
          </a:p>
          <a:p>
            <a:endParaRPr lang="en-US" dirty="0"/>
          </a:p>
          <a:p>
            <a:r>
              <a:rPr lang="en-US" dirty="0">
                <a:effectLst/>
                <a:latin typeface="inherit"/>
              </a:rPr>
              <a:t>@ADKfisheryresearch</a:t>
            </a:r>
            <a:r>
              <a:rPr lang="en-US" b="0" i="0" dirty="0">
                <a:solidFill>
                  <a:srgbClr val="65676B"/>
                </a:solidFill>
                <a:effectLst/>
                <a:latin typeface="Segoe UI Historic" panose="020B0502040204020203" pitchFamily="34" charset="0"/>
              </a:rPr>
              <a:t> </a:t>
            </a:r>
            <a:br>
              <a:rPr lang="en-US" b="0" i="0" dirty="0">
                <a:solidFill>
                  <a:srgbClr val="65676B"/>
                </a:solidFill>
                <a:effectLst/>
                <a:latin typeface="Segoe UI Historic" panose="020B0502040204020203" pitchFamily="34" charset="0"/>
              </a:rPr>
            </a:br>
            <a:endParaRPr lang="en-US" dirty="0"/>
          </a:p>
        </p:txBody>
      </p:sp>
    </p:spTree>
    <p:extLst>
      <p:ext uri="{BB962C8B-B14F-4D97-AF65-F5344CB8AC3E}">
        <p14:creationId xmlns:p14="http://schemas.microsoft.com/office/powerpoint/2010/main" val="1878405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3F435E-B0DF-459D-9166-41B4085D2BAD}"/>
              </a:ext>
            </a:extLst>
          </p:cNvPr>
          <p:cNvSpPr>
            <a:spLocks noGrp="1"/>
          </p:cNvSpPr>
          <p:nvPr>
            <p:ph type="title"/>
          </p:nvPr>
        </p:nvSpPr>
        <p:spPr>
          <a:xfrm>
            <a:off x="524740" y="620392"/>
            <a:ext cx="3985475" cy="5504688"/>
          </a:xfrm>
        </p:spPr>
        <p:txBody>
          <a:bodyPr>
            <a:normAutofit/>
          </a:bodyPr>
          <a:lstStyle/>
          <a:p>
            <a:r>
              <a:rPr lang="en-US" sz="6000" dirty="0">
                <a:solidFill>
                  <a:schemeClr val="bg1"/>
                </a:solidFill>
              </a:rPr>
              <a:t>Extension Objective 4: </a:t>
            </a:r>
            <a:r>
              <a:rPr lang="en-US" sz="2800" b="1" i="1" dirty="0">
                <a:effectLst/>
                <a:latin typeface="Calibri Light" panose="020F0302020204030204" pitchFamily="34" charset="0"/>
                <a:ea typeface="Calibri" panose="020F0502020204030204" pitchFamily="34" charset="0"/>
                <a:cs typeface="Calibri" panose="020F0502020204030204" pitchFamily="34" charset="0"/>
              </a:rPr>
              <a:t>Build New </a:t>
            </a:r>
            <a:r>
              <a:rPr lang="en-US" sz="2800" b="1" i="1" dirty="0">
                <a:effectLst/>
                <a:latin typeface="Calibri" panose="020F0502020204030204" pitchFamily="34" charset="0"/>
                <a:ea typeface="Calibri" panose="020F0502020204030204" pitchFamily="34" charset="0"/>
              </a:rPr>
              <a:t>CCE North Country ADKs and Fisheries</a:t>
            </a:r>
            <a:r>
              <a:rPr lang="en-US" sz="2800" dirty="0">
                <a:effectLst/>
                <a:latin typeface="Calibri" panose="020F0502020204030204" pitchFamily="34" charset="0"/>
                <a:ea typeface="Calibri" panose="020F0502020204030204" pitchFamily="34" charset="0"/>
              </a:rPr>
              <a:t> </a:t>
            </a:r>
            <a:r>
              <a:rPr lang="en-US" sz="2800" b="1" i="1" dirty="0">
                <a:effectLst/>
                <a:latin typeface="Calibri Light" panose="020F0302020204030204" pitchFamily="34" charset="0"/>
                <a:ea typeface="Calibri" panose="020F0502020204030204" pitchFamily="34" charset="0"/>
                <a:cs typeface="Calibri" panose="020F0502020204030204" pitchFamily="34" charset="0"/>
              </a:rPr>
              <a:t>Partnerships </a:t>
            </a:r>
            <a:br>
              <a:rPr lang="en-US" sz="2800" dirty="0"/>
            </a:br>
            <a:endParaRPr lang="en-US" sz="6000" dirty="0">
              <a:solidFill>
                <a:schemeClr val="bg1"/>
              </a:solidFill>
            </a:endParaRPr>
          </a:p>
        </p:txBody>
      </p:sp>
      <p:graphicFrame>
        <p:nvGraphicFramePr>
          <p:cNvPr id="29" name="Content Placeholder 2">
            <a:extLst>
              <a:ext uri="{FF2B5EF4-FFF2-40B4-BE49-F238E27FC236}">
                <a16:creationId xmlns:a16="http://schemas.microsoft.com/office/drawing/2014/main" id="{F064107B-3AE5-4A50-90C7-255A967AAF71}"/>
              </a:ext>
            </a:extLst>
          </p:cNvPr>
          <p:cNvGraphicFramePr>
            <a:graphicFrameLocks noGrp="1"/>
          </p:cNvGraphicFramePr>
          <p:nvPr>
            <p:ph idx="1"/>
            <p:extLst>
              <p:ext uri="{D42A27DB-BD31-4B8C-83A1-F6EECF244321}">
                <p14:modId xmlns:p14="http://schemas.microsoft.com/office/powerpoint/2010/main" val="659541418"/>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6266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41D80EF-F69D-4AC2-89AC-E194A9BCA34B}"/>
              </a:ext>
            </a:extLst>
          </p:cNvPr>
          <p:cNvPicPr>
            <a:picLocks noChangeAspect="1"/>
          </p:cNvPicPr>
          <p:nvPr/>
        </p:nvPicPr>
        <p:blipFill>
          <a:blip r:embed="rId2">
            <a:alphaModFix amt="7000"/>
          </a:blip>
          <a:stretch>
            <a:fillRect/>
          </a:stretch>
        </p:blipFill>
        <p:spPr>
          <a:xfrm>
            <a:off x="4294209" y="1635862"/>
            <a:ext cx="3877484" cy="3877484"/>
          </a:xfrm>
          <a:prstGeom prst="rect">
            <a:avLst/>
          </a:prstGeom>
        </p:spPr>
      </p:pic>
      <p:graphicFrame>
        <p:nvGraphicFramePr>
          <p:cNvPr id="4" name="Diagram 3">
            <a:extLst>
              <a:ext uri="{FF2B5EF4-FFF2-40B4-BE49-F238E27FC236}">
                <a16:creationId xmlns:a16="http://schemas.microsoft.com/office/drawing/2014/main" id="{0D376AC7-014A-4B22-9AE4-31A4E2E78A9F}"/>
              </a:ext>
            </a:extLst>
          </p:cNvPr>
          <p:cNvGraphicFramePr/>
          <p:nvPr>
            <p:extLst>
              <p:ext uri="{D42A27DB-BD31-4B8C-83A1-F6EECF244321}">
                <p14:modId xmlns:p14="http://schemas.microsoft.com/office/powerpoint/2010/main" val="789955411"/>
              </p:ext>
            </p:extLst>
          </p:nvPr>
        </p:nvGraphicFramePr>
        <p:xfrm>
          <a:off x="975151" y="71438"/>
          <a:ext cx="10515600" cy="6715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picture containing drawing&#10;&#10;Description automatically generated">
            <a:extLst>
              <a:ext uri="{FF2B5EF4-FFF2-40B4-BE49-F238E27FC236}">
                <a16:creationId xmlns:a16="http://schemas.microsoft.com/office/drawing/2014/main" id="{7A231A39-D00D-4BAC-B547-86EC028CB71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90582" y="2373472"/>
            <a:ext cx="4284737" cy="1741724"/>
          </a:xfrm>
          <a:prstGeom prst="rect">
            <a:avLst/>
          </a:prstGeom>
        </p:spPr>
      </p:pic>
      <p:sp>
        <p:nvSpPr>
          <p:cNvPr id="7" name="TextBox 6">
            <a:extLst>
              <a:ext uri="{FF2B5EF4-FFF2-40B4-BE49-F238E27FC236}">
                <a16:creationId xmlns:a16="http://schemas.microsoft.com/office/drawing/2014/main" id="{32B333E2-4AC7-419A-B15B-4D8EDDA2AD6A}"/>
              </a:ext>
            </a:extLst>
          </p:cNvPr>
          <p:cNvSpPr txBox="1"/>
          <p:nvPr/>
        </p:nvSpPr>
        <p:spPr>
          <a:xfrm>
            <a:off x="5166024" y="3135169"/>
            <a:ext cx="2581155" cy="369332"/>
          </a:xfrm>
          <a:prstGeom prst="rect">
            <a:avLst/>
          </a:prstGeom>
          <a:noFill/>
        </p:spPr>
        <p:txBody>
          <a:bodyPr wrap="square" rtlCol="0">
            <a:spAutoFit/>
          </a:bodyPr>
          <a:lstStyle/>
          <a:p>
            <a:r>
              <a:rPr lang="en-US" dirty="0">
                <a:solidFill>
                  <a:schemeClr val="bg1"/>
                </a:solidFill>
              </a:rPr>
              <a:t>ADK Brook Trout Alliance</a:t>
            </a:r>
          </a:p>
        </p:txBody>
      </p:sp>
    </p:spTree>
    <p:extLst>
      <p:ext uri="{BB962C8B-B14F-4D97-AF65-F5344CB8AC3E}">
        <p14:creationId xmlns:p14="http://schemas.microsoft.com/office/powerpoint/2010/main" val="2035778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3F435E-B0DF-459D-9166-41B4085D2BAD}"/>
              </a:ext>
            </a:extLst>
          </p:cNvPr>
          <p:cNvSpPr>
            <a:spLocks noGrp="1"/>
          </p:cNvSpPr>
          <p:nvPr>
            <p:ph type="title"/>
          </p:nvPr>
        </p:nvSpPr>
        <p:spPr>
          <a:xfrm>
            <a:off x="524740" y="620392"/>
            <a:ext cx="3886621" cy="5504688"/>
          </a:xfrm>
        </p:spPr>
        <p:txBody>
          <a:bodyPr>
            <a:normAutofit/>
          </a:bodyPr>
          <a:lstStyle/>
          <a:p>
            <a:r>
              <a:rPr lang="en-US" sz="6000" dirty="0">
                <a:solidFill>
                  <a:schemeClr val="bg1"/>
                </a:solidFill>
              </a:rPr>
              <a:t>Extension Objective 5: </a:t>
            </a:r>
            <a:r>
              <a:rPr lang="en-US" sz="2800" b="1" i="1" dirty="0">
                <a:effectLst/>
                <a:latin typeface="Calibri Light" panose="020F0302020204030204" pitchFamily="34" charset="0"/>
                <a:ea typeface="Calibri" panose="020F0502020204030204" pitchFamily="34" charset="0"/>
                <a:cs typeface="Calibri" panose="020F0502020204030204" pitchFamily="34" charset="0"/>
              </a:rPr>
              <a:t>Initiate New Innovative Cold-Water Fisheries Extension Programs</a:t>
            </a:r>
            <a:br>
              <a:rPr lang="en-US" sz="2800" b="1" i="1" dirty="0">
                <a:effectLst/>
                <a:latin typeface="Calibri Light" panose="020F0302020204030204" pitchFamily="34" charset="0"/>
                <a:ea typeface="Calibri" panose="020F0502020204030204" pitchFamily="34" charset="0"/>
                <a:cs typeface="Calibri" panose="020F0502020204030204" pitchFamily="34" charset="0"/>
              </a:rPr>
            </a:br>
            <a:br>
              <a:rPr lang="en-US" sz="2800" dirty="0"/>
            </a:br>
            <a:endParaRPr lang="en-US" sz="6000" dirty="0">
              <a:solidFill>
                <a:schemeClr val="bg1"/>
              </a:solidFill>
            </a:endParaRPr>
          </a:p>
        </p:txBody>
      </p:sp>
      <p:graphicFrame>
        <p:nvGraphicFramePr>
          <p:cNvPr id="29" name="Content Placeholder 2">
            <a:extLst>
              <a:ext uri="{FF2B5EF4-FFF2-40B4-BE49-F238E27FC236}">
                <a16:creationId xmlns:a16="http://schemas.microsoft.com/office/drawing/2014/main" id="{F064107B-3AE5-4A50-90C7-255A967AAF71}"/>
              </a:ext>
            </a:extLst>
          </p:cNvPr>
          <p:cNvGraphicFramePr>
            <a:graphicFrameLocks noGrp="1"/>
          </p:cNvGraphicFramePr>
          <p:nvPr>
            <p:ph idx="1"/>
            <p:extLst>
              <p:ext uri="{D42A27DB-BD31-4B8C-83A1-F6EECF244321}">
                <p14:modId xmlns:p14="http://schemas.microsoft.com/office/powerpoint/2010/main" val="4068577801"/>
              </p:ext>
            </p:extLst>
          </p:nvPr>
        </p:nvGraphicFramePr>
        <p:xfrm>
          <a:off x="5468389" y="235131"/>
          <a:ext cx="6263640" cy="6426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0735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imeline&#10;&#10;Description automatically generated">
            <a:extLst>
              <a:ext uri="{FF2B5EF4-FFF2-40B4-BE49-F238E27FC236}">
                <a16:creationId xmlns:a16="http://schemas.microsoft.com/office/drawing/2014/main" id="{545E46E1-A032-40BE-848D-D2A44AE571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09406" y="-28597"/>
            <a:ext cx="4611188" cy="6916782"/>
          </a:xfrm>
        </p:spPr>
      </p:pic>
    </p:spTree>
    <p:extLst>
      <p:ext uri="{BB962C8B-B14F-4D97-AF65-F5344CB8AC3E}">
        <p14:creationId xmlns:p14="http://schemas.microsoft.com/office/powerpoint/2010/main" val="2536976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3F435E-B0DF-459D-9166-41B4085D2BAD}"/>
              </a:ext>
            </a:extLst>
          </p:cNvPr>
          <p:cNvSpPr>
            <a:spLocks noGrp="1"/>
          </p:cNvSpPr>
          <p:nvPr>
            <p:ph type="title"/>
          </p:nvPr>
        </p:nvSpPr>
        <p:spPr>
          <a:xfrm>
            <a:off x="524741" y="620392"/>
            <a:ext cx="3995008" cy="5504688"/>
          </a:xfrm>
        </p:spPr>
        <p:txBody>
          <a:bodyPr>
            <a:normAutofit/>
          </a:bodyPr>
          <a:lstStyle/>
          <a:p>
            <a:r>
              <a:rPr lang="en-US" sz="6000" dirty="0">
                <a:solidFill>
                  <a:schemeClr val="bg1"/>
                </a:solidFill>
              </a:rPr>
              <a:t>Extension Objective 6: </a:t>
            </a:r>
            <a:r>
              <a:rPr lang="en-US" sz="2800" b="1" i="1" dirty="0">
                <a:effectLst/>
                <a:latin typeface="Calibri Light" panose="020F0302020204030204" pitchFamily="34" charset="0"/>
                <a:ea typeface="Calibri" panose="020F0502020204030204" pitchFamily="34" charset="0"/>
                <a:cs typeface="Calibri" panose="020F0502020204030204" pitchFamily="34" charset="0"/>
              </a:rPr>
              <a:t>Recruit New CCE Partners &amp; Participants</a:t>
            </a:r>
            <a:br>
              <a:rPr lang="en-US" sz="2800" dirty="0">
                <a:effectLst/>
                <a:latin typeface="Calibri" panose="020F0502020204030204" pitchFamily="34" charset="0"/>
                <a:ea typeface="Calibri" panose="020F0502020204030204" pitchFamily="34" charset="0"/>
              </a:rPr>
            </a:br>
            <a:br>
              <a:rPr lang="en-US" sz="2800" dirty="0"/>
            </a:br>
            <a:endParaRPr lang="en-US" sz="6000" dirty="0">
              <a:solidFill>
                <a:schemeClr val="bg1"/>
              </a:solidFill>
            </a:endParaRPr>
          </a:p>
        </p:txBody>
      </p:sp>
      <p:graphicFrame>
        <p:nvGraphicFramePr>
          <p:cNvPr id="29" name="Content Placeholder 2">
            <a:extLst>
              <a:ext uri="{FF2B5EF4-FFF2-40B4-BE49-F238E27FC236}">
                <a16:creationId xmlns:a16="http://schemas.microsoft.com/office/drawing/2014/main" id="{F064107B-3AE5-4A50-90C7-255A967AAF71}"/>
              </a:ext>
            </a:extLst>
          </p:cNvPr>
          <p:cNvGraphicFramePr>
            <a:graphicFrameLocks noGrp="1"/>
          </p:cNvGraphicFramePr>
          <p:nvPr>
            <p:ph idx="1"/>
            <p:extLst>
              <p:ext uri="{D42A27DB-BD31-4B8C-83A1-F6EECF244321}">
                <p14:modId xmlns:p14="http://schemas.microsoft.com/office/powerpoint/2010/main" val="629344420"/>
              </p:ext>
            </p:extLst>
          </p:nvPr>
        </p:nvGraphicFramePr>
        <p:xfrm>
          <a:off x="5468389" y="620393"/>
          <a:ext cx="6263640" cy="2031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49600B46-195D-41E9-820D-6A06541E37C9}"/>
              </a:ext>
            </a:extLst>
          </p:cNvPr>
          <p:cNvPicPr>
            <a:picLocks noChangeAspect="1"/>
          </p:cNvPicPr>
          <p:nvPr/>
        </p:nvPicPr>
        <p:blipFill>
          <a:blip r:embed="rId7"/>
          <a:stretch>
            <a:fillRect/>
          </a:stretch>
        </p:blipFill>
        <p:spPr>
          <a:xfrm>
            <a:off x="5236656" y="3333579"/>
            <a:ext cx="2666373" cy="1718481"/>
          </a:xfrm>
          <a:prstGeom prst="rect">
            <a:avLst/>
          </a:prstGeom>
        </p:spPr>
      </p:pic>
      <p:pic>
        <p:nvPicPr>
          <p:cNvPr id="7" name="Picture 6">
            <a:extLst>
              <a:ext uri="{FF2B5EF4-FFF2-40B4-BE49-F238E27FC236}">
                <a16:creationId xmlns:a16="http://schemas.microsoft.com/office/drawing/2014/main" id="{B1565564-5B05-468E-B2D7-D7846D107782}"/>
              </a:ext>
            </a:extLst>
          </p:cNvPr>
          <p:cNvPicPr>
            <a:picLocks noChangeAspect="1"/>
          </p:cNvPicPr>
          <p:nvPr/>
        </p:nvPicPr>
        <p:blipFill>
          <a:blip r:embed="rId8"/>
          <a:stretch>
            <a:fillRect/>
          </a:stretch>
        </p:blipFill>
        <p:spPr>
          <a:xfrm>
            <a:off x="8600209" y="3246857"/>
            <a:ext cx="2570119" cy="1718482"/>
          </a:xfrm>
          <a:prstGeom prst="rect">
            <a:avLst/>
          </a:prstGeom>
        </p:spPr>
      </p:pic>
      <p:pic>
        <p:nvPicPr>
          <p:cNvPr id="9" name="Picture 8">
            <a:extLst>
              <a:ext uri="{FF2B5EF4-FFF2-40B4-BE49-F238E27FC236}">
                <a16:creationId xmlns:a16="http://schemas.microsoft.com/office/drawing/2014/main" id="{029F5EA4-49DA-470B-B0AA-35C4126D5AFB}"/>
              </a:ext>
            </a:extLst>
          </p:cNvPr>
          <p:cNvPicPr>
            <a:picLocks noChangeAspect="1"/>
          </p:cNvPicPr>
          <p:nvPr/>
        </p:nvPicPr>
        <p:blipFill>
          <a:blip r:embed="rId9"/>
          <a:stretch>
            <a:fillRect/>
          </a:stretch>
        </p:blipFill>
        <p:spPr>
          <a:xfrm>
            <a:off x="5350642" y="5271407"/>
            <a:ext cx="2438400" cy="1409700"/>
          </a:xfrm>
          <a:prstGeom prst="rect">
            <a:avLst/>
          </a:prstGeom>
        </p:spPr>
      </p:pic>
      <p:pic>
        <p:nvPicPr>
          <p:cNvPr id="11" name="Picture 10">
            <a:extLst>
              <a:ext uri="{FF2B5EF4-FFF2-40B4-BE49-F238E27FC236}">
                <a16:creationId xmlns:a16="http://schemas.microsoft.com/office/drawing/2014/main" id="{EC676CCD-A817-4AA2-A0A7-BC17C2987F36}"/>
              </a:ext>
            </a:extLst>
          </p:cNvPr>
          <p:cNvPicPr>
            <a:picLocks noChangeAspect="1"/>
          </p:cNvPicPr>
          <p:nvPr/>
        </p:nvPicPr>
        <p:blipFill>
          <a:blip r:embed="rId10"/>
          <a:stretch>
            <a:fillRect/>
          </a:stretch>
        </p:blipFill>
        <p:spPr>
          <a:xfrm>
            <a:off x="8168398" y="5271407"/>
            <a:ext cx="3707805" cy="1409700"/>
          </a:xfrm>
          <a:prstGeom prst="rect">
            <a:avLst/>
          </a:prstGeom>
        </p:spPr>
      </p:pic>
    </p:spTree>
    <p:extLst>
      <p:ext uri="{BB962C8B-B14F-4D97-AF65-F5344CB8AC3E}">
        <p14:creationId xmlns:p14="http://schemas.microsoft.com/office/powerpoint/2010/main" val="95723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rookie - Trout Flank Blue (ORIGINAL SOLD, PRINTS AVAILABLE)">
            <a:extLst>
              <a:ext uri="{FF2B5EF4-FFF2-40B4-BE49-F238E27FC236}">
                <a16:creationId xmlns:a16="http://schemas.microsoft.com/office/drawing/2014/main" id="{49EA4818-4187-4DC6-9C3F-C244B3086E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5624"/>
            <a:ext cx="10515600" cy="435133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ontent Placeholder 3">
            <a:extLst>
              <a:ext uri="{FF2B5EF4-FFF2-40B4-BE49-F238E27FC236}">
                <a16:creationId xmlns:a16="http://schemas.microsoft.com/office/drawing/2014/main" id="{3B6DFB55-B7CE-4F0D-81C4-9E9740B0900D}"/>
              </a:ext>
            </a:extLst>
          </p:cNvPr>
          <p:cNvGraphicFramePr>
            <a:graphicFrameLocks noGrp="1"/>
          </p:cNvGraphicFramePr>
          <p:nvPr>
            <p:ph idx="1"/>
          </p:nvPr>
        </p:nvGraphicFramePr>
        <p:xfrm>
          <a:off x="592214" y="1358283"/>
          <a:ext cx="11007571" cy="4818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07E452EB-CE3B-43BC-9CB9-6DC77CE06CB7}"/>
              </a:ext>
            </a:extLst>
          </p:cNvPr>
          <p:cNvSpPr txBox="1"/>
          <p:nvPr/>
        </p:nvSpPr>
        <p:spPr>
          <a:xfrm>
            <a:off x="665825" y="248575"/>
            <a:ext cx="4678532" cy="707886"/>
          </a:xfrm>
          <a:prstGeom prst="rect">
            <a:avLst/>
          </a:prstGeom>
          <a:noFill/>
        </p:spPr>
        <p:txBody>
          <a:bodyPr wrap="square" rtlCol="0">
            <a:spAutoFit/>
          </a:bodyPr>
          <a:lstStyle/>
          <a:p>
            <a:r>
              <a:rPr lang="en-US" sz="4000" dirty="0"/>
              <a:t>Questions?</a:t>
            </a:r>
          </a:p>
        </p:txBody>
      </p:sp>
    </p:spTree>
    <p:extLst>
      <p:ext uri="{BB962C8B-B14F-4D97-AF65-F5344CB8AC3E}">
        <p14:creationId xmlns:p14="http://schemas.microsoft.com/office/powerpoint/2010/main" val="696417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BDAC5B6-20CE-447F-8BA1-F2274AC7A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D1D22B31-BF8F-446B-9009-8A251FB1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4098" name="Picture 2" descr="Time for Interaction - Photos | Facebook">
            <a:extLst>
              <a:ext uri="{FF2B5EF4-FFF2-40B4-BE49-F238E27FC236}">
                <a16:creationId xmlns:a16="http://schemas.microsoft.com/office/drawing/2014/main" id="{49E3CB84-2CE4-4B96-AB58-464BA38268B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72233" y="1201003"/>
            <a:ext cx="4107976" cy="410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21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B87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6EDC1F-54C9-4E6C-B03A-D3D0232DB22F}"/>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A parting shot…</a:t>
            </a:r>
          </a:p>
        </p:txBody>
      </p:sp>
      <p:pic>
        <p:nvPicPr>
          <p:cNvPr id="5" name="Picture 4">
            <a:extLst>
              <a:ext uri="{FF2B5EF4-FFF2-40B4-BE49-F238E27FC236}">
                <a16:creationId xmlns:a16="http://schemas.microsoft.com/office/drawing/2014/main" id="{08524969-4A79-4EC3-817F-B9A35359FEFA}"/>
              </a:ext>
            </a:extLst>
          </p:cNvPr>
          <p:cNvPicPr>
            <a:picLocks noChangeAspect="1"/>
          </p:cNvPicPr>
          <p:nvPr/>
        </p:nvPicPr>
        <p:blipFill>
          <a:blip r:embed="rId2"/>
          <a:stretch>
            <a:fillRect/>
          </a:stretch>
        </p:blipFill>
        <p:spPr>
          <a:xfrm>
            <a:off x="4367145" y="961812"/>
            <a:ext cx="6531108" cy="4930987"/>
          </a:xfrm>
          <a:prstGeom prst="rect">
            <a:avLst/>
          </a:prstGeom>
        </p:spPr>
      </p:pic>
      <p:sp>
        <p:nvSpPr>
          <p:cNvPr id="6" name="TextBox 5">
            <a:extLst>
              <a:ext uri="{FF2B5EF4-FFF2-40B4-BE49-F238E27FC236}">
                <a16:creationId xmlns:a16="http://schemas.microsoft.com/office/drawing/2014/main" id="{F79F086E-A920-49AF-9431-EFFA3C358784}"/>
              </a:ext>
            </a:extLst>
          </p:cNvPr>
          <p:cNvSpPr txBox="1"/>
          <p:nvPr/>
        </p:nvSpPr>
        <p:spPr>
          <a:xfrm>
            <a:off x="4526663" y="6165669"/>
            <a:ext cx="6224068" cy="523220"/>
          </a:xfrm>
          <a:prstGeom prst="rect">
            <a:avLst/>
          </a:prstGeom>
          <a:noFill/>
        </p:spPr>
        <p:txBody>
          <a:bodyPr wrap="square" rtlCol="0">
            <a:spAutoFit/>
          </a:bodyPr>
          <a:lstStyle/>
          <a:p>
            <a:r>
              <a:rPr lang="en-US" sz="2800" dirty="0">
                <a:hlinkClick r:id="rId3"/>
              </a:rPr>
              <a:t>https://blogs.cornell.edu/spear4/289-2/</a:t>
            </a:r>
            <a:endParaRPr lang="en-US" sz="2800" dirty="0"/>
          </a:p>
        </p:txBody>
      </p:sp>
    </p:spTree>
    <p:extLst>
      <p:ext uri="{BB962C8B-B14F-4D97-AF65-F5344CB8AC3E}">
        <p14:creationId xmlns:p14="http://schemas.microsoft.com/office/powerpoint/2010/main" val="2286166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ECE262D2-8389-4EC8-800E-199435D16231}"/>
              </a:ext>
            </a:extLst>
          </p:cNvPr>
          <p:cNvPicPr>
            <a:picLocks noChangeAspect="1"/>
          </p:cNvPicPr>
          <p:nvPr/>
        </p:nvPicPr>
        <p:blipFill rotWithShape="1">
          <a:blip r:embed="rId2"/>
          <a:srcRect r="1" b="58102"/>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16BA0335-A99A-4F83-8E7B-1466FFEF8EE1}"/>
              </a:ext>
            </a:extLst>
          </p:cNvPr>
          <p:cNvSpPr txBox="1"/>
          <p:nvPr/>
        </p:nvSpPr>
        <p:spPr>
          <a:xfrm>
            <a:off x="2990336" y="172994"/>
            <a:ext cx="7179274" cy="923330"/>
          </a:xfrm>
          <a:prstGeom prst="rect">
            <a:avLst/>
          </a:prstGeom>
          <a:noFill/>
        </p:spPr>
        <p:txBody>
          <a:bodyPr wrap="square" rtlCol="0">
            <a:spAutoFit/>
          </a:bodyPr>
          <a:lstStyle/>
          <a:p>
            <a:r>
              <a:rPr lang="en-US" dirty="0">
                <a:hlinkClick r:id="rId3"/>
              </a:rPr>
              <a:t>https://brage.inn.no/inn-xmlui/bitstream/handle/11250/2712526/fpsyg-10-01026.pdf?sequence=2&amp;isAllowed=y</a:t>
            </a:r>
            <a:endParaRPr lang="en-US" dirty="0"/>
          </a:p>
          <a:p>
            <a:endParaRPr lang="en-US" dirty="0"/>
          </a:p>
        </p:txBody>
      </p:sp>
    </p:spTree>
    <p:extLst>
      <p:ext uri="{BB962C8B-B14F-4D97-AF65-F5344CB8AC3E}">
        <p14:creationId xmlns:p14="http://schemas.microsoft.com/office/powerpoint/2010/main" val="2410540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100"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Three Rivers Lodge: Trophy Brook Trout Fishing in Labrador | Montana Angler  Destinations">
            <a:extLst>
              <a:ext uri="{FF2B5EF4-FFF2-40B4-BE49-F238E27FC236}">
                <a16:creationId xmlns:a16="http://schemas.microsoft.com/office/drawing/2014/main" id="{EAC25BB8-FAE2-468E-8B87-388563CE7782}"/>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6098" b="9632"/>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8E5BDBB-0C43-4A06-A1C7-B24D3F8857F1}"/>
              </a:ext>
            </a:extLst>
          </p:cNvPr>
          <p:cNvSpPr txBox="1"/>
          <p:nvPr/>
        </p:nvSpPr>
        <p:spPr>
          <a:xfrm>
            <a:off x="1524000" y="1122362"/>
            <a:ext cx="9144000" cy="290051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000">
                <a:solidFill>
                  <a:srgbClr val="FFFFFF"/>
                </a:solidFill>
                <a:latin typeface="+mj-lt"/>
                <a:ea typeface="+mj-ea"/>
                <a:cs typeface="+mj-cs"/>
              </a:rPr>
              <a:t>Thank you!</a:t>
            </a:r>
          </a:p>
        </p:txBody>
      </p:sp>
      <p:sp>
        <p:nvSpPr>
          <p:cNvPr id="3" name="TextBox 2">
            <a:extLst>
              <a:ext uri="{FF2B5EF4-FFF2-40B4-BE49-F238E27FC236}">
                <a16:creationId xmlns:a16="http://schemas.microsoft.com/office/drawing/2014/main" id="{7D588E88-25DF-4D2B-BE9C-F91A73E96FD1}"/>
              </a:ext>
            </a:extLst>
          </p:cNvPr>
          <p:cNvSpPr txBox="1"/>
          <p:nvPr/>
        </p:nvSpPr>
        <p:spPr>
          <a:xfrm>
            <a:off x="4049486" y="1122362"/>
            <a:ext cx="4833257" cy="646331"/>
          </a:xfrm>
          <a:prstGeom prst="rect">
            <a:avLst/>
          </a:prstGeom>
          <a:noFill/>
        </p:spPr>
        <p:txBody>
          <a:bodyPr wrap="square" rtlCol="0">
            <a:spAutoFit/>
          </a:bodyPr>
          <a:lstStyle/>
          <a:p>
            <a:r>
              <a:rPr lang="en-US" dirty="0"/>
              <a:t>Next Up – A CCE Association Perspective with Garett Livermore from Herkimer County CCE</a:t>
            </a:r>
          </a:p>
        </p:txBody>
      </p:sp>
    </p:spTree>
    <p:extLst>
      <p:ext uri="{BB962C8B-B14F-4D97-AF65-F5344CB8AC3E}">
        <p14:creationId xmlns:p14="http://schemas.microsoft.com/office/powerpoint/2010/main" val="266112480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1B27867-B957-4F8B-9C2F-569EDFABD2ED}"/>
              </a:ext>
            </a:extLst>
          </p:cNvPr>
          <p:cNvSpPr>
            <a:spLocks noGrp="1"/>
          </p:cNvSpPr>
          <p:nvPr>
            <p:ph idx="1"/>
          </p:nvPr>
        </p:nvSpPr>
        <p:spPr>
          <a:xfrm>
            <a:off x="871442" y="2447337"/>
            <a:ext cx="4353116" cy="3770434"/>
          </a:xfrm>
        </p:spPr>
        <p:txBody>
          <a:bodyPr anchor="t">
            <a:normAutofit/>
          </a:bodyPr>
          <a:lstStyle/>
          <a:p>
            <a:pPr marL="0" indent="0">
              <a:buNone/>
            </a:pPr>
            <a:r>
              <a:rPr lang="en-US" sz="2000" b="0" i="0">
                <a:solidFill>
                  <a:srgbClr val="595959"/>
                </a:solidFill>
                <a:effectLst/>
                <a:latin typeface="Georgia" panose="02040502050405020303" pitchFamily="18" charset="0"/>
              </a:rPr>
              <a:t>A climate change narrative represents people’s understanding of the climate change issue, including political and scientific aspects.</a:t>
            </a:r>
          </a:p>
          <a:p>
            <a:pPr marL="0" indent="0">
              <a:buNone/>
            </a:pPr>
            <a:endParaRPr lang="en-US" sz="2000">
              <a:solidFill>
                <a:srgbClr val="595959"/>
              </a:solidFill>
              <a:latin typeface="Georgia" panose="02040502050405020303" pitchFamily="18" charset="0"/>
            </a:endParaRPr>
          </a:p>
          <a:p>
            <a:pPr marL="0" indent="0">
              <a:buNone/>
            </a:pPr>
            <a:endParaRPr lang="en-US" sz="2000">
              <a:solidFill>
                <a:srgbClr val="595959"/>
              </a:solidFill>
            </a:endParaRPr>
          </a:p>
        </p:txBody>
      </p:sp>
      <p:pic>
        <p:nvPicPr>
          <p:cNvPr id="6146" name="Picture 2" descr="5 Business Storytelling Tactics To Engage And Inspire Audiences">
            <a:extLst>
              <a:ext uri="{FF2B5EF4-FFF2-40B4-BE49-F238E27FC236}">
                <a16:creationId xmlns:a16="http://schemas.microsoft.com/office/drawing/2014/main" id="{D6F1FF6A-FCAC-4D93-A254-4E906CEAE49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81801" y="1622557"/>
            <a:ext cx="4797056" cy="3658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555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265C927-5A7E-45CE-962D-3FE1FF6B3193}"/>
              </a:ext>
            </a:extLst>
          </p:cNvPr>
          <p:cNvSpPr>
            <a:spLocks noGrp="1"/>
          </p:cNvSpPr>
          <p:nvPr>
            <p:ph idx="1"/>
          </p:nvPr>
        </p:nvSpPr>
        <p:spPr>
          <a:xfrm>
            <a:off x="871442" y="2447337"/>
            <a:ext cx="4353116" cy="3770434"/>
          </a:xfrm>
        </p:spPr>
        <p:txBody>
          <a:bodyPr anchor="t">
            <a:normAutofit/>
          </a:bodyPr>
          <a:lstStyle/>
          <a:p>
            <a:pPr marL="0" indent="0">
              <a:buNone/>
            </a:pPr>
            <a:r>
              <a:rPr lang="en-US" sz="2000" b="0" i="0">
                <a:solidFill>
                  <a:srgbClr val="595959"/>
                </a:solidFill>
                <a:effectLst/>
                <a:latin typeface="Georgia" panose="02040502050405020303" pitchFamily="18" charset="0"/>
              </a:rPr>
              <a:t>Whereas the vast majority of scientists agree about the scientific evidence concerning climate change, its dynamics and its causes (</a:t>
            </a:r>
            <a:r>
              <a:rPr lang="en-US" sz="2000" b="0" i="0" u="none" strike="noStrike">
                <a:solidFill>
                  <a:srgbClr val="595959"/>
                </a:solidFill>
                <a:effectLst/>
                <a:latin typeface="Georgia" panose="02040502050405020303" pitchFamily="18" charset="0"/>
                <a:hlinkClick r:id="rId2"/>
              </a:rPr>
              <a:t>IPCC, 2014</a:t>
            </a:r>
            <a:r>
              <a:rPr lang="en-US" sz="2000" b="0" i="0">
                <a:solidFill>
                  <a:srgbClr val="595959"/>
                </a:solidFill>
                <a:effectLst/>
                <a:latin typeface="Georgia" panose="02040502050405020303" pitchFamily="18" charset="0"/>
              </a:rPr>
              <a:t>), popular narratives may range from outright disbelief, regarding climate change as a hoax contrived by left-wing ecologists, to viewing climate change as the most pressing problem of humankind, caused by greedy and reckless capitalists.</a:t>
            </a:r>
            <a:endParaRPr lang="en-US" sz="2000">
              <a:solidFill>
                <a:srgbClr val="595959"/>
              </a:solidFill>
            </a:endParaRPr>
          </a:p>
        </p:txBody>
      </p:sp>
      <p:pic>
        <p:nvPicPr>
          <p:cNvPr id="4" name="Picture 4" descr="Climate change deniers protest in Washington.">
            <a:extLst>
              <a:ext uri="{FF2B5EF4-FFF2-40B4-BE49-F238E27FC236}">
                <a16:creationId xmlns:a16="http://schemas.microsoft.com/office/drawing/2014/main" id="{E3C0E2F7-E977-4B8C-9E8A-1E7AA5860F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0" r="2359" b="1"/>
          <a:stretch/>
        </p:blipFill>
        <p:spPr bwMode="auto">
          <a:xfrm>
            <a:off x="6781801" y="2045797"/>
            <a:ext cx="4797056" cy="281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320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67040A5-40B9-4DB2-B699-5B2E305D73AA}"/>
              </a:ext>
            </a:extLst>
          </p:cNvPr>
          <p:cNvSpPr>
            <a:spLocks noGrp="1"/>
          </p:cNvSpPr>
          <p:nvPr>
            <p:ph idx="1"/>
          </p:nvPr>
        </p:nvSpPr>
        <p:spPr>
          <a:xfrm>
            <a:off x="871442" y="2447337"/>
            <a:ext cx="4353116" cy="3770434"/>
          </a:xfrm>
        </p:spPr>
        <p:txBody>
          <a:bodyPr anchor="t">
            <a:normAutofit/>
          </a:bodyPr>
          <a:lstStyle/>
          <a:p>
            <a:pPr marL="0" indent="0">
              <a:buNone/>
            </a:pPr>
            <a:r>
              <a:rPr lang="en-US" sz="2000" b="1" i="0" dirty="0">
                <a:solidFill>
                  <a:srgbClr val="595959"/>
                </a:solidFill>
                <a:effectLst/>
                <a:latin typeface="Georgia" panose="02040502050405020303" pitchFamily="18" charset="0"/>
              </a:rPr>
              <a:t>Evidence suggests that narratives rather than scientific facts represent people’s understanding of climate change</a:t>
            </a:r>
            <a:r>
              <a:rPr lang="en-US" sz="2000" b="0" i="0" dirty="0">
                <a:solidFill>
                  <a:srgbClr val="595959"/>
                </a:solidFill>
                <a:effectLst/>
                <a:latin typeface="Georgia" panose="02040502050405020303" pitchFamily="18" charset="0"/>
              </a:rPr>
              <a:t> (</a:t>
            </a:r>
            <a:r>
              <a:rPr lang="en-US" sz="2000" b="0" i="0" u="none" strike="noStrike" dirty="0">
                <a:solidFill>
                  <a:srgbClr val="595959"/>
                </a:solidFill>
                <a:effectLst/>
                <a:latin typeface="Georgia" panose="02040502050405020303" pitchFamily="18" charset="0"/>
                <a:hlinkClick r:id="rId2"/>
              </a:rPr>
              <a:t>Lowe et al., 2006</a:t>
            </a:r>
            <a:r>
              <a:rPr lang="en-US" sz="2000" b="0" i="0" dirty="0">
                <a:solidFill>
                  <a:srgbClr val="595959"/>
                </a:solidFill>
                <a:effectLst/>
                <a:latin typeface="Georgia" panose="02040502050405020303" pitchFamily="18" charset="0"/>
              </a:rPr>
              <a:t>; </a:t>
            </a:r>
            <a:r>
              <a:rPr lang="en-US" sz="2000" b="0" i="0" u="none" strike="noStrike" dirty="0" err="1">
                <a:solidFill>
                  <a:srgbClr val="595959"/>
                </a:solidFill>
                <a:effectLst/>
                <a:latin typeface="Georgia" panose="02040502050405020303" pitchFamily="18" charset="0"/>
                <a:hlinkClick r:id="rId3"/>
              </a:rPr>
              <a:t>Fløttum</a:t>
            </a:r>
            <a:r>
              <a:rPr lang="en-US" sz="2000" b="0" i="0" u="none" strike="noStrike" dirty="0">
                <a:solidFill>
                  <a:srgbClr val="595959"/>
                </a:solidFill>
                <a:effectLst/>
                <a:latin typeface="Georgia" panose="02040502050405020303" pitchFamily="18" charset="0"/>
                <a:hlinkClick r:id="rId3"/>
              </a:rPr>
              <a:t> and </a:t>
            </a:r>
            <a:r>
              <a:rPr lang="en-US" sz="2000" b="0" i="0" u="none" strike="noStrike" dirty="0" err="1">
                <a:solidFill>
                  <a:srgbClr val="595959"/>
                </a:solidFill>
                <a:effectLst/>
                <a:latin typeface="Georgia" panose="02040502050405020303" pitchFamily="18" charset="0"/>
                <a:hlinkClick r:id="rId3"/>
              </a:rPr>
              <a:t>Gjerstad</a:t>
            </a:r>
            <a:r>
              <a:rPr lang="en-US" sz="2000" b="0" i="0" u="none" strike="noStrike" dirty="0">
                <a:solidFill>
                  <a:srgbClr val="595959"/>
                </a:solidFill>
                <a:effectLst/>
                <a:latin typeface="Georgia" panose="02040502050405020303" pitchFamily="18" charset="0"/>
                <a:hlinkClick r:id="rId3"/>
              </a:rPr>
              <a:t>, 2013</a:t>
            </a:r>
            <a:r>
              <a:rPr lang="en-US" sz="2000" b="0" i="0" dirty="0">
                <a:solidFill>
                  <a:srgbClr val="595959"/>
                </a:solidFill>
                <a:effectLst/>
                <a:latin typeface="Georgia" panose="02040502050405020303" pitchFamily="18" charset="0"/>
              </a:rPr>
              <a:t>, </a:t>
            </a:r>
            <a:r>
              <a:rPr lang="en-US" sz="2000" b="0" i="0" u="none" strike="noStrike" dirty="0">
                <a:solidFill>
                  <a:srgbClr val="595959"/>
                </a:solidFill>
                <a:effectLst/>
                <a:latin typeface="Georgia" panose="02040502050405020303" pitchFamily="18" charset="0"/>
                <a:hlinkClick r:id="rId4"/>
              </a:rPr>
              <a:t>2017</a:t>
            </a:r>
            <a:r>
              <a:rPr lang="en-US" sz="2000" b="0" i="0" dirty="0">
                <a:solidFill>
                  <a:srgbClr val="595959"/>
                </a:solidFill>
                <a:effectLst/>
                <a:latin typeface="Georgia" panose="02040502050405020303" pitchFamily="18" charset="0"/>
              </a:rPr>
              <a:t>; </a:t>
            </a:r>
            <a:r>
              <a:rPr lang="en-US" sz="2000" b="0" i="0" u="none" strike="noStrike" dirty="0">
                <a:solidFill>
                  <a:srgbClr val="595959"/>
                </a:solidFill>
                <a:effectLst/>
                <a:latin typeface="Georgia" panose="02040502050405020303" pitchFamily="18" charset="0"/>
                <a:hlinkClick r:id="rId5"/>
              </a:rPr>
              <a:t>Jones, 2014</a:t>
            </a:r>
            <a:r>
              <a:rPr lang="en-US" sz="2000" b="0" i="0" dirty="0">
                <a:solidFill>
                  <a:srgbClr val="595959"/>
                </a:solidFill>
                <a:effectLst/>
                <a:latin typeface="Georgia" panose="02040502050405020303" pitchFamily="18" charset="0"/>
              </a:rPr>
              <a:t>; </a:t>
            </a:r>
            <a:r>
              <a:rPr lang="en-US" sz="2000" b="0" i="0" u="none" strike="noStrike" dirty="0" err="1">
                <a:solidFill>
                  <a:srgbClr val="595959"/>
                </a:solidFill>
                <a:effectLst/>
                <a:latin typeface="Georgia" panose="02040502050405020303" pitchFamily="18" charset="0"/>
                <a:hlinkClick r:id="rId6"/>
              </a:rPr>
              <a:t>Paschen</a:t>
            </a:r>
            <a:r>
              <a:rPr lang="en-US" sz="2000" b="0" i="0" u="none" strike="noStrike" dirty="0">
                <a:solidFill>
                  <a:srgbClr val="595959"/>
                </a:solidFill>
                <a:effectLst/>
                <a:latin typeface="Georgia" panose="02040502050405020303" pitchFamily="18" charset="0"/>
                <a:hlinkClick r:id="rId6"/>
              </a:rPr>
              <a:t> and </a:t>
            </a:r>
            <a:r>
              <a:rPr lang="en-US" sz="2000" b="0" i="0" u="none" strike="noStrike" dirty="0" err="1">
                <a:solidFill>
                  <a:srgbClr val="595959"/>
                </a:solidFill>
                <a:effectLst/>
                <a:latin typeface="Georgia" panose="02040502050405020303" pitchFamily="18" charset="0"/>
                <a:hlinkClick r:id="rId6"/>
              </a:rPr>
              <a:t>Ison</a:t>
            </a:r>
            <a:r>
              <a:rPr lang="en-US" sz="2000" b="0" i="0" u="none" strike="noStrike" dirty="0">
                <a:solidFill>
                  <a:srgbClr val="595959"/>
                </a:solidFill>
                <a:effectLst/>
                <a:latin typeface="Georgia" panose="02040502050405020303" pitchFamily="18" charset="0"/>
                <a:hlinkClick r:id="rId6"/>
              </a:rPr>
              <a:t>, 2014</a:t>
            </a:r>
            <a:r>
              <a:rPr lang="en-US" sz="2000" b="0" i="0" dirty="0">
                <a:solidFill>
                  <a:srgbClr val="595959"/>
                </a:solidFill>
                <a:effectLst/>
                <a:latin typeface="Georgia" panose="02040502050405020303" pitchFamily="18" charset="0"/>
              </a:rPr>
              <a:t>; </a:t>
            </a:r>
            <a:r>
              <a:rPr lang="en-US" sz="2000" b="0" i="0" u="none" strike="noStrike" dirty="0">
                <a:solidFill>
                  <a:srgbClr val="595959"/>
                </a:solidFill>
                <a:effectLst/>
                <a:latin typeface="Georgia" panose="02040502050405020303" pitchFamily="18" charset="0"/>
                <a:hlinkClick r:id="rId7"/>
              </a:rPr>
              <a:t>Brown, 2017</a:t>
            </a:r>
            <a:r>
              <a:rPr lang="en-US" sz="2000" b="0" i="0" dirty="0">
                <a:solidFill>
                  <a:srgbClr val="595959"/>
                </a:solidFill>
                <a:effectLst/>
                <a:latin typeface="Georgia" panose="02040502050405020303" pitchFamily="18" charset="0"/>
              </a:rPr>
              <a:t>).</a:t>
            </a:r>
            <a:endParaRPr lang="en-US" sz="2000" dirty="0">
              <a:solidFill>
                <a:srgbClr val="595959"/>
              </a:solidFill>
            </a:endParaRPr>
          </a:p>
        </p:txBody>
      </p:sp>
      <p:pic>
        <p:nvPicPr>
          <p:cNvPr id="4" name="Picture 2">
            <a:extLst>
              <a:ext uri="{FF2B5EF4-FFF2-40B4-BE49-F238E27FC236}">
                <a16:creationId xmlns:a16="http://schemas.microsoft.com/office/drawing/2014/main" id="{B0C6C5EB-7B5A-49FD-B200-684365A6F50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140"/>
          <a:stretch/>
        </p:blipFill>
        <p:spPr bwMode="auto">
          <a:xfrm>
            <a:off x="6781801" y="1854528"/>
            <a:ext cx="4797056" cy="3194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047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7F13CCF-5A28-46C8-B9DA-F36A6F0DEFC2}"/>
              </a:ext>
            </a:extLst>
          </p:cNvPr>
          <p:cNvSpPr>
            <a:spLocks noGrp="1"/>
          </p:cNvSpPr>
          <p:nvPr>
            <p:ph idx="1"/>
          </p:nvPr>
        </p:nvSpPr>
        <p:spPr>
          <a:xfrm>
            <a:off x="871442" y="1566567"/>
            <a:ext cx="4353116" cy="4661237"/>
          </a:xfrm>
        </p:spPr>
        <p:txBody>
          <a:bodyPr anchor="t">
            <a:normAutofit/>
          </a:bodyPr>
          <a:lstStyle/>
          <a:p>
            <a:pPr marL="0" indent="0">
              <a:buNone/>
            </a:pPr>
            <a:r>
              <a:rPr lang="en-US" sz="1900" b="0" i="0" dirty="0">
                <a:solidFill>
                  <a:srgbClr val="595959"/>
                </a:solidFill>
                <a:effectLst/>
                <a:latin typeface="Georgia" panose="02040502050405020303" pitchFamily="18" charset="0"/>
              </a:rPr>
              <a:t>Important elements of narratives are:</a:t>
            </a:r>
          </a:p>
          <a:p>
            <a:pPr marL="0" indent="0">
              <a:buNone/>
            </a:pPr>
            <a:r>
              <a:rPr lang="en-US" sz="1900" b="0" i="0" dirty="0">
                <a:solidFill>
                  <a:srgbClr val="595959"/>
                </a:solidFill>
                <a:effectLst/>
                <a:latin typeface="Georgia" panose="02040502050405020303" pitchFamily="18" charset="0"/>
              </a:rPr>
              <a:t> (a) causal relations (e.g., what are the causes of climate change, how can climate change be mitigated?)</a:t>
            </a:r>
          </a:p>
          <a:p>
            <a:pPr marL="0" indent="0">
              <a:buNone/>
            </a:pPr>
            <a:r>
              <a:rPr lang="en-US" sz="1900" b="0" i="0" dirty="0">
                <a:solidFill>
                  <a:srgbClr val="595959"/>
                </a:solidFill>
                <a:effectLst/>
                <a:latin typeface="Georgia" panose="02040502050405020303" pitchFamily="18" charset="0"/>
              </a:rPr>
              <a:t> (b) intentions of relevant actors (e.g., who is responsible for climate change?) (</a:t>
            </a:r>
            <a:r>
              <a:rPr lang="en-US" sz="1900" b="0" i="0" u="none" strike="noStrike" dirty="0" err="1">
                <a:solidFill>
                  <a:srgbClr val="595959"/>
                </a:solidFill>
                <a:effectLst/>
                <a:latin typeface="Georgia" panose="02040502050405020303" pitchFamily="18" charset="0"/>
                <a:hlinkClick r:id="rId2"/>
              </a:rPr>
              <a:t>Böhm</a:t>
            </a:r>
            <a:r>
              <a:rPr lang="en-US" sz="1900" b="0" i="0" u="none" strike="noStrike" dirty="0">
                <a:solidFill>
                  <a:srgbClr val="595959"/>
                </a:solidFill>
                <a:effectLst/>
                <a:latin typeface="Georgia" panose="02040502050405020303" pitchFamily="18" charset="0"/>
                <a:hlinkClick r:id="rId2"/>
              </a:rPr>
              <a:t> and Pfister, 2001</a:t>
            </a:r>
            <a:r>
              <a:rPr lang="en-US" sz="1900" b="0" i="0" dirty="0">
                <a:solidFill>
                  <a:srgbClr val="595959"/>
                </a:solidFill>
                <a:effectLst/>
                <a:latin typeface="Georgia" panose="02040502050405020303" pitchFamily="18" charset="0"/>
              </a:rPr>
              <a:t>, </a:t>
            </a:r>
            <a:r>
              <a:rPr lang="en-US" sz="1900" b="0" i="0" u="none" strike="noStrike" dirty="0">
                <a:solidFill>
                  <a:srgbClr val="595959"/>
                </a:solidFill>
                <a:effectLst/>
                <a:latin typeface="Georgia" panose="02040502050405020303" pitchFamily="18" charset="0"/>
                <a:hlinkClick r:id="rId3"/>
              </a:rPr>
              <a:t>2005</a:t>
            </a:r>
            <a:r>
              <a:rPr lang="en-US" sz="1900" b="0" i="0" dirty="0">
                <a:solidFill>
                  <a:srgbClr val="595959"/>
                </a:solidFill>
                <a:effectLst/>
                <a:latin typeface="Georgia" panose="02040502050405020303" pitchFamily="18" charset="0"/>
              </a:rPr>
              <a:t>, </a:t>
            </a:r>
            <a:r>
              <a:rPr lang="en-US" sz="1900" b="0" i="0" u="none" strike="noStrike" dirty="0">
                <a:solidFill>
                  <a:srgbClr val="595959"/>
                </a:solidFill>
                <a:effectLst/>
                <a:latin typeface="Georgia" panose="02040502050405020303" pitchFamily="18" charset="0"/>
                <a:hlinkClick r:id="rId4"/>
              </a:rPr>
              <a:t>2008</a:t>
            </a:r>
            <a:r>
              <a:rPr lang="en-US" sz="1900" b="0" i="0" dirty="0">
                <a:solidFill>
                  <a:srgbClr val="595959"/>
                </a:solidFill>
                <a:effectLst/>
                <a:latin typeface="Georgia" panose="02040502050405020303" pitchFamily="18" charset="0"/>
              </a:rPr>
              <a:t>; </a:t>
            </a:r>
            <a:r>
              <a:rPr lang="en-US" sz="1900" b="0" i="0" u="none" strike="noStrike" dirty="0">
                <a:solidFill>
                  <a:srgbClr val="595959"/>
                </a:solidFill>
                <a:effectLst/>
                <a:latin typeface="Georgia" panose="02040502050405020303" pitchFamily="18" charset="0"/>
                <a:hlinkClick r:id="rId5"/>
              </a:rPr>
              <a:t>Bostrom et al., 2012</a:t>
            </a:r>
            <a:r>
              <a:rPr lang="en-US" sz="1900" b="0" i="0" dirty="0">
                <a:solidFill>
                  <a:srgbClr val="595959"/>
                </a:solidFill>
                <a:effectLst/>
                <a:latin typeface="Georgia" panose="02040502050405020303" pitchFamily="18" charset="0"/>
              </a:rPr>
              <a:t>)</a:t>
            </a:r>
          </a:p>
          <a:p>
            <a:pPr marL="0" indent="0">
              <a:buNone/>
            </a:pPr>
            <a:r>
              <a:rPr lang="en-US" sz="1900" b="0" i="0" dirty="0">
                <a:solidFill>
                  <a:srgbClr val="595959"/>
                </a:solidFill>
                <a:effectLst/>
                <a:latin typeface="Georgia" panose="02040502050405020303" pitchFamily="18" charset="0"/>
              </a:rPr>
              <a:t> (c) affective and moral evaluations of strategies to mitigate climate change as well as of consequences of climate change (</a:t>
            </a:r>
            <a:r>
              <a:rPr lang="en-US" sz="1900" b="0" i="0" u="none" strike="noStrike" dirty="0" err="1">
                <a:solidFill>
                  <a:srgbClr val="595959"/>
                </a:solidFill>
                <a:effectLst/>
                <a:latin typeface="Georgia" panose="02040502050405020303" pitchFamily="18" charset="0"/>
                <a:hlinkClick r:id="rId6"/>
              </a:rPr>
              <a:t>Böhm</a:t>
            </a:r>
            <a:r>
              <a:rPr lang="en-US" sz="1900" b="0" i="0" u="none" strike="noStrike" dirty="0">
                <a:solidFill>
                  <a:srgbClr val="595959"/>
                </a:solidFill>
                <a:effectLst/>
                <a:latin typeface="Georgia" panose="02040502050405020303" pitchFamily="18" charset="0"/>
                <a:hlinkClick r:id="rId6"/>
              </a:rPr>
              <a:t> et al., 2018</a:t>
            </a:r>
            <a:r>
              <a:rPr lang="en-US" sz="1900" b="0" i="0" dirty="0">
                <a:solidFill>
                  <a:srgbClr val="595959"/>
                </a:solidFill>
                <a:effectLst/>
                <a:latin typeface="Georgia" panose="02040502050405020303" pitchFamily="18" charset="0"/>
              </a:rPr>
              <a:t>; </a:t>
            </a:r>
            <a:r>
              <a:rPr lang="en-US" sz="1900" b="0" i="0" u="none" strike="noStrike" dirty="0">
                <a:solidFill>
                  <a:srgbClr val="595959"/>
                </a:solidFill>
                <a:effectLst/>
                <a:latin typeface="Georgia" panose="02040502050405020303" pitchFamily="18" charset="0"/>
                <a:hlinkClick r:id="rId7"/>
              </a:rPr>
              <a:t>Doran et al., 2018</a:t>
            </a:r>
            <a:r>
              <a:rPr lang="en-US" sz="1900" b="0" i="0" dirty="0">
                <a:solidFill>
                  <a:srgbClr val="595959"/>
                </a:solidFill>
                <a:effectLst/>
                <a:latin typeface="Georgia" panose="02040502050405020303" pitchFamily="18" charset="0"/>
              </a:rPr>
              <a:t>).</a:t>
            </a:r>
            <a:endParaRPr lang="en-US" sz="1900" dirty="0">
              <a:solidFill>
                <a:srgbClr val="595959"/>
              </a:solidFill>
            </a:endParaRPr>
          </a:p>
        </p:txBody>
      </p:sp>
      <p:pic>
        <p:nvPicPr>
          <p:cNvPr id="4" name="Picture 8" descr="Exposing the Climate Change Denial Machine - Oil Change International">
            <a:extLst>
              <a:ext uri="{FF2B5EF4-FFF2-40B4-BE49-F238E27FC236}">
                <a16:creationId xmlns:a16="http://schemas.microsoft.com/office/drawing/2014/main" id="{99D3A135-3220-47B9-8314-4CD0E6DF023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0445" r="-2" b="17304"/>
          <a:stretch/>
        </p:blipFill>
        <p:spPr bwMode="auto">
          <a:xfrm>
            <a:off x="6781801" y="2331010"/>
            <a:ext cx="4797056" cy="224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460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BDAC5B6-20CE-447F-8BA1-F2274AC7A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D1D22B31-BF8F-446B-9009-8A251FB1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4098" name="Picture 2" descr="Time for Interaction - Photos | Facebook">
            <a:extLst>
              <a:ext uri="{FF2B5EF4-FFF2-40B4-BE49-F238E27FC236}">
                <a16:creationId xmlns:a16="http://schemas.microsoft.com/office/drawing/2014/main" id="{49E3CB84-2CE4-4B96-AB58-464BA38268B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72233" y="1201003"/>
            <a:ext cx="4107976" cy="410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78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Shape 80">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6" name="Picture 4" descr="What if I told you You&amp;#39;re preaching to the choir">
            <a:extLst>
              <a:ext uri="{FF2B5EF4-FFF2-40B4-BE49-F238E27FC236}">
                <a16:creationId xmlns:a16="http://schemas.microsoft.com/office/drawing/2014/main" id="{8BF986E6-94B8-44FC-B4C3-6B11EBDD421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7376" y="1469006"/>
            <a:ext cx="3343202" cy="3022895"/>
          </a:xfrm>
          <a:prstGeom prst="rect">
            <a:avLst/>
          </a:prstGeom>
          <a:noFill/>
          <a:extLst>
            <a:ext uri="{909E8E84-426E-40DD-AFC4-6F175D3DCCD1}">
              <a14:hiddenFill xmlns:a14="http://schemas.microsoft.com/office/drawing/2010/main">
                <a:solidFill>
                  <a:srgbClr val="FFFFFF"/>
                </a:solidFill>
              </a14:hiddenFill>
            </a:ext>
          </a:extLst>
        </p:spPr>
      </p:pic>
      <p:sp>
        <p:nvSpPr>
          <p:cNvPr id="83" name="Freeform: Shape 82">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8" name="Picture 6" descr="Preaching from the Choir – Oracle Online">
            <a:extLst>
              <a:ext uri="{FF2B5EF4-FFF2-40B4-BE49-F238E27FC236}">
                <a16:creationId xmlns:a16="http://schemas.microsoft.com/office/drawing/2014/main" id="{5E37701E-916B-42EF-9A0B-04AF3FB4A1B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72818" y="1715030"/>
            <a:ext cx="5965581" cy="3967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5421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14692</TotalTime>
  <Words>2043</Words>
  <Application>Microsoft Office PowerPoint</Application>
  <PresentationFormat>Widescreen</PresentationFormat>
  <Paragraphs>87</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Georgia</vt:lpstr>
      <vt:lpstr>inherit</vt:lpstr>
      <vt:lpstr>Segoe UI Historic</vt:lpstr>
      <vt:lpstr>Office Theme</vt:lpstr>
      <vt:lpstr>Climate Change Education through Cold-Water Fisheries Extension : Climate Narratives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Start w the Hook &amp; Bullet Crowd…</vt:lpstr>
      <vt:lpstr>PowerPoint Presentation</vt:lpstr>
      <vt:lpstr>What is the Threat?</vt:lpstr>
      <vt:lpstr>PowerPoint Presentation</vt:lpstr>
      <vt:lpstr>PowerPoint Presentation</vt:lpstr>
      <vt:lpstr>PowerPoint Presentation</vt:lpstr>
      <vt:lpstr>PowerPoint Presentation</vt:lpstr>
      <vt:lpstr>Extension Objective 1: Innovate and reorganize internal extension strategies and approaches by using a cherished, charismatic and iconic creature as  Pathway &amp; Portal for climate change education. </vt:lpstr>
      <vt:lpstr>Extension Objective 2: Develop Innovative Revised and New Fisheries Extension Education Products &amp; Publications </vt:lpstr>
      <vt:lpstr>Extension Objective 3: Create an Innovative Fisheries Extension Web Presence and Experience  </vt:lpstr>
      <vt:lpstr>PowerPoint Presentation</vt:lpstr>
      <vt:lpstr>Extension Objective 4: Build New CCE North Country ADKs and Fisheries Partnerships  </vt:lpstr>
      <vt:lpstr>PowerPoint Presentation</vt:lpstr>
      <vt:lpstr>Extension Objective 5: Initiate New Innovative Cold-Water Fisheries Extension Programs  </vt:lpstr>
      <vt:lpstr>PowerPoint Presentation</vt:lpstr>
      <vt:lpstr>Extension Objective 6: Recruit New CCE Partners &amp; Participants  </vt:lpstr>
      <vt:lpstr>PowerPoint Presentation</vt:lpstr>
      <vt:lpstr>PowerPoint Presentation</vt:lpstr>
      <vt:lpstr>A parting shot…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Education through Cold-Water Fisheries Extension</dc:title>
  <dc:creator>Keith G. Tidball</dc:creator>
  <cp:lastModifiedBy>Keith G. Tidball</cp:lastModifiedBy>
  <cp:revision>17</cp:revision>
  <dcterms:created xsi:type="dcterms:W3CDTF">2021-01-26T15:15:36Z</dcterms:created>
  <dcterms:modified xsi:type="dcterms:W3CDTF">2022-01-26T18:15:53Z</dcterms:modified>
</cp:coreProperties>
</file>