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58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9" autoAdjust="0"/>
    <p:restoredTop sz="94660"/>
  </p:normalViewPr>
  <p:slideViewPr>
    <p:cSldViewPr snapToGrid="0">
      <p:cViewPr varScale="1">
        <p:scale>
          <a:sx n="67" d="100"/>
          <a:sy n="67" d="100"/>
        </p:scale>
        <p:origin x="1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vid\Documents\2017%20Scor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vid\Documents\2017%20Scor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vid\Documents\2017%20Scor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vid\Documents\2017%20Score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vid\Documents\2017%20Score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(Sheet1!$R$48,Sheet1!$F$47)</c:f>
                <c:numCache>
                  <c:formatCode>General</c:formatCode>
                  <c:ptCount val="2"/>
                  <c:pt idx="0">
                    <c:v>14.247832728827939</c:v>
                  </c:pt>
                  <c:pt idx="1">
                    <c:v>6.7630490109040382</c:v>
                  </c:pt>
                </c:numCache>
              </c:numRef>
            </c:plus>
            <c:minus>
              <c:numRef>
                <c:f>(Sheet1!$R$48,Sheet1!$F$47)</c:f>
                <c:numCache>
                  <c:formatCode>General</c:formatCode>
                  <c:ptCount val="2"/>
                  <c:pt idx="0">
                    <c:v>14.247832728827939</c:v>
                  </c:pt>
                  <c:pt idx="1">
                    <c:v>6.7630490109040382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(Sheet1!$R$1,Sheet1!$E$1)</c:f>
              <c:strCache>
                <c:ptCount val="2"/>
                <c:pt idx="0">
                  <c:v>Preassesment score</c:v>
                </c:pt>
                <c:pt idx="1">
                  <c:v>Postassesment score</c:v>
                </c:pt>
              </c:strCache>
            </c:strRef>
          </c:cat>
          <c:val>
            <c:numRef>
              <c:f>(Sheet1!$R$47,Sheet1!$E$47)</c:f>
              <c:numCache>
                <c:formatCode>General</c:formatCode>
                <c:ptCount val="2"/>
                <c:pt idx="0">
                  <c:v>86.028874458874455</c:v>
                </c:pt>
                <c:pt idx="1">
                  <c:v>92.847727272727241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9022120"/>
        <c:axId val="329029176"/>
      </c:barChart>
      <c:catAx>
        <c:axId val="329022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9029176"/>
        <c:crosses val="autoZero"/>
        <c:auto val="1"/>
        <c:lblAlgn val="ctr"/>
        <c:lblOffset val="100"/>
        <c:noMultiLvlLbl val="0"/>
      </c:catAx>
      <c:valAx>
        <c:axId val="329029176"/>
        <c:scaling>
          <c:orientation val="minMax"/>
          <c:max val="10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9022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Pretest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Sheet2!$A$2:$A$22</c:f>
              <c:strCache>
                <c:ptCount val="21"/>
                <c:pt idx="0">
                  <c:v>Question 1a</c:v>
                </c:pt>
                <c:pt idx="1">
                  <c:v>Question 1b</c:v>
                </c:pt>
                <c:pt idx="2">
                  <c:v>Question 1c</c:v>
                </c:pt>
                <c:pt idx="3">
                  <c:v>Question 1d</c:v>
                </c:pt>
                <c:pt idx="4">
                  <c:v>Question 1e</c:v>
                </c:pt>
                <c:pt idx="5">
                  <c:v>Question1f</c:v>
                </c:pt>
                <c:pt idx="6">
                  <c:v>Question 1g</c:v>
                </c:pt>
                <c:pt idx="7">
                  <c:v>Question 1h</c:v>
                </c:pt>
                <c:pt idx="8">
                  <c:v>Question 2</c:v>
                </c:pt>
                <c:pt idx="9">
                  <c:v>Question 3</c:v>
                </c:pt>
                <c:pt idx="10">
                  <c:v>Question 4</c:v>
                </c:pt>
                <c:pt idx="11">
                  <c:v>Question 5</c:v>
                </c:pt>
                <c:pt idx="12">
                  <c:v>Question 6</c:v>
                </c:pt>
                <c:pt idx="13">
                  <c:v>Question 7</c:v>
                </c:pt>
                <c:pt idx="14">
                  <c:v>Question 8</c:v>
                </c:pt>
                <c:pt idx="15">
                  <c:v>Question 9</c:v>
                </c:pt>
                <c:pt idx="16">
                  <c:v>Question 10</c:v>
                </c:pt>
                <c:pt idx="17">
                  <c:v>Question 11</c:v>
                </c:pt>
                <c:pt idx="18">
                  <c:v>Question 12</c:v>
                </c:pt>
                <c:pt idx="19">
                  <c:v>Question 13</c:v>
                </c:pt>
                <c:pt idx="20">
                  <c:v>Question 14</c:v>
                </c:pt>
              </c:strCache>
            </c:strRef>
          </c:cat>
          <c:val>
            <c:numRef>
              <c:f>Sheet2!$B$2:$B$22</c:f>
              <c:numCache>
                <c:formatCode>General</c:formatCode>
                <c:ptCount val="21"/>
                <c:pt idx="0">
                  <c:v>67.5</c:v>
                </c:pt>
                <c:pt idx="1">
                  <c:v>77</c:v>
                </c:pt>
                <c:pt idx="2">
                  <c:v>97.5</c:v>
                </c:pt>
                <c:pt idx="3">
                  <c:v>94.3</c:v>
                </c:pt>
                <c:pt idx="4">
                  <c:v>91</c:v>
                </c:pt>
                <c:pt idx="5">
                  <c:v>89.1</c:v>
                </c:pt>
                <c:pt idx="6">
                  <c:v>93.5</c:v>
                </c:pt>
                <c:pt idx="7">
                  <c:v>66</c:v>
                </c:pt>
                <c:pt idx="8">
                  <c:v>93.4</c:v>
                </c:pt>
                <c:pt idx="9">
                  <c:v>82.6</c:v>
                </c:pt>
                <c:pt idx="10">
                  <c:v>81.8</c:v>
                </c:pt>
                <c:pt idx="11">
                  <c:v>92.6</c:v>
                </c:pt>
                <c:pt idx="12">
                  <c:v>91.3</c:v>
                </c:pt>
                <c:pt idx="13">
                  <c:v>76.099999999999994</c:v>
                </c:pt>
                <c:pt idx="14">
                  <c:v>80.400000000000006</c:v>
                </c:pt>
                <c:pt idx="15">
                  <c:v>69.599999999999994</c:v>
                </c:pt>
                <c:pt idx="16">
                  <c:v>82.2</c:v>
                </c:pt>
                <c:pt idx="17">
                  <c:v>88.9</c:v>
                </c:pt>
                <c:pt idx="18">
                  <c:v>95.3</c:v>
                </c:pt>
                <c:pt idx="19">
                  <c:v>93.2</c:v>
                </c:pt>
                <c:pt idx="20">
                  <c:v>79.099999999999994</c:v>
                </c:pt>
              </c:numCache>
            </c:numRef>
          </c:val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Posttest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Sheet2!$A$2:$A$22</c:f>
              <c:strCache>
                <c:ptCount val="21"/>
                <c:pt idx="0">
                  <c:v>Question 1a</c:v>
                </c:pt>
                <c:pt idx="1">
                  <c:v>Question 1b</c:v>
                </c:pt>
                <c:pt idx="2">
                  <c:v>Question 1c</c:v>
                </c:pt>
                <c:pt idx="3">
                  <c:v>Question 1d</c:v>
                </c:pt>
                <c:pt idx="4">
                  <c:v>Question 1e</c:v>
                </c:pt>
                <c:pt idx="5">
                  <c:v>Question1f</c:v>
                </c:pt>
                <c:pt idx="6">
                  <c:v>Question 1g</c:v>
                </c:pt>
                <c:pt idx="7">
                  <c:v>Question 1h</c:v>
                </c:pt>
                <c:pt idx="8">
                  <c:v>Question 2</c:v>
                </c:pt>
                <c:pt idx="9">
                  <c:v>Question 3</c:v>
                </c:pt>
                <c:pt idx="10">
                  <c:v>Question 4</c:v>
                </c:pt>
                <c:pt idx="11">
                  <c:v>Question 5</c:v>
                </c:pt>
                <c:pt idx="12">
                  <c:v>Question 6</c:v>
                </c:pt>
                <c:pt idx="13">
                  <c:v>Question 7</c:v>
                </c:pt>
                <c:pt idx="14">
                  <c:v>Question 8</c:v>
                </c:pt>
                <c:pt idx="15">
                  <c:v>Question 9</c:v>
                </c:pt>
                <c:pt idx="16">
                  <c:v>Question 10</c:v>
                </c:pt>
                <c:pt idx="17">
                  <c:v>Question 11</c:v>
                </c:pt>
                <c:pt idx="18">
                  <c:v>Question 12</c:v>
                </c:pt>
                <c:pt idx="19">
                  <c:v>Question 13</c:v>
                </c:pt>
                <c:pt idx="20">
                  <c:v>Question 14</c:v>
                </c:pt>
              </c:strCache>
            </c:strRef>
          </c:cat>
          <c:val>
            <c:numRef>
              <c:f>Sheet2!$C$2:$C$22</c:f>
              <c:numCache>
                <c:formatCode>General</c:formatCode>
                <c:ptCount val="21"/>
                <c:pt idx="0">
                  <c:v>84.8</c:v>
                </c:pt>
                <c:pt idx="1">
                  <c:v>95.6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75</c:v>
                </c:pt>
                <c:pt idx="6">
                  <c:v>100</c:v>
                </c:pt>
                <c:pt idx="7">
                  <c:v>100</c:v>
                </c:pt>
                <c:pt idx="8">
                  <c:v>90.9</c:v>
                </c:pt>
                <c:pt idx="9">
                  <c:v>73.3</c:v>
                </c:pt>
                <c:pt idx="10">
                  <c:v>90.9</c:v>
                </c:pt>
                <c:pt idx="11">
                  <c:v>100</c:v>
                </c:pt>
                <c:pt idx="12">
                  <c:v>84.1</c:v>
                </c:pt>
                <c:pt idx="13">
                  <c:v>90.9</c:v>
                </c:pt>
                <c:pt idx="14">
                  <c:v>86.4</c:v>
                </c:pt>
                <c:pt idx="15">
                  <c:v>90.9</c:v>
                </c:pt>
                <c:pt idx="16">
                  <c:v>88.6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95.5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7138464"/>
        <c:axId val="477139248"/>
      </c:barChart>
      <c:catAx>
        <c:axId val="477138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7139248"/>
        <c:crosses val="autoZero"/>
        <c:auto val="1"/>
        <c:lblAlgn val="ctr"/>
        <c:lblOffset val="100"/>
        <c:noMultiLvlLbl val="0"/>
      </c:catAx>
      <c:valAx>
        <c:axId val="47713924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7138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Sheet2!$I$2</c:f>
              <c:strCache>
                <c:ptCount val="1"/>
                <c:pt idx="0">
                  <c:v>Pre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Sheet2!$J$1:$K$1</c:f>
              <c:strCache>
                <c:ptCount val="2"/>
                <c:pt idx="0">
                  <c:v>Math average</c:v>
                </c:pt>
                <c:pt idx="1">
                  <c:v>Concept average</c:v>
                </c:pt>
              </c:strCache>
            </c:strRef>
          </c:cat>
          <c:val>
            <c:numRef>
              <c:f>Sheet2!$J$2:$K$2</c:f>
              <c:numCache>
                <c:formatCode>General</c:formatCode>
                <c:ptCount val="2"/>
                <c:pt idx="0">
                  <c:v>83.95</c:v>
                </c:pt>
                <c:pt idx="1">
                  <c:v>85.592857142857142</c:v>
                </c:pt>
              </c:numCache>
            </c:numRef>
          </c:val>
        </c:ser>
        <c:ser>
          <c:idx val="1"/>
          <c:order val="1"/>
          <c:tx>
            <c:strRef>
              <c:f>Sheet2!$I$3</c:f>
              <c:strCache>
                <c:ptCount val="1"/>
                <c:pt idx="0">
                  <c:v>Post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Sheet2!$J$1:$K$1</c:f>
              <c:strCache>
                <c:ptCount val="2"/>
                <c:pt idx="0">
                  <c:v>Math average</c:v>
                </c:pt>
                <c:pt idx="1">
                  <c:v>Concept average</c:v>
                </c:pt>
              </c:strCache>
            </c:strRef>
          </c:cat>
          <c:val>
            <c:numRef>
              <c:f>Sheet2!$J$3:$K$3</c:f>
              <c:numCache>
                <c:formatCode>General</c:formatCode>
                <c:ptCount val="2"/>
                <c:pt idx="0">
                  <c:v>92.566666666666663</c:v>
                </c:pt>
                <c:pt idx="1">
                  <c:v>93.221428571428561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9061936"/>
        <c:axId val="329058800"/>
      </c:barChart>
      <c:catAx>
        <c:axId val="329061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9058800"/>
        <c:crosses val="autoZero"/>
        <c:auto val="1"/>
        <c:lblAlgn val="ctr"/>
        <c:lblOffset val="100"/>
        <c:noMultiLvlLbl val="0"/>
      </c:catAx>
      <c:valAx>
        <c:axId val="329058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9061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v>Corroect answers over pretest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Sheet1!$Y$2:$Y$13</c:f>
              <c:numCache>
                <c:formatCode>General</c:formatCode>
                <c:ptCount val="12"/>
                <c:pt idx="0">
                  <c:v>-5</c:v>
                </c:pt>
                <c:pt idx="1">
                  <c:v>-4</c:v>
                </c:pt>
                <c:pt idx="2">
                  <c:v>-3</c:v>
                </c:pt>
                <c:pt idx="3">
                  <c:v>-2</c:v>
                </c:pt>
                <c:pt idx="4">
                  <c:v>-1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3</c:v>
                </c:pt>
                <c:pt idx="9">
                  <c:v>4</c:v>
                </c:pt>
                <c:pt idx="10">
                  <c:v>5</c:v>
                </c:pt>
                <c:pt idx="11">
                  <c:v>8</c:v>
                </c:pt>
              </c:numCache>
            </c:numRef>
          </c:cat>
          <c:val>
            <c:numRef>
              <c:f>Sheet1!$Z$2:$Z$13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9</c:v>
                </c:pt>
                <c:pt idx="5">
                  <c:v>8</c:v>
                </c:pt>
                <c:pt idx="6">
                  <c:v>9</c:v>
                </c:pt>
                <c:pt idx="7">
                  <c:v>3</c:v>
                </c:pt>
                <c:pt idx="8">
                  <c:v>4</c:v>
                </c:pt>
                <c:pt idx="9">
                  <c:v>5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9024080"/>
        <c:axId val="329025648"/>
      </c:barChart>
      <c:catAx>
        <c:axId val="329024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9025648"/>
        <c:crosses val="autoZero"/>
        <c:auto val="1"/>
        <c:lblAlgn val="ctr"/>
        <c:lblOffset val="100"/>
        <c:noMultiLvlLbl val="0"/>
      </c:catAx>
      <c:valAx>
        <c:axId val="329025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9024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464137119065398E-2"/>
          <c:y val="7.8969696969696981E-2"/>
          <c:w val="0.8337583513468636"/>
          <c:h val="0.7509942571511362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Sheet1!$R$1</c:f>
              <c:strCache>
                <c:ptCount val="1"/>
                <c:pt idx="0">
                  <c:v>Preassesment score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Sheet1!$R$2:$R$45</c:f>
              <c:numCache>
                <c:formatCode>General</c:formatCode>
                <c:ptCount val="44"/>
                <c:pt idx="0">
                  <c:v>71.409523809523819</c:v>
                </c:pt>
                <c:pt idx="1">
                  <c:v>90.461904761904762</c:v>
                </c:pt>
                <c:pt idx="2">
                  <c:v>90.471428571428575</c:v>
                </c:pt>
                <c:pt idx="3">
                  <c:v>80.933333333333337</c:v>
                </c:pt>
                <c:pt idx="4">
                  <c:v>95.233333333333334</c:v>
                </c:pt>
                <c:pt idx="5">
                  <c:v>71.404761904761912</c:v>
                </c:pt>
                <c:pt idx="6">
                  <c:v>90.461904761904762</c:v>
                </c:pt>
                <c:pt idx="7">
                  <c:v>99.995238095238093</c:v>
                </c:pt>
                <c:pt idx="8">
                  <c:v>99.995238095238093</c:v>
                </c:pt>
                <c:pt idx="9">
                  <c:v>80.94285714285715</c:v>
                </c:pt>
                <c:pt idx="10">
                  <c:v>38.08</c:v>
                </c:pt>
                <c:pt idx="11">
                  <c:v>99.995238095238093</c:v>
                </c:pt>
                <c:pt idx="12">
                  <c:v>90.461904761904762</c:v>
                </c:pt>
                <c:pt idx="13">
                  <c:v>90.471428571428575</c:v>
                </c:pt>
                <c:pt idx="14">
                  <c:v>71.423809523809524</c:v>
                </c:pt>
                <c:pt idx="15">
                  <c:v>61.928571428571431</c:v>
                </c:pt>
                <c:pt idx="16">
                  <c:v>95.233333333333334</c:v>
                </c:pt>
                <c:pt idx="17">
                  <c:v>80.938095238095244</c:v>
                </c:pt>
                <c:pt idx="18">
                  <c:v>99.995238095238093</c:v>
                </c:pt>
                <c:pt idx="19">
                  <c:v>85.704761904761909</c:v>
                </c:pt>
                <c:pt idx="20">
                  <c:v>80.928571428571431</c:v>
                </c:pt>
                <c:pt idx="21">
                  <c:v>85.7</c:v>
                </c:pt>
                <c:pt idx="22">
                  <c:v>80.947619047619042</c:v>
                </c:pt>
                <c:pt idx="23">
                  <c:v>99.995238095238093</c:v>
                </c:pt>
                <c:pt idx="24">
                  <c:v>71.404761904761912</c:v>
                </c:pt>
                <c:pt idx="25">
                  <c:v>90.461904761904762</c:v>
                </c:pt>
                <c:pt idx="26">
                  <c:v>95.233333333333334</c:v>
                </c:pt>
                <c:pt idx="27">
                  <c:v>99.995238095238093</c:v>
                </c:pt>
                <c:pt idx="28">
                  <c:v>85.7</c:v>
                </c:pt>
                <c:pt idx="29">
                  <c:v>99.995238095238093</c:v>
                </c:pt>
                <c:pt idx="30">
                  <c:v>100</c:v>
                </c:pt>
                <c:pt idx="31">
                  <c:v>76.176190476190484</c:v>
                </c:pt>
                <c:pt idx="32">
                  <c:v>99.995238095238093</c:v>
                </c:pt>
                <c:pt idx="33">
                  <c:v>80.938095238095244</c:v>
                </c:pt>
                <c:pt idx="34">
                  <c:v>47.599999999999994</c:v>
                </c:pt>
                <c:pt idx="35">
                  <c:v>71.409523809523819</c:v>
                </c:pt>
                <c:pt idx="36">
                  <c:v>90.461904761904762</c:v>
                </c:pt>
                <c:pt idx="37">
                  <c:v>99.995238095238093</c:v>
                </c:pt>
                <c:pt idx="38">
                  <c:v>99.995238095238093</c:v>
                </c:pt>
                <c:pt idx="39">
                  <c:v>99.995238095238093</c:v>
                </c:pt>
                <c:pt idx="40">
                  <c:v>85.695238095238096</c:v>
                </c:pt>
                <c:pt idx="41">
                  <c:v>90.461904761904762</c:v>
                </c:pt>
                <c:pt idx="42">
                  <c:v>71.409523809523819</c:v>
                </c:pt>
                <c:pt idx="43">
                  <c:v>95.233333333333334</c:v>
                </c:pt>
              </c:numCache>
            </c:numRef>
          </c:val>
        </c:ser>
        <c:ser>
          <c:idx val="0"/>
          <c:order val="1"/>
          <c:tx>
            <c:v>Post-assessment score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Sheet1!$E$2:$E$45</c:f>
              <c:numCache>
                <c:formatCode>General</c:formatCode>
                <c:ptCount val="44"/>
                <c:pt idx="0">
                  <c:v>90.5</c:v>
                </c:pt>
                <c:pt idx="1">
                  <c:v>95.2</c:v>
                </c:pt>
                <c:pt idx="2">
                  <c:v>95.2</c:v>
                </c:pt>
                <c:pt idx="3">
                  <c:v>81</c:v>
                </c:pt>
                <c:pt idx="4">
                  <c:v>100</c:v>
                </c:pt>
                <c:pt idx="5">
                  <c:v>71.400000000000006</c:v>
                </c:pt>
                <c:pt idx="6">
                  <c:v>95.2</c:v>
                </c:pt>
                <c:pt idx="7">
                  <c:v>95.2</c:v>
                </c:pt>
                <c:pt idx="8">
                  <c:v>100</c:v>
                </c:pt>
                <c:pt idx="9">
                  <c:v>85.7</c:v>
                </c:pt>
                <c:pt idx="10">
                  <c:v>85.7</c:v>
                </c:pt>
                <c:pt idx="11">
                  <c:v>95.2</c:v>
                </c:pt>
                <c:pt idx="12">
                  <c:v>95.2</c:v>
                </c:pt>
                <c:pt idx="13">
                  <c:v>95.2</c:v>
                </c:pt>
                <c:pt idx="14">
                  <c:v>85.7</c:v>
                </c:pt>
                <c:pt idx="15">
                  <c:v>95.2</c:v>
                </c:pt>
                <c:pt idx="16">
                  <c:v>90.5</c:v>
                </c:pt>
                <c:pt idx="17">
                  <c:v>81</c:v>
                </c:pt>
                <c:pt idx="18">
                  <c:v>95.2</c:v>
                </c:pt>
                <c:pt idx="19">
                  <c:v>100</c:v>
                </c:pt>
                <c:pt idx="20">
                  <c:v>100</c:v>
                </c:pt>
                <c:pt idx="21">
                  <c:v>81</c:v>
                </c:pt>
                <c:pt idx="22">
                  <c:v>95.2</c:v>
                </c:pt>
                <c:pt idx="23">
                  <c:v>100</c:v>
                </c:pt>
                <c:pt idx="24">
                  <c:v>90.5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90.5</c:v>
                </c:pt>
                <c:pt idx="29">
                  <c:v>95.2</c:v>
                </c:pt>
                <c:pt idx="30">
                  <c:v>95.2</c:v>
                </c:pt>
                <c:pt idx="31">
                  <c:v>95.2</c:v>
                </c:pt>
                <c:pt idx="32">
                  <c:v>100</c:v>
                </c:pt>
                <c:pt idx="33">
                  <c:v>95.2</c:v>
                </c:pt>
                <c:pt idx="34">
                  <c:v>85.7</c:v>
                </c:pt>
                <c:pt idx="35">
                  <c:v>90.5</c:v>
                </c:pt>
                <c:pt idx="36">
                  <c:v>85.7</c:v>
                </c:pt>
                <c:pt idx="37">
                  <c:v>100</c:v>
                </c:pt>
                <c:pt idx="38">
                  <c:v>95.2</c:v>
                </c:pt>
                <c:pt idx="39">
                  <c:v>90.5</c:v>
                </c:pt>
                <c:pt idx="40">
                  <c:v>95.2</c:v>
                </c:pt>
                <c:pt idx="41">
                  <c:v>100</c:v>
                </c:pt>
                <c:pt idx="42">
                  <c:v>95.2</c:v>
                </c:pt>
                <c:pt idx="43">
                  <c:v>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36877736"/>
        <c:axId val="536878520"/>
      </c:barChart>
      <c:catAx>
        <c:axId val="53687773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6878520"/>
        <c:crosses val="autoZero"/>
        <c:auto val="1"/>
        <c:lblAlgn val="ctr"/>
        <c:lblOffset val="100"/>
        <c:noMultiLvlLbl val="0"/>
      </c:catAx>
      <c:valAx>
        <c:axId val="53687852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6877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435438776674658"/>
          <c:y val="0.92557894604808943"/>
          <c:w val="0.58756400015215493"/>
          <c:h val="5.01213649686602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0292-9E15-4C9F-98CA-271A1C8EF152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C3BE-BD4D-404E-BD13-E53D527AB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896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0292-9E15-4C9F-98CA-271A1C8EF152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C3BE-BD4D-404E-BD13-E53D527AB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83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0292-9E15-4C9F-98CA-271A1C8EF152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C3BE-BD4D-404E-BD13-E53D527AB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345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0292-9E15-4C9F-98CA-271A1C8EF152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C3BE-BD4D-404E-BD13-E53D527AB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365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0292-9E15-4C9F-98CA-271A1C8EF152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C3BE-BD4D-404E-BD13-E53D527AB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33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0292-9E15-4C9F-98CA-271A1C8EF152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C3BE-BD4D-404E-BD13-E53D527AB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7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0292-9E15-4C9F-98CA-271A1C8EF152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C3BE-BD4D-404E-BD13-E53D527AB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848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0292-9E15-4C9F-98CA-271A1C8EF152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C3BE-BD4D-404E-BD13-E53D527AB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20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0292-9E15-4C9F-98CA-271A1C8EF152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C3BE-BD4D-404E-BD13-E53D527AB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15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0292-9E15-4C9F-98CA-271A1C8EF152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C3BE-BD4D-404E-BD13-E53D527AB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72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0292-9E15-4C9F-98CA-271A1C8EF152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C3BE-BD4D-404E-BD13-E53D527AB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1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80292-9E15-4C9F-98CA-271A1C8EF152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BC3BE-BD4D-404E-BD13-E53D527AB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004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Excel Module in Thermal Inactivation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Test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440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was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was an over all improvement with the scores from pre to post assessment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0069508"/>
              </p:ext>
            </p:extLst>
          </p:nvPr>
        </p:nvGraphicFramePr>
        <p:xfrm>
          <a:off x="1828799" y="2614613"/>
          <a:ext cx="7647709" cy="4035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0025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Answers by Question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514288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8919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correct answer based on question type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265541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0137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Students with more correct answers on post test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340301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97382" y="6151418"/>
            <a:ext cx="6345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Number of increased correct answers on the post test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813707" y="3484141"/>
            <a:ext cx="2682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Number of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922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student scores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7989532"/>
              </p:ext>
            </p:extLst>
          </p:nvPr>
        </p:nvGraphicFramePr>
        <p:xfrm>
          <a:off x="838200" y="1825624"/>
          <a:ext cx="10515600" cy="4703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1532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</TotalTime>
  <Words>61</Words>
  <Application>Microsoft Office PowerPoint</Application>
  <PresentationFormat>Widescreen</PresentationFormat>
  <Paragraphs>10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Excel Module in Thermal Inactivation</vt:lpstr>
      <vt:lpstr>There was improvement</vt:lpstr>
      <vt:lpstr>Correct Answers by Question</vt:lpstr>
      <vt:lpstr>Changes in correct answer based on question type</vt:lpstr>
      <vt:lpstr>Number of Students with more correct answers on post test</vt:lpstr>
      <vt:lpstr>Individual student scores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 Module in Thermal Inactivation</dc:title>
  <dc:creator>David</dc:creator>
  <cp:lastModifiedBy>David</cp:lastModifiedBy>
  <cp:revision>3</cp:revision>
  <dcterms:created xsi:type="dcterms:W3CDTF">2017-05-04T18:20:28Z</dcterms:created>
  <dcterms:modified xsi:type="dcterms:W3CDTF">2017-05-05T15:23:49Z</dcterms:modified>
</cp:coreProperties>
</file>