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9" r:id="rId2"/>
    <p:sldId id="348" r:id="rId3"/>
    <p:sldId id="347" r:id="rId4"/>
    <p:sldId id="351" r:id="rId5"/>
    <p:sldId id="349" r:id="rId6"/>
    <p:sldId id="350" r:id="rId7"/>
    <p:sldId id="362" r:id="rId8"/>
    <p:sldId id="360" r:id="rId9"/>
    <p:sldId id="366" r:id="rId10"/>
    <p:sldId id="361" r:id="rId11"/>
    <p:sldId id="363" r:id="rId12"/>
    <p:sldId id="359" r:id="rId13"/>
    <p:sldId id="364" r:id="rId14"/>
    <p:sldId id="365" r:id="rId15"/>
    <p:sldId id="368" r:id="rId16"/>
    <p:sldId id="355" r:id="rId17"/>
    <p:sldId id="345" r:id="rId18"/>
    <p:sldId id="356" r:id="rId19"/>
    <p:sldId id="357" r:id="rId20"/>
    <p:sldId id="358" r:id="rId21"/>
    <p:sldId id="367" r:id="rId22"/>
    <p:sldId id="36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74"/>
  </p:normalViewPr>
  <p:slideViewPr>
    <p:cSldViewPr snapToGrid="0" snapToObjects="1" showGuides="1">
      <p:cViewPr varScale="1">
        <p:scale>
          <a:sx n="116" d="100"/>
          <a:sy n="116" d="100"/>
        </p:scale>
        <p:origin x="1520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1F599-A807-C047-90E3-F29ACB3592F8}" type="datetimeFigureOut">
              <a:rPr lang="en-US" smtClean="0"/>
              <a:t>3/6/22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CAD75-9905-F54C-A543-43E1B72AB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233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1F599-A807-C047-90E3-F29ACB3592F8}" type="datetimeFigureOut">
              <a:rPr lang="en-US" smtClean="0"/>
              <a:t>3/6/22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CAD75-9905-F54C-A543-43E1B72AB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98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1F599-A807-C047-90E3-F29ACB3592F8}" type="datetimeFigureOut">
              <a:rPr lang="en-US" smtClean="0"/>
              <a:t>3/6/22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CAD75-9905-F54C-A543-43E1B72AB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918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1F599-A807-C047-90E3-F29ACB3592F8}" type="datetimeFigureOut">
              <a:rPr lang="en-US" smtClean="0"/>
              <a:t>3/6/22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CAD75-9905-F54C-A543-43E1B72AB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14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1F599-A807-C047-90E3-F29ACB3592F8}" type="datetimeFigureOut">
              <a:rPr lang="en-US" smtClean="0"/>
              <a:t>3/6/22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CAD75-9905-F54C-A543-43E1B72AB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874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1F599-A807-C047-90E3-F29ACB3592F8}" type="datetimeFigureOut">
              <a:rPr lang="en-US" smtClean="0"/>
              <a:t>3/6/22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CAD75-9905-F54C-A543-43E1B72AB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56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1F599-A807-C047-90E3-F29ACB3592F8}" type="datetimeFigureOut">
              <a:rPr lang="en-US" smtClean="0"/>
              <a:t>3/6/22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CAD75-9905-F54C-A543-43E1B72AB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989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1F599-A807-C047-90E3-F29ACB3592F8}" type="datetimeFigureOut">
              <a:rPr lang="en-US" smtClean="0"/>
              <a:t>3/6/22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CAD75-9905-F54C-A543-43E1B72AB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89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1F599-A807-C047-90E3-F29ACB3592F8}" type="datetimeFigureOut">
              <a:rPr lang="en-US" smtClean="0"/>
              <a:t>3/6/22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CAD75-9905-F54C-A543-43E1B72AB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963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1F599-A807-C047-90E3-F29ACB3592F8}" type="datetimeFigureOut">
              <a:rPr lang="en-US" smtClean="0"/>
              <a:t>3/6/22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CAD75-9905-F54C-A543-43E1B72AB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088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21F599-A807-C047-90E3-F29ACB3592F8}" type="datetimeFigureOut">
              <a:rPr lang="en-US" smtClean="0"/>
              <a:t>3/6/22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DCAD75-9905-F54C-A543-43E1B72AB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2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1F599-A807-C047-90E3-F29ACB3592F8}" type="datetimeFigureOut">
              <a:rPr lang="en-US" smtClean="0"/>
              <a:t>3/6/22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CAD75-9905-F54C-A543-43E1B72ABC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418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10" Type="http://schemas.openxmlformats.org/officeDocument/2006/relationships/image" Target="../media/image18.emf"/><Relationship Id="rId4" Type="http://schemas.openxmlformats.org/officeDocument/2006/relationships/image" Target="../media/image12.emf"/><Relationship Id="rId9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091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59" b="11459"/>
          <a:stretch/>
        </p:blipFill>
        <p:spPr>
          <a:xfrm>
            <a:off x="-1" y="-1"/>
            <a:ext cx="9144001" cy="68580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6BE811-EEC4-8C4F-9AB9-F9E5ABC7C4EA}"/>
              </a:ext>
            </a:extLst>
          </p:cNvPr>
          <p:cNvSpPr/>
          <p:nvPr/>
        </p:nvSpPr>
        <p:spPr>
          <a:xfrm>
            <a:off x="0" y="2898123"/>
            <a:ext cx="9144001" cy="2862322"/>
          </a:xfrm>
          <a:prstGeom prst="rect">
            <a:avLst/>
          </a:prstGeom>
          <a:solidFill>
            <a:schemeClr val="bg1">
              <a:alpha val="81375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000" dirty="0">
                <a:latin typeface="Gill Sans"/>
                <a:cs typeface="Gill Sans"/>
              </a:rPr>
              <a:t>What are we talking about when we talk about drought?</a:t>
            </a:r>
          </a:p>
          <a:p>
            <a:pPr algn="ctr"/>
            <a:r>
              <a:rPr lang="en-US" sz="2000" dirty="0">
                <a:latin typeface="Gill Sans"/>
                <a:cs typeface="Gill Sans"/>
              </a:rPr>
              <a:t>Lecture 1</a:t>
            </a:r>
          </a:p>
          <a:p>
            <a:pPr algn="ctr"/>
            <a:r>
              <a:rPr lang="en-US" sz="2000" dirty="0">
                <a:latin typeface="Gill Sans"/>
                <a:cs typeface="Gill Sans"/>
              </a:rPr>
              <a:t>MISU Drought Seminar Series</a:t>
            </a:r>
          </a:p>
          <a:p>
            <a:pPr algn="ctr"/>
            <a:r>
              <a:rPr lang="en-US" sz="2000" dirty="0">
                <a:latin typeface="Gill Sans"/>
                <a:cs typeface="Gill Sans"/>
              </a:rPr>
              <a:t>Spring, 2022</a:t>
            </a:r>
          </a:p>
          <a:p>
            <a:pPr algn="ctr"/>
            <a:endParaRPr lang="en-US" dirty="0">
              <a:latin typeface="Gill Sans"/>
              <a:cs typeface="Gill Sans"/>
            </a:endParaRPr>
          </a:p>
          <a:p>
            <a:pPr algn="ctr"/>
            <a:r>
              <a:rPr lang="en-US" dirty="0">
                <a:latin typeface="Gill Sans"/>
                <a:cs typeface="Gill Sans"/>
              </a:rPr>
              <a:t>Toby R.  Ault </a:t>
            </a:r>
          </a:p>
          <a:p>
            <a:pPr algn="ctr"/>
            <a:r>
              <a:rPr lang="en-US" dirty="0">
                <a:latin typeface="Gill Sans"/>
                <a:cs typeface="Gill Sans"/>
              </a:rPr>
              <a:t>Visiting Professor, Fulbright Scholarship Program</a:t>
            </a:r>
          </a:p>
          <a:p>
            <a:pPr algn="ctr"/>
            <a:r>
              <a:rPr lang="en-US" dirty="0">
                <a:latin typeface="Gill Sans"/>
                <a:cs typeface="Gill Sans"/>
              </a:rPr>
              <a:t>Dept. of Earth &amp; Atmospheric Sciences</a:t>
            </a:r>
            <a:br>
              <a:rPr lang="en-US" dirty="0">
                <a:latin typeface="Gill Sans"/>
                <a:cs typeface="Gill Sans"/>
              </a:rPr>
            </a:br>
            <a:r>
              <a:rPr lang="en-US" dirty="0">
                <a:latin typeface="Gill Sans"/>
                <a:cs typeface="Gill Sans"/>
              </a:rPr>
              <a:t>Cornell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648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picture containing satellite, yellow, transport, night&#10;&#10;Description automatically generated">
            <a:extLst>
              <a:ext uri="{FF2B5EF4-FFF2-40B4-BE49-F238E27FC236}">
                <a16:creationId xmlns:a16="http://schemas.microsoft.com/office/drawing/2014/main" id="{9ADC8EEC-4732-ED45-9CE5-1672D94D2C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39" t="-201" r="4795" b="-19"/>
          <a:stretch/>
        </p:blipFill>
        <p:spPr>
          <a:xfrm rot="16200000">
            <a:off x="1732355" y="-607507"/>
            <a:ext cx="6805420" cy="80178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F95028-A0C7-9943-9F73-B18FC3884694}"/>
              </a:ext>
            </a:extLst>
          </p:cNvPr>
          <p:cNvSpPr txBox="1"/>
          <p:nvPr/>
        </p:nvSpPr>
        <p:spPr>
          <a:xfrm>
            <a:off x="4851298" y="6595108"/>
            <a:ext cx="4291559" cy="261610"/>
          </a:xfrm>
          <a:prstGeom prst="rect">
            <a:avLst/>
          </a:prstGeom>
          <a:solidFill>
            <a:schemeClr val="bg1">
              <a:alpha val="5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www.nasa.gov</a:t>
            </a:r>
            <a:r>
              <a:rPr lang="en-US" sz="1100" dirty="0"/>
              <a:t>/sites/default/files/thumbnails/image/15-180.jpg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A2BD17-568C-7348-B680-DC1504E38254}"/>
              </a:ext>
            </a:extLst>
          </p:cNvPr>
          <p:cNvSpPr txBox="1"/>
          <p:nvPr/>
        </p:nvSpPr>
        <p:spPr>
          <a:xfrm>
            <a:off x="305323" y="53862"/>
            <a:ext cx="4829741" cy="8535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dirty="0">
                <a:solidFill>
                  <a:prstClr val="white"/>
                </a:solidFill>
                <a:latin typeface="Calibri Light" panose="020F0302020204030204"/>
              </a:rPr>
              <a:t>Remote Sensing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AE54BE6-C9B3-9E40-A6B6-1F25206073E7}"/>
              </a:ext>
            </a:extLst>
          </p:cNvPr>
          <p:cNvCxnSpPr>
            <a:cxnSpLocks/>
          </p:cNvCxnSpPr>
          <p:nvPr/>
        </p:nvCxnSpPr>
        <p:spPr>
          <a:xfrm>
            <a:off x="305323" y="947192"/>
            <a:ext cx="4545975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7217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002EAB-5BF3-6041-8DDB-2E8E8E7DD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586" y="1154741"/>
            <a:ext cx="2472265" cy="632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EECEA6-E8DD-1145-A6BB-478F2E09FC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663" y="3299428"/>
            <a:ext cx="2663914" cy="5174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D84F89-7751-0F47-B7DB-A904676A48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728" y="4026383"/>
            <a:ext cx="3353849" cy="6516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B6903A-04E1-D848-B43A-E17300089F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0293" y="4860349"/>
            <a:ext cx="3143034" cy="7282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622F0D-78A3-2E4A-88FD-7F38FE7D80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6377" y="5727557"/>
            <a:ext cx="4082114" cy="651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6416E0-8B7C-EF4F-AB32-FBB729BC0C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655194"/>
            <a:ext cx="2932221" cy="12457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856CAC-996A-4B41-A800-570F747C29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3327" y="3068368"/>
            <a:ext cx="4388750" cy="6324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D236C2-1208-624C-9D35-86AAECCC80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3778" y="4202129"/>
            <a:ext cx="2606419" cy="613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DD2AAA-1E2E-144F-9849-B36BAA6C94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6014" y="4801378"/>
            <a:ext cx="3641322" cy="118822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870DB15-AB2B-2042-8FC0-C3AC86BD5632}"/>
              </a:ext>
            </a:extLst>
          </p:cNvPr>
          <p:cNvSpPr/>
          <p:nvPr/>
        </p:nvSpPr>
        <p:spPr>
          <a:xfrm>
            <a:off x="0" y="10340"/>
            <a:ext cx="9144000" cy="6847660"/>
          </a:xfrm>
          <a:prstGeom prst="rect">
            <a:avLst/>
          </a:prstGeom>
          <a:solidFill>
            <a:schemeClr val="bg1">
              <a:alpha val="6890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E8B02F-9733-E244-8FC7-AFC4F23BB37E}"/>
              </a:ext>
            </a:extLst>
          </p:cNvPr>
          <p:cNvSpPr txBox="1"/>
          <p:nvPr/>
        </p:nvSpPr>
        <p:spPr>
          <a:xfrm>
            <a:off x="0" y="1890900"/>
            <a:ext cx="9144000" cy="1107996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Gill Sans"/>
                <a:cs typeface="Gill Sans"/>
              </a:rPr>
              <a:t>How do we model it?</a:t>
            </a:r>
          </a:p>
        </p:txBody>
      </p:sp>
    </p:spTree>
    <p:extLst>
      <p:ext uri="{BB962C8B-B14F-4D97-AF65-F5344CB8AC3E}">
        <p14:creationId xmlns:p14="http://schemas.microsoft.com/office/powerpoint/2010/main" val="1295767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7A5E3A-2BBC-A743-9865-272753F0C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3508"/>
            <a:ext cx="9144000" cy="47309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3CE6A8-D835-474A-B1A2-C9C2B4090817}"/>
              </a:ext>
            </a:extLst>
          </p:cNvPr>
          <p:cNvSpPr txBox="1"/>
          <p:nvPr/>
        </p:nvSpPr>
        <p:spPr>
          <a:xfrm>
            <a:off x="200851" y="372739"/>
            <a:ext cx="2516138" cy="52322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ill Sans"/>
                <a:cs typeface="Gill Sans"/>
              </a:rPr>
              <a:t>Drought Indices</a:t>
            </a:r>
          </a:p>
        </p:txBody>
      </p:sp>
    </p:spTree>
    <p:extLst>
      <p:ext uri="{BB962C8B-B14F-4D97-AF65-F5344CB8AC3E}">
        <p14:creationId xmlns:p14="http://schemas.microsoft.com/office/powerpoint/2010/main" val="2728470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FF4D49-E136-7D4B-BF2C-16610392B3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2AB5FB-A921-174A-8022-32709BCA7DD6}"/>
              </a:ext>
            </a:extLst>
          </p:cNvPr>
          <p:cNvSpPr txBox="1"/>
          <p:nvPr/>
        </p:nvSpPr>
        <p:spPr>
          <a:xfrm>
            <a:off x="200851" y="372739"/>
            <a:ext cx="3537059" cy="523220"/>
          </a:xfrm>
          <a:prstGeom prst="rect">
            <a:avLst/>
          </a:prstGeom>
          <a:solidFill>
            <a:schemeClr val="accent2">
              <a:lumMod val="75000"/>
              <a:alpha val="7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ill Sans"/>
                <a:cs typeface="Gill Sans"/>
              </a:rPr>
              <a:t>“Leaky bucket” models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912CF8-6166-1B49-821B-DDB6B1AE2123}"/>
              </a:ext>
            </a:extLst>
          </p:cNvPr>
          <p:cNvSpPr txBox="1"/>
          <p:nvPr/>
        </p:nvSpPr>
        <p:spPr>
          <a:xfrm>
            <a:off x="7987913" y="6596390"/>
            <a:ext cx="1156087" cy="261610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Tucson, AZ (Ault)</a:t>
            </a:r>
          </a:p>
        </p:txBody>
      </p:sp>
    </p:spTree>
    <p:extLst>
      <p:ext uri="{BB962C8B-B14F-4D97-AF65-F5344CB8AC3E}">
        <p14:creationId xmlns:p14="http://schemas.microsoft.com/office/powerpoint/2010/main" val="2763630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765696-E759-8748-B5F4-76BCB882E9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" t="3225" r="958" b="2728"/>
          <a:stretch/>
        </p:blipFill>
        <p:spPr>
          <a:xfrm>
            <a:off x="664028" y="1025818"/>
            <a:ext cx="7815944" cy="56170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882CA2-3573-9545-9FD2-39B0CAE0E1A4}"/>
              </a:ext>
            </a:extLst>
          </p:cNvPr>
          <p:cNvSpPr txBox="1"/>
          <p:nvPr/>
        </p:nvSpPr>
        <p:spPr>
          <a:xfrm>
            <a:off x="200851" y="372739"/>
            <a:ext cx="3155031" cy="523220"/>
          </a:xfrm>
          <a:prstGeom prst="rect">
            <a:avLst/>
          </a:prstGeom>
          <a:solidFill>
            <a:schemeClr val="accent2">
              <a:lumMod val="75000"/>
              <a:alpha val="7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ill Sans"/>
                <a:cs typeface="Gill Sans"/>
              </a:rPr>
              <a:t>Land surface models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44CC0A-B073-0942-8FF9-955F09CFC1F2}"/>
              </a:ext>
            </a:extLst>
          </p:cNvPr>
          <p:cNvSpPr txBox="1"/>
          <p:nvPr/>
        </p:nvSpPr>
        <p:spPr>
          <a:xfrm>
            <a:off x="6559639" y="6596390"/>
            <a:ext cx="2584361" cy="261610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https://</a:t>
            </a:r>
            <a:r>
              <a:rPr lang="en-US" sz="1100" dirty="0" err="1"/>
              <a:t>www.cesm.ucar.edu</a:t>
            </a:r>
            <a:r>
              <a:rPr lang="en-US" sz="1100" dirty="0"/>
              <a:t>/models/</a:t>
            </a:r>
            <a:r>
              <a:rPr lang="en-US" sz="1100" dirty="0" err="1"/>
              <a:t>clm</a:t>
            </a:r>
            <a:r>
              <a:rPr lang="en-US" sz="11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347036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outdoor, water, nature&#10;&#10;Description automatically generated">
            <a:extLst>
              <a:ext uri="{FF2B5EF4-FFF2-40B4-BE49-F238E27FC236}">
                <a16:creationId xmlns:a16="http://schemas.microsoft.com/office/drawing/2014/main" id="{A0EC52D6-F77B-A24C-ADF3-95268669B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7DA32B-4AA7-314F-9617-F65EEA5AE6F6}"/>
              </a:ext>
            </a:extLst>
          </p:cNvPr>
          <p:cNvSpPr txBox="1"/>
          <p:nvPr/>
        </p:nvSpPr>
        <p:spPr>
          <a:xfrm>
            <a:off x="0" y="1462511"/>
            <a:ext cx="9144000" cy="110799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Gill Sans"/>
                <a:cs typeface="Gill Sans"/>
              </a:rPr>
              <a:t>What causes drought?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7119D4-2AE3-E94C-9D66-41720C28E4AE}"/>
              </a:ext>
            </a:extLst>
          </p:cNvPr>
          <p:cNvSpPr txBox="1"/>
          <p:nvPr/>
        </p:nvSpPr>
        <p:spPr>
          <a:xfrm>
            <a:off x="7973487" y="6596390"/>
            <a:ext cx="1170513" cy="26161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</a:rPr>
              <a:t>La Jolla, CA (Ault)</a:t>
            </a:r>
          </a:p>
        </p:txBody>
      </p:sp>
    </p:spTree>
    <p:extLst>
      <p:ext uri="{BB962C8B-B14F-4D97-AF65-F5344CB8AC3E}">
        <p14:creationId xmlns:p14="http://schemas.microsoft.com/office/powerpoint/2010/main" val="33243279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0EB66F-C70F-1546-A62C-9D3C794E3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86847" cy="64878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3D2C40-7144-8949-8AEC-D3AB51FA2217}"/>
              </a:ext>
            </a:extLst>
          </p:cNvPr>
          <p:cNvSpPr txBox="1"/>
          <p:nvPr/>
        </p:nvSpPr>
        <p:spPr>
          <a:xfrm>
            <a:off x="7532226" y="6596390"/>
            <a:ext cx="16546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From Ault, 2020 (</a:t>
            </a:r>
            <a:r>
              <a:rPr lang="en-US" sz="1100" i="1" dirty="0"/>
              <a:t>Science</a:t>
            </a:r>
            <a:r>
              <a:rPr lang="en-US" sz="11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07534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110A6BFF-6357-1B42-963B-8ACED9500A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-14212" r="8631" b="-2"/>
          <a:stretch/>
        </p:blipFill>
        <p:spPr>
          <a:xfrm>
            <a:off x="0" y="-685800"/>
            <a:ext cx="9144000" cy="7543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4DC191-63EB-154F-A483-E559959509B6}"/>
              </a:ext>
            </a:extLst>
          </p:cNvPr>
          <p:cNvSpPr txBox="1"/>
          <p:nvPr/>
        </p:nvSpPr>
        <p:spPr>
          <a:xfrm>
            <a:off x="6566050" y="6596390"/>
            <a:ext cx="2577950" cy="261610"/>
          </a:xfrm>
          <a:prstGeom prst="rect">
            <a:avLst/>
          </a:prstGeom>
          <a:solidFill>
            <a:schemeClr val="bg1">
              <a:alpha val="74285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str.llnl.gov</a:t>
            </a:r>
            <a:r>
              <a:rPr lang="en-US" sz="1100" dirty="0"/>
              <a:t>/december-2017/</a:t>
            </a:r>
            <a:r>
              <a:rPr lang="en-US" sz="1100" dirty="0" err="1"/>
              <a:t>bader</a:t>
            </a:r>
            <a:endParaRPr lang="en-US" sz="11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A1AFEB-D4A5-6545-BC39-6ABA0F908553}"/>
              </a:ext>
            </a:extLst>
          </p:cNvPr>
          <p:cNvSpPr txBox="1"/>
          <p:nvPr/>
        </p:nvSpPr>
        <p:spPr>
          <a:xfrm>
            <a:off x="0" y="91441"/>
            <a:ext cx="4267200" cy="1341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latin typeface="Gill Sans"/>
              <a:cs typeface="Gill San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B662BB-7A8A-9349-BD24-9651CCB7FBBC}"/>
              </a:ext>
            </a:extLst>
          </p:cNvPr>
          <p:cNvSpPr txBox="1"/>
          <p:nvPr/>
        </p:nvSpPr>
        <p:spPr>
          <a:xfrm>
            <a:off x="243840" y="1386843"/>
            <a:ext cx="3688080" cy="563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latin typeface="Gill Sans"/>
              <a:cs typeface="Gill San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3E7F780-B1FD-664E-892B-A668D219D0FD}"/>
              </a:ext>
            </a:extLst>
          </p:cNvPr>
          <p:cNvSpPr txBox="1"/>
          <p:nvPr/>
        </p:nvSpPr>
        <p:spPr>
          <a:xfrm>
            <a:off x="0" y="2164084"/>
            <a:ext cx="3688080" cy="563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latin typeface="Gill Sans"/>
              <a:cs typeface="Gill San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011CD2-4E2D-FA4E-8C10-478BD1552F4C}"/>
              </a:ext>
            </a:extLst>
          </p:cNvPr>
          <p:cNvSpPr txBox="1"/>
          <p:nvPr/>
        </p:nvSpPr>
        <p:spPr>
          <a:xfrm>
            <a:off x="0" y="831637"/>
            <a:ext cx="9144000" cy="2123658"/>
          </a:xfrm>
          <a:prstGeom prst="rect">
            <a:avLst/>
          </a:prstGeom>
          <a:solidFill>
            <a:schemeClr val="bg2">
              <a:alpha val="91371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Gill Sans"/>
                <a:cs typeface="Gill Sans"/>
              </a:rPr>
              <a:t>Drought in Climate Models</a:t>
            </a:r>
          </a:p>
        </p:txBody>
      </p:sp>
    </p:spTree>
    <p:extLst>
      <p:ext uri="{BB962C8B-B14F-4D97-AF65-F5344CB8AC3E}">
        <p14:creationId xmlns:p14="http://schemas.microsoft.com/office/powerpoint/2010/main" val="1630330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53B4D3-CB0E-4643-9064-C989E994D4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421" y="354535"/>
            <a:ext cx="6065157" cy="61489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FFEADA4-4193-3845-A934-3A0A6AAF3866}"/>
              </a:ext>
            </a:extLst>
          </p:cNvPr>
          <p:cNvSpPr txBox="1"/>
          <p:nvPr/>
        </p:nvSpPr>
        <p:spPr>
          <a:xfrm>
            <a:off x="7532226" y="6596390"/>
            <a:ext cx="16546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From Ault, 2020 (</a:t>
            </a:r>
            <a:r>
              <a:rPr lang="en-US" sz="1100" i="1" dirty="0"/>
              <a:t>Science</a:t>
            </a:r>
            <a:r>
              <a:rPr lang="en-US" sz="11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826852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4D726E-65FA-1445-84FF-1513C81D1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8499"/>
            <a:ext cx="9040670" cy="55063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FA2A0C-7EA0-5045-B6E4-687C0AF74134}"/>
              </a:ext>
            </a:extLst>
          </p:cNvPr>
          <p:cNvSpPr txBox="1"/>
          <p:nvPr/>
        </p:nvSpPr>
        <p:spPr>
          <a:xfrm>
            <a:off x="7532226" y="6596390"/>
            <a:ext cx="16546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From Ault, 2020 (</a:t>
            </a:r>
            <a:r>
              <a:rPr lang="en-US" sz="1100" i="1" dirty="0"/>
              <a:t>Science</a:t>
            </a:r>
            <a:r>
              <a:rPr lang="en-US" sz="11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397649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913BA8-9678-7045-8878-90B07C1E38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16" r="53143" b="13732"/>
          <a:stretch/>
        </p:blipFill>
        <p:spPr>
          <a:xfrm>
            <a:off x="-1" y="-263453"/>
            <a:ext cx="9144001" cy="71214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9AC4C1-6C3A-0645-AF52-90534409EE9E}"/>
              </a:ext>
            </a:extLst>
          </p:cNvPr>
          <p:cNvSpPr txBox="1"/>
          <p:nvPr/>
        </p:nvSpPr>
        <p:spPr>
          <a:xfrm>
            <a:off x="200851" y="372739"/>
            <a:ext cx="6214778" cy="52322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ill Sans"/>
                <a:cs typeface="Gill Sans"/>
              </a:rPr>
              <a:t>Meteorological Drought (Weeks/Months)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E42B00-E60E-3D43-A168-A3109A85E3E1}"/>
              </a:ext>
            </a:extLst>
          </p:cNvPr>
          <p:cNvSpPr txBox="1"/>
          <p:nvPr/>
        </p:nvSpPr>
        <p:spPr>
          <a:xfrm>
            <a:off x="7470144" y="6596390"/>
            <a:ext cx="1673856" cy="2616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Cayuga Heights, NY  (Ault)</a:t>
            </a:r>
          </a:p>
        </p:txBody>
      </p:sp>
    </p:spTree>
    <p:extLst>
      <p:ext uri="{BB962C8B-B14F-4D97-AF65-F5344CB8AC3E}">
        <p14:creationId xmlns:p14="http://schemas.microsoft.com/office/powerpoint/2010/main" val="20359651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9EE446-DD60-384B-83F7-9631B1B09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0753"/>
            <a:ext cx="9142475" cy="45964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378CCD-7B62-B244-8E34-8285B85C18F9}"/>
              </a:ext>
            </a:extLst>
          </p:cNvPr>
          <p:cNvSpPr txBox="1"/>
          <p:nvPr/>
        </p:nvSpPr>
        <p:spPr>
          <a:xfrm>
            <a:off x="7532226" y="6596390"/>
            <a:ext cx="16546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From Ault, 2020 (</a:t>
            </a:r>
            <a:r>
              <a:rPr lang="en-US" sz="1100" i="1" dirty="0"/>
              <a:t>Science</a:t>
            </a:r>
            <a:r>
              <a:rPr lang="en-US" sz="11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18340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59AB4C8-9178-4F7A-8404-6890510B59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239E7F7-C95E-1745-A4FD-D3D007239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160" y="457201"/>
            <a:ext cx="8182230" cy="18326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Timeline of recent developments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4CFDFB37-4BC7-42C6-915D-A6609139B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55776" y="2343912"/>
            <a:ext cx="3429000" cy="18288"/>
          </a:xfrm>
          <a:custGeom>
            <a:avLst/>
            <a:gdLst>
              <a:gd name="connsiteX0" fmla="*/ 0 w 3429000"/>
              <a:gd name="connsiteY0" fmla="*/ 0 h 18288"/>
              <a:gd name="connsiteX1" fmla="*/ 685800 w 3429000"/>
              <a:gd name="connsiteY1" fmla="*/ 0 h 18288"/>
              <a:gd name="connsiteX2" fmla="*/ 1371600 w 3429000"/>
              <a:gd name="connsiteY2" fmla="*/ 0 h 18288"/>
              <a:gd name="connsiteX3" fmla="*/ 2057400 w 3429000"/>
              <a:gd name="connsiteY3" fmla="*/ 0 h 18288"/>
              <a:gd name="connsiteX4" fmla="*/ 2674620 w 3429000"/>
              <a:gd name="connsiteY4" fmla="*/ 0 h 18288"/>
              <a:gd name="connsiteX5" fmla="*/ 3429000 w 3429000"/>
              <a:gd name="connsiteY5" fmla="*/ 0 h 18288"/>
              <a:gd name="connsiteX6" fmla="*/ 3429000 w 3429000"/>
              <a:gd name="connsiteY6" fmla="*/ 18288 h 18288"/>
              <a:gd name="connsiteX7" fmla="*/ 2811780 w 3429000"/>
              <a:gd name="connsiteY7" fmla="*/ 18288 h 18288"/>
              <a:gd name="connsiteX8" fmla="*/ 2228850 w 3429000"/>
              <a:gd name="connsiteY8" fmla="*/ 18288 h 18288"/>
              <a:gd name="connsiteX9" fmla="*/ 1543050 w 3429000"/>
              <a:gd name="connsiteY9" fmla="*/ 18288 h 18288"/>
              <a:gd name="connsiteX10" fmla="*/ 925830 w 3429000"/>
              <a:gd name="connsiteY10" fmla="*/ 18288 h 18288"/>
              <a:gd name="connsiteX11" fmla="*/ 0 w 3429000"/>
              <a:gd name="connsiteY11" fmla="*/ 18288 h 18288"/>
              <a:gd name="connsiteX12" fmla="*/ 0 w 3429000"/>
              <a:gd name="connsiteY12" fmla="*/ 0 h 18288"/>
              <a:gd name="connsiteX0" fmla="*/ 0 w 3429000"/>
              <a:gd name="connsiteY0" fmla="*/ 0 h 18288"/>
              <a:gd name="connsiteX1" fmla="*/ 617220 w 3429000"/>
              <a:gd name="connsiteY1" fmla="*/ 0 h 18288"/>
              <a:gd name="connsiteX2" fmla="*/ 1200150 w 3429000"/>
              <a:gd name="connsiteY2" fmla="*/ 0 h 18288"/>
              <a:gd name="connsiteX3" fmla="*/ 1817370 w 3429000"/>
              <a:gd name="connsiteY3" fmla="*/ 0 h 18288"/>
              <a:gd name="connsiteX4" fmla="*/ 2503170 w 3429000"/>
              <a:gd name="connsiteY4" fmla="*/ 0 h 18288"/>
              <a:gd name="connsiteX5" fmla="*/ 3429000 w 3429000"/>
              <a:gd name="connsiteY5" fmla="*/ 0 h 18288"/>
              <a:gd name="connsiteX6" fmla="*/ 3429000 w 3429000"/>
              <a:gd name="connsiteY6" fmla="*/ 18288 h 18288"/>
              <a:gd name="connsiteX7" fmla="*/ 2743200 w 3429000"/>
              <a:gd name="connsiteY7" fmla="*/ 18288 h 18288"/>
              <a:gd name="connsiteX8" fmla="*/ 1988820 w 3429000"/>
              <a:gd name="connsiteY8" fmla="*/ 18288 h 18288"/>
              <a:gd name="connsiteX9" fmla="*/ 1405890 w 3429000"/>
              <a:gd name="connsiteY9" fmla="*/ 18288 h 18288"/>
              <a:gd name="connsiteX10" fmla="*/ 651510 w 3429000"/>
              <a:gd name="connsiteY10" fmla="*/ 18288 h 18288"/>
              <a:gd name="connsiteX11" fmla="*/ 0 w 3429000"/>
              <a:gd name="connsiteY11" fmla="*/ 18288 h 18288"/>
              <a:gd name="connsiteX12" fmla="*/ 0 w 342900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29000" h="18288" fill="none" extrusionOk="0">
                <a:moveTo>
                  <a:pt x="0" y="0"/>
                </a:moveTo>
                <a:cubicBezTo>
                  <a:pt x="207705" y="23860"/>
                  <a:pt x="509323" y="68036"/>
                  <a:pt x="685800" y="0"/>
                </a:cubicBezTo>
                <a:cubicBezTo>
                  <a:pt x="881422" y="-43910"/>
                  <a:pt x="1129204" y="-58858"/>
                  <a:pt x="1371600" y="0"/>
                </a:cubicBezTo>
                <a:cubicBezTo>
                  <a:pt x="1611115" y="-12848"/>
                  <a:pt x="1887211" y="-6418"/>
                  <a:pt x="2057400" y="0"/>
                </a:cubicBezTo>
                <a:cubicBezTo>
                  <a:pt x="2233905" y="-53439"/>
                  <a:pt x="2400311" y="-9735"/>
                  <a:pt x="2674620" y="0"/>
                </a:cubicBezTo>
                <a:cubicBezTo>
                  <a:pt x="2899369" y="50175"/>
                  <a:pt x="3197952" y="-27603"/>
                  <a:pt x="3429000" y="0"/>
                </a:cubicBezTo>
                <a:cubicBezTo>
                  <a:pt x="3428966" y="4844"/>
                  <a:pt x="3428590" y="11009"/>
                  <a:pt x="3429000" y="18288"/>
                </a:cubicBezTo>
                <a:cubicBezTo>
                  <a:pt x="3212354" y="28872"/>
                  <a:pt x="3083619" y="-836"/>
                  <a:pt x="2811780" y="18288"/>
                </a:cubicBezTo>
                <a:cubicBezTo>
                  <a:pt x="2533576" y="25058"/>
                  <a:pt x="2477440" y="20531"/>
                  <a:pt x="2228850" y="18288"/>
                </a:cubicBezTo>
                <a:cubicBezTo>
                  <a:pt x="2003657" y="-1843"/>
                  <a:pt x="1810789" y="18294"/>
                  <a:pt x="1543050" y="18288"/>
                </a:cubicBezTo>
                <a:cubicBezTo>
                  <a:pt x="1286635" y="-21162"/>
                  <a:pt x="1189418" y="22290"/>
                  <a:pt x="925830" y="18288"/>
                </a:cubicBezTo>
                <a:cubicBezTo>
                  <a:pt x="678389" y="-2387"/>
                  <a:pt x="367033" y="43234"/>
                  <a:pt x="0" y="18288"/>
                </a:cubicBezTo>
                <a:cubicBezTo>
                  <a:pt x="-649" y="11698"/>
                  <a:pt x="663" y="5413"/>
                  <a:pt x="0" y="0"/>
                </a:cubicBezTo>
                <a:close/>
              </a:path>
              <a:path w="3429000" h="18288" stroke="0" extrusionOk="0">
                <a:moveTo>
                  <a:pt x="0" y="0"/>
                </a:moveTo>
                <a:cubicBezTo>
                  <a:pt x="169914" y="-16656"/>
                  <a:pt x="469790" y="-24030"/>
                  <a:pt x="617220" y="0"/>
                </a:cubicBezTo>
                <a:cubicBezTo>
                  <a:pt x="786601" y="24467"/>
                  <a:pt x="1085311" y="15192"/>
                  <a:pt x="1200150" y="0"/>
                </a:cubicBezTo>
                <a:cubicBezTo>
                  <a:pt x="1340195" y="-5060"/>
                  <a:pt x="1552999" y="41254"/>
                  <a:pt x="1817370" y="0"/>
                </a:cubicBezTo>
                <a:cubicBezTo>
                  <a:pt x="2086739" y="-377"/>
                  <a:pt x="2228603" y="31972"/>
                  <a:pt x="2503170" y="0"/>
                </a:cubicBezTo>
                <a:cubicBezTo>
                  <a:pt x="2794334" y="-14173"/>
                  <a:pt x="3002837" y="-13310"/>
                  <a:pt x="3429000" y="0"/>
                </a:cubicBezTo>
                <a:cubicBezTo>
                  <a:pt x="3428475" y="5049"/>
                  <a:pt x="3429193" y="12044"/>
                  <a:pt x="3429000" y="18288"/>
                </a:cubicBezTo>
                <a:cubicBezTo>
                  <a:pt x="3101445" y="-3440"/>
                  <a:pt x="2879434" y="34023"/>
                  <a:pt x="2743200" y="18288"/>
                </a:cubicBezTo>
                <a:cubicBezTo>
                  <a:pt x="2609544" y="13915"/>
                  <a:pt x="2334178" y="48649"/>
                  <a:pt x="1988820" y="18288"/>
                </a:cubicBezTo>
                <a:cubicBezTo>
                  <a:pt x="1620184" y="18423"/>
                  <a:pt x="1586822" y="-1871"/>
                  <a:pt x="1405890" y="18288"/>
                </a:cubicBezTo>
                <a:cubicBezTo>
                  <a:pt x="1266239" y="28547"/>
                  <a:pt x="867500" y="15208"/>
                  <a:pt x="651510" y="18288"/>
                </a:cubicBezTo>
                <a:cubicBezTo>
                  <a:pt x="445459" y="40105"/>
                  <a:pt x="119818" y="-23744"/>
                  <a:pt x="0" y="18288"/>
                </a:cubicBezTo>
                <a:cubicBezTo>
                  <a:pt x="-39" y="12511"/>
                  <a:pt x="-381" y="8039"/>
                  <a:pt x="0" y="0"/>
                </a:cubicBezTo>
                <a:close/>
              </a:path>
              <a:path w="3429000" h="18288" fill="none" stroke="0" extrusionOk="0">
                <a:moveTo>
                  <a:pt x="0" y="0"/>
                </a:moveTo>
                <a:cubicBezTo>
                  <a:pt x="199661" y="29771"/>
                  <a:pt x="488726" y="20925"/>
                  <a:pt x="685800" y="0"/>
                </a:cubicBezTo>
                <a:cubicBezTo>
                  <a:pt x="835372" y="-29710"/>
                  <a:pt x="1088413" y="6369"/>
                  <a:pt x="1371600" y="0"/>
                </a:cubicBezTo>
                <a:cubicBezTo>
                  <a:pt x="1631865" y="6637"/>
                  <a:pt x="1839907" y="52251"/>
                  <a:pt x="2057400" y="0"/>
                </a:cubicBezTo>
                <a:cubicBezTo>
                  <a:pt x="2266442" y="-8132"/>
                  <a:pt x="2461070" y="-4034"/>
                  <a:pt x="2674620" y="0"/>
                </a:cubicBezTo>
                <a:cubicBezTo>
                  <a:pt x="2940120" y="30498"/>
                  <a:pt x="3202681" y="-54357"/>
                  <a:pt x="3429000" y="0"/>
                </a:cubicBezTo>
                <a:cubicBezTo>
                  <a:pt x="3429314" y="4158"/>
                  <a:pt x="3428021" y="12539"/>
                  <a:pt x="3429000" y="18288"/>
                </a:cubicBezTo>
                <a:cubicBezTo>
                  <a:pt x="3250522" y="56023"/>
                  <a:pt x="3056248" y="-1557"/>
                  <a:pt x="2811780" y="18288"/>
                </a:cubicBezTo>
                <a:cubicBezTo>
                  <a:pt x="2534418" y="26558"/>
                  <a:pt x="2483107" y="19890"/>
                  <a:pt x="2228850" y="18288"/>
                </a:cubicBezTo>
                <a:cubicBezTo>
                  <a:pt x="1996093" y="-20362"/>
                  <a:pt x="1790611" y="35096"/>
                  <a:pt x="1543050" y="18288"/>
                </a:cubicBezTo>
                <a:cubicBezTo>
                  <a:pt x="1276188" y="-29727"/>
                  <a:pt x="1196665" y="1050"/>
                  <a:pt x="925830" y="18288"/>
                </a:cubicBezTo>
                <a:cubicBezTo>
                  <a:pt x="718623" y="61416"/>
                  <a:pt x="374628" y="25039"/>
                  <a:pt x="0" y="18288"/>
                </a:cubicBezTo>
                <a:cubicBezTo>
                  <a:pt x="20" y="11469"/>
                  <a:pt x="-29" y="515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3429000"/>
                      <a:gd name="connsiteY0" fmla="*/ 0 h 18288"/>
                      <a:gd name="connsiteX1" fmla="*/ 685800 w 3429000"/>
                      <a:gd name="connsiteY1" fmla="*/ 0 h 18288"/>
                      <a:gd name="connsiteX2" fmla="*/ 1371600 w 3429000"/>
                      <a:gd name="connsiteY2" fmla="*/ 0 h 18288"/>
                      <a:gd name="connsiteX3" fmla="*/ 2057400 w 3429000"/>
                      <a:gd name="connsiteY3" fmla="*/ 0 h 18288"/>
                      <a:gd name="connsiteX4" fmla="*/ 2674620 w 3429000"/>
                      <a:gd name="connsiteY4" fmla="*/ 0 h 18288"/>
                      <a:gd name="connsiteX5" fmla="*/ 3429000 w 3429000"/>
                      <a:gd name="connsiteY5" fmla="*/ 0 h 18288"/>
                      <a:gd name="connsiteX6" fmla="*/ 3429000 w 3429000"/>
                      <a:gd name="connsiteY6" fmla="*/ 18288 h 18288"/>
                      <a:gd name="connsiteX7" fmla="*/ 2811780 w 3429000"/>
                      <a:gd name="connsiteY7" fmla="*/ 18288 h 18288"/>
                      <a:gd name="connsiteX8" fmla="*/ 2228850 w 3429000"/>
                      <a:gd name="connsiteY8" fmla="*/ 18288 h 18288"/>
                      <a:gd name="connsiteX9" fmla="*/ 1543050 w 3429000"/>
                      <a:gd name="connsiteY9" fmla="*/ 18288 h 18288"/>
                      <a:gd name="connsiteX10" fmla="*/ 925830 w 3429000"/>
                      <a:gd name="connsiteY10" fmla="*/ 18288 h 18288"/>
                      <a:gd name="connsiteX11" fmla="*/ 0 w 3429000"/>
                      <a:gd name="connsiteY11" fmla="*/ 18288 h 18288"/>
                      <a:gd name="connsiteX12" fmla="*/ 0 w 3429000"/>
                      <a:gd name="connsiteY12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429000" h="18288" fill="none" extrusionOk="0">
                        <a:moveTo>
                          <a:pt x="0" y="0"/>
                        </a:moveTo>
                        <a:cubicBezTo>
                          <a:pt x="219865" y="20479"/>
                          <a:pt x="493281" y="26186"/>
                          <a:pt x="685800" y="0"/>
                        </a:cubicBezTo>
                        <a:cubicBezTo>
                          <a:pt x="878319" y="-26186"/>
                          <a:pt x="1121382" y="-11869"/>
                          <a:pt x="1371600" y="0"/>
                        </a:cubicBezTo>
                        <a:cubicBezTo>
                          <a:pt x="1621818" y="11869"/>
                          <a:pt x="1878793" y="32281"/>
                          <a:pt x="2057400" y="0"/>
                        </a:cubicBezTo>
                        <a:cubicBezTo>
                          <a:pt x="2236007" y="-32281"/>
                          <a:pt x="2433797" y="-18251"/>
                          <a:pt x="2674620" y="0"/>
                        </a:cubicBezTo>
                        <a:cubicBezTo>
                          <a:pt x="2915443" y="18251"/>
                          <a:pt x="3205923" y="-1443"/>
                          <a:pt x="3429000" y="0"/>
                        </a:cubicBezTo>
                        <a:cubicBezTo>
                          <a:pt x="3429442" y="4516"/>
                          <a:pt x="3428173" y="12266"/>
                          <a:pt x="3429000" y="18288"/>
                        </a:cubicBezTo>
                        <a:cubicBezTo>
                          <a:pt x="3221081" y="48608"/>
                          <a:pt x="3088001" y="8066"/>
                          <a:pt x="2811780" y="18288"/>
                        </a:cubicBezTo>
                        <a:cubicBezTo>
                          <a:pt x="2535559" y="28510"/>
                          <a:pt x="2481355" y="24898"/>
                          <a:pt x="2228850" y="18288"/>
                        </a:cubicBezTo>
                        <a:cubicBezTo>
                          <a:pt x="1976345" y="11679"/>
                          <a:pt x="1807520" y="48356"/>
                          <a:pt x="1543050" y="18288"/>
                        </a:cubicBezTo>
                        <a:cubicBezTo>
                          <a:pt x="1278580" y="-11780"/>
                          <a:pt x="1181944" y="5123"/>
                          <a:pt x="925830" y="18288"/>
                        </a:cubicBezTo>
                        <a:cubicBezTo>
                          <a:pt x="669716" y="31453"/>
                          <a:pt x="410304" y="34815"/>
                          <a:pt x="0" y="18288"/>
                        </a:cubicBezTo>
                        <a:cubicBezTo>
                          <a:pt x="-306" y="11477"/>
                          <a:pt x="485" y="4355"/>
                          <a:pt x="0" y="0"/>
                        </a:cubicBezTo>
                        <a:close/>
                      </a:path>
                      <a:path w="3429000" h="18288" stroke="0" extrusionOk="0">
                        <a:moveTo>
                          <a:pt x="0" y="0"/>
                        </a:moveTo>
                        <a:cubicBezTo>
                          <a:pt x="174095" y="-12874"/>
                          <a:pt x="443087" y="-14090"/>
                          <a:pt x="617220" y="0"/>
                        </a:cubicBezTo>
                        <a:cubicBezTo>
                          <a:pt x="791353" y="14090"/>
                          <a:pt x="1072677" y="8451"/>
                          <a:pt x="1200150" y="0"/>
                        </a:cubicBezTo>
                        <a:cubicBezTo>
                          <a:pt x="1327623" y="-8451"/>
                          <a:pt x="1526638" y="19866"/>
                          <a:pt x="1817370" y="0"/>
                        </a:cubicBezTo>
                        <a:cubicBezTo>
                          <a:pt x="2108102" y="-19866"/>
                          <a:pt x="2221289" y="26161"/>
                          <a:pt x="2503170" y="0"/>
                        </a:cubicBezTo>
                        <a:cubicBezTo>
                          <a:pt x="2785051" y="-26161"/>
                          <a:pt x="3022134" y="39178"/>
                          <a:pt x="3429000" y="0"/>
                        </a:cubicBezTo>
                        <a:cubicBezTo>
                          <a:pt x="3429577" y="4624"/>
                          <a:pt x="3429819" y="11191"/>
                          <a:pt x="3429000" y="18288"/>
                        </a:cubicBezTo>
                        <a:cubicBezTo>
                          <a:pt x="3103464" y="593"/>
                          <a:pt x="2887909" y="22940"/>
                          <a:pt x="2743200" y="18288"/>
                        </a:cubicBezTo>
                        <a:cubicBezTo>
                          <a:pt x="2598491" y="13636"/>
                          <a:pt x="2362615" y="10656"/>
                          <a:pt x="1988820" y="18288"/>
                        </a:cubicBezTo>
                        <a:cubicBezTo>
                          <a:pt x="1615025" y="25920"/>
                          <a:pt x="1580494" y="3693"/>
                          <a:pt x="1405890" y="18288"/>
                        </a:cubicBezTo>
                        <a:cubicBezTo>
                          <a:pt x="1231286" y="32884"/>
                          <a:pt x="885259" y="-16285"/>
                          <a:pt x="651510" y="18288"/>
                        </a:cubicBezTo>
                        <a:cubicBezTo>
                          <a:pt x="417761" y="52861"/>
                          <a:pt x="138362" y="-13856"/>
                          <a:pt x="0" y="18288"/>
                        </a:cubicBezTo>
                        <a:cubicBezTo>
                          <a:pt x="-171" y="12755"/>
                          <a:pt x="-690" y="793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DBB1A49-FDF6-B846-9A63-FC629961CD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163054"/>
              </p:ext>
            </p:extLst>
          </p:nvPr>
        </p:nvGraphicFramePr>
        <p:xfrm>
          <a:off x="240030" y="3610279"/>
          <a:ext cx="8661657" cy="2130708"/>
        </p:xfrm>
        <a:graphic>
          <a:graphicData uri="http://schemas.openxmlformats.org/drawingml/2006/table">
            <a:tbl>
              <a:tblPr firstRow="1" bandRow="1">
                <a:solidFill>
                  <a:schemeClr val="bg1">
                    <a:lumMod val="95000"/>
                  </a:schemeClr>
                </a:solidFill>
                <a:tableStyleId>{073A0DAA-6AF3-43AB-8588-CEC1D06C72B9}</a:tableStyleId>
              </a:tblPr>
              <a:tblGrid>
                <a:gridCol w="1162817">
                  <a:extLst>
                    <a:ext uri="{9D8B030D-6E8A-4147-A177-3AD203B41FA5}">
                      <a16:colId xmlns:a16="http://schemas.microsoft.com/office/drawing/2014/main" val="1776379628"/>
                    </a:ext>
                  </a:extLst>
                </a:gridCol>
                <a:gridCol w="1651526">
                  <a:extLst>
                    <a:ext uri="{9D8B030D-6E8A-4147-A177-3AD203B41FA5}">
                      <a16:colId xmlns:a16="http://schemas.microsoft.com/office/drawing/2014/main" val="2980604586"/>
                    </a:ext>
                  </a:extLst>
                </a:gridCol>
                <a:gridCol w="2170230">
                  <a:extLst>
                    <a:ext uri="{9D8B030D-6E8A-4147-A177-3AD203B41FA5}">
                      <a16:colId xmlns:a16="http://schemas.microsoft.com/office/drawing/2014/main" val="1332552765"/>
                    </a:ext>
                  </a:extLst>
                </a:gridCol>
                <a:gridCol w="1743270">
                  <a:extLst>
                    <a:ext uri="{9D8B030D-6E8A-4147-A177-3AD203B41FA5}">
                      <a16:colId xmlns:a16="http://schemas.microsoft.com/office/drawing/2014/main" val="3485173084"/>
                    </a:ext>
                  </a:extLst>
                </a:gridCol>
                <a:gridCol w="1933814">
                  <a:extLst>
                    <a:ext uri="{9D8B030D-6E8A-4147-A177-3AD203B41FA5}">
                      <a16:colId xmlns:a16="http://schemas.microsoft.com/office/drawing/2014/main" val="1084688955"/>
                    </a:ext>
                  </a:extLst>
                </a:gridCol>
              </a:tblGrid>
              <a:tr h="484406">
                <a:tc>
                  <a:txBody>
                    <a:bodyPr/>
                    <a:lstStyle/>
                    <a:p>
                      <a:endParaRPr lang="en-US" sz="1800" b="1" cap="none" spc="0">
                        <a:solidFill>
                          <a:schemeClr val="tx1"/>
                        </a:solidFill>
                      </a:endParaRPr>
                    </a:p>
                  </a:txBody>
                  <a:tcPr marL="71136" marR="96263" marT="20325" marB="152435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cap="none" spc="0">
                          <a:solidFill>
                            <a:schemeClr val="tx1"/>
                          </a:solidFill>
                        </a:rPr>
                        <a:t>1990s</a:t>
                      </a:r>
                    </a:p>
                  </a:txBody>
                  <a:tcPr marL="71136" marR="96263" marT="20325" marB="152435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cap="none" spc="0">
                          <a:solidFill>
                            <a:schemeClr val="tx1"/>
                          </a:solidFill>
                        </a:rPr>
                        <a:t>2000s</a:t>
                      </a:r>
                    </a:p>
                  </a:txBody>
                  <a:tcPr marL="71136" marR="96263" marT="20325" marB="152435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cap="none" spc="0">
                          <a:solidFill>
                            <a:schemeClr val="tx1"/>
                          </a:solidFill>
                        </a:rPr>
                        <a:t>2010s</a:t>
                      </a:r>
                    </a:p>
                  </a:txBody>
                  <a:tcPr marL="71136" marR="96263" marT="20325" marB="152435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cap="none" spc="0">
                          <a:solidFill>
                            <a:schemeClr val="tx1"/>
                          </a:solidFill>
                        </a:rPr>
                        <a:t>2020s</a:t>
                      </a:r>
                    </a:p>
                  </a:txBody>
                  <a:tcPr marL="71136" marR="96263" marT="20325" marB="152435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7804076"/>
                  </a:ext>
                </a:extLst>
              </a:tr>
              <a:tr h="619904">
                <a:tc>
                  <a:txBody>
                    <a:bodyPr/>
                    <a:lstStyle/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Technology</a:t>
                      </a:r>
                    </a:p>
                  </a:txBody>
                  <a:tcPr marL="71136" marR="96263" marT="20325" marB="152435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Widespread PCs</a:t>
                      </a:r>
                    </a:p>
                  </a:txBody>
                  <a:tcPr marL="71136" marR="96263" marT="20325" marB="15243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HPC &amp; Super-computers</a:t>
                      </a:r>
                    </a:p>
                  </a:txBody>
                  <a:tcPr marL="71136" marR="96263" marT="20325" marB="15243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Satellite remote sensing (SMAP)</a:t>
                      </a:r>
                    </a:p>
                  </a:txBody>
                  <a:tcPr marL="71136" marR="96263" marT="20325" marB="15243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AI, Machine Learning, low-cost sensors…</a:t>
                      </a:r>
                    </a:p>
                  </a:txBody>
                  <a:tcPr marL="71136" marR="96263" marT="20325" marB="15243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095241"/>
                  </a:ext>
                </a:extLst>
              </a:tr>
              <a:tr h="1026398">
                <a:tc>
                  <a:txBody>
                    <a:bodyPr/>
                    <a:lstStyle/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Impact on drought research</a:t>
                      </a:r>
                    </a:p>
                  </a:txBody>
                  <a:tcPr marL="71136" marR="96263" marT="20325" marB="152435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Proliferation of drought indices, early soil moisture models</a:t>
                      </a:r>
                    </a:p>
                  </a:txBody>
                  <a:tcPr marL="71136" marR="96263" marT="20325" marB="15243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Land surface models become widely used and usable (NLDAS, GLDAS, CMIP, etc…)</a:t>
                      </a:r>
                    </a:p>
                  </a:txBody>
                  <a:tcPr marL="71136" marR="96263" marT="20325" marB="15243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cap="none" spc="0">
                          <a:solidFill>
                            <a:schemeClr val="tx1"/>
                          </a:solidFill>
                        </a:rPr>
                        <a:t>Unprecedented global observations of surface soil moisture</a:t>
                      </a:r>
                    </a:p>
                  </a:txBody>
                  <a:tcPr marL="71136" marR="96263" marT="20325" marB="15243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i="1" cap="none" spc="0">
                          <a:solidFill>
                            <a:schemeClr val="tx1"/>
                          </a:solidFill>
                        </a:rPr>
                        <a:t>(Up to you!)</a:t>
                      </a:r>
                    </a:p>
                  </a:txBody>
                  <a:tcPr marL="71136" marR="96263" marT="20325" marB="15243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0262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7276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170EE-75C3-5B4B-B19E-692C3B8E9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Reading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33A46A-4AA8-8142-A00B-0A6A514CB3AA}"/>
              </a:ext>
            </a:extLst>
          </p:cNvPr>
          <p:cNvSpPr txBox="1"/>
          <p:nvPr/>
        </p:nvSpPr>
        <p:spPr>
          <a:xfrm>
            <a:off x="628650" y="1801762"/>
            <a:ext cx="76619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 K. T. Redmond, “The depiction of drought - A commentary,” Bulletin of the American Meteorological Society, vol. 83, no. 8, pp. 1143–1147, 2002. 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T. R. Ault (2020):</a:t>
            </a:r>
            <a:r>
              <a:rPr lang="en-US" b="1" dirty="0"/>
              <a:t> </a:t>
            </a:r>
            <a:r>
              <a:rPr lang="en-US" dirty="0"/>
              <a:t>On the essentials of drought in a changing climate. </a:t>
            </a:r>
            <a:r>
              <a:rPr lang="en-US" i="1" dirty="0"/>
              <a:t>Science</a:t>
            </a:r>
            <a:r>
              <a:rPr lang="en-US" dirty="0"/>
              <a:t>, 368 (6488), 256-260. DOI: 10.1126/science.aaz5492 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D. A. Wilhite, Chapter 1 Drought as a Natural Hazard: Concepts and Definitions. Lincoln, NE: Drought Mitigation Center Faculty Publications, 2000. 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A. K. Mishra and V. P. Singh, “A review of drought concepts,” JOURNAL OF HY- DROLOGY, vol. 391, pp. 204–216, </a:t>
            </a:r>
            <a:r>
              <a:rPr lang="en-US" dirty="0" err="1"/>
              <a:t>sep</a:t>
            </a:r>
            <a:r>
              <a:rPr lang="en-US" dirty="0"/>
              <a:t> 2010.</a:t>
            </a:r>
          </a:p>
        </p:txBody>
      </p:sp>
    </p:spTree>
    <p:extLst>
      <p:ext uri="{BB962C8B-B14F-4D97-AF65-F5344CB8AC3E}">
        <p14:creationId xmlns:p14="http://schemas.microsoft.com/office/powerpoint/2010/main" val="2924572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andscape with a body of water in the background&#10;&#10;Description automatically generated with low confidence">
            <a:extLst>
              <a:ext uri="{FF2B5EF4-FFF2-40B4-BE49-F238E27FC236}">
                <a16:creationId xmlns:a16="http://schemas.microsoft.com/office/drawing/2014/main" id="{2987ED4C-7149-7045-993B-2B7FDA5F1D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7" r="2738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56B3287-8B60-C346-B092-7B0247803439}"/>
              </a:ext>
            </a:extLst>
          </p:cNvPr>
          <p:cNvSpPr txBox="1"/>
          <p:nvPr/>
        </p:nvSpPr>
        <p:spPr>
          <a:xfrm>
            <a:off x="200851" y="372739"/>
            <a:ext cx="5895268" cy="52322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ill Sans"/>
                <a:cs typeface="Gill Sans"/>
              </a:rPr>
              <a:t>Agricultural Drought (Months/Seasons)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257990-B878-C642-AF1B-6F89A24BE007}"/>
              </a:ext>
            </a:extLst>
          </p:cNvPr>
          <p:cNvSpPr txBox="1"/>
          <p:nvPr/>
        </p:nvSpPr>
        <p:spPr>
          <a:xfrm>
            <a:off x="7354728" y="6596390"/>
            <a:ext cx="1789272" cy="261610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Tompkins County, NY (Ault)</a:t>
            </a:r>
          </a:p>
        </p:txBody>
      </p:sp>
    </p:spTree>
    <p:extLst>
      <p:ext uri="{BB962C8B-B14F-4D97-AF65-F5344CB8AC3E}">
        <p14:creationId xmlns:p14="http://schemas.microsoft.com/office/powerpoint/2010/main" val="2250610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rt road with trees on either side of it&#10;&#10;Description automatically generated with medium confidence">
            <a:extLst>
              <a:ext uri="{FF2B5EF4-FFF2-40B4-BE49-F238E27FC236}">
                <a16:creationId xmlns:a16="http://schemas.microsoft.com/office/drawing/2014/main" id="{4A780095-E88B-F44F-9179-4E9E8B9AD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6183A8-A143-4346-89E5-8E047E1B2919}"/>
              </a:ext>
            </a:extLst>
          </p:cNvPr>
          <p:cNvSpPr txBox="1"/>
          <p:nvPr/>
        </p:nvSpPr>
        <p:spPr>
          <a:xfrm>
            <a:off x="200851" y="372739"/>
            <a:ext cx="3168560" cy="52322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ill Sans"/>
                <a:cs typeface="Gill Sans"/>
              </a:rPr>
              <a:t>Ecological Drought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B4A528-A63A-724F-830A-83DFDA4513C9}"/>
              </a:ext>
            </a:extLst>
          </p:cNvPr>
          <p:cNvSpPr txBox="1"/>
          <p:nvPr/>
        </p:nvSpPr>
        <p:spPr>
          <a:xfrm>
            <a:off x="6484298" y="6596390"/>
            <a:ext cx="2659702" cy="261610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Gifford Pinchot National Forest, WA (Ault)</a:t>
            </a:r>
          </a:p>
        </p:txBody>
      </p:sp>
    </p:spTree>
    <p:extLst>
      <p:ext uri="{BB962C8B-B14F-4D97-AF65-F5344CB8AC3E}">
        <p14:creationId xmlns:p14="http://schemas.microsoft.com/office/powerpoint/2010/main" val="4164750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airplane wing in the sky&#10;&#10;Description automatically generated with medium confidence">
            <a:extLst>
              <a:ext uri="{FF2B5EF4-FFF2-40B4-BE49-F238E27FC236}">
                <a16:creationId xmlns:a16="http://schemas.microsoft.com/office/drawing/2014/main" id="{AE7A4327-CB78-3144-BE4A-52BF8BB8E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C10F9D-0D42-0E4D-B6EB-D6C05534B7ED}"/>
              </a:ext>
            </a:extLst>
          </p:cNvPr>
          <p:cNvSpPr txBox="1"/>
          <p:nvPr/>
        </p:nvSpPr>
        <p:spPr>
          <a:xfrm>
            <a:off x="200851" y="372739"/>
            <a:ext cx="5802229" cy="52322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ill Sans"/>
                <a:cs typeface="Gill Sans"/>
              </a:rPr>
              <a:t>Hydrological Drought (Seasons/years)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D66750-F9D7-FB46-8A27-ABD009040B30}"/>
              </a:ext>
            </a:extLst>
          </p:cNvPr>
          <p:cNvSpPr txBox="1"/>
          <p:nvPr/>
        </p:nvSpPr>
        <p:spPr>
          <a:xfrm>
            <a:off x="6824732" y="6596390"/>
            <a:ext cx="2313454" cy="261610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Lake Mead, NV/AZ  (Photo by T. Ault)</a:t>
            </a:r>
          </a:p>
        </p:txBody>
      </p:sp>
    </p:spTree>
    <p:extLst>
      <p:ext uri="{BB962C8B-B14F-4D97-AF65-F5344CB8AC3E}">
        <p14:creationId xmlns:p14="http://schemas.microsoft.com/office/powerpoint/2010/main" val="3245254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igh angle view of a city&#10;&#10;Description automatically generated with low confidence">
            <a:extLst>
              <a:ext uri="{FF2B5EF4-FFF2-40B4-BE49-F238E27FC236}">
                <a16:creationId xmlns:a16="http://schemas.microsoft.com/office/drawing/2014/main" id="{B0981D01-B688-9144-8AAF-BDC2FF88C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0838C0-C56F-1144-9366-3682F92B68C9}"/>
              </a:ext>
            </a:extLst>
          </p:cNvPr>
          <p:cNvSpPr txBox="1"/>
          <p:nvPr/>
        </p:nvSpPr>
        <p:spPr>
          <a:xfrm>
            <a:off x="0" y="0"/>
            <a:ext cx="3764877" cy="523220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Gill Sans"/>
                <a:cs typeface="Gill Sans"/>
              </a:rPr>
              <a:t>Socio-economic drought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998525-6D21-374E-82C9-6213EE64C113}"/>
              </a:ext>
            </a:extLst>
          </p:cNvPr>
          <p:cNvSpPr txBox="1"/>
          <p:nvPr/>
        </p:nvSpPr>
        <p:spPr>
          <a:xfrm>
            <a:off x="7681740" y="6596390"/>
            <a:ext cx="1462260" cy="261610"/>
          </a:xfrm>
          <a:prstGeom prst="rect">
            <a:avLst/>
          </a:prstGeom>
          <a:solidFill>
            <a:schemeClr val="bg1">
              <a:alpha val="47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Los Angeles, CA  (Ault)</a:t>
            </a:r>
          </a:p>
        </p:txBody>
      </p:sp>
    </p:spTree>
    <p:extLst>
      <p:ext uri="{BB962C8B-B14F-4D97-AF65-F5344CB8AC3E}">
        <p14:creationId xmlns:p14="http://schemas.microsoft.com/office/powerpoint/2010/main" val="1660997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C6FB8A59-59B7-F244-8219-8D59146394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0095" t="16711" r="48173" b="29654"/>
          <a:stretch/>
        </p:blipFill>
        <p:spPr>
          <a:xfrm>
            <a:off x="-1" y="548638"/>
            <a:ext cx="9144001" cy="63093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31E2A3-2A90-A74A-95F3-BB786EEECC88}"/>
              </a:ext>
            </a:extLst>
          </p:cNvPr>
          <p:cNvSpPr txBox="1"/>
          <p:nvPr/>
        </p:nvSpPr>
        <p:spPr>
          <a:xfrm>
            <a:off x="0" y="1462511"/>
            <a:ext cx="9144000" cy="1107996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Gill Sans"/>
                <a:cs typeface="Gill Sans"/>
              </a:rPr>
              <a:t>How do we monitor it?</a:t>
            </a:r>
          </a:p>
        </p:txBody>
      </p:sp>
    </p:spTree>
    <p:extLst>
      <p:ext uri="{BB962C8B-B14F-4D97-AF65-F5344CB8AC3E}">
        <p14:creationId xmlns:p14="http://schemas.microsoft.com/office/powerpoint/2010/main" val="633711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DE008AB1-60B7-5440-AF3F-810AE7561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4344"/>
            <a:ext cx="9144000" cy="490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256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outdoor, wood, trunk&#10;&#10;Description automatically generated">
            <a:extLst>
              <a:ext uri="{FF2B5EF4-FFF2-40B4-BE49-F238E27FC236}">
                <a16:creationId xmlns:a16="http://schemas.microsoft.com/office/drawing/2014/main" id="{52A84722-7A24-2E46-B577-A980D8C6AB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85" r="7613" b="8024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38D053-EB52-AD46-88BE-3E45029F9D53}"/>
              </a:ext>
            </a:extLst>
          </p:cNvPr>
          <p:cNvSpPr txBox="1"/>
          <p:nvPr/>
        </p:nvSpPr>
        <p:spPr>
          <a:xfrm>
            <a:off x="358485" y="1122363"/>
            <a:ext cx="356352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dirty="0">
                <a:latin typeface="+mj-lt"/>
                <a:ea typeface="+mj-ea"/>
                <a:cs typeface="+mj-cs"/>
              </a:rPr>
              <a:t>In Situ Measurements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51488A-FAEB-664D-A12F-A2179FE516D9}"/>
              </a:ext>
            </a:extLst>
          </p:cNvPr>
          <p:cNvSpPr txBox="1"/>
          <p:nvPr/>
        </p:nvSpPr>
        <p:spPr>
          <a:xfrm>
            <a:off x="6256671" y="6596390"/>
            <a:ext cx="2887329" cy="261610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</a:rPr>
              <a:t>Cayuga Nature Center, </a:t>
            </a:r>
            <a:r>
              <a:rPr lang="en-US" sz="1100" dirty="0" err="1">
                <a:solidFill>
                  <a:schemeClr val="bg1"/>
                </a:solidFill>
              </a:rPr>
              <a:t>Trumansberg</a:t>
            </a:r>
            <a:r>
              <a:rPr lang="en-US" sz="1100" dirty="0">
                <a:solidFill>
                  <a:schemeClr val="bg1"/>
                </a:solidFill>
              </a:rPr>
              <a:t>, NY  (Ault)</a:t>
            </a:r>
          </a:p>
        </p:txBody>
      </p:sp>
    </p:spTree>
    <p:extLst>
      <p:ext uri="{BB962C8B-B14F-4D97-AF65-F5344CB8AC3E}">
        <p14:creationId xmlns:p14="http://schemas.microsoft.com/office/powerpoint/2010/main" val="36825210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34432</TotalTime>
  <Words>447</Words>
  <Application>Microsoft Macintosh PowerPoint</Application>
  <PresentationFormat>On-screen Show (4:3)</PresentationFormat>
  <Paragraphs>60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Gill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Timeline of recent developments</vt:lpstr>
      <vt:lpstr>Further Reading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Toby R. Ault</dc:creator>
  <cp:lastModifiedBy>toby.ault@gmail.com</cp:lastModifiedBy>
  <cp:revision>22</cp:revision>
  <dcterms:created xsi:type="dcterms:W3CDTF">2020-04-17T15:54:08Z</dcterms:created>
  <dcterms:modified xsi:type="dcterms:W3CDTF">2022-03-06T09:24:23Z</dcterms:modified>
</cp:coreProperties>
</file>