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2" r:id="rId2"/>
    <p:sldId id="260" r:id="rId3"/>
    <p:sldId id="261" r:id="rId4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156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660"/>
  </p:normalViewPr>
  <p:slideViewPr>
    <p:cSldViewPr>
      <p:cViewPr varScale="1">
        <p:scale>
          <a:sx n="116" d="100"/>
          <a:sy n="116" d="100"/>
        </p:scale>
        <p:origin x="146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CF705-1239-4E38-AF86-4F85584D6032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9600"/>
            <a:ext cx="5616575" cy="4187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9F733-E945-4633-973D-C75D6E64D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80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A0675-6459-CA47-B214-5264DC804A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51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1FFB-C5DC-4820-869C-5122AA01D960}" type="datetime1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3393-36DE-4F9E-8146-9475EFC77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74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7AC21-A4A0-404C-9184-A6C815015D83}" type="datetime1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3393-36DE-4F9E-8146-9475EFC77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50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EEC4-5031-46A6-B302-5A1DA4B71BF6}" type="datetime1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3393-36DE-4F9E-8146-9475EFC77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12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F508-9262-461C-8611-8DA6EFE0D5C3}" type="datetime1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3393-36DE-4F9E-8146-9475EFC77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27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39CF-D2E9-4FF6-BE0E-001B80993D19}" type="datetime1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3393-36DE-4F9E-8146-9475EFC77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67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056C3-3EC0-45EB-8233-9457B53010F4}" type="datetime1">
              <a:rPr lang="en-US" smtClean="0"/>
              <a:t>6/29/2016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3393-36DE-4F9E-8146-9475EFC77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21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BA73-865D-4BB0-9ECB-12187C3A22FE}" type="datetime1">
              <a:rPr lang="en-US" smtClean="0"/>
              <a:t>6/29/2016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3393-36DE-4F9E-8146-9475EFC77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07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F0C7-73EF-49DD-8EB9-E4DB4F34F893}" type="datetime1">
              <a:rPr lang="en-US" smtClean="0"/>
              <a:t>6/29/2016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3393-36DE-4F9E-8146-9475EFC77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79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48DCD-2103-4152-859D-876BEF602E2B}" type="datetime1">
              <a:rPr lang="en-US" smtClean="0"/>
              <a:t>6/29/2016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3393-36DE-4F9E-8146-9475EFC77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89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CB29-ADFF-4D57-9A66-2A6035699F4E}" type="datetime1">
              <a:rPr lang="en-US" smtClean="0"/>
              <a:t>6/29/2016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3393-36DE-4F9E-8146-9475EFC77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012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7407-3B98-473B-8DD7-11D68B981C77}" type="datetime1">
              <a:rPr lang="en-US" smtClean="0"/>
              <a:t>6/29/2016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3393-36DE-4F9E-8146-9475EFC77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05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29712-0028-4099-AF4B-733C9FBDB91E}" type="datetime1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D3393-36DE-4F9E-8146-9475EFC77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3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arxiv.org/" TargetMode="External"/><Relationship Id="rId3" Type="http://schemas.openxmlformats.org/officeDocument/2006/relationships/hyperlink" Target="https://dcaps.library.cornell.edu/services/digitization" TargetMode="External"/><Relationship Id="rId7" Type="http://schemas.openxmlformats.org/officeDocument/2006/relationships/hyperlink" Target="http://www.hathitrust.org/" TargetMode="External"/><Relationship Id="rId2" Type="http://schemas.openxmlformats.org/officeDocument/2006/relationships/hyperlink" Target="https://confluence.cornell.edu/display/prescon/Hom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caps.library.cornell.edu/initiatives/asgrants" TargetMode="External"/><Relationship Id="rId11" Type="http://schemas.openxmlformats.org/officeDocument/2006/relationships/hyperlink" Target="http://cip.cornell.edu/" TargetMode="External"/><Relationship Id="rId5" Type="http://schemas.openxmlformats.org/officeDocument/2006/relationships/hyperlink" Target="http://dcaps.library.cornell.edu/" TargetMode="External"/><Relationship Id="rId10" Type="http://schemas.openxmlformats.org/officeDocument/2006/relationships/hyperlink" Target="http://projecteuclid.org/" TargetMode="External"/><Relationship Id="rId4" Type="http://schemas.openxmlformats.org/officeDocument/2006/relationships/hyperlink" Target="http://copyright.cornell.edu/" TargetMode="External"/><Relationship Id="rId9" Type="http://schemas.openxmlformats.org/officeDocument/2006/relationships/hyperlink" Target="http://ecommons.cornell.edu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publicaccesshelp@cornell.edu" TargetMode="External"/><Relationship Id="rId3" Type="http://schemas.openxmlformats.org/officeDocument/2006/relationships/hyperlink" Target="mailto:copyright@cornell.edu" TargetMode="External"/><Relationship Id="rId7" Type="http://schemas.openxmlformats.org/officeDocument/2006/relationships/hyperlink" Target="mailto:orcid-help@cornell.edu" TargetMode="External"/><Relationship Id="rId2" Type="http://schemas.openxmlformats.org/officeDocument/2006/relationships/hyperlink" Target="mailto:conservation@cornell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ecommons-admin-l@cornell.edu" TargetMode="External"/><Relationship Id="rId5" Type="http://schemas.openxmlformats.org/officeDocument/2006/relationships/hyperlink" Target="mailto:cul-digpres@cornell.edu" TargetMode="External"/><Relationship Id="rId10" Type="http://schemas.openxmlformats.org/officeDocument/2006/relationships/hyperlink" Target="http://staffweb.library.cornell.edu/new_web_site_request" TargetMode="External"/><Relationship Id="rId4" Type="http://schemas.openxmlformats.org/officeDocument/2006/relationships/hyperlink" Target="mailto:dcaps@cornell.edu" TargetMode="External"/><Relationship Id="rId9" Type="http://schemas.openxmlformats.org/officeDocument/2006/relationships/hyperlink" Target="mailto:rdmsg-help@cornell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2416686" y="55938"/>
            <a:ext cx="476502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CORNELL UNIVERSITY </a:t>
            </a: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LIBRARY</a:t>
            </a:r>
            <a:endParaRPr lang="en-US" sz="1600" dirty="0">
              <a:latin typeface="Arial Black" pitchFamily="34" charset="0"/>
            </a:endParaRPr>
          </a:p>
          <a:p>
            <a:pPr algn="ctr">
              <a:defRPr/>
            </a:pPr>
            <a:r>
              <a:rPr lang="en-US" sz="1600" dirty="0">
                <a:latin typeface="Arial Black" pitchFamily="34" charset="0"/>
              </a:rPr>
              <a:t>DSPS &amp; SR: http://blogs.cornell.edu/dsps/</a:t>
            </a:r>
          </a:p>
          <a:p>
            <a:pPr algn="ctr">
              <a:defRPr/>
            </a:pPr>
            <a:r>
              <a:rPr lang="en-US" sz="1600" u="sng" dirty="0">
                <a:latin typeface="Arial Black" pitchFamily="34" charset="0"/>
              </a:rPr>
              <a:t/>
            </a:r>
            <a:br>
              <a:rPr lang="en-US" sz="1600" u="sng" dirty="0">
                <a:latin typeface="Arial Black" pitchFamily="34" charset="0"/>
              </a:rPr>
            </a:br>
            <a:endParaRPr lang="en-US" sz="1600" b="1" dirty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416538" y="158261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9459090"/>
              </p:ext>
            </p:extLst>
          </p:nvPr>
        </p:nvGraphicFramePr>
        <p:xfrm>
          <a:off x="304800" y="685800"/>
          <a:ext cx="8614369" cy="586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6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86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286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710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2867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2867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81000">
                <a:tc rowSpan="3" gridSpan="4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                        Oya Y. Rieger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                         Associate University Librarian</a:t>
                      </a:r>
                      <a:br>
                        <a:rPr lang="en-US" sz="12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                                </a:t>
                      </a:r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Scholarly Resources and Preservation Services 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cap="all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Scholarly Resources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19200">
                <a:tc gridSpan="4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COLLECTIONS</a:t>
                      </a:r>
                    </a:p>
                    <a:p>
                      <a:pPr algn="ctr"/>
                      <a:r>
                        <a:rPr lang="en-US" sz="1200" dirty="0"/>
                        <a:t>Kizer Walker</a:t>
                      </a:r>
                    </a:p>
                    <a:p>
                      <a:pPr algn="ctr"/>
                      <a:r>
                        <a:rPr lang="en-US" sz="1200" i="1" dirty="0"/>
                        <a:t>Director</a:t>
                      </a:r>
                    </a:p>
                    <a:p>
                      <a:pPr algn="ctr"/>
                      <a:endParaRPr lang="en-US" sz="800" dirty="0"/>
                    </a:p>
                    <a:p>
                      <a:pPr algn="ctr"/>
                      <a:endParaRPr lang="en-US" sz="800" baseline="0" dirty="0"/>
                    </a:p>
                    <a:p>
                      <a:pPr algn="ctr"/>
                      <a:r>
                        <a:rPr lang="en-US" sz="1200" baseline="0" dirty="0" err="1"/>
                        <a:t>CDExec</a:t>
                      </a:r>
                      <a:endParaRPr 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8120">
                <a:tc gridSpan="4" vMerge="1">
                  <a:txBody>
                    <a:bodyPr/>
                    <a:lstStyle/>
                    <a:p>
                      <a:pPr algn="ctr"/>
                      <a:endParaRPr lang="en-US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2900">
                <a:tc gridSpan="6">
                  <a:txBody>
                    <a:bodyPr/>
                    <a:lstStyle/>
                    <a:p>
                      <a:pPr algn="ctr"/>
                      <a:r>
                        <a:rPr lang="en-US" b="1" cap="all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Digital Scholarship</a:t>
                      </a:r>
                      <a:r>
                        <a:rPr lang="en-US" b="1" cap="all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and Preservation Services</a:t>
                      </a:r>
                      <a:endParaRPr lang="en-US" b="1" cap="all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811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70C0"/>
                          </a:solidFill>
                        </a:rPr>
                        <a:t>USER EXPERIENCE and ADMIN SERVICES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12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Mary Beth Martini-Lyons</a:t>
                      </a:r>
                      <a:br>
                        <a:rPr lang="en-US" sz="12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200" i="1" dirty="0">
                          <a:solidFill>
                            <a:schemeClr val="tx1"/>
                          </a:solidFill>
                        </a:rPr>
                        <a:t>Director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70C0"/>
                          </a:solidFill>
                        </a:rPr>
                        <a:t>DIGITIZATION and CONSERVATION</a:t>
                      </a:r>
                    </a:p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Tre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Berney</a:t>
                      </a:r>
                    </a:p>
                    <a:p>
                      <a:pPr algn="ctr"/>
                      <a:r>
                        <a:rPr lang="en-US" sz="1200" b="0" i="1" baseline="0" dirty="0">
                          <a:solidFill>
                            <a:schemeClr val="tx1"/>
                          </a:solidFill>
                        </a:rPr>
                        <a:t>Director</a:t>
                      </a:r>
                      <a:endParaRPr lang="en-US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70C0"/>
                          </a:solidFill>
                        </a:rPr>
                        <a:t>DIGITAL CURATION SERVICES</a:t>
                      </a:r>
                      <a:endParaRPr lang="en-US" sz="1200" b="0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Michelle Paolillo</a:t>
                      </a:r>
                    </a:p>
                    <a:p>
                      <a:pPr algn="ctr"/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Lead</a:t>
                      </a:r>
                      <a:endParaRPr lang="en-US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70C0"/>
                          </a:solidFill>
                        </a:rPr>
                        <a:t>SCHOLARLY</a:t>
                      </a:r>
                      <a:r>
                        <a:rPr lang="en-US" sz="1200" b="1" baseline="0" dirty="0">
                          <a:solidFill>
                            <a:srgbClr val="0070C0"/>
                          </a:solidFill>
                        </a:rPr>
                        <a:t> COMMUNICATION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Gail Steinhart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Scholarly Communication Librarian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200" b="0" i="0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0" i="0" u="none" baseline="0" dirty="0">
                          <a:solidFill>
                            <a:schemeClr val="tx1"/>
                          </a:solidFill>
                        </a:rPr>
                        <a:t>Amy Dygert</a:t>
                      </a:r>
                    </a:p>
                    <a:p>
                      <a:pPr algn="ctr"/>
                      <a:r>
                        <a:rPr lang="en-US" sz="1200" b="0" i="1" u="none" baseline="0" dirty="0">
                          <a:solidFill>
                            <a:schemeClr val="tx1"/>
                          </a:solidFill>
                        </a:rPr>
                        <a:t>Director of Copyright Services</a:t>
                      </a:r>
                    </a:p>
                    <a:p>
                      <a:pPr algn="ctr"/>
                      <a:r>
                        <a:rPr lang="en-US" sz="1200" b="0" i="0" u="none" baseline="0" dirty="0">
                          <a:solidFill>
                            <a:schemeClr val="tx1"/>
                          </a:solidFill>
                        </a:rPr>
                        <a:t>(.6 FTE)</a:t>
                      </a:r>
                      <a:endParaRPr lang="en-US" sz="1200" b="1" i="0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i="1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i="1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i="1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i="1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i="1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i="1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i="1" u="none" baseline="0" dirty="0">
                          <a:solidFill>
                            <a:schemeClr val="tx1"/>
                          </a:solidFill>
                        </a:rPr>
                        <a:t>arXiv Scientific Director (.4 FTE)</a:t>
                      </a:r>
                    </a:p>
                    <a:p>
                      <a:pPr algn="ctr"/>
                      <a:r>
                        <a:rPr lang="en-US" sz="1200" i="1" u="none" baseline="0" dirty="0">
                          <a:solidFill>
                            <a:schemeClr val="tx1"/>
                          </a:solidFill>
                        </a:rPr>
                        <a:t>VACANT</a:t>
                      </a:r>
                    </a:p>
                    <a:p>
                      <a:pPr algn="ctr"/>
                      <a:r>
                        <a:rPr lang="en-US" sz="1050" i="1" u="none" baseline="0" dirty="0">
                          <a:solidFill>
                            <a:schemeClr val="tx1"/>
                          </a:solidFill>
                        </a:rPr>
                        <a:t>(line to Kenney on CUL org chart)</a:t>
                      </a:r>
                    </a:p>
                    <a:p>
                      <a:pPr algn="ctr"/>
                      <a:endParaRPr lang="en-US" sz="1600" i="1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77523"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Manolo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Bevia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 Perez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Jenn Colt-Demaree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Melissa Wallace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50" i="1" dirty="0">
                          <a:solidFill>
                            <a:schemeClr val="tx1"/>
                          </a:solidFill>
                        </a:rPr>
                        <a:t>Lyons .3 FTE CUL IT Admin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Digital Media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spc="-30" baseline="0" dirty="0">
                          <a:solidFill>
                            <a:schemeClr val="tx1"/>
                          </a:solidFill>
                        </a:rPr>
                        <a:t>Desi Alexander</a:t>
                      </a:r>
                      <a:br>
                        <a:rPr lang="en-US" sz="1100" spc="-30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100" spc="-30" baseline="0" dirty="0">
                          <a:solidFill>
                            <a:schemeClr val="tx1"/>
                          </a:solidFill>
                        </a:rPr>
                        <a:t>Shakhya Bodhiwamsa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Karl Fitzke</a:t>
                      </a:r>
                      <a:br>
                        <a:rPr lang="en-US" sz="11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100" i="1" dirty="0">
                          <a:solidFill>
                            <a:schemeClr val="tx1"/>
                          </a:solidFill>
                        </a:rPr>
                        <a:t>Simon </a:t>
                      </a:r>
                      <a:r>
                        <a:rPr lang="en-US" sz="1100" i="1" dirty="0" err="1">
                          <a:solidFill>
                            <a:schemeClr val="tx1"/>
                          </a:solidFill>
                        </a:rPr>
                        <a:t>Ingall</a:t>
                      </a:r>
                      <a:endParaRPr lang="en-US" sz="1100" i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Eirini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Diamessis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Rhea Garen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Bronwyn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 Mohlke</a:t>
                      </a:r>
                    </a:p>
                    <a:p>
                      <a:endParaRPr lang="en-US" sz="110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student assistants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Preservation and Conservation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i="1" u="sng" dirty="0">
                          <a:solidFill>
                            <a:schemeClr val="tx1"/>
                          </a:solidFill>
                        </a:rPr>
                        <a:t>Michel</a:t>
                      </a:r>
                      <a:r>
                        <a:rPr lang="en-US" sz="1100" i="1" u="sng" baseline="0" dirty="0">
                          <a:solidFill>
                            <a:schemeClr val="tx1"/>
                          </a:solidFill>
                        </a:rPr>
                        <a:t>e Brown</a:t>
                      </a:r>
                      <a:endParaRPr lang="en-US" sz="1100" i="0" u="none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i="0" u="none" baseline="0" dirty="0">
                          <a:solidFill>
                            <a:schemeClr val="tx1"/>
                          </a:solidFill>
                        </a:rPr>
                        <a:t>Patricia Fox</a:t>
                      </a:r>
                    </a:p>
                    <a:p>
                      <a:r>
                        <a:rPr lang="en-US" sz="1100" i="0" u="none" spc="-80" baseline="0" dirty="0">
                          <a:solidFill>
                            <a:schemeClr val="tx1"/>
                          </a:solidFill>
                        </a:rPr>
                        <a:t>Carol Kinsley-McNamara</a:t>
                      </a:r>
                    </a:p>
                    <a:p>
                      <a:r>
                        <a:rPr lang="en-US" sz="1100" i="0" u="none" baseline="0" dirty="0">
                          <a:solidFill>
                            <a:schemeClr val="tx1"/>
                          </a:solidFill>
                        </a:rPr>
                        <a:t>Caitlin Moore</a:t>
                      </a:r>
                    </a:p>
                    <a:p>
                      <a:endParaRPr lang="en-US" sz="1100" i="0" u="none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i="1" u="sng" baseline="0" dirty="0">
                          <a:solidFill>
                            <a:schemeClr val="tx1"/>
                          </a:solidFill>
                        </a:rPr>
                        <a:t>Michele Hamill</a:t>
                      </a:r>
                      <a:endParaRPr lang="en-US" sz="1100" i="0" u="none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i="0" u="none" baseline="0" dirty="0">
                          <a:solidFill>
                            <a:schemeClr val="tx1"/>
                          </a:solidFill>
                        </a:rPr>
                        <a:t>Jill Iacchei</a:t>
                      </a:r>
                    </a:p>
                    <a:p>
                      <a:endParaRPr lang="en-US" sz="1100" i="0" u="none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i="0" u="none" baseline="0" dirty="0">
                          <a:solidFill>
                            <a:schemeClr val="tx1"/>
                          </a:solidFill>
                        </a:rPr>
                        <a:t>student assistants</a:t>
                      </a:r>
                      <a:endParaRPr lang="en-US" sz="1100" i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Mira Basara</a:t>
                      </a:r>
                    </a:p>
                    <a:p>
                      <a:pPr algn="l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Dianne Dietrich</a:t>
                      </a:r>
                    </a:p>
                    <a:p>
                      <a:pPr algn="l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11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student assistants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Jim Entwood</a:t>
                      </a:r>
                    </a:p>
                    <a:p>
                      <a:pPr algn="ctr"/>
                      <a:r>
                        <a:rPr lang="en-US" sz="1100" b="0" i="1" dirty="0">
                          <a:solidFill>
                            <a:schemeClr val="tx1"/>
                          </a:solidFill>
                        </a:rPr>
                        <a:t>arXiv Operations Manager</a:t>
                      </a:r>
                    </a:p>
                    <a:p>
                      <a:pPr algn="l"/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Rebeccca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Goldweber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Andrea Salguero</a:t>
                      </a:r>
                    </a:p>
                    <a:p>
                      <a:pPr algn="l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Jake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Weiskoff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student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 assistants</a:t>
                      </a:r>
                    </a:p>
                    <a:p>
                      <a:pPr algn="ctr"/>
                      <a:endParaRPr lang="en-US" sz="11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sz="1100" b="0" baseline="0" dirty="0">
                          <a:solidFill>
                            <a:schemeClr val="tx1"/>
                          </a:solidFill>
                        </a:rPr>
                        <a:t>Chloe McLaren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(.5 FTE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endParaRPr lang="en-US" sz="11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David Ruddy</a:t>
                      </a:r>
                    </a:p>
                    <a:p>
                      <a:pPr algn="l"/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Project Euclid </a:t>
                      </a:r>
                      <a:br>
                        <a:rPr lang="en-US" sz="1100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(.5 FTE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62000" y="6470247"/>
            <a:ext cx="79390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B0F0"/>
                </a:solidFill>
                <a:latin typeface="Arial Rounded MT Bold" panose="020F0704030504030204" pitchFamily="34" charset="0"/>
              </a:rPr>
              <a:t>please see next </a:t>
            </a:r>
            <a:r>
              <a:rPr lang="en-US" sz="2000" b="1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slide </a:t>
            </a:r>
            <a:r>
              <a:rPr lang="en-US" sz="2000" b="1" dirty="0">
                <a:solidFill>
                  <a:srgbClr val="00B0F0"/>
                </a:solidFill>
                <a:latin typeface="Arial Rounded MT Bold" panose="020F0704030504030204" pitchFamily="34" charset="0"/>
              </a:rPr>
              <a:t>for </a:t>
            </a:r>
            <a:r>
              <a:rPr lang="en-US" sz="2000" b="1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additional information </a:t>
            </a:r>
            <a:r>
              <a:rPr lang="en-US" sz="2000" b="1" dirty="0">
                <a:solidFill>
                  <a:srgbClr val="00B0F0"/>
                </a:solidFill>
                <a:latin typeface="Arial Rounded MT Bold" panose="020F0704030504030204" pitchFamily="34" charset="0"/>
              </a:rPr>
              <a:t>about DSPS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6636493"/>
            <a:ext cx="7168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June 2016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16085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145" y="-24284"/>
            <a:ext cx="9144000" cy="1143000"/>
          </a:xfrm>
        </p:spPr>
        <p:txBody>
          <a:bodyPr>
            <a:noAutofit/>
          </a:bodyPr>
          <a:lstStyle/>
          <a:p>
            <a:r>
              <a:rPr lang="en-US" sz="2400" b="1" i="1" dirty="0">
                <a:solidFill>
                  <a:srgbClr val="00B050"/>
                </a:solidFill>
              </a:rPr>
              <a:t>In collaboration with several </a:t>
            </a:r>
            <a:r>
              <a:rPr lang="en-US" sz="2400" b="1" i="1" dirty="0" smtClean="0">
                <a:solidFill>
                  <a:srgbClr val="00B050"/>
                </a:solidFill>
              </a:rPr>
              <a:t>CUL units</a:t>
            </a:r>
            <a:r>
              <a:rPr lang="en-US" sz="2400" b="1" i="1" dirty="0">
                <a:solidFill>
                  <a:srgbClr val="00B050"/>
                </a:solidFill>
              </a:rPr>
              <a:t>,  </a:t>
            </a:r>
            <a:r>
              <a:rPr lang="en-US" sz="2400" b="1" i="1" dirty="0" smtClean="0">
                <a:solidFill>
                  <a:srgbClr val="00B050"/>
                </a:solidFill>
              </a:rPr>
              <a:t/>
            </a:r>
            <a:br>
              <a:rPr lang="en-US" sz="2400" b="1" i="1" dirty="0" smtClean="0">
                <a:solidFill>
                  <a:srgbClr val="00B050"/>
                </a:solidFill>
              </a:rPr>
            </a:br>
            <a:r>
              <a:rPr lang="en-US" sz="2400" b="1" i="1" dirty="0" smtClean="0">
                <a:solidFill>
                  <a:srgbClr val="00B050"/>
                </a:solidFill>
              </a:rPr>
              <a:t>DSPS </a:t>
            </a:r>
            <a:r>
              <a:rPr lang="en-US" sz="2400" b="1" i="1" dirty="0">
                <a:solidFill>
                  <a:srgbClr val="00B050"/>
                </a:solidFill>
              </a:rPr>
              <a:t>offers the following services:</a:t>
            </a:r>
            <a:r>
              <a:rPr lang="en-US" sz="2200" b="1" i="1" dirty="0">
                <a:solidFill>
                  <a:srgbClr val="00B050"/>
                </a:solidFill>
              </a:rPr>
              <a:t/>
            </a:r>
            <a:br>
              <a:rPr lang="en-US" sz="2200" b="1" i="1" dirty="0">
                <a:solidFill>
                  <a:srgbClr val="00B050"/>
                </a:solidFill>
              </a:rPr>
            </a:br>
            <a:endParaRPr lang="en-US" sz="2200" i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0097" y="609600"/>
            <a:ext cx="89154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600" dirty="0"/>
          </a:p>
          <a:p>
            <a:r>
              <a:rPr lang="en-US" sz="1600" b="1" dirty="0">
                <a:hlinkClick r:id="rId2" tooltip="Preservation &amp; Conservation Services"/>
              </a:rPr>
              <a:t>Conservation Services</a:t>
            </a:r>
            <a:r>
              <a:rPr lang="en-US" sz="1600" b="1" dirty="0"/>
              <a:t> </a:t>
            </a:r>
            <a:r>
              <a:rPr lang="en-US" sz="1600" dirty="0" smtClean="0"/>
              <a:t>– conservation </a:t>
            </a:r>
            <a:r>
              <a:rPr lang="en-US" sz="1600" dirty="0"/>
              <a:t>treatment and restoration of rare and unique library and archive </a:t>
            </a:r>
            <a:r>
              <a:rPr lang="en-US" sz="1600" dirty="0" smtClean="0"/>
              <a:t>materials</a:t>
            </a:r>
          </a:p>
          <a:p>
            <a:r>
              <a:rPr lang="en-US" sz="1600" b="1" u="sng" dirty="0">
                <a:hlinkClick r:id="rId3"/>
              </a:rPr>
              <a:t>Copyright Services </a:t>
            </a:r>
            <a:r>
              <a:rPr lang="en-US" sz="1600" dirty="0">
                <a:hlinkClick r:id="rId3"/>
              </a:rPr>
              <a:t>–</a:t>
            </a:r>
            <a:r>
              <a:rPr lang="en-US" sz="1600" dirty="0"/>
              <a:t> investigate rights, track ownership, seek permissions, and negotiate terms for library collections; evaluate legal authority to make materials accessible; provide fair use guidance; and promote education and awareness of copyright issues through the policies, tutorials, and training resources @ </a:t>
            </a:r>
            <a:r>
              <a:rPr lang="en-US" sz="1600" u="sng" dirty="0">
                <a:hlinkClick r:id="rId4"/>
              </a:rPr>
              <a:t>Copyright Information Center. </a:t>
            </a:r>
            <a:endParaRPr lang="en-US" sz="1600" dirty="0" smtClean="0"/>
          </a:p>
          <a:p>
            <a:r>
              <a:rPr lang="en-US" sz="1600" b="1" dirty="0" smtClean="0">
                <a:hlinkClick r:id="rId5"/>
              </a:rPr>
              <a:t>Digital </a:t>
            </a:r>
            <a:r>
              <a:rPr lang="en-US" sz="1600" b="1" dirty="0">
                <a:hlinkClick r:id="rId5"/>
              </a:rPr>
              <a:t>Consulting and Production Services</a:t>
            </a:r>
            <a:r>
              <a:rPr lang="en-US" sz="1600" b="1" dirty="0"/>
              <a:t> </a:t>
            </a:r>
            <a:r>
              <a:rPr lang="en-US" sz="1600" dirty="0" smtClean="0"/>
              <a:t>- a </a:t>
            </a:r>
            <a:r>
              <a:rPr lang="en-US" sz="1600" dirty="0"/>
              <a:t>unified service point for digitization, metadata, </a:t>
            </a:r>
            <a:r>
              <a:rPr lang="en-US" sz="1600" dirty="0" smtClean="0"/>
              <a:t>copyright </a:t>
            </a:r>
            <a:r>
              <a:rPr lang="en-US" sz="1600" dirty="0"/>
              <a:t>&amp; intellectual property rights, e-publishing, delivery platforms &amp; </a:t>
            </a:r>
            <a:r>
              <a:rPr lang="en-US" sz="1600" dirty="0" smtClean="0"/>
              <a:t>repositories, including </a:t>
            </a:r>
            <a:r>
              <a:rPr lang="en-US" sz="1600" dirty="0" smtClean="0">
                <a:hlinkClick r:id="rId6"/>
              </a:rPr>
              <a:t>Grants </a:t>
            </a:r>
            <a:r>
              <a:rPr lang="en-US" sz="1600" dirty="0">
                <a:hlinkClick r:id="rId6"/>
              </a:rPr>
              <a:t>Program for Digital Collections in Arts and </a:t>
            </a:r>
            <a:r>
              <a:rPr lang="en-US" sz="1600" dirty="0" smtClean="0">
                <a:hlinkClick r:id="rId6"/>
              </a:rPr>
              <a:t>Sciences</a:t>
            </a:r>
            <a:endParaRPr lang="en-US" sz="1600" dirty="0" smtClean="0"/>
          </a:p>
          <a:p>
            <a:r>
              <a:rPr lang="en-US" sz="1600" b="1" dirty="0">
                <a:solidFill>
                  <a:srgbClr val="156DCD"/>
                </a:solidFill>
              </a:rPr>
              <a:t>Digital Curation </a:t>
            </a:r>
            <a:r>
              <a:rPr lang="en-US" sz="1600" b="1" dirty="0"/>
              <a:t>- </a:t>
            </a:r>
            <a:r>
              <a:rPr lang="en-US" sz="1600" dirty="0"/>
              <a:t> Coordinate life cycle management of CUL’s digital assets – archiving, sustainability, business </a:t>
            </a:r>
            <a:r>
              <a:rPr lang="en-US" sz="1600" dirty="0" smtClean="0"/>
              <a:t>modeling; collaborate with </a:t>
            </a:r>
            <a:r>
              <a:rPr lang="en-US" sz="1600" dirty="0"/>
              <a:t>CUL IT on developing an archival repository </a:t>
            </a:r>
            <a:r>
              <a:rPr lang="en-US" sz="1600" dirty="0" smtClean="0"/>
              <a:t>for </a:t>
            </a:r>
            <a:r>
              <a:rPr lang="en-US" sz="1600" dirty="0"/>
              <a:t>preserving </a:t>
            </a:r>
            <a:r>
              <a:rPr lang="en-US" sz="1600" dirty="0" smtClean="0"/>
              <a:t>CUL’s digital assets; coordinate </a:t>
            </a:r>
            <a:r>
              <a:rPr lang="en-US" sz="1600" dirty="0"/>
              <a:t>CUL’s partnership with </a:t>
            </a:r>
            <a:r>
              <a:rPr lang="en-US" sz="1600" dirty="0" err="1" smtClean="0">
                <a:hlinkClick r:id="rId7"/>
              </a:rPr>
              <a:t>HathiTrust</a:t>
            </a:r>
            <a:r>
              <a:rPr lang="en-US" sz="1600" dirty="0" smtClean="0"/>
              <a:t>; engage </a:t>
            </a:r>
            <a:r>
              <a:rPr lang="en-US" sz="1600" dirty="0"/>
              <a:t>in digital curation services in support of digital humanities (e.g., text mining and other collaborations with Olin/Uris RLS); </a:t>
            </a:r>
          </a:p>
          <a:p>
            <a:r>
              <a:rPr lang="en-US" sz="1600" b="1" dirty="0" smtClean="0">
                <a:hlinkClick r:id="rId3"/>
              </a:rPr>
              <a:t>Digital </a:t>
            </a:r>
            <a:r>
              <a:rPr lang="en-US" sz="1600" b="1" dirty="0">
                <a:hlinkClick r:id="rId3"/>
              </a:rPr>
              <a:t>Media Group </a:t>
            </a:r>
            <a:r>
              <a:rPr lang="en-US" sz="1600" dirty="0"/>
              <a:t>- expert scanning of photographs, manuscripts, text-based materials, AV content, and rare artifacts, using the latest hardware and software </a:t>
            </a:r>
            <a:r>
              <a:rPr lang="en-US" sz="1600" dirty="0" smtClean="0"/>
              <a:t>applications</a:t>
            </a:r>
          </a:p>
          <a:p>
            <a:r>
              <a:rPr lang="en-US" sz="1600" b="1" dirty="0" smtClean="0">
                <a:solidFill>
                  <a:srgbClr val="156DCD"/>
                </a:solidFill>
              </a:rPr>
              <a:t>Scholarly Communication Services </a:t>
            </a:r>
            <a:r>
              <a:rPr lang="en-US" sz="1600" dirty="0" smtClean="0"/>
              <a:t>- </a:t>
            </a:r>
            <a:r>
              <a:rPr lang="en-US" sz="1600" dirty="0"/>
              <a:t>requirements analysis, business planning, policy development, assessment, user support for </a:t>
            </a:r>
            <a:r>
              <a:rPr lang="en-US" sz="1600" dirty="0">
                <a:hlinkClick r:id="rId8"/>
              </a:rPr>
              <a:t>arXiv</a:t>
            </a:r>
            <a:r>
              <a:rPr lang="en-US" sz="1600" dirty="0"/>
              <a:t>, </a:t>
            </a:r>
            <a:r>
              <a:rPr lang="en-US" sz="1600" dirty="0" err="1">
                <a:hlinkClick r:id="rId9"/>
              </a:rPr>
              <a:t>eCommons</a:t>
            </a:r>
            <a:r>
              <a:rPr lang="en-US" sz="1600" dirty="0"/>
              <a:t>, </a:t>
            </a:r>
            <a:r>
              <a:rPr lang="en-US" sz="1600" dirty="0">
                <a:hlinkClick r:id="rId10"/>
              </a:rPr>
              <a:t>Project Euclid</a:t>
            </a:r>
            <a:r>
              <a:rPr lang="en-US" sz="1600" dirty="0"/>
              <a:t>, and </a:t>
            </a:r>
            <a:r>
              <a:rPr lang="en-US" sz="1600" dirty="0">
                <a:hlinkClick r:id="rId11"/>
              </a:rPr>
              <a:t>e-publishing </a:t>
            </a:r>
            <a:r>
              <a:rPr lang="en-US" sz="1600" dirty="0" smtClean="0">
                <a:hlinkClick r:id="rId11"/>
              </a:rPr>
              <a:t>initiatives</a:t>
            </a:r>
            <a:r>
              <a:rPr lang="en-US" sz="1600" dirty="0" smtClean="0"/>
              <a:t>;  awareness building &amp; support on OA</a:t>
            </a:r>
            <a:r>
              <a:rPr lang="en-US" sz="1600" dirty="0"/>
              <a:t>, public access mandates, </a:t>
            </a:r>
            <a:r>
              <a:rPr lang="en-US" sz="1600" dirty="0" smtClean="0"/>
              <a:t>author </a:t>
            </a:r>
            <a:r>
              <a:rPr lang="en-US" sz="1600" dirty="0"/>
              <a:t>rights, </a:t>
            </a:r>
            <a:r>
              <a:rPr lang="en-US" sz="1600" dirty="0" smtClean="0"/>
              <a:t>etc. </a:t>
            </a:r>
          </a:p>
          <a:p>
            <a:r>
              <a:rPr lang="en-US" sz="1600" b="1" dirty="0" smtClean="0">
                <a:solidFill>
                  <a:srgbClr val="156DCD"/>
                </a:solidFill>
              </a:rPr>
              <a:t>User Experience &amp; Web Design</a:t>
            </a:r>
            <a:r>
              <a:rPr lang="en-US" sz="1600" dirty="0" smtClean="0">
                <a:solidFill>
                  <a:srgbClr val="156DCD"/>
                </a:solidFill>
              </a:rPr>
              <a:t> </a:t>
            </a:r>
            <a:r>
              <a:rPr lang="en-US" sz="1600" dirty="0"/>
              <a:t>- interface &amp; graphic design, user experience design, usability, accessibility, CUL templates/branding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3393-36DE-4F9E-8146-9475EFC7730D}" type="slidenum">
              <a:rPr lang="en-US" sz="4000" smtClean="0"/>
              <a:t>2</a:t>
            </a:fld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685800" y="6248400"/>
            <a:ext cx="7391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please see </a:t>
            </a:r>
            <a:r>
              <a:rPr lang="en-US" sz="2000" b="1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the next slide with contact information</a:t>
            </a:r>
            <a:endParaRPr lang="en-US" sz="2000" b="1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649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Need Assistance?</a:t>
            </a:r>
            <a:endParaRPr lang="en-US" sz="4000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534400" cy="6172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9966FF"/>
                </a:solidFill>
              </a:rPr>
              <a:t>Conservation Services</a:t>
            </a:r>
            <a:r>
              <a:rPr lang="en-US" sz="2000" b="1" dirty="0"/>
              <a:t>:</a:t>
            </a:r>
          </a:p>
          <a:p>
            <a:pPr marL="0" indent="0">
              <a:buNone/>
            </a:pPr>
            <a:r>
              <a:rPr lang="en-US" sz="2000" b="1" dirty="0"/>
              <a:t>	</a:t>
            </a:r>
            <a:r>
              <a:rPr lang="en-US" sz="2000" b="1" u="sng" dirty="0" smtClean="0">
                <a:hlinkClick r:id="rId2"/>
              </a:rPr>
              <a:t>conservation@cornell.edu</a:t>
            </a:r>
            <a:r>
              <a:rPr lang="en-US" sz="2000" b="1" dirty="0" smtClean="0"/>
              <a:t> </a:t>
            </a:r>
            <a:br>
              <a:rPr lang="en-US" sz="2000" b="1" dirty="0" smtClean="0"/>
            </a:br>
            <a:r>
              <a:rPr lang="en-US" sz="2000" b="1" dirty="0">
                <a:solidFill>
                  <a:srgbClr val="00B050"/>
                </a:solidFill>
                <a:cs typeface="Arial" panose="020B0604020202020204" pitchFamily="34" charset="0"/>
              </a:rPr>
              <a:t>Copyright and IPR:</a:t>
            </a:r>
          </a:p>
          <a:p>
            <a:pPr marL="0" indent="0">
              <a:buNone/>
            </a:pPr>
            <a:r>
              <a:rPr lang="en-US" sz="2000" b="1" dirty="0">
                <a:cs typeface="Arial" panose="020B0604020202020204" pitchFamily="34" charset="0"/>
              </a:rPr>
              <a:t>	</a:t>
            </a:r>
            <a:r>
              <a:rPr lang="en-US" sz="2000" b="1" dirty="0" smtClean="0">
                <a:cs typeface="Arial" panose="020B0604020202020204" pitchFamily="34" charset="0"/>
                <a:hlinkClick r:id="rId3"/>
              </a:rPr>
              <a:t>copyright@cornell.edu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Digitization, AV, digital collections, publishing:</a:t>
            </a:r>
          </a:p>
          <a:p>
            <a:pPr marL="0" indent="0">
              <a:buNone/>
            </a:pPr>
            <a:r>
              <a:rPr lang="en-US" sz="2000" b="1" dirty="0">
                <a:cs typeface="Arial" panose="020B0604020202020204" pitchFamily="34" charset="0"/>
              </a:rPr>
              <a:t>	</a:t>
            </a:r>
            <a:r>
              <a:rPr lang="en-US" sz="2000" b="1" dirty="0" smtClean="0">
                <a:cs typeface="Arial" panose="020B0604020202020204" pitchFamily="34" charset="0"/>
                <a:hlinkClick r:id="rId4"/>
              </a:rPr>
              <a:t>dcaps@cornell.edu</a:t>
            </a:r>
            <a:endParaRPr lang="en-US" sz="2000" b="1" dirty="0" smtClean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Digital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preservation/archiving &amp; digital humanities services:</a:t>
            </a:r>
          </a:p>
          <a:p>
            <a:pPr marL="0" indent="0">
              <a:buNone/>
            </a:pPr>
            <a:r>
              <a:rPr lang="en-US" sz="2000" b="1" dirty="0">
                <a:cs typeface="Arial" panose="020B0604020202020204" pitchFamily="34" charset="0"/>
              </a:rPr>
              <a:t>	 </a:t>
            </a:r>
            <a:r>
              <a:rPr lang="en-US" sz="2000" b="1" u="sng" dirty="0" smtClean="0">
                <a:cs typeface="Arial" panose="020B0604020202020204" pitchFamily="34" charset="0"/>
                <a:hlinkClick r:id="rId5"/>
              </a:rPr>
              <a:t>cul-digpres@cornell.edu</a:t>
            </a:r>
            <a:endParaRPr lang="en-US" sz="20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eCommons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cs typeface="Arial" panose="020B0604020202020204" pitchFamily="34" charset="0"/>
              </a:rPr>
              <a:t>	</a:t>
            </a:r>
            <a:r>
              <a:rPr lang="en-US" sz="2000" b="1" u="sng" dirty="0" smtClean="0">
                <a:cs typeface="Arial" panose="020B0604020202020204" pitchFamily="34" charset="0"/>
                <a:hlinkClick r:id="rId6"/>
              </a:rPr>
              <a:t>ecommons-admin-l@cornell.edu</a:t>
            </a:r>
            <a:endParaRPr lang="en-US" sz="2000" b="1" dirty="0" smtClean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ORCID at Cornell:</a:t>
            </a:r>
          </a:p>
          <a:p>
            <a:pPr marL="0" indent="0">
              <a:buNone/>
            </a:pPr>
            <a:r>
              <a:rPr lang="en-US" sz="2000" b="1" dirty="0" smtClean="0">
                <a:cs typeface="Arial" panose="020B0604020202020204" pitchFamily="34" charset="0"/>
              </a:rPr>
              <a:t>	</a:t>
            </a:r>
            <a:r>
              <a:rPr lang="en-US" sz="2000" b="1" u="sng" dirty="0">
                <a:cs typeface="Arial" panose="020B0604020202020204" pitchFamily="34" charset="0"/>
                <a:hlinkClick r:id="rId7"/>
              </a:rPr>
              <a:t> orcid-help@cornell.edu</a:t>
            </a:r>
            <a:r>
              <a:rPr lang="en-US" sz="2000" b="1" dirty="0" smtClean="0"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cs typeface="Arial" panose="020B0604020202020204" pitchFamily="34" charset="0"/>
              </a:rPr>
              <a:t>Public access mandates:</a:t>
            </a:r>
          </a:p>
          <a:p>
            <a:pPr marL="0" indent="0">
              <a:buNone/>
            </a:pPr>
            <a:r>
              <a:rPr lang="en-US" sz="2000" b="1" dirty="0" smtClean="0">
                <a:cs typeface="Arial" panose="020B0604020202020204" pitchFamily="34" charset="0"/>
              </a:rPr>
              <a:t>	publications – </a:t>
            </a:r>
            <a:r>
              <a:rPr lang="en-US" sz="2000" b="1" u="sng" dirty="0" smtClean="0">
                <a:cs typeface="Arial" panose="020B0604020202020204" pitchFamily="34" charset="0"/>
                <a:hlinkClick r:id="rId8"/>
              </a:rPr>
              <a:t>publicaccesshelp@cornell.edu</a:t>
            </a:r>
            <a:endParaRPr lang="en-US" sz="2000" b="1" dirty="0" smtClean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cs typeface="Arial" panose="020B0604020202020204" pitchFamily="34" charset="0"/>
              </a:rPr>
              <a:t>	research </a:t>
            </a:r>
            <a:r>
              <a:rPr lang="en-US" sz="2000" b="1" dirty="0">
                <a:cs typeface="Arial" panose="020B0604020202020204" pitchFamily="34" charset="0"/>
              </a:rPr>
              <a:t>data – </a:t>
            </a:r>
            <a:r>
              <a:rPr lang="en-US" sz="2000" b="1" u="sng" dirty="0">
                <a:cs typeface="Arial" panose="020B0604020202020204" pitchFamily="34" charset="0"/>
                <a:hlinkClick r:id="rId9"/>
              </a:rPr>
              <a:t>rdmsg-help@cornell.edu</a:t>
            </a:r>
            <a:r>
              <a:rPr lang="en-US" sz="2000" b="1" dirty="0">
                <a:cs typeface="Arial" panose="020B0604020202020204" pitchFamily="34" charset="0"/>
              </a:rPr>
              <a:t> </a:t>
            </a:r>
            <a:endParaRPr lang="en-US" sz="2000" b="1" dirty="0" smtClean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Web site requests:</a:t>
            </a:r>
          </a:p>
          <a:p>
            <a:pPr marL="0" indent="0">
              <a:buNone/>
            </a:pPr>
            <a:r>
              <a:rPr lang="en-US" sz="2000" b="1" dirty="0" smtClean="0">
                <a:cs typeface="Arial" panose="020B0604020202020204" pitchFamily="34" charset="0"/>
              </a:rPr>
              <a:t>	</a:t>
            </a:r>
            <a:r>
              <a:rPr lang="en-US" sz="2000" b="1" u="sng" dirty="0">
                <a:cs typeface="Arial" panose="020B0604020202020204" pitchFamily="34" charset="0"/>
                <a:hlinkClick r:id="rId10"/>
              </a:rPr>
              <a:t> http://staffweb.library.cornell.edu/new_web_site_request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3393-36DE-4F9E-8146-9475EFC7730D}" type="slidenum">
              <a:rPr lang="en-US" sz="4000" smtClean="0"/>
              <a:t>3</a:t>
            </a:fld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820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4098</TotalTime>
  <Words>443</Words>
  <Application>Microsoft Office PowerPoint</Application>
  <PresentationFormat>On-screen Show (4:3)</PresentationFormat>
  <Paragraphs>114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Aharoni</vt:lpstr>
      <vt:lpstr>Arial</vt:lpstr>
      <vt:lpstr>Arial Black</vt:lpstr>
      <vt:lpstr>Arial Rounded MT Bold</vt:lpstr>
      <vt:lpstr>Calibri</vt:lpstr>
      <vt:lpstr>Times New Roman</vt:lpstr>
      <vt:lpstr>Office Theme</vt:lpstr>
      <vt:lpstr>PowerPoint Presentation</vt:lpstr>
      <vt:lpstr>In collaboration with several CUL units,   DSPS offers the following services: </vt:lpstr>
      <vt:lpstr>Need Assistance?</vt:lpstr>
    </vt:vector>
  </TitlesOfParts>
  <Company>Cornell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Oya Rieger</dc:creator>
  <cp:lastModifiedBy>Rieger</cp:lastModifiedBy>
  <cp:revision>61</cp:revision>
  <cp:lastPrinted>2016-01-13T13:45:28Z</cp:lastPrinted>
  <dcterms:created xsi:type="dcterms:W3CDTF">2015-08-25T18:01:28Z</dcterms:created>
  <dcterms:modified xsi:type="dcterms:W3CDTF">2016-06-29T14:04:40Z</dcterms:modified>
</cp:coreProperties>
</file>