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5" r:id="rId6"/>
    <p:sldId id="263" r:id="rId7"/>
    <p:sldId id="262" r:id="rId8"/>
    <p:sldId id="258" r:id="rId9"/>
    <p:sldId id="272"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106" d="100"/>
          <a:sy n="106" d="100"/>
        </p:scale>
        <p:origin x="69"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FD528C-ED4C-42F8-B122-7FF76A14ED7E}"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377514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D528C-ED4C-42F8-B122-7FF76A14ED7E}"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23583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D528C-ED4C-42F8-B122-7FF76A14ED7E}"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55277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D528C-ED4C-42F8-B122-7FF76A14ED7E}"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191998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FD528C-ED4C-42F8-B122-7FF76A14ED7E}"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321774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FD528C-ED4C-42F8-B122-7FF76A14ED7E}"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263222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FD528C-ED4C-42F8-B122-7FF76A14ED7E}"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25318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FD528C-ED4C-42F8-B122-7FF76A14ED7E}"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38413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D528C-ED4C-42F8-B122-7FF76A14ED7E}"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179582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FD528C-ED4C-42F8-B122-7FF76A14ED7E}"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139862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FD528C-ED4C-42F8-B122-7FF76A14ED7E}"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1D7FF-48A1-4872-A122-B11D3F85971D}" type="slidenum">
              <a:rPr lang="en-US" smtClean="0"/>
              <a:t>‹#›</a:t>
            </a:fld>
            <a:endParaRPr lang="en-US"/>
          </a:p>
        </p:txBody>
      </p:sp>
    </p:spTree>
    <p:extLst>
      <p:ext uri="{BB962C8B-B14F-4D97-AF65-F5344CB8AC3E}">
        <p14:creationId xmlns:p14="http://schemas.microsoft.com/office/powerpoint/2010/main" val="128986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D528C-ED4C-42F8-B122-7FF76A14ED7E}" type="datetimeFigureOut">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1D7FF-48A1-4872-A122-B11D3F85971D}" type="slidenum">
              <a:rPr lang="en-US" smtClean="0"/>
              <a:t>‹#›</a:t>
            </a:fld>
            <a:endParaRPr lang="en-US"/>
          </a:p>
        </p:txBody>
      </p:sp>
    </p:spTree>
    <p:extLst>
      <p:ext uri="{BB962C8B-B14F-4D97-AF65-F5344CB8AC3E}">
        <p14:creationId xmlns:p14="http://schemas.microsoft.com/office/powerpoint/2010/main" val="3579724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dnr.cals.cornell.edu/people/t-bruce-lauber" TargetMode="External"/><Relationship Id="rId13" Type="http://schemas.openxmlformats.org/officeDocument/2006/relationships/hyperlink" Target="http://neareasternstudies.cornell.edu/makda-weatherspoon" TargetMode="External"/><Relationship Id="rId3" Type="http://schemas.openxmlformats.org/officeDocument/2006/relationships/hyperlink" Target="https://mbg.cornell.edu/people/stephane-bentolila" TargetMode="External"/><Relationship Id="rId7" Type="http://schemas.openxmlformats.org/officeDocument/2006/relationships/hyperlink" Target="https://www.human.cornell.edu/people/kak33" TargetMode="External"/><Relationship Id="rId12" Type="http://schemas.openxmlformats.org/officeDocument/2006/relationships/hyperlink" Target="http://theuniversityfaculty.cornell.edu/the-dof-office/the-dean/" TargetMode="External"/><Relationship Id="rId2" Type="http://schemas.openxmlformats.org/officeDocument/2006/relationships/hyperlink" Target="http://africana.cornell.edu/adeolu-ademoyo" TargetMode="External"/><Relationship Id="rId1" Type="http://schemas.openxmlformats.org/officeDocument/2006/relationships/slideLayout" Target="../slideLayouts/slideLayout1.xml"/><Relationship Id="rId6" Type="http://schemas.openxmlformats.org/officeDocument/2006/relationships/hyperlink" Target="http://english.cornell.edu/roger-gilbert" TargetMode="External"/><Relationship Id="rId11" Type="http://schemas.openxmlformats.org/officeDocument/2006/relationships/hyperlink" Target="https://assembly.cornell.edu/shared-governance-cornell/employee-assembly" TargetMode="External"/><Relationship Id="rId5" Type="http://schemas.openxmlformats.org/officeDocument/2006/relationships/hyperlink" Target="https://www.library.cornell.edu/aliqae-geraci" TargetMode="External"/><Relationship Id="rId10" Type="http://schemas.openxmlformats.org/officeDocument/2006/relationships/hyperlink" Target="http://www.geo.cornell.edu/ocean/web/people/monger.html" TargetMode="External"/><Relationship Id="rId4" Type="http://schemas.openxmlformats.org/officeDocument/2006/relationships/hyperlink" Target="http://www.orie.cornell.edu/people/profile.cfm?netid=bld34_orie" TargetMode="External"/><Relationship Id="rId9" Type="http://schemas.openxmlformats.org/officeDocument/2006/relationships/hyperlink" Target="http://www.lawschool.cornell.edu/faculty/bio_estelle_mckee.cf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7895" y="631536"/>
            <a:ext cx="5017232" cy="1938992"/>
          </a:xfrm>
          <a:prstGeom prst="rect">
            <a:avLst/>
          </a:prstGeom>
          <a:noFill/>
        </p:spPr>
        <p:txBody>
          <a:bodyPr wrap="square" rtlCol="0">
            <a:spAutoFit/>
          </a:bodyPr>
          <a:lstStyle/>
          <a:p>
            <a:pPr algn="ctr"/>
            <a:r>
              <a:rPr lang="en-US" sz="6000" dirty="0" smtClean="0">
                <a:solidFill>
                  <a:srgbClr val="FF0000"/>
                </a:solidFill>
              </a:rPr>
              <a:t>Faculty Senate</a:t>
            </a:r>
          </a:p>
          <a:p>
            <a:pPr algn="ctr"/>
            <a:endParaRPr lang="en-US" sz="2400" dirty="0" smtClean="0">
              <a:solidFill>
                <a:srgbClr val="FF0000"/>
              </a:solidFill>
            </a:endParaRPr>
          </a:p>
          <a:p>
            <a:pPr algn="ctr"/>
            <a:r>
              <a:rPr lang="en-US" sz="3600" dirty="0" smtClean="0"/>
              <a:t>April 11, 2018</a:t>
            </a:r>
            <a:endParaRPr lang="en-US" sz="3600" dirty="0"/>
          </a:p>
        </p:txBody>
      </p:sp>
      <p:sp>
        <p:nvSpPr>
          <p:cNvPr id="3" name="TextBox 2"/>
          <p:cNvSpPr txBox="1"/>
          <p:nvPr/>
        </p:nvSpPr>
        <p:spPr>
          <a:xfrm>
            <a:off x="1446849" y="3091446"/>
            <a:ext cx="9498271" cy="2677656"/>
          </a:xfrm>
          <a:prstGeom prst="rect">
            <a:avLst/>
          </a:prstGeom>
          <a:noFill/>
        </p:spPr>
        <p:txBody>
          <a:bodyPr wrap="square" rtlCol="0">
            <a:spAutoFit/>
          </a:bodyPr>
          <a:lstStyle/>
          <a:p>
            <a:r>
              <a:rPr lang="en-US" sz="2800" dirty="0" smtClean="0"/>
              <a:t>To promote the communication of opposing views and to serve as a free-speech-with-respect model for the rest of the campus, all discussion in the Faculty Senate must be conducted in a civil fashion that is free of any intimidation or personal attacks.</a:t>
            </a:r>
          </a:p>
          <a:p>
            <a:endParaRPr lang="en-US" sz="2800" dirty="0"/>
          </a:p>
          <a:p>
            <a:r>
              <a:rPr lang="en-US" sz="2800" dirty="0" smtClean="0"/>
              <a:t>                                                             - </a:t>
            </a:r>
            <a:r>
              <a:rPr lang="en-US" sz="2400" i="1" dirty="0" smtClean="0"/>
              <a:t>the University Faculty Committee</a:t>
            </a:r>
          </a:p>
        </p:txBody>
      </p:sp>
    </p:spTree>
    <p:extLst>
      <p:ext uri="{BB962C8B-B14F-4D97-AF65-F5344CB8AC3E}">
        <p14:creationId xmlns:p14="http://schemas.microsoft.com/office/powerpoint/2010/main" val="4046599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92474-001A-BD44-A834-9B4406ADF5EF}"/>
              </a:ext>
            </a:extLst>
          </p:cNvPr>
          <p:cNvSpPr>
            <a:spLocks noGrp="1"/>
          </p:cNvSpPr>
          <p:nvPr>
            <p:ph type="ctrTitle"/>
          </p:nvPr>
        </p:nvSpPr>
        <p:spPr/>
        <p:txBody>
          <a:bodyPr/>
          <a:lstStyle/>
          <a:p>
            <a:r>
              <a:rPr lang="en-US" dirty="0">
                <a:solidFill>
                  <a:srgbClr val="FF0000"/>
                </a:solidFill>
              </a:rPr>
              <a:t>A proposal for the Senate to regularly provide feedback</a:t>
            </a:r>
          </a:p>
        </p:txBody>
      </p:sp>
      <p:sp>
        <p:nvSpPr>
          <p:cNvPr id="3" name="Subtitle 2">
            <a:extLst>
              <a:ext uri="{FF2B5EF4-FFF2-40B4-BE49-F238E27FC236}">
                <a16:creationId xmlns:a16="http://schemas.microsoft.com/office/drawing/2014/main" id="{0A85082A-92B3-E14D-B504-6F368D918DCC}"/>
              </a:ext>
            </a:extLst>
          </p:cNvPr>
          <p:cNvSpPr>
            <a:spLocks noGrp="1"/>
          </p:cNvSpPr>
          <p:nvPr>
            <p:ph type="subTitle" idx="1"/>
          </p:nvPr>
        </p:nvSpPr>
        <p:spPr>
          <a:xfrm>
            <a:off x="1524000" y="4193053"/>
            <a:ext cx="9144000" cy="1655762"/>
          </a:xfrm>
        </p:spPr>
        <p:txBody>
          <a:bodyPr/>
          <a:lstStyle/>
          <a:p>
            <a:r>
              <a:rPr lang="en-US" dirty="0"/>
              <a:t>Chris Schaffer, Charlie van Loan</a:t>
            </a:r>
          </a:p>
          <a:p>
            <a:r>
              <a:rPr lang="en-US" dirty="0"/>
              <a:t>Office of the Dean of Faculty</a:t>
            </a:r>
          </a:p>
        </p:txBody>
      </p:sp>
    </p:spTree>
    <p:extLst>
      <p:ext uri="{BB962C8B-B14F-4D97-AF65-F5344CB8AC3E}">
        <p14:creationId xmlns:p14="http://schemas.microsoft.com/office/powerpoint/2010/main" val="909449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CD9D0-F879-394B-90AE-F7DBB86D59FC}"/>
              </a:ext>
            </a:extLst>
          </p:cNvPr>
          <p:cNvSpPr>
            <a:spLocks noGrp="1"/>
          </p:cNvSpPr>
          <p:nvPr>
            <p:ph type="title"/>
          </p:nvPr>
        </p:nvSpPr>
        <p:spPr/>
        <p:txBody>
          <a:bodyPr/>
          <a:lstStyle/>
          <a:p>
            <a:r>
              <a:rPr lang="en-US" dirty="0">
                <a:solidFill>
                  <a:srgbClr val="FF0000"/>
                </a:solidFill>
              </a:rPr>
              <a:t>We need for the Senate to provide </a:t>
            </a:r>
            <a:r>
              <a:rPr lang="en-US" b="1" dirty="0">
                <a:solidFill>
                  <a:srgbClr val="FF0000"/>
                </a:solidFill>
              </a:rPr>
              <a:t>voted-upon</a:t>
            </a:r>
            <a:r>
              <a:rPr lang="en-US" dirty="0">
                <a:solidFill>
                  <a:srgbClr val="FF0000"/>
                </a:solidFill>
              </a:rPr>
              <a:t> </a:t>
            </a:r>
            <a:r>
              <a:rPr lang="en-US" i="1" dirty="0">
                <a:solidFill>
                  <a:srgbClr val="FF0000"/>
                </a:solidFill>
              </a:rPr>
              <a:t>sense of the Senate</a:t>
            </a:r>
            <a:r>
              <a:rPr lang="en-US" dirty="0">
                <a:solidFill>
                  <a:srgbClr val="FF0000"/>
                </a:solidFill>
              </a:rPr>
              <a:t> feedback regularly</a:t>
            </a:r>
          </a:p>
        </p:txBody>
      </p:sp>
      <p:sp>
        <p:nvSpPr>
          <p:cNvPr id="3" name="Content Placeholder 2">
            <a:extLst>
              <a:ext uri="{FF2B5EF4-FFF2-40B4-BE49-F238E27FC236}">
                <a16:creationId xmlns:a16="http://schemas.microsoft.com/office/drawing/2014/main" id="{08092F52-6A77-D748-BD44-3F2331A6F780}"/>
              </a:ext>
            </a:extLst>
          </p:cNvPr>
          <p:cNvSpPr>
            <a:spLocks noGrp="1"/>
          </p:cNvSpPr>
          <p:nvPr>
            <p:ph idx="1"/>
          </p:nvPr>
        </p:nvSpPr>
        <p:spPr/>
        <p:txBody>
          <a:bodyPr>
            <a:normAutofit lnSpcReduction="10000"/>
          </a:bodyPr>
          <a:lstStyle/>
          <a:p>
            <a:r>
              <a:rPr lang="en-US" dirty="0"/>
              <a:t>Senate rarely formally weighs in on issues</a:t>
            </a:r>
          </a:p>
          <a:p>
            <a:pPr lvl="1"/>
            <a:r>
              <a:rPr lang="en-US" dirty="0"/>
              <a:t>Two resolutions this year</a:t>
            </a:r>
          </a:p>
          <a:p>
            <a:pPr lvl="1"/>
            <a:r>
              <a:rPr lang="en-US" dirty="0"/>
              <a:t>This is despite a largely successful shift to discussion over presentation in Senate meetings, where many good ideas are heard</a:t>
            </a:r>
          </a:p>
          <a:p>
            <a:pPr lvl="1"/>
            <a:endParaRPr lang="en-US" dirty="0"/>
          </a:p>
          <a:p>
            <a:r>
              <a:rPr lang="en-US" dirty="0"/>
              <a:t>This has consequences</a:t>
            </a:r>
          </a:p>
          <a:p>
            <a:pPr lvl="1"/>
            <a:r>
              <a:rPr lang="en-US" dirty="0"/>
              <a:t>Decreased relevance of Senate for shared governance, as we heard last month</a:t>
            </a:r>
          </a:p>
          <a:p>
            <a:pPr lvl="1"/>
            <a:r>
              <a:rPr lang="en-US" dirty="0"/>
              <a:t>Decreased perceived value of presenting to Senate or receiving Senate feedback from administration</a:t>
            </a:r>
          </a:p>
          <a:p>
            <a:pPr lvl="1"/>
            <a:r>
              <a:rPr lang="en-US" dirty="0"/>
              <a:t>Decreased engagement of Senators on issues, with focus on “updates” rather than “consultation”</a:t>
            </a:r>
          </a:p>
        </p:txBody>
      </p:sp>
    </p:spTree>
    <p:extLst>
      <p:ext uri="{BB962C8B-B14F-4D97-AF65-F5344CB8AC3E}">
        <p14:creationId xmlns:p14="http://schemas.microsoft.com/office/powerpoint/2010/main" val="3558424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48865-EBDC-3D44-BE49-EE1B2A28F5B0}"/>
              </a:ext>
            </a:extLst>
          </p:cNvPr>
          <p:cNvSpPr>
            <a:spLocks noGrp="1"/>
          </p:cNvSpPr>
          <p:nvPr>
            <p:ph type="title"/>
          </p:nvPr>
        </p:nvSpPr>
        <p:spPr/>
        <p:txBody>
          <a:bodyPr/>
          <a:lstStyle/>
          <a:p>
            <a:r>
              <a:rPr lang="en-US" dirty="0">
                <a:solidFill>
                  <a:srgbClr val="FF0000"/>
                </a:solidFill>
              </a:rPr>
              <a:t>Proposed process for Senate to regularly respond to topics discussed in meetings</a:t>
            </a:r>
          </a:p>
        </p:txBody>
      </p:sp>
      <p:sp>
        <p:nvSpPr>
          <p:cNvPr id="3" name="Content Placeholder 2">
            <a:extLst>
              <a:ext uri="{FF2B5EF4-FFF2-40B4-BE49-F238E27FC236}">
                <a16:creationId xmlns:a16="http://schemas.microsoft.com/office/drawing/2014/main" id="{34CEFC6A-53EB-AE42-9056-C15943F6102F}"/>
              </a:ext>
            </a:extLst>
          </p:cNvPr>
          <p:cNvSpPr>
            <a:spLocks noGrp="1"/>
          </p:cNvSpPr>
          <p:nvPr>
            <p:ph idx="1"/>
          </p:nvPr>
        </p:nvSpPr>
        <p:spPr/>
        <p:txBody>
          <a:bodyPr/>
          <a:lstStyle/>
          <a:p>
            <a:pPr marL="457200" indent="-457200">
              <a:buFont typeface="+mj-lt"/>
              <a:buAutoNum type="arabicPeriod"/>
            </a:pPr>
            <a:r>
              <a:rPr lang="en-US" dirty="0"/>
              <a:t>UFC identifies issues Senate will make formal statements on</a:t>
            </a:r>
          </a:p>
          <a:p>
            <a:pPr marL="457200" indent="-457200">
              <a:buFont typeface="+mj-lt"/>
              <a:buAutoNum type="arabicPeriod"/>
            </a:pPr>
            <a:r>
              <a:rPr lang="en-US" dirty="0"/>
              <a:t>Capture key threads in comments from Senators during meeting</a:t>
            </a:r>
          </a:p>
          <a:p>
            <a:pPr marL="457200" indent="-457200">
              <a:buFont typeface="+mj-lt"/>
              <a:buAutoNum type="arabicPeriod"/>
            </a:pPr>
            <a:r>
              <a:rPr lang="en-US" dirty="0"/>
              <a:t>Two weeks of time for Senators to make comments via website</a:t>
            </a:r>
          </a:p>
          <a:p>
            <a:pPr marL="457200" indent="-457200">
              <a:buFont typeface="+mj-lt"/>
              <a:buAutoNum type="arabicPeriod"/>
            </a:pPr>
            <a:r>
              <a:rPr lang="en-US" dirty="0"/>
              <a:t>UFC distills comments to a series of </a:t>
            </a:r>
            <a:r>
              <a:rPr lang="en-US" i="1" dirty="0"/>
              <a:t>sense of the Senate </a:t>
            </a:r>
            <a:r>
              <a:rPr lang="en-US" dirty="0"/>
              <a:t>statements, which are distributed with next agenda</a:t>
            </a:r>
          </a:p>
          <a:p>
            <a:pPr marL="457200" indent="-457200">
              <a:buFont typeface="+mj-lt"/>
              <a:buAutoNum type="arabicPeriod"/>
            </a:pPr>
            <a:r>
              <a:rPr lang="en-US" dirty="0"/>
              <a:t>At next Senate meeting statements are presented, debated (with opportunity for amendment), and voted upon</a:t>
            </a:r>
          </a:p>
          <a:p>
            <a:pPr marL="457200" indent="-457200">
              <a:buFont typeface="+mj-lt"/>
              <a:buAutoNum type="arabicPeriod"/>
            </a:pPr>
            <a:r>
              <a:rPr lang="en-US" dirty="0"/>
              <a:t>Communicate statements back to presenting individual or group, sometimes with requested follow up </a:t>
            </a:r>
          </a:p>
        </p:txBody>
      </p:sp>
    </p:spTree>
    <p:extLst>
      <p:ext uri="{BB962C8B-B14F-4D97-AF65-F5344CB8AC3E}">
        <p14:creationId xmlns:p14="http://schemas.microsoft.com/office/powerpoint/2010/main" val="3493623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2B2C-550F-544A-B6A8-BA63112BDFD6}"/>
              </a:ext>
            </a:extLst>
          </p:cNvPr>
          <p:cNvSpPr>
            <a:spLocks noGrp="1"/>
          </p:cNvSpPr>
          <p:nvPr>
            <p:ph type="title"/>
          </p:nvPr>
        </p:nvSpPr>
        <p:spPr/>
        <p:txBody>
          <a:bodyPr/>
          <a:lstStyle/>
          <a:p>
            <a:r>
              <a:rPr lang="en-US" dirty="0">
                <a:solidFill>
                  <a:srgbClr val="FF0000"/>
                </a:solidFill>
              </a:rPr>
              <a:t>Regular process and frequent feedback could increase influence of Senate views</a:t>
            </a:r>
          </a:p>
        </p:txBody>
      </p:sp>
      <p:sp>
        <p:nvSpPr>
          <p:cNvPr id="3" name="Content Placeholder 2">
            <a:extLst>
              <a:ext uri="{FF2B5EF4-FFF2-40B4-BE49-F238E27FC236}">
                <a16:creationId xmlns:a16="http://schemas.microsoft.com/office/drawing/2014/main" id="{AFC01434-788C-2A4B-878F-215FB67BABEE}"/>
              </a:ext>
            </a:extLst>
          </p:cNvPr>
          <p:cNvSpPr>
            <a:spLocks noGrp="1"/>
          </p:cNvSpPr>
          <p:nvPr>
            <p:ph idx="1"/>
          </p:nvPr>
        </p:nvSpPr>
        <p:spPr/>
        <p:txBody>
          <a:bodyPr>
            <a:normAutofit fontScale="92500" lnSpcReduction="10000"/>
          </a:bodyPr>
          <a:lstStyle/>
          <a:p>
            <a:r>
              <a:rPr lang="en-US" b="1" dirty="0"/>
              <a:t>One month </a:t>
            </a:r>
            <a:r>
              <a:rPr lang="en-US" dirty="0"/>
              <a:t>turnaround for </a:t>
            </a:r>
            <a:r>
              <a:rPr lang="en-US" b="1" dirty="0"/>
              <a:t>voted-upon</a:t>
            </a:r>
            <a:r>
              <a:rPr lang="en-US" dirty="0"/>
              <a:t> </a:t>
            </a:r>
            <a:r>
              <a:rPr lang="en-US" i="1" dirty="0"/>
              <a:t>sense of the Senate </a:t>
            </a:r>
            <a:r>
              <a:rPr lang="en-US" dirty="0"/>
              <a:t>feedback.</a:t>
            </a:r>
          </a:p>
          <a:p>
            <a:r>
              <a:rPr lang="en-US" dirty="0"/>
              <a:t>Time for Senators to consult with constituent groups on issue before submitting comments and before debating and voting on statements. </a:t>
            </a:r>
          </a:p>
          <a:p>
            <a:r>
              <a:rPr lang="en-US" dirty="0"/>
              <a:t>Opportunity for increased engagement of Senators with Senate and with their constituents.</a:t>
            </a:r>
          </a:p>
          <a:p>
            <a:r>
              <a:rPr lang="en-US" dirty="0"/>
              <a:t>More time per issue (spread over two meetings), so likely fewer topics. </a:t>
            </a:r>
          </a:p>
          <a:p>
            <a:r>
              <a:rPr lang="en-US" dirty="0"/>
              <a:t>Does not replace Resolutions, Committee reports, or any other mechanism for the Senate to weigh in. Does not represent the totality of Senate feedback. </a:t>
            </a:r>
          </a:p>
          <a:p>
            <a:r>
              <a:rPr lang="en-US" dirty="0"/>
              <a:t>Potential for increased Senate influence due to timing and seriousness of voted-upon feedback. </a:t>
            </a:r>
          </a:p>
          <a:p>
            <a:endParaRPr lang="en-US" dirty="0"/>
          </a:p>
          <a:p>
            <a:endParaRPr lang="en-US" dirty="0"/>
          </a:p>
        </p:txBody>
      </p:sp>
    </p:spTree>
    <p:extLst>
      <p:ext uri="{BB962C8B-B14F-4D97-AF65-F5344CB8AC3E}">
        <p14:creationId xmlns:p14="http://schemas.microsoft.com/office/powerpoint/2010/main" val="2928031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5DDE-C6AB-894E-ABD7-3F69AA4F18CE}"/>
              </a:ext>
            </a:extLst>
          </p:cNvPr>
          <p:cNvSpPr>
            <a:spLocks noGrp="1"/>
          </p:cNvSpPr>
          <p:nvPr>
            <p:ph type="title"/>
          </p:nvPr>
        </p:nvSpPr>
        <p:spPr/>
        <p:txBody>
          <a:bodyPr/>
          <a:lstStyle/>
          <a:p>
            <a:r>
              <a:rPr lang="en-US" dirty="0">
                <a:solidFill>
                  <a:srgbClr val="FF0000"/>
                </a:solidFill>
              </a:rPr>
              <a:t>Pilot</a:t>
            </a:r>
          </a:p>
        </p:txBody>
      </p:sp>
      <p:sp>
        <p:nvSpPr>
          <p:cNvPr id="3" name="Content Placeholder 2">
            <a:extLst>
              <a:ext uri="{FF2B5EF4-FFF2-40B4-BE49-F238E27FC236}">
                <a16:creationId xmlns:a16="http://schemas.microsoft.com/office/drawing/2014/main" id="{17881374-21BF-BB4A-AD42-AD5B0DF9AC38}"/>
              </a:ext>
            </a:extLst>
          </p:cNvPr>
          <p:cNvSpPr>
            <a:spLocks noGrp="1"/>
          </p:cNvSpPr>
          <p:nvPr>
            <p:ph idx="1"/>
          </p:nvPr>
        </p:nvSpPr>
        <p:spPr/>
        <p:txBody>
          <a:bodyPr>
            <a:normAutofit fontScale="92500"/>
          </a:bodyPr>
          <a:lstStyle/>
          <a:p>
            <a:r>
              <a:rPr lang="en-US" dirty="0"/>
              <a:t>We propose to pilot this process for the Social Sciences review we just heard </a:t>
            </a:r>
            <a:r>
              <a:rPr lang="en-US" dirty="0" smtClean="0"/>
              <a:t>about</a:t>
            </a:r>
          </a:p>
          <a:p>
            <a:endParaRPr lang="en-US" dirty="0"/>
          </a:p>
          <a:p>
            <a:pPr lvl="1"/>
            <a:r>
              <a:rPr lang="en-US" sz="2400" dirty="0"/>
              <a:t>Information on website for submitting additional comments will be sent </a:t>
            </a:r>
            <a:r>
              <a:rPr lang="en-US" sz="2400"/>
              <a:t>this </a:t>
            </a:r>
            <a:r>
              <a:rPr lang="en-US" sz="2400" smtClean="0"/>
              <a:t>week.</a:t>
            </a:r>
            <a:endParaRPr lang="en-US" sz="2400" dirty="0"/>
          </a:p>
          <a:p>
            <a:pPr lvl="1"/>
            <a:r>
              <a:rPr lang="en-US" sz="2400" dirty="0"/>
              <a:t>Draft </a:t>
            </a:r>
            <a:r>
              <a:rPr lang="en-US" sz="2400" i="1" dirty="0"/>
              <a:t>sense of the Senate </a:t>
            </a:r>
            <a:r>
              <a:rPr lang="en-US" sz="2400" dirty="0"/>
              <a:t>statements will be available with next agenda</a:t>
            </a:r>
          </a:p>
          <a:p>
            <a:pPr lvl="1"/>
            <a:r>
              <a:rPr lang="en-US" sz="2400" dirty="0"/>
              <a:t>We will debate and vote on those statements at the May </a:t>
            </a:r>
            <a:r>
              <a:rPr lang="en-US" sz="2400" dirty="0" smtClean="0"/>
              <a:t>meeting</a:t>
            </a:r>
          </a:p>
          <a:p>
            <a:pPr lvl="1"/>
            <a:endParaRPr lang="en-US" dirty="0"/>
          </a:p>
          <a:p>
            <a:r>
              <a:rPr lang="en-US" dirty="0"/>
              <a:t>We will ask for feedback on this process after the pilot.</a:t>
            </a:r>
          </a:p>
          <a:p>
            <a:r>
              <a:rPr lang="en-US" dirty="0"/>
              <a:t>If there is broad support, we will introduce a Resolution in the Fall to make this process a formal mechanism for </a:t>
            </a:r>
            <a:r>
              <a:rPr lang="en-US" i="1" dirty="0"/>
              <a:t>sense of the Senate </a:t>
            </a:r>
            <a:r>
              <a:rPr lang="en-US" dirty="0"/>
              <a:t>feedback. </a:t>
            </a:r>
          </a:p>
        </p:txBody>
      </p:sp>
    </p:spTree>
    <p:extLst>
      <p:ext uri="{BB962C8B-B14F-4D97-AF65-F5344CB8AC3E}">
        <p14:creationId xmlns:p14="http://schemas.microsoft.com/office/powerpoint/2010/main" val="683521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B77F-6419-AD4F-A618-9218FAA90409}"/>
              </a:ext>
            </a:extLst>
          </p:cNvPr>
          <p:cNvSpPr>
            <a:spLocks noGrp="1"/>
          </p:cNvSpPr>
          <p:nvPr>
            <p:ph type="title"/>
          </p:nvPr>
        </p:nvSpPr>
        <p:spPr/>
        <p:txBody>
          <a:bodyPr/>
          <a:lstStyle/>
          <a:p>
            <a:r>
              <a:rPr lang="en-US" dirty="0">
                <a:solidFill>
                  <a:srgbClr val="FF0000"/>
                </a:solidFill>
              </a:rPr>
              <a:t>Questions?</a:t>
            </a:r>
          </a:p>
        </p:txBody>
      </p:sp>
      <p:sp>
        <p:nvSpPr>
          <p:cNvPr id="9" name="Content Placeholder 8">
            <a:extLst>
              <a:ext uri="{FF2B5EF4-FFF2-40B4-BE49-F238E27FC236}">
                <a16:creationId xmlns:a16="http://schemas.microsoft.com/office/drawing/2014/main" id="{5D7B7138-5B1F-774B-9E8D-DE0A7BEA3D5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529528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9614" y="1311756"/>
            <a:ext cx="5716197" cy="1292662"/>
          </a:xfrm>
          <a:prstGeom prst="rect">
            <a:avLst/>
          </a:prstGeom>
          <a:noFill/>
        </p:spPr>
        <p:txBody>
          <a:bodyPr wrap="square" rtlCol="0">
            <a:spAutoFit/>
          </a:bodyPr>
          <a:lstStyle/>
          <a:p>
            <a:pPr algn="ctr"/>
            <a:r>
              <a:rPr lang="en-US" sz="6000" dirty="0" smtClean="0">
                <a:solidFill>
                  <a:srgbClr val="FF0000"/>
                </a:solidFill>
              </a:rPr>
              <a:t>Announcements</a:t>
            </a:r>
          </a:p>
          <a:p>
            <a:pPr algn="ctr"/>
            <a:endParaRPr lang="en-US" dirty="0"/>
          </a:p>
        </p:txBody>
      </p:sp>
      <p:sp>
        <p:nvSpPr>
          <p:cNvPr id="3" name="TextBox 2"/>
          <p:cNvSpPr txBox="1"/>
          <p:nvPr/>
        </p:nvSpPr>
        <p:spPr>
          <a:xfrm>
            <a:off x="4028624" y="3260243"/>
            <a:ext cx="4481040" cy="1446550"/>
          </a:xfrm>
          <a:prstGeom prst="rect">
            <a:avLst/>
          </a:prstGeom>
          <a:noFill/>
        </p:spPr>
        <p:txBody>
          <a:bodyPr wrap="square" rtlCol="0">
            <a:spAutoFit/>
          </a:bodyPr>
          <a:lstStyle/>
          <a:p>
            <a:pPr algn="ctr"/>
            <a:r>
              <a:rPr lang="en-US" sz="4400" dirty="0" smtClean="0"/>
              <a:t>Charlie Van Loan</a:t>
            </a:r>
          </a:p>
          <a:p>
            <a:pPr algn="ctr"/>
            <a:r>
              <a:rPr lang="en-US" sz="4400" dirty="0" smtClean="0"/>
              <a:t>Dean of Faculty </a:t>
            </a:r>
            <a:endParaRPr lang="en-US" sz="4400" dirty="0"/>
          </a:p>
        </p:txBody>
      </p:sp>
    </p:spTree>
    <p:extLst>
      <p:ext uri="{BB962C8B-B14F-4D97-AF65-F5344CB8AC3E}">
        <p14:creationId xmlns:p14="http://schemas.microsoft.com/office/powerpoint/2010/main" val="194498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60064963"/>
              </p:ext>
            </p:extLst>
          </p:nvPr>
        </p:nvGraphicFramePr>
        <p:xfrm>
          <a:off x="1299681" y="575827"/>
          <a:ext cx="9481905" cy="5029200"/>
        </p:xfrm>
        <a:graphic>
          <a:graphicData uri="http://schemas.openxmlformats.org/drawingml/2006/table">
            <a:tbl>
              <a:tblPr firstRow="1" bandRow="1">
                <a:tableStyleId>{5C22544A-7EE6-4342-B048-85BDC9FD1C3A}</a:tableStyleId>
              </a:tblPr>
              <a:tblGrid>
                <a:gridCol w="2280863">
                  <a:extLst>
                    <a:ext uri="{9D8B030D-6E8A-4147-A177-3AD203B41FA5}">
                      <a16:colId xmlns:a16="http://schemas.microsoft.com/office/drawing/2014/main" val="1152167548"/>
                    </a:ext>
                  </a:extLst>
                </a:gridCol>
                <a:gridCol w="4040407">
                  <a:extLst>
                    <a:ext uri="{9D8B030D-6E8A-4147-A177-3AD203B41FA5}">
                      <a16:colId xmlns:a16="http://schemas.microsoft.com/office/drawing/2014/main" val="4080024402"/>
                    </a:ext>
                  </a:extLst>
                </a:gridCol>
                <a:gridCol w="3160635">
                  <a:extLst>
                    <a:ext uri="{9D8B030D-6E8A-4147-A177-3AD203B41FA5}">
                      <a16:colId xmlns:a16="http://schemas.microsoft.com/office/drawing/2014/main" val="1275656522"/>
                    </a:ext>
                  </a:extLst>
                </a:gridCol>
              </a:tblGrid>
              <a:tr h="370840">
                <a:tc gridSpan="3">
                  <a:txBody>
                    <a:bodyPr/>
                    <a:lstStyle/>
                    <a:p>
                      <a:pPr algn="ctr"/>
                      <a:r>
                        <a:rPr lang="en-US" sz="3200" dirty="0" smtClean="0">
                          <a:solidFill>
                            <a:schemeClr val="bg1"/>
                          </a:solidFill>
                        </a:rPr>
                        <a:t>Committee</a:t>
                      </a:r>
                      <a:r>
                        <a:rPr lang="en-US" sz="3200" baseline="0" dirty="0" smtClean="0">
                          <a:solidFill>
                            <a:schemeClr val="bg1"/>
                          </a:solidFill>
                        </a:rPr>
                        <a:t> on Academic Titleholder Representation</a:t>
                      </a:r>
                      <a:endParaRPr lang="en-US" sz="3200" dirty="0">
                        <a:solidFill>
                          <a:schemeClr val="bg1"/>
                        </a:solidFill>
                      </a:endParaRPr>
                    </a:p>
                  </a:txBody>
                  <a:tcPr>
                    <a:solidFill>
                      <a:schemeClr val="accent5">
                        <a:lumMod val="75000"/>
                      </a:schemeClr>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34731151"/>
                  </a:ext>
                </a:extLst>
              </a:tr>
              <a:tr h="370840">
                <a:tc>
                  <a:txBody>
                    <a:bodyPr/>
                    <a:lstStyle/>
                    <a:p>
                      <a:r>
                        <a:rPr lang="en-US" sz="1800" b="0" i="0" u="sng" kern="1200" dirty="0" err="1" smtClean="0">
                          <a:solidFill>
                            <a:schemeClr val="dk1"/>
                          </a:solidFill>
                          <a:effectLst/>
                          <a:latin typeface="+mn-lt"/>
                          <a:ea typeface="+mn-ea"/>
                          <a:cs typeface="+mn-cs"/>
                          <a:hlinkClick r:id="rId2"/>
                        </a:rPr>
                        <a:t>Adeolu</a:t>
                      </a:r>
                      <a:r>
                        <a:rPr lang="en-US" sz="1800" b="0" i="0" u="sng" kern="1200" dirty="0" smtClean="0">
                          <a:solidFill>
                            <a:schemeClr val="dk1"/>
                          </a:solidFill>
                          <a:effectLst/>
                          <a:latin typeface="+mn-lt"/>
                          <a:ea typeface="+mn-ea"/>
                          <a:cs typeface="+mn-cs"/>
                          <a:hlinkClick r:id="rId2"/>
                        </a:rPr>
                        <a:t>  </a:t>
                      </a:r>
                      <a:r>
                        <a:rPr lang="en-US" sz="1800" b="0" i="0" u="sng" kern="1200" dirty="0" err="1" smtClean="0">
                          <a:solidFill>
                            <a:schemeClr val="dk1"/>
                          </a:solidFill>
                          <a:effectLst/>
                          <a:latin typeface="+mn-lt"/>
                          <a:ea typeface="+mn-ea"/>
                          <a:cs typeface="+mn-cs"/>
                          <a:hlinkClick r:id="rId2"/>
                        </a:rPr>
                        <a:t>Ademoyo</a:t>
                      </a:r>
                      <a:endParaRPr lang="en-US" dirty="0"/>
                    </a:p>
                  </a:txBody>
                  <a:tcPr/>
                </a:tc>
                <a:tc>
                  <a:txBody>
                    <a:bodyPr/>
                    <a:lstStyle/>
                    <a:p>
                      <a:r>
                        <a:rPr lang="en-US" dirty="0" smtClean="0"/>
                        <a:t>Africana Studies</a:t>
                      </a:r>
                      <a:endParaRPr lang="en-US" dirty="0"/>
                    </a:p>
                  </a:txBody>
                  <a:tcPr/>
                </a:tc>
                <a:tc>
                  <a:txBody>
                    <a:bodyPr/>
                    <a:lstStyle/>
                    <a:p>
                      <a:r>
                        <a:rPr lang="en-US" dirty="0" smtClean="0"/>
                        <a:t>Senior Lecturer</a:t>
                      </a:r>
                      <a:endParaRPr lang="en-US" dirty="0"/>
                    </a:p>
                  </a:txBody>
                  <a:tcPr/>
                </a:tc>
                <a:extLst>
                  <a:ext uri="{0D108BD9-81ED-4DB2-BD59-A6C34878D82A}">
                    <a16:rowId xmlns:a16="http://schemas.microsoft.com/office/drawing/2014/main" val="3372892711"/>
                  </a:ext>
                </a:extLst>
              </a:tr>
              <a:tr h="370840">
                <a:tc>
                  <a:txBody>
                    <a:bodyPr/>
                    <a:lstStyle/>
                    <a:p>
                      <a:r>
                        <a:rPr lang="en-US" sz="1800" b="0" i="0" u="sng" kern="1200" dirty="0" smtClean="0">
                          <a:solidFill>
                            <a:schemeClr val="dk1"/>
                          </a:solidFill>
                          <a:effectLst/>
                          <a:latin typeface="+mn-lt"/>
                          <a:ea typeface="+mn-ea"/>
                          <a:cs typeface="+mn-cs"/>
                          <a:hlinkClick r:id="rId3"/>
                        </a:rPr>
                        <a:t>Stephane </a:t>
                      </a:r>
                      <a:r>
                        <a:rPr lang="en-US" sz="1800" b="0" i="0" u="sng" kern="1200" dirty="0" err="1" smtClean="0">
                          <a:solidFill>
                            <a:schemeClr val="dk1"/>
                          </a:solidFill>
                          <a:effectLst/>
                          <a:latin typeface="+mn-lt"/>
                          <a:ea typeface="+mn-ea"/>
                          <a:cs typeface="+mn-cs"/>
                          <a:hlinkClick r:id="rId3"/>
                        </a:rPr>
                        <a:t>Bentolia</a:t>
                      </a:r>
                      <a:endParaRPr lang="en-US" dirty="0"/>
                    </a:p>
                  </a:txBody>
                  <a:tcPr/>
                </a:tc>
                <a:tc>
                  <a:txBody>
                    <a:bodyPr/>
                    <a:lstStyle/>
                    <a:p>
                      <a:r>
                        <a:rPr lang="en-US" dirty="0" smtClean="0"/>
                        <a:t>Molecular Biology and Genetics</a:t>
                      </a:r>
                      <a:endParaRPr lang="en-US" dirty="0"/>
                    </a:p>
                  </a:txBody>
                  <a:tcPr/>
                </a:tc>
                <a:tc>
                  <a:txBody>
                    <a:bodyPr/>
                    <a:lstStyle/>
                    <a:p>
                      <a:r>
                        <a:rPr lang="en-US" dirty="0" smtClean="0"/>
                        <a:t>Assistant Research</a:t>
                      </a:r>
                      <a:r>
                        <a:rPr lang="en-US" baseline="0" dirty="0" smtClean="0"/>
                        <a:t> Professor</a:t>
                      </a:r>
                      <a:endParaRPr lang="en-US" dirty="0"/>
                    </a:p>
                  </a:txBody>
                  <a:tcPr/>
                </a:tc>
                <a:extLst>
                  <a:ext uri="{0D108BD9-81ED-4DB2-BD59-A6C34878D82A}">
                    <a16:rowId xmlns:a16="http://schemas.microsoft.com/office/drawing/2014/main" val="628216977"/>
                  </a:ext>
                </a:extLst>
              </a:tr>
              <a:tr h="370840">
                <a:tc>
                  <a:txBody>
                    <a:bodyPr/>
                    <a:lstStyle/>
                    <a:p>
                      <a:r>
                        <a:rPr lang="en-US" sz="1800" b="0" i="0" u="sng" kern="1200" dirty="0" smtClean="0">
                          <a:solidFill>
                            <a:schemeClr val="dk1"/>
                          </a:solidFill>
                          <a:effectLst/>
                          <a:latin typeface="+mn-lt"/>
                          <a:ea typeface="+mn-ea"/>
                          <a:cs typeface="+mn-cs"/>
                          <a:hlinkClick r:id="rId4"/>
                        </a:rPr>
                        <a:t>Brenda Dietrich</a:t>
                      </a:r>
                      <a:endParaRPr lang="en-US" dirty="0"/>
                    </a:p>
                  </a:txBody>
                  <a:tcPr/>
                </a:tc>
                <a:tc>
                  <a:txBody>
                    <a:bodyPr/>
                    <a:lstStyle/>
                    <a:p>
                      <a:r>
                        <a:rPr lang="en-US" dirty="0" smtClean="0"/>
                        <a:t>Operations Research</a:t>
                      </a:r>
                      <a:endParaRPr lang="en-US" dirty="0"/>
                    </a:p>
                  </a:txBody>
                  <a:tcPr/>
                </a:tc>
                <a:tc>
                  <a:txBody>
                    <a:bodyPr/>
                    <a:lstStyle/>
                    <a:p>
                      <a:r>
                        <a:rPr lang="en-US" dirty="0" smtClean="0"/>
                        <a:t>Professor of the Practice</a:t>
                      </a:r>
                      <a:endParaRPr lang="en-US" dirty="0"/>
                    </a:p>
                  </a:txBody>
                  <a:tcPr/>
                </a:tc>
                <a:extLst>
                  <a:ext uri="{0D108BD9-81ED-4DB2-BD59-A6C34878D82A}">
                    <a16:rowId xmlns:a16="http://schemas.microsoft.com/office/drawing/2014/main" val="3973794102"/>
                  </a:ext>
                </a:extLst>
              </a:tr>
              <a:tr h="370840">
                <a:tc>
                  <a:txBody>
                    <a:bodyPr/>
                    <a:lstStyle/>
                    <a:p>
                      <a:r>
                        <a:rPr lang="en-US" sz="1800" b="0" i="0" u="sng" kern="1200" dirty="0" err="1" smtClean="0">
                          <a:solidFill>
                            <a:schemeClr val="dk1"/>
                          </a:solidFill>
                          <a:effectLst/>
                          <a:latin typeface="+mn-lt"/>
                          <a:ea typeface="+mn-ea"/>
                          <a:cs typeface="+mn-cs"/>
                          <a:hlinkClick r:id="rId5"/>
                        </a:rPr>
                        <a:t>Aliqae</a:t>
                      </a:r>
                      <a:r>
                        <a:rPr lang="en-US" sz="1800" b="0" i="0" u="sng" kern="1200" dirty="0" smtClean="0">
                          <a:solidFill>
                            <a:schemeClr val="dk1"/>
                          </a:solidFill>
                          <a:effectLst/>
                          <a:latin typeface="+mn-lt"/>
                          <a:ea typeface="+mn-ea"/>
                          <a:cs typeface="+mn-cs"/>
                          <a:hlinkClick r:id="rId5"/>
                        </a:rPr>
                        <a:t> </a:t>
                      </a:r>
                      <a:r>
                        <a:rPr lang="en-US" sz="1800" b="0" i="0" u="sng" kern="1200" dirty="0" err="1" smtClean="0">
                          <a:solidFill>
                            <a:schemeClr val="dk1"/>
                          </a:solidFill>
                          <a:effectLst/>
                          <a:latin typeface="+mn-lt"/>
                          <a:ea typeface="+mn-ea"/>
                          <a:cs typeface="+mn-cs"/>
                          <a:hlinkClick r:id="rId5"/>
                        </a:rPr>
                        <a:t>Geraci</a:t>
                      </a:r>
                      <a:endParaRPr lang="en-US" dirty="0"/>
                    </a:p>
                  </a:txBody>
                  <a:tcPr/>
                </a:tc>
                <a:tc>
                  <a:txBody>
                    <a:bodyPr/>
                    <a:lstStyle/>
                    <a:p>
                      <a:r>
                        <a:rPr lang="en-US" dirty="0" smtClean="0"/>
                        <a:t>Cornell University Library</a:t>
                      </a:r>
                      <a:endParaRPr lang="en-US" dirty="0"/>
                    </a:p>
                  </a:txBody>
                  <a:tcPr/>
                </a:tc>
                <a:tc>
                  <a:txBody>
                    <a:bodyPr/>
                    <a:lstStyle/>
                    <a:p>
                      <a:r>
                        <a:rPr lang="en-US" dirty="0" smtClean="0"/>
                        <a:t>Associate</a:t>
                      </a:r>
                      <a:r>
                        <a:rPr lang="en-US" baseline="0" dirty="0" smtClean="0"/>
                        <a:t> Librarian</a:t>
                      </a:r>
                      <a:endParaRPr lang="en-US" dirty="0"/>
                    </a:p>
                  </a:txBody>
                  <a:tcPr/>
                </a:tc>
                <a:extLst>
                  <a:ext uri="{0D108BD9-81ED-4DB2-BD59-A6C34878D82A}">
                    <a16:rowId xmlns:a16="http://schemas.microsoft.com/office/drawing/2014/main" val="932428278"/>
                  </a:ext>
                </a:extLst>
              </a:tr>
              <a:tr h="370840">
                <a:tc>
                  <a:txBody>
                    <a:bodyPr/>
                    <a:lstStyle/>
                    <a:p>
                      <a:r>
                        <a:rPr lang="en-US" sz="1800" b="0" i="0" u="sng" kern="1200" dirty="0" smtClean="0">
                          <a:solidFill>
                            <a:schemeClr val="dk1"/>
                          </a:solidFill>
                          <a:effectLst/>
                          <a:latin typeface="+mn-lt"/>
                          <a:ea typeface="+mn-ea"/>
                          <a:cs typeface="+mn-cs"/>
                          <a:hlinkClick r:id="rId6"/>
                        </a:rPr>
                        <a:t>Roger Gilbert</a:t>
                      </a:r>
                      <a:endParaRPr lang="en-US" dirty="0"/>
                    </a:p>
                  </a:txBody>
                  <a:tcPr/>
                </a:tc>
                <a:tc>
                  <a:txBody>
                    <a:bodyPr/>
                    <a:lstStyle/>
                    <a:p>
                      <a:r>
                        <a:rPr lang="en-US" dirty="0" smtClean="0"/>
                        <a:t>English</a:t>
                      </a:r>
                      <a:endParaRPr lang="en-US" dirty="0"/>
                    </a:p>
                  </a:txBody>
                  <a:tcPr/>
                </a:tc>
                <a:tc>
                  <a:txBody>
                    <a:bodyPr/>
                    <a:lstStyle/>
                    <a:p>
                      <a:r>
                        <a:rPr lang="en-US" dirty="0" smtClean="0"/>
                        <a:t>Professor and Chair</a:t>
                      </a:r>
                      <a:endParaRPr lang="en-US" dirty="0"/>
                    </a:p>
                  </a:txBody>
                  <a:tcPr/>
                </a:tc>
                <a:extLst>
                  <a:ext uri="{0D108BD9-81ED-4DB2-BD59-A6C34878D82A}">
                    <a16:rowId xmlns:a16="http://schemas.microsoft.com/office/drawing/2014/main" val="2379394651"/>
                  </a:ext>
                </a:extLst>
              </a:tr>
              <a:tr h="370840">
                <a:tc>
                  <a:txBody>
                    <a:bodyPr/>
                    <a:lstStyle/>
                    <a:p>
                      <a:r>
                        <a:rPr lang="en-US" sz="1800" b="0" i="0" u="sng" kern="1200" dirty="0" smtClean="0">
                          <a:solidFill>
                            <a:schemeClr val="dk1"/>
                          </a:solidFill>
                          <a:effectLst/>
                          <a:latin typeface="+mn-lt"/>
                          <a:ea typeface="+mn-ea"/>
                          <a:cs typeface="+mn-cs"/>
                          <a:hlinkClick r:id="rId7"/>
                        </a:rPr>
                        <a:t>Kim </a:t>
                      </a:r>
                      <a:r>
                        <a:rPr lang="en-US" sz="1800" b="0" i="0" u="sng" kern="1200" dirty="0" err="1" smtClean="0">
                          <a:solidFill>
                            <a:schemeClr val="dk1"/>
                          </a:solidFill>
                          <a:effectLst/>
                          <a:latin typeface="+mn-lt"/>
                          <a:ea typeface="+mn-ea"/>
                          <a:cs typeface="+mn-cs"/>
                          <a:hlinkClick r:id="rId7"/>
                        </a:rPr>
                        <a:t>Kopco</a:t>
                      </a:r>
                      <a:endParaRPr lang="en-US" dirty="0"/>
                    </a:p>
                  </a:txBody>
                  <a:tcPr/>
                </a:tc>
                <a:tc>
                  <a:txBody>
                    <a:bodyPr/>
                    <a:lstStyle/>
                    <a:p>
                      <a:r>
                        <a:rPr lang="en-US" dirty="0" smtClean="0"/>
                        <a:t>Policy Analysis and Management</a:t>
                      </a:r>
                      <a:endParaRPr lang="en-US" dirty="0"/>
                    </a:p>
                  </a:txBody>
                  <a:tcPr/>
                </a:tc>
                <a:tc>
                  <a:txBody>
                    <a:bodyPr/>
                    <a:lstStyle/>
                    <a:p>
                      <a:r>
                        <a:rPr lang="en-US" dirty="0" smtClean="0"/>
                        <a:t>Senior</a:t>
                      </a:r>
                      <a:r>
                        <a:rPr lang="en-US" baseline="0" dirty="0" smtClean="0"/>
                        <a:t> Extension Associate</a:t>
                      </a:r>
                      <a:endParaRPr lang="en-US" dirty="0"/>
                    </a:p>
                  </a:txBody>
                  <a:tcPr/>
                </a:tc>
                <a:extLst>
                  <a:ext uri="{0D108BD9-81ED-4DB2-BD59-A6C34878D82A}">
                    <a16:rowId xmlns:a16="http://schemas.microsoft.com/office/drawing/2014/main" val="1738776757"/>
                  </a:ext>
                </a:extLst>
              </a:tr>
              <a:tr h="370840">
                <a:tc>
                  <a:txBody>
                    <a:bodyPr/>
                    <a:lstStyle/>
                    <a:p>
                      <a:r>
                        <a:rPr lang="en-US" sz="1800" b="0" i="0" u="sng" kern="1200" dirty="0" smtClean="0">
                          <a:solidFill>
                            <a:schemeClr val="dk1"/>
                          </a:solidFill>
                          <a:effectLst/>
                          <a:latin typeface="+mn-lt"/>
                          <a:ea typeface="+mn-ea"/>
                          <a:cs typeface="+mn-cs"/>
                          <a:hlinkClick r:id="rId8"/>
                        </a:rPr>
                        <a:t>Bruce </a:t>
                      </a:r>
                      <a:r>
                        <a:rPr lang="en-US" sz="1800" b="0" i="0" u="sng" kern="1200" dirty="0" err="1" smtClean="0">
                          <a:solidFill>
                            <a:schemeClr val="dk1"/>
                          </a:solidFill>
                          <a:effectLst/>
                          <a:latin typeface="+mn-lt"/>
                          <a:ea typeface="+mn-ea"/>
                          <a:cs typeface="+mn-cs"/>
                          <a:hlinkClick r:id="rId8"/>
                        </a:rPr>
                        <a:t>Lauber</a:t>
                      </a:r>
                      <a:endParaRPr lang="en-US" dirty="0"/>
                    </a:p>
                  </a:txBody>
                  <a:tcPr/>
                </a:tc>
                <a:tc>
                  <a:txBody>
                    <a:bodyPr/>
                    <a:lstStyle/>
                    <a:p>
                      <a:r>
                        <a:rPr lang="en-US" dirty="0" smtClean="0"/>
                        <a:t>Natural</a:t>
                      </a:r>
                      <a:r>
                        <a:rPr lang="en-US" baseline="0" dirty="0" smtClean="0"/>
                        <a:t> Resources</a:t>
                      </a:r>
                      <a:endParaRPr lang="en-US" dirty="0"/>
                    </a:p>
                  </a:txBody>
                  <a:tcPr/>
                </a:tc>
                <a:tc>
                  <a:txBody>
                    <a:bodyPr/>
                    <a:lstStyle/>
                    <a:p>
                      <a:r>
                        <a:rPr lang="en-US" dirty="0" smtClean="0"/>
                        <a:t>Senior</a:t>
                      </a:r>
                      <a:r>
                        <a:rPr lang="en-US" baseline="0" dirty="0" smtClean="0"/>
                        <a:t> Research Associate</a:t>
                      </a:r>
                      <a:endParaRPr lang="en-US" dirty="0"/>
                    </a:p>
                  </a:txBody>
                  <a:tcPr/>
                </a:tc>
                <a:extLst>
                  <a:ext uri="{0D108BD9-81ED-4DB2-BD59-A6C34878D82A}">
                    <a16:rowId xmlns:a16="http://schemas.microsoft.com/office/drawing/2014/main" val="2616417725"/>
                  </a:ext>
                </a:extLst>
              </a:tr>
              <a:tr h="370840">
                <a:tc>
                  <a:txBody>
                    <a:bodyPr/>
                    <a:lstStyle/>
                    <a:p>
                      <a:r>
                        <a:rPr lang="en-US" sz="1800" b="0" i="0" u="sng" kern="1200" dirty="0" smtClean="0">
                          <a:solidFill>
                            <a:schemeClr val="dk1"/>
                          </a:solidFill>
                          <a:effectLst/>
                          <a:latin typeface="+mn-lt"/>
                          <a:ea typeface="+mn-ea"/>
                          <a:cs typeface="+mn-cs"/>
                          <a:hlinkClick r:id="rId9"/>
                        </a:rPr>
                        <a:t>Estelle McKee</a:t>
                      </a:r>
                      <a:endParaRPr lang="en-US" dirty="0"/>
                    </a:p>
                  </a:txBody>
                  <a:tcPr/>
                </a:tc>
                <a:tc>
                  <a:txBody>
                    <a:bodyPr/>
                    <a:lstStyle/>
                    <a:p>
                      <a:r>
                        <a:rPr lang="en-US" dirty="0" smtClean="0"/>
                        <a:t>Law</a:t>
                      </a:r>
                      <a:endParaRPr lang="en-US" dirty="0"/>
                    </a:p>
                  </a:txBody>
                  <a:tcPr/>
                </a:tc>
                <a:tc>
                  <a:txBody>
                    <a:bodyPr/>
                    <a:lstStyle/>
                    <a:p>
                      <a:r>
                        <a:rPr lang="en-US" dirty="0" smtClean="0"/>
                        <a:t>Clinical Professor</a:t>
                      </a:r>
                      <a:endParaRPr lang="en-US" dirty="0"/>
                    </a:p>
                  </a:txBody>
                  <a:tcPr/>
                </a:tc>
                <a:extLst>
                  <a:ext uri="{0D108BD9-81ED-4DB2-BD59-A6C34878D82A}">
                    <a16:rowId xmlns:a16="http://schemas.microsoft.com/office/drawing/2014/main" val="3469265280"/>
                  </a:ext>
                </a:extLst>
              </a:tr>
              <a:tr h="370840">
                <a:tc>
                  <a:txBody>
                    <a:bodyPr/>
                    <a:lstStyle/>
                    <a:p>
                      <a:r>
                        <a:rPr lang="en-US" sz="1800" b="0" i="0" u="sng" kern="1200" dirty="0" smtClean="0">
                          <a:solidFill>
                            <a:schemeClr val="dk1"/>
                          </a:solidFill>
                          <a:effectLst/>
                          <a:latin typeface="+mn-lt"/>
                          <a:ea typeface="+mn-ea"/>
                          <a:cs typeface="+mn-cs"/>
                          <a:hlinkClick r:id="rId10"/>
                        </a:rPr>
                        <a:t>Bruce Monger</a:t>
                      </a:r>
                      <a:endParaRPr lang="en-US" dirty="0"/>
                    </a:p>
                  </a:txBody>
                  <a:tcPr/>
                </a:tc>
                <a:tc>
                  <a:txBody>
                    <a:bodyPr/>
                    <a:lstStyle/>
                    <a:p>
                      <a:r>
                        <a:rPr lang="en-US" dirty="0" smtClean="0"/>
                        <a:t>Earth</a:t>
                      </a:r>
                      <a:r>
                        <a:rPr lang="en-US" baseline="0" dirty="0" smtClean="0"/>
                        <a:t> and Atmospheric Sciences</a:t>
                      </a:r>
                      <a:endParaRPr lang="en-US" dirty="0"/>
                    </a:p>
                  </a:txBody>
                  <a:tcPr/>
                </a:tc>
                <a:tc>
                  <a:txBody>
                    <a:bodyPr/>
                    <a:lstStyle/>
                    <a:p>
                      <a:r>
                        <a:rPr lang="en-US" dirty="0" smtClean="0"/>
                        <a:t>Senior Lecturer</a:t>
                      </a:r>
                      <a:endParaRPr lang="en-US" dirty="0"/>
                    </a:p>
                  </a:txBody>
                  <a:tcPr/>
                </a:tc>
                <a:extLst>
                  <a:ext uri="{0D108BD9-81ED-4DB2-BD59-A6C34878D82A}">
                    <a16:rowId xmlns:a16="http://schemas.microsoft.com/office/drawing/2014/main" val="762056608"/>
                  </a:ext>
                </a:extLst>
              </a:tr>
              <a:tr h="370840">
                <a:tc>
                  <a:txBody>
                    <a:bodyPr/>
                    <a:lstStyle/>
                    <a:p>
                      <a:r>
                        <a:rPr lang="en-US" sz="1800" b="0" i="0" u="sng" kern="1200" dirty="0" err="1" smtClean="0">
                          <a:solidFill>
                            <a:schemeClr val="dk1"/>
                          </a:solidFill>
                          <a:effectLst/>
                          <a:latin typeface="+mn-lt"/>
                          <a:ea typeface="+mn-ea"/>
                          <a:cs typeface="+mn-cs"/>
                          <a:hlinkClick r:id="rId11"/>
                        </a:rPr>
                        <a:t>Pilar</a:t>
                      </a:r>
                      <a:r>
                        <a:rPr lang="en-US" sz="1800" b="0" i="0" u="sng" kern="1200" dirty="0" smtClean="0">
                          <a:solidFill>
                            <a:schemeClr val="dk1"/>
                          </a:solidFill>
                          <a:effectLst/>
                          <a:latin typeface="+mn-lt"/>
                          <a:ea typeface="+mn-ea"/>
                          <a:cs typeface="+mn-cs"/>
                          <a:hlinkClick r:id="rId11"/>
                        </a:rPr>
                        <a:t> Thompson</a:t>
                      </a:r>
                      <a:endParaRPr lang="en-US" dirty="0"/>
                    </a:p>
                  </a:txBody>
                  <a:tcPr/>
                </a:tc>
                <a:tc>
                  <a:txBody>
                    <a:bodyPr/>
                    <a:lstStyle/>
                    <a:p>
                      <a:r>
                        <a:rPr lang="en-US" dirty="0" smtClean="0"/>
                        <a:t>Veterinary Medicine</a:t>
                      </a:r>
                      <a:endParaRPr lang="en-US" dirty="0"/>
                    </a:p>
                  </a:txBody>
                  <a:tcPr/>
                </a:tc>
                <a:tc>
                  <a:txBody>
                    <a:bodyPr/>
                    <a:lstStyle/>
                    <a:p>
                      <a:r>
                        <a:rPr lang="en-US" sz="1800" b="0" i="0" u="none" strike="noStrike" kern="1200" dirty="0" smtClean="0">
                          <a:solidFill>
                            <a:schemeClr val="dk1"/>
                          </a:solidFill>
                          <a:effectLst/>
                          <a:latin typeface="+mn-lt"/>
                          <a:ea typeface="+mn-ea"/>
                          <a:cs typeface="+mn-cs"/>
                        </a:rPr>
                        <a:t>Employee Assembly</a:t>
                      </a:r>
                      <a:endParaRPr lang="en-US" dirty="0"/>
                    </a:p>
                  </a:txBody>
                  <a:tcPr/>
                </a:tc>
                <a:extLst>
                  <a:ext uri="{0D108BD9-81ED-4DB2-BD59-A6C34878D82A}">
                    <a16:rowId xmlns:a16="http://schemas.microsoft.com/office/drawing/2014/main" val="135038490"/>
                  </a:ext>
                </a:extLst>
              </a:tr>
              <a:tr h="370840">
                <a:tc>
                  <a:txBody>
                    <a:bodyPr/>
                    <a:lstStyle/>
                    <a:p>
                      <a:r>
                        <a:rPr lang="en-US" sz="1800" b="0" i="0" u="sng" kern="1200" dirty="0" smtClean="0">
                          <a:solidFill>
                            <a:schemeClr val="dk1"/>
                          </a:solidFill>
                          <a:effectLst/>
                          <a:latin typeface="+mn-lt"/>
                          <a:ea typeface="+mn-ea"/>
                          <a:cs typeface="+mn-cs"/>
                          <a:hlinkClick r:id="rId12"/>
                        </a:rPr>
                        <a:t>Charles Van Loan</a:t>
                      </a:r>
                      <a:endParaRPr lang="en-US" dirty="0"/>
                    </a:p>
                  </a:txBody>
                  <a:tcPr/>
                </a:tc>
                <a:tc>
                  <a:txBody>
                    <a:bodyPr/>
                    <a:lstStyle/>
                    <a:p>
                      <a:r>
                        <a:rPr lang="en-US" dirty="0" smtClean="0"/>
                        <a:t>Computer</a:t>
                      </a:r>
                      <a:r>
                        <a:rPr lang="en-US" baseline="0" dirty="0" smtClean="0"/>
                        <a:t> Science</a:t>
                      </a:r>
                      <a:endParaRPr lang="en-US" dirty="0"/>
                    </a:p>
                  </a:txBody>
                  <a:tcPr/>
                </a:tc>
                <a:tc>
                  <a:txBody>
                    <a:bodyPr/>
                    <a:lstStyle/>
                    <a:p>
                      <a:r>
                        <a:rPr lang="en-US" dirty="0" smtClean="0"/>
                        <a:t>Professor</a:t>
                      </a:r>
                      <a:r>
                        <a:rPr lang="en-US" baseline="0" dirty="0" smtClean="0"/>
                        <a:t> Emeritus, DoF</a:t>
                      </a:r>
                      <a:endParaRPr lang="en-US" dirty="0"/>
                    </a:p>
                  </a:txBody>
                  <a:tcPr/>
                </a:tc>
                <a:extLst>
                  <a:ext uri="{0D108BD9-81ED-4DB2-BD59-A6C34878D82A}">
                    <a16:rowId xmlns:a16="http://schemas.microsoft.com/office/drawing/2014/main" val="3413674242"/>
                  </a:ext>
                </a:extLst>
              </a:tr>
              <a:tr h="370840">
                <a:tc>
                  <a:txBody>
                    <a:bodyPr/>
                    <a:lstStyle/>
                    <a:p>
                      <a:r>
                        <a:rPr lang="en-US" sz="1800" b="0" i="0" u="sng" kern="1200" dirty="0" err="1" smtClean="0">
                          <a:solidFill>
                            <a:schemeClr val="dk1"/>
                          </a:solidFill>
                          <a:effectLst/>
                          <a:latin typeface="+mn-lt"/>
                          <a:ea typeface="+mn-ea"/>
                          <a:cs typeface="+mn-cs"/>
                          <a:hlinkClick r:id="rId13"/>
                        </a:rPr>
                        <a:t>Makda</a:t>
                      </a:r>
                      <a:r>
                        <a:rPr lang="en-US" sz="1800" b="0" i="0" u="sng" kern="1200" dirty="0" smtClean="0">
                          <a:solidFill>
                            <a:schemeClr val="dk1"/>
                          </a:solidFill>
                          <a:effectLst/>
                          <a:latin typeface="+mn-lt"/>
                          <a:ea typeface="+mn-ea"/>
                          <a:cs typeface="+mn-cs"/>
                          <a:hlinkClick r:id="rId13"/>
                        </a:rPr>
                        <a:t> Weatherspoon</a:t>
                      </a:r>
                      <a:endParaRPr lang="en-US" dirty="0"/>
                    </a:p>
                  </a:txBody>
                  <a:tcPr/>
                </a:tc>
                <a:tc>
                  <a:txBody>
                    <a:bodyPr/>
                    <a:lstStyle/>
                    <a:p>
                      <a:r>
                        <a:rPr lang="en-US" dirty="0" smtClean="0"/>
                        <a:t>Near Eastern Studies</a:t>
                      </a:r>
                      <a:endParaRPr lang="en-US" dirty="0"/>
                    </a:p>
                  </a:txBody>
                  <a:tcPr/>
                </a:tc>
                <a:tc>
                  <a:txBody>
                    <a:bodyPr/>
                    <a:lstStyle/>
                    <a:p>
                      <a:r>
                        <a:rPr lang="en-US" dirty="0" smtClean="0"/>
                        <a:t>Senior Lecturer</a:t>
                      </a:r>
                      <a:endParaRPr lang="en-US" dirty="0"/>
                    </a:p>
                  </a:txBody>
                  <a:tcPr/>
                </a:tc>
                <a:extLst>
                  <a:ext uri="{0D108BD9-81ED-4DB2-BD59-A6C34878D82A}">
                    <a16:rowId xmlns:a16="http://schemas.microsoft.com/office/drawing/2014/main" val="1410192520"/>
                  </a:ext>
                </a:extLst>
              </a:tr>
            </a:tbl>
          </a:graphicData>
        </a:graphic>
      </p:graphicFrame>
      <p:sp>
        <p:nvSpPr>
          <p:cNvPr id="8" name="TextBox 7"/>
          <p:cNvSpPr txBox="1"/>
          <p:nvPr/>
        </p:nvSpPr>
        <p:spPr>
          <a:xfrm flipH="1">
            <a:off x="590250" y="5964149"/>
            <a:ext cx="10629130" cy="830997"/>
          </a:xfrm>
          <a:prstGeom prst="rect">
            <a:avLst/>
          </a:prstGeom>
          <a:solidFill>
            <a:srgbClr val="FFFF00"/>
          </a:solidFill>
          <a:ln>
            <a:solidFill>
              <a:schemeClr val="accent1">
                <a:lumMod val="40000"/>
                <a:lumOff val="60000"/>
              </a:schemeClr>
            </a:solidFill>
          </a:ln>
        </p:spPr>
        <p:txBody>
          <a:bodyPr wrap="square" rtlCol="0">
            <a:spAutoFit/>
          </a:bodyPr>
          <a:lstStyle/>
          <a:p>
            <a:pPr algn="ctr"/>
            <a:r>
              <a:rPr lang="en-US" sz="2400" dirty="0" smtClean="0"/>
              <a:t>Has started work </a:t>
            </a:r>
            <a:r>
              <a:rPr lang="en-US" sz="2400" smtClean="0"/>
              <a:t>and w</a:t>
            </a:r>
            <a:r>
              <a:rPr lang="en-US" sz="2400" smtClean="0"/>
              <a:t>ill </a:t>
            </a:r>
            <a:r>
              <a:rPr lang="en-US" sz="2400" dirty="0" smtClean="0"/>
              <a:t>suggest by Oct 1 how the NTT academic titleholders </a:t>
            </a:r>
            <a:endParaRPr lang="en-US" sz="2400" dirty="0" smtClean="0"/>
          </a:p>
          <a:p>
            <a:pPr algn="ctr"/>
            <a:r>
              <a:rPr lang="en-US" sz="2400" dirty="0" smtClean="0"/>
              <a:t>might </a:t>
            </a:r>
            <a:r>
              <a:rPr lang="en-US" sz="2400" dirty="0" smtClean="0"/>
              <a:t>be represented through the Faculty Senate. </a:t>
            </a:r>
            <a:endParaRPr lang="en-US" sz="2400" dirty="0"/>
          </a:p>
        </p:txBody>
      </p:sp>
    </p:spTree>
    <p:extLst>
      <p:ext uri="{BB962C8B-B14F-4D97-AF65-F5344CB8AC3E}">
        <p14:creationId xmlns:p14="http://schemas.microsoft.com/office/powerpoint/2010/main" val="2152649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2228978" y="513708"/>
            <a:ext cx="7459554" cy="769441"/>
          </a:xfrm>
          <a:prstGeom prst="rect">
            <a:avLst/>
          </a:prstGeom>
          <a:noFill/>
        </p:spPr>
        <p:txBody>
          <a:bodyPr wrap="square" rtlCol="0">
            <a:spAutoFit/>
          </a:bodyPr>
          <a:lstStyle/>
          <a:p>
            <a:pPr algn="ctr"/>
            <a:r>
              <a:rPr lang="en-US" sz="4400" dirty="0" smtClean="0">
                <a:solidFill>
                  <a:srgbClr val="FF0000"/>
                </a:solidFill>
              </a:rPr>
              <a:t>Elections </a:t>
            </a:r>
            <a:r>
              <a:rPr lang="en-US" sz="4400" dirty="0">
                <a:solidFill>
                  <a:srgbClr val="FF0000"/>
                </a:solidFill>
              </a:rPr>
              <a:t>W</a:t>
            </a:r>
            <a:r>
              <a:rPr lang="en-US" sz="4400" dirty="0" smtClean="0">
                <a:solidFill>
                  <a:srgbClr val="FF0000"/>
                </a:solidFill>
              </a:rPr>
              <a:t>ill Be Staged Soon</a:t>
            </a:r>
          </a:p>
        </p:txBody>
      </p:sp>
      <p:sp>
        <p:nvSpPr>
          <p:cNvPr id="5" name="TextBox 4"/>
          <p:cNvSpPr txBox="1"/>
          <p:nvPr/>
        </p:nvSpPr>
        <p:spPr>
          <a:xfrm flipH="1">
            <a:off x="1565439" y="2145587"/>
            <a:ext cx="8786631" cy="3877985"/>
          </a:xfrm>
          <a:prstGeom prst="rect">
            <a:avLst/>
          </a:prstGeom>
          <a:noFill/>
          <a:ln w="38100">
            <a:solidFill>
              <a:schemeClr val="tx1"/>
            </a:solidFill>
          </a:ln>
        </p:spPr>
        <p:txBody>
          <a:bodyPr wrap="square" rtlCol="0">
            <a:spAutoFit/>
          </a:bodyPr>
          <a:lstStyle/>
          <a:p>
            <a:r>
              <a:rPr lang="en-US" sz="3200" dirty="0" smtClean="0">
                <a:solidFill>
                  <a:srgbClr val="FF0000"/>
                </a:solidFill>
              </a:rPr>
              <a:t>Faculty Trustee</a:t>
            </a:r>
          </a:p>
          <a:p>
            <a:endParaRPr lang="en-US" dirty="0"/>
          </a:p>
          <a:p>
            <a:r>
              <a:rPr lang="en-US" sz="2800" dirty="0" smtClean="0"/>
              <a:t>Robert </a:t>
            </a:r>
            <a:r>
              <a:rPr lang="en-US" sz="2800" dirty="0"/>
              <a:t>“Bob” </a:t>
            </a:r>
            <a:r>
              <a:rPr lang="en-US" sz="2800" dirty="0" err="1"/>
              <a:t>Buhrman</a:t>
            </a:r>
            <a:r>
              <a:rPr lang="en-US" sz="2800" dirty="0"/>
              <a:t>  </a:t>
            </a:r>
            <a:r>
              <a:rPr lang="en-US" sz="2800" dirty="0" smtClean="0"/>
              <a:t>	Applied Engineering Physics</a:t>
            </a:r>
            <a:endParaRPr lang="en-US" sz="2800" dirty="0"/>
          </a:p>
          <a:p>
            <a:r>
              <a:rPr lang="en-US" sz="2800" dirty="0"/>
              <a:t>Melissa </a:t>
            </a:r>
            <a:r>
              <a:rPr lang="en-US" sz="2800" dirty="0" smtClean="0"/>
              <a:t>Hines		Chemistry </a:t>
            </a:r>
            <a:endParaRPr lang="en-US" sz="2800" dirty="0"/>
          </a:p>
          <a:p>
            <a:r>
              <a:rPr lang="en-US" sz="2800" dirty="0"/>
              <a:t>Shirley </a:t>
            </a:r>
            <a:r>
              <a:rPr lang="en-US" sz="2800" dirty="0" smtClean="0"/>
              <a:t>Samuels	</a:t>
            </a:r>
            <a:r>
              <a:rPr lang="en-US" sz="2800" dirty="0"/>
              <a:t>	</a:t>
            </a:r>
            <a:r>
              <a:rPr lang="en-US" sz="2800" dirty="0" smtClean="0"/>
              <a:t>English </a:t>
            </a:r>
            <a:endParaRPr lang="en-US" sz="2800" dirty="0"/>
          </a:p>
          <a:p>
            <a:r>
              <a:rPr lang="en-US" sz="2800" dirty="0"/>
              <a:t>Doug </a:t>
            </a:r>
            <a:r>
              <a:rPr lang="en-US" sz="2800" dirty="0" err="1" smtClean="0"/>
              <a:t>Antczak</a:t>
            </a:r>
            <a:r>
              <a:rPr lang="en-US" sz="2800" dirty="0" smtClean="0"/>
              <a:t>, 		Microbiology </a:t>
            </a:r>
            <a:r>
              <a:rPr lang="en-US" sz="2800" dirty="0"/>
              <a:t>and Immunology </a:t>
            </a:r>
          </a:p>
          <a:p>
            <a:r>
              <a:rPr lang="en-US" sz="2800" dirty="0" smtClean="0"/>
              <a:t>Laurent </a:t>
            </a:r>
            <a:r>
              <a:rPr lang="en-US" sz="2800" dirty="0" err="1" smtClean="0"/>
              <a:t>Saloff-Coste</a:t>
            </a:r>
            <a:r>
              <a:rPr lang="en-US" sz="2800" dirty="0" smtClean="0"/>
              <a:t>	Mathematics </a:t>
            </a:r>
            <a:endParaRPr lang="en-US" sz="2800" dirty="0"/>
          </a:p>
          <a:p>
            <a:r>
              <a:rPr lang="en-US" sz="2800" dirty="0"/>
              <a:t>John </a:t>
            </a:r>
            <a:r>
              <a:rPr lang="en-US" sz="2800" dirty="0" smtClean="0"/>
              <a:t>Hopcroft	</a:t>
            </a:r>
            <a:r>
              <a:rPr lang="en-US" sz="2800" dirty="0"/>
              <a:t>	</a:t>
            </a:r>
            <a:r>
              <a:rPr lang="en-US" sz="2800" dirty="0" smtClean="0"/>
              <a:t>Computer </a:t>
            </a:r>
            <a:r>
              <a:rPr lang="en-US" sz="2800" dirty="0"/>
              <a:t>Science </a:t>
            </a:r>
          </a:p>
          <a:p>
            <a:endParaRPr lang="en-US" sz="2800" dirty="0" smtClean="0"/>
          </a:p>
        </p:txBody>
      </p:sp>
    </p:spTree>
    <p:extLst>
      <p:ext uri="{BB962C8B-B14F-4D97-AF65-F5344CB8AC3E}">
        <p14:creationId xmlns:p14="http://schemas.microsoft.com/office/powerpoint/2010/main" val="2909052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1911518" y="328284"/>
            <a:ext cx="8786631" cy="1446550"/>
          </a:xfrm>
          <a:prstGeom prst="rect">
            <a:avLst/>
          </a:prstGeom>
          <a:noFill/>
          <a:ln w="38100">
            <a:solidFill>
              <a:schemeClr val="tx1"/>
            </a:solidFill>
          </a:ln>
        </p:spPr>
        <p:txBody>
          <a:bodyPr wrap="square" rtlCol="0">
            <a:spAutoFit/>
          </a:bodyPr>
          <a:lstStyle/>
          <a:p>
            <a:r>
              <a:rPr lang="en-US" sz="2800" dirty="0" smtClean="0">
                <a:solidFill>
                  <a:srgbClr val="FF0000"/>
                </a:solidFill>
              </a:rPr>
              <a:t>Nominations and Elections </a:t>
            </a:r>
          </a:p>
          <a:p>
            <a:endParaRPr lang="en-US" sz="2000" dirty="0"/>
          </a:p>
          <a:p>
            <a:r>
              <a:rPr lang="en-US" sz="2000" dirty="0" err="1"/>
              <a:t>Shorna</a:t>
            </a:r>
            <a:r>
              <a:rPr lang="en-US" sz="2000" dirty="0"/>
              <a:t> Allred </a:t>
            </a:r>
            <a:r>
              <a:rPr lang="en-US" sz="2000" dirty="0" smtClean="0"/>
              <a:t>			Natural </a:t>
            </a:r>
            <a:r>
              <a:rPr lang="en-US" sz="2000" dirty="0"/>
              <a:t>Resources </a:t>
            </a:r>
          </a:p>
          <a:p>
            <a:r>
              <a:rPr lang="en-US" sz="2000" dirty="0"/>
              <a:t>Sara Warner </a:t>
            </a:r>
            <a:r>
              <a:rPr lang="en-US" sz="2000" dirty="0" smtClean="0"/>
              <a:t> 			Performing </a:t>
            </a:r>
            <a:r>
              <a:rPr lang="en-US" sz="2000" dirty="0"/>
              <a:t>&amp; Media Arts </a:t>
            </a:r>
          </a:p>
        </p:txBody>
      </p:sp>
      <p:sp>
        <p:nvSpPr>
          <p:cNvPr id="6" name="TextBox 5"/>
          <p:cNvSpPr txBox="1"/>
          <p:nvPr/>
        </p:nvSpPr>
        <p:spPr>
          <a:xfrm flipH="1">
            <a:off x="1911517" y="2211865"/>
            <a:ext cx="8786631" cy="1723549"/>
          </a:xfrm>
          <a:prstGeom prst="rect">
            <a:avLst/>
          </a:prstGeom>
          <a:noFill/>
          <a:ln w="38100">
            <a:solidFill>
              <a:schemeClr val="tx1"/>
            </a:solidFill>
          </a:ln>
        </p:spPr>
        <p:txBody>
          <a:bodyPr wrap="square" rtlCol="0">
            <a:spAutoFit/>
          </a:bodyPr>
          <a:lstStyle/>
          <a:p>
            <a:r>
              <a:rPr lang="en-US" sz="2800" dirty="0" smtClean="0">
                <a:solidFill>
                  <a:srgbClr val="FF0000"/>
                </a:solidFill>
              </a:rPr>
              <a:t>University Faculty </a:t>
            </a:r>
            <a:r>
              <a:rPr lang="en-US" sz="2800" dirty="0" err="1" smtClean="0">
                <a:solidFill>
                  <a:srgbClr val="FF0000"/>
                </a:solidFill>
              </a:rPr>
              <a:t>Commitee</a:t>
            </a:r>
            <a:r>
              <a:rPr lang="en-US" sz="2800" dirty="0" smtClean="0">
                <a:solidFill>
                  <a:srgbClr val="FF0000"/>
                </a:solidFill>
              </a:rPr>
              <a:t> </a:t>
            </a:r>
          </a:p>
          <a:p>
            <a:endParaRPr lang="en-US" dirty="0"/>
          </a:p>
          <a:p>
            <a:r>
              <a:rPr lang="en-US" sz="2000" dirty="0"/>
              <a:t>Anthony Hay </a:t>
            </a:r>
            <a:r>
              <a:rPr lang="en-US" sz="2000" dirty="0" smtClean="0"/>
              <a:t>			Microbiology				 </a:t>
            </a:r>
            <a:endParaRPr lang="en-US" sz="2000" dirty="0"/>
          </a:p>
          <a:p>
            <a:r>
              <a:rPr lang="en-US" sz="2000" dirty="0"/>
              <a:t>Katherine “Katie” </a:t>
            </a:r>
            <a:r>
              <a:rPr lang="en-US" sz="2000" dirty="0" err="1" smtClean="0"/>
              <a:t>Kinzler</a:t>
            </a:r>
            <a:r>
              <a:rPr lang="en-US" sz="2000" dirty="0" smtClean="0"/>
              <a:t> 		Psychology			</a:t>
            </a:r>
            <a:endParaRPr lang="en-US" sz="2000" dirty="0"/>
          </a:p>
          <a:p>
            <a:r>
              <a:rPr lang="en-US" sz="2000" dirty="0"/>
              <a:t>Mariana </a:t>
            </a:r>
            <a:r>
              <a:rPr lang="en-US" sz="2000" dirty="0" err="1"/>
              <a:t>Wolfner</a:t>
            </a:r>
            <a:r>
              <a:rPr lang="en-US" sz="2000" dirty="0"/>
              <a:t> 	</a:t>
            </a:r>
            <a:r>
              <a:rPr lang="en-US" sz="2000" dirty="0" smtClean="0"/>
              <a:t>		Molecular </a:t>
            </a:r>
            <a:r>
              <a:rPr lang="en-US" sz="2000" dirty="0"/>
              <a:t>Biology and </a:t>
            </a:r>
            <a:r>
              <a:rPr lang="en-US" sz="2000" dirty="0" smtClean="0"/>
              <a:t>Genetics   </a:t>
            </a:r>
            <a:endParaRPr lang="en-US" sz="2000" dirty="0"/>
          </a:p>
        </p:txBody>
      </p:sp>
      <p:sp>
        <p:nvSpPr>
          <p:cNvPr id="7" name="TextBox 6"/>
          <p:cNvSpPr txBox="1"/>
          <p:nvPr/>
        </p:nvSpPr>
        <p:spPr>
          <a:xfrm flipH="1">
            <a:off x="1957568" y="4731250"/>
            <a:ext cx="8786631" cy="1785104"/>
          </a:xfrm>
          <a:prstGeom prst="rect">
            <a:avLst/>
          </a:prstGeom>
          <a:noFill/>
          <a:ln w="38100">
            <a:solidFill>
              <a:schemeClr val="tx1"/>
            </a:solidFill>
          </a:ln>
        </p:spPr>
        <p:txBody>
          <a:bodyPr wrap="square" rtlCol="0">
            <a:spAutoFit/>
          </a:bodyPr>
          <a:lstStyle/>
          <a:p>
            <a:r>
              <a:rPr lang="en-US" sz="3200" dirty="0" smtClean="0">
                <a:solidFill>
                  <a:srgbClr val="FF0000"/>
                </a:solidFill>
              </a:rPr>
              <a:t>Senator-at-Large</a:t>
            </a:r>
            <a:r>
              <a:rPr lang="en-US" sz="3200" dirty="0" smtClean="0"/>
              <a:t> </a:t>
            </a:r>
          </a:p>
          <a:p>
            <a:endParaRPr lang="en-US" dirty="0"/>
          </a:p>
          <a:p>
            <a:r>
              <a:rPr lang="en-US" sz="2000" dirty="0"/>
              <a:t>Robert </a:t>
            </a:r>
            <a:r>
              <a:rPr lang="en-US" sz="2000" dirty="0" err="1"/>
              <a:t>Karpman</a:t>
            </a:r>
            <a:r>
              <a:rPr lang="en-US" sz="2000" dirty="0"/>
              <a:t> </a:t>
            </a:r>
            <a:r>
              <a:rPr lang="en-US" sz="2000" dirty="0" smtClean="0"/>
              <a:t>			Life </a:t>
            </a:r>
            <a:r>
              <a:rPr lang="en-US" sz="2000" dirty="0"/>
              <a:t>Sciences </a:t>
            </a:r>
          </a:p>
          <a:p>
            <a:r>
              <a:rPr lang="en-US" sz="2000" dirty="0"/>
              <a:t>Scott </a:t>
            </a:r>
            <a:r>
              <a:rPr lang="en-US" sz="2000" dirty="0" err="1"/>
              <a:t>Coonrod</a:t>
            </a:r>
            <a:r>
              <a:rPr lang="en-US" sz="2000" dirty="0"/>
              <a:t> </a:t>
            </a:r>
            <a:r>
              <a:rPr lang="en-US" sz="2000" dirty="0" smtClean="0"/>
              <a:t>			Biomedical Sciences</a:t>
            </a:r>
          </a:p>
          <a:p>
            <a:r>
              <a:rPr lang="en-US" sz="2000" dirty="0" smtClean="0"/>
              <a:t>Chelsea </a:t>
            </a:r>
            <a:r>
              <a:rPr lang="en-US" sz="2000" dirty="0"/>
              <a:t>Specht </a:t>
            </a:r>
            <a:r>
              <a:rPr lang="en-US" sz="2000" dirty="0" smtClean="0"/>
              <a:t>			Plant </a:t>
            </a:r>
            <a:r>
              <a:rPr lang="en-US" sz="2000" dirty="0"/>
              <a:t>Science </a:t>
            </a:r>
          </a:p>
        </p:txBody>
      </p:sp>
    </p:spTree>
    <p:extLst>
      <p:ext uri="{BB962C8B-B14F-4D97-AF65-F5344CB8AC3E}">
        <p14:creationId xmlns:p14="http://schemas.microsoft.com/office/powerpoint/2010/main" val="4022459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2341993" y="1279133"/>
            <a:ext cx="7459554" cy="769441"/>
          </a:xfrm>
          <a:prstGeom prst="rect">
            <a:avLst/>
          </a:prstGeom>
          <a:noFill/>
        </p:spPr>
        <p:txBody>
          <a:bodyPr wrap="square" rtlCol="0">
            <a:spAutoFit/>
          </a:bodyPr>
          <a:lstStyle/>
          <a:p>
            <a:pPr algn="ctr"/>
            <a:r>
              <a:rPr lang="en-US" sz="4400" dirty="0" smtClean="0">
                <a:solidFill>
                  <a:srgbClr val="FF0000"/>
                </a:solidFill>
              </a:rPr>
              <a:t>Extra Senate Meeting</a:t>
            </a:r>
          </a:p>
        </p:txBody>
      </p:sp>
      <p:sp>
        <p:nvSpPr>
          <p:cNvPr id="5" name="TextBox 4"/>
          <p:cNvSpPr txBox="1"/>
          <p:nvPr/>
        </p:nvSpPr>
        <p:spPr>
          <a:xfrm flipH="1">
            <a:off x="1359099" y="2931560"/>
            <a:ext cx="9921926" cy="2246769"/>
          </a:xfrm>
          <a:prstGeom prst="rect">
            <a:avLst/>
          </a:prstGeom>
          <a:noFill/>
        </p:spPr>
        <p:txBody>
          <a:bodyPr wrap="square" rtlCol="0">
            <a:spAutoFit/>
          </a:bodyPr>
          <a:lstStyle/>
          <a:p>
            <a:r>
              <a:rPr lang="en-US" sz="2800" dirty="0" smtClean="0"/>
              <a:t>Wednesday, April 25, 3:30-5pm,  ILR 105</a:t>
            </a:r>
          </a:p>
          <a:p>
            <a:endParaRPr lang="en-US" sz="2800" dirty="0"/>
          </a:p>
          <a:p>
            <a:endParaRPr lang="en-US" sz="2800" dirty="0" smtClean="0"/>
          </a:p>
          <a:p>
            <a:r>
              <a:rPr lang="en-US" sz="2800" dirty="0" smtClean="0"/>
              <a:t>The purpose is to wrap up the consensual relationship policy </a:t>
            </a:r>
          </a:p>
          <a:p>
            <a:r>
              <a:rPr lang="en-US" sz="2800" dirty="0"/>
              <a:t>d</a:t>
            </a:r>
            <a:r>
              <a:rPr lang="en-US" sz="2800" dirty="0" smtClean="0"/>
              <a:t>iscussion with a vote.</a:t>
            </a:r>
            <a:endParaRPr lang="en-US" sz="2800" dirty="0"/>
          </a:p>
        </p:txBody>
      </p:sp>
    </p:spTree>
    <p:extLst>
      <p:ext uri="{BB962C8B-B14F-4D97-AF65-F5344CB8AC3E}">
        <p14:creationId xmlns:p14="http://schemas.microsoft.com/office/powerpoint/2010/main" val="2797136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119882" y="1279134"/>
            <a:ext cx="10294704" cy="6340197"/>
          </a:xfrm>
          <a:prstGeom prst="rect">
            <a:avLst/>
          </a:prstGeom>
          <a:noFill/>
        </p:spPr>
        <p:txBody>
          <a:bodyPr wrap="square" rtlCol="0">
            <a:spAutoFit/>
          </a:bodyPr>
          <a:lstStyle/>
          <a:p>
            <a:r>
              <a:rPr lang="en-US" sz="2800" dirty="0" smtClean="0"/>
              <a:t>1. The </a:t>
            </a:r>
            <a:r>
              <a:rPr lang="en-US" sz="2800" dirty="0"/>
              <a:t>finished proposed policy will be available </a:t>
            </a:r>
            <a:r>
              <a:rPr lang="en-US" sz="2800" dirty="0" smtClean="0"/>
              <a:t>April 16.</a:t>
            </a:r>
          </a:p>
          <a:p>
            <a:endParaRPr lang="en-US" sz="800" dirty="0"/>
          </a:p>
          <a:p>
            <a:r>
              <a:rPr lang="en-US" sz="2800" dirty="0" smtClean="0"/>
              <a:t>2. There </a:t>
            </a:r>
            <a:r>
              <a:rPr lang="en-US" sz="2800" dirty="0"/>
              <a:t>will be a “roll  call vote” at the April 25 meeting</a:t>
            </a:r>
            <a:r>
              <a:rPr lang="en-US" sz="2800" dirty="0" smtClean="0"/>
              <a:t>.</a:t>
            </a:r>
          </a:p>
          <a:p>
            <a:endParaRPr lang="en-US" sz="900" dirty="0"/>
          </a:p>
          <a:p>
            <a:r>
              <a:rPr lang="en-US" sz="2800" dirty="0" smtClean="0"/>
              <a:t>3. Each </a:t>
            </a:r>
            <a:r>
              <a:rPr lang="en-US" sz="2800" dirty="0"/>
              <a:t>senator (or alternate) votes yes or no on the recommended </a:t>
            </a:r>
            <a:r>
              <a:rPr lang="en-US" sz="2800" dirty="0" smtClean="0"/>
              <a:t>policy AND </a:t>
            </a:r>
            <a:r>
              <a:rPr lang="en-US" sz="2800" dirty="0"/>
              <a:t>e</a:t>
            </a:r>
            <a:r>
              <a:rPr lang="en-US" sz="2800" dirty="0" smtClean="0"/>
              <a:t>ach </a:t>
            </a:r>
            <a:r>
              <a:rPr lang="en-US" sz="2800" dirty="0"/>
              <a:t>senator will have the option of attaching a comment to their vote that explains or qualifies their “yes” or “no”. </a:t>
            </a:r>
          </a:p>
          <a:p>
            <a:pPr algn="r"/>
            <a:endParaRPr lang="en-US" sz="1000" dirty="0" smtClean="0"/>
          </a:p>
          <a:p>
            <a:endParaRPr lang="en-US" sz="800" dirty="0"/>
          </a:p>
          <a:p>
            <a:r>
              <a:rPr lang="en-US" sz="2800" dirty="0"/>
              <a:t>4</a:t>
            </a:r>
            <a:r>
              <a:rPr lang="en-US" sz="2800" dirty="0" smtClean="0"/>
              <a:t>. The </a:t>
            </a:r>
            <a:r>
              <a:rPr lang="en-US" sz="2800" dirty="0"/>
              <a:t>Senate can (of course) express itself via the resolution process as well</a:t>
            </a:r>
            <a:r>
              <a:rPr lang="en-US" sz="2800" dirty="0" smtClean="0"/>
              <a:t>.</a:t>
            </a:r>
          </a:p>
          <a:p>
            <a:endParaRPr lang="en-US" sz="900" dirty="0"/>
          </a:p>
          <a:p>
            <a:r>
              <a:rPr lang="en-US" sz="2800" dirty="0"/>
              <a:t>5</a:t>
            </a:r>
            <a:r>
              <a:rPr lang="en-US" sz="2800" dirty="0" smtClean="0"/>
              <a:t>. </a:t>
            </a:r>
            <a:r>
              <a:rPr lang="en-US" sz="2800" dirty="0" err="1" smtClean="0"/>
              <a:t>Dept</a:t>
            </a:r>
            <a:r>
              <a:rPr lang="en-US" sz="2800" dirty="0" smtClean="0"/>
              <a:t> Chairs and DGS's will be contacted to make sure local discussions take place and that there is full representation  at the April 25 meeting. </a:t>
            </a:r>
          </a:p>
          <a:p>
            <a:endParaRPr lang="en-US" sz="2800" dirty="0"/>
          </a:p>
          <a:p>
            <a:endParaRPr lang="en-US" dirty="0" smtClean="0"/>
          </a:p>
          <a:p>
            <a:endParaRPr lang="en-US" dirty="0"/>
          </a:p>
          <a:p>
            <a:endParaRPr lang="en-US" dirty="0"/>
          </a:p>
        </p:txBody>
      </p:sp>
      <p:sp>
        <p:nvSpPr>
          <p:cNvPr id="3" name="TextBox 2"/>
          <p:cNvSpPr txBox="1"/>
          <p:nvPr/>
        </p:nvSpPr>
        <p:spPr>
          <a:xfrm flipH="1">
            <a:off x="2537457" y="205484"/>
            <a:ext cx="7459554" cy="769441"/>
          </a:xfrm>
          <a:prstGeom prst="rect">
            <a:avLst/>
          </a:prstGeom>
          <a:noFill/>
        </p:spPr>
        <p:txBody>
          <a:bodyPr wrap="square" rtlCol="0">
            <a:spAutoFit/>
          </a:bodyPr>
          <a:lstStyle/>
          <a:p>
            <a:pPr algn="ctr"/>
            <a:r>
              <a:rPr lang="en-US" sz="4400" dirty="0" smtClean="0">
                <a:solidFill>
                  <a:srgbClr val="FF0000"/>
                </a:solidFill>
              </a:rPr>
              <a:t>Extra Senate Meeting: Vote </a:t>
            </a:r>
          </a:p>
        </p:txBody>
      </p:sp>
    </p:spTree>
    <p:extLst>
      <p:ext uri="{BB962C8B-B14F-4D97-AF65-F5344CB8AC3E}">
        <p14:creationId xmlns:p14="http://schemas.microsoft.com/office/powerpoint/2010/main" val="1490513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6719316"/>
              </p:ext>
            </p:extLst>
          </p:nvPr>
        </p:nvGraphicFramePr>
        <p:xfrm>
          <a:off x="793963" y="2291609"/>
          <a:ext cx="10579527" cy="4038600"/>
        </p:xfrm>
        <a:graphic>
          <a:graphicData uri="http://schemas.openxmlformats.org/drawingml/2006/table">
            <a:tbl>
              <a:tblPr firstRow="1" bandRow="1">
                <a:tableStyleId>{5C22544A-7EE6-4342-B048-85BDC9FD1C3A}</a:tableStyleId>
              </a:tblPr>
              <a:tblGrid>
                <a:gridCol w="1373704">
                  <a:extLst>
                    <a:ext uri="{9D8B030D-6E8A-4147-A177-3AD203B41FA5}">
                      <a16:colId xmlns:a16="http://schemas.microsoft.com/office/drawing/2014/main" val="3996918474"/>
                    </a:ext>
                  </a:extLst>
                </a:gridCol>
                <a:gridCol w="1437597">
                  <a:extLst>
                    <a:ext uri="{9D8B030D-6E8A-4147-A177-3AD203B41FA5}">
                      <a16:colId xmlns:a16="http://schemas.microsoft.com/office/drawing/2014/main" val="2480641720"/>
                    </a:ext>
                  </a:extLst>
                </a:gridCol>
                <a:gridCol w="1337299">
                  <a:extLst>
                    <a:ext uri="{9D8B030D-6E8A-4147-A177-3AD203B41FA5}">
                      <a16:colId xmlns:a16="http://schemas.microsoft.com/office/drawing/2014/main" val="3278830171"/>
                    </a:ext>
                  </a:extLst>
                </a:gridCol>
                <a:gridCol w="6430927">
                  <a:extLst>
                    <a:ext uri="{9D8B030D-6E8A-4147-A177-3AD203B41FA5}">
                      <a16:colId xmlns:a16="http://schemas.microsoft.com/office/drawing/2014/main" val="1670612389"/>
                    </a:ext>
                  </a:extLst>
                </a:gridCol>
              </a:tblGrid>
              <a:tr h="370840">
                <a:tc>
                  <a:txBody>
                    <a:bodyPr/>
                    <a:lstStyle/>
                    <a:p>
                      <a:pPr algn="ctr"/>
                      <a:r>
                        <a:rPr lang="en-US" dirty="0" smtClean="0"/>
                        <a:t>Senator</a:t>
                      </a:r>
                      <a:endParaRPr lang="en-US" dirty="0"/>
                    </a:p>
                  </a:txBody>
                  <a:tcPr/>
                </a:tc>
                <a:tc>
                  <a:txBody>
                    <a:bodyPr/>
                    <a:lstStyle/>
                    <a:p>
                      <a:pPr algn="ctr"/>
                      <a:r>
                        <a:rPr lang="en-US" dirty="0" smtClean="0"/>
                        <a:t>Dept.</a:t>
                      </a:r>
                      <a:endParaRPr lang="en-US" dirty="0"/>
                    </a:p>
                  </a:txBody>
                  <a:tcPr/>
                </a:tc>
                <a:tc>
                  <a:txBody>
                    <a:bodyPr/>
                    <a:lstStyle/>
                    <a:p>
                      <a:pPr algn="ctr"/>
                      <a:r>
                        <a:rPr lang="en-US" dirty="0" smtClean="0"/>
                        <a:t>Vote</a:t>
                      </a:r>
                      <a:endParaRPr lang="en-US" dirty="0"/>
                    </a:p>
                  </a:txBody>
                  <a:tcPr/>
                </a:tc>
                <a:tc>
                  <a:txBody>
                    <a:bodyPr/>
                    <a:lstStyle/>
                    <a:p>
                      <a:pPr algn="ctr"/>
                      <a:r>
                        <a:rPr lang="en-US" dirty="0" smtClean="0"/>
                        <a:t>Comment</a:t>
                      </a:r>
                      <a:endParaRPr lang="en-US" dirty="0"/>
                    </a:p>
                  </a:txBody>
                  <a:tcPr/>
                </a:tc>
                <a:extLst>
                  <a:ext uri="{0D108BD9-81ED-4DB2-BD59-A6C34878D82A}">
                    <a16:rowId xmlns:a16="http://schemas.microsoft.com/office/drawing/2014/main" val="4119912419"/>
                  </a:ext>
                </a:extLst>
              </a:tr>
              <a:tr h="370840">
                <a:tc>
                  <a:txBody>
                    <a:bodyPr/>
                    <a:lstStyle/>
                    <a:p>
                      <a:pPr algn="ctr"/>
                      <a:r>
                        <a:rPr lang="en-US" dirty="0" smtClean="0"/>
                        <a:t>S1</a:t>
                      </a:r>
                      <a:endParaRPr lang="en-US" dirty="0"/>
                    </a:p>
                  </a:txBody>
                  <a:tcPr/>
                </a:tc>
                <a:tc>
                  <a:txBody>
                    <a:bodyPr/>
                    <a:lstStyle/>
                    <a:p>
                      <a:pPr algn="ctr"/>
                      <a:r>
                        <a:rPr lang="en-US" dirty="0" smtClean="0"/>
                        <a:t>D1</a:t>
                      </a:r>
                      <a:endParaRPr lang="en-US" dirty="0"/>
                    </a:p>
                  </a:txBody>
                  <a:tcPr/>
                </a:tc>
                <a:tc>
                  <a:txBody>
                    <a:bodyPr/>
                    <a:lstStyle/>
                    <a:p>
                      <a:pPr algn="ctr"/>
                      <a:r>
                        <a:rPr lang="en-US" dirty="0" smtClean="0"/>
                        <a:t>Yes</a:t>
                      </a:r>
                      <a:endParaRPr lang="en-US" dirty="0"/>
                    </a:p>
                  </a:txBody>
                  <a:tcPr/>
                </a:tc>
                <a:tc>
                  <a:txBody>
                    <a:bodyPr/>
                    <a:lstStyle/>
                    <a:p>
                      <a:r>
                        <a:rPr lang="en-US" sz="1800" dirty="0" smtClean="0"/>
                        <a:t>Our</a:t>
                      </a:r>
                      <a:r>
                        <a:rPr lang="en-US" sz="1800" baseline="0" dirty="0" smtClean="0"/>
                        <a:t> unit is broadly supportive. As one of our graduate students said of the field ban “if</a:t>
                      </a:r>
                      <a:r>
                        <a:rPr lang="en-US" sz="1800" dirty="0" smtClean="0"/>
                        <a:t>  a faculty member is no longer simply a superior, but a friend's lover, then</a:t>
                      </a:r>
                      <a:r>
                        <a:rPr lang="en-US" sz="1800" baseline="0" dirty="0" smtClean="0"/>
                        <a:t> it</a:t>
                      </a:r>
                      <a:r>
                        <a:rPr lang="en-US" sz="1800" dirty="0" smtClean="0"/>
                        <a:t> makes it difficult to work with them in a professional manner if grades or critique are involved. “</a:t>
                      </a:r>
                      <a:endParaRPr lang="en-US" dirty="0"/>
                    </a:p>
                  </a:txBody>
                  <a:tcPr/>
                </a:tc>
                <a:extLst>
                  <a:ext uri="{0D108BD9-81ED-4DB2-BD59-A6C34878D82A}">
                    <a16:rowId xmlns:a16="http://schemas.microsoft.com/office/drawing/2014/main" val="3488918831"/>
                  </a:ext>
                </a:extLst>
              </a:tr>
              <a:tr h="370840">
                <a:tc>
                  <a:txBody>
                    <a:bodyPr/>
                    <a:lstStyle/>
                    <a:p>
                      <a:pPr algn="ctr"/>
                      <a:r>
                        <a:rPr lang="en-US" dirty="0" smtClean="0"/>
                        <a:t>S2</a:t>
                      </a:r>
                      <a:endParaRPr lang="en-US" dirty="0"/>
                    </a:p>
                  </a:txBody>
                  <a:tcPr/>
                </a:tc>
                <a:tc>
                  <a:txBody>
                    <a:bodyPr/>
                    <a:lstStyle/>
                    <a:p>
                      <a:pPr algn="ctr"/>
                      <a:r>
                        <a:rPr lang="en-US" dirty="0" smtClean="0"/>
                        <a:t>D2</a:t>
                      </a:r>
                      <a:endParaRPr lang="en-US" dirty="0"/>
                    </a:p>
                  </a:txBody>
                  <a:tcPr/>
                </a:tc>
                <a:tc>
                  <a:txBody>
                    <a:bodyPr/>
                    <a:lstStyle/>
                    <a:p>
                      <a:pPr algn="ctr"/>
                      <a:r>
                        <a:rPr lang="en-US" dirty="0" smtClean="0"/>
                        <a:t>No</a:t>
                      </a:r>
                      <a:endParaRPr lang="en-US" dirty="0"/>
                    </a:p>
                  </a:txBody>
                  <a:tcPr/>
                </a:tc>
                <a:tc>
                  <a:txBody>
                    <a:bodyPr/>
                    <a:lstStyle/>
                    <a:p>
                      <a:r>
                        <a:rPr lang="en-US" dirty="0" smtClean="0"/>
                        <a:t>We generally support the proposed policy but</a:t>
                      </a:r>
                      <a:r>
                        <a:rPr lang="en-US" baseline="0" dirty="0" smtClean="0"/>
                        <a:t> the field ban is totally unacceptable. As one of our graduate students said,  </a:t>
                      </a:r>
                      <a:r>
                        <a:rPr lang="en-US" sz="1800" baseline="0" dirty="0" smtClean="0"/>
                        <a:t>“</a:t>
                      </a:r>
                      <a:r>
                        <a:rPr lang="en-US" sz="1800" baseline="0" dirty="0" err="1" smtClean="0"/>
                        <a:t>es</a:t>
                      </a:r>
                      <a:r>
                        <a:rPr lang="en-US" sz="1800" dirty="0" err="1" smtClean="0"/>
                        <a:t>ssentially</a:t>
                      </a:r>
                      <a:r>
                        <a:rPr lang="en-US" sz="1800" dirty="0" smtClean="0"/>
                        <a:t>, this is nobody's business but those involved in the relationship, and people can date who they want to with consent. Let adults be adults. Spend your time with more useful programs, like preventing sexual harassment in the workplace.”</a:t>
                      </a:r>
                      <a:endParaRPr lang="en-US" dirty="0"/>
                    </a:p>
                  </a:txBody>
                  <a:tcPr/>
                </a:tc>
                <a:extLst>
                  <a:ext uri="{0D108BD9-81ED-4DB2-BD59-A6C34878D82A}">
                    <a16:rowId xmlns:a16="http://schemas.microsoft.com/office/drawing/2014/main" val="2402843779"/>
                  </a:ext>
                </a:extLst>
              </a:tr>
              <a:tr h="370840">
                <a:tc>
                  <a:txBody>
                    <a:bodyPr/>
                    <a:lstStyle/>
                    <a:p>
                      <a:pPr algn="ctr"/>
                      <a:r>
                        <a:rPr lang="en-US" dirty="0" err="1" smtClean="0"/>
                        <a:t>etc</a:t>
                      </a:r>
                      <a:endParaRPr lang="en-US" dirty="0"/>
                    </a:p>
                  </a:txBody>
                  <a:tcPr/>
                </a:tc>
                <a:tc>
                  <a:txBody>
                    <a:bodyPr/>
                    <a:lstStyle/>
                    <a:p>
                      <a:pPr algn="ctr"/>
                      <a:r>
                        <a:rPr lang="en-US" dirty="0" err="1" smtClean="0"/>
                        <a:t>etc</a:t>
                      </a:r>
                      <a:endParaRPr lang="en-US" dirty="0"/>
                    </a:p>
                  </a:txBody>
                  <a:tcPr/>
                </a:tc>
                <a:tc>
                  <a:txBody>
                    <a:bodyPr/>
                    <a:lstStyle/>
                    <a:p>
                      <a:pPr algn="ctr"/>
                      <a:r>
                        <a:rPr lang="en-US" dirty="0" err="1" smtClean="0"/>
                        <a:t>etc</a:t>
                      </a:r>
                      <a:endParaRPr lang="en-US" dirty="0"/>
                    </a:p>
                  </a:txBody>
                  <a:tcPr/>
                </a:tc>
                <a:tc>
                  <a:txBody>
                    <a:bodyPr/>
                    <a:lstStyle/>
                    <a:p>
                      <a:pPr algn="ctr"/>
                      <a:r>
                        <a:rPr lang="en-US" dirty="0" err="1" smtClean="0"/>
                        <a:t>etc</a:t>
                      </a:r>
                      <a:endParaRPr lang="en-US" dirty="0"/>
                    </a:p>
                  </a:txBody>
                  <a:tcPr/>
                </a:tc>
                <a:extLst>
                  <a:ext uri="{0D108BD9-81ED-4DB2-BD59-A6C34878D82A}">
                    <a16:rowId xmlns:a16="http://schemas.microsoft.com/office/drawing/2014/main" val="803016076"/>
                  </a:ext>
                </a:extLst>
              </a:tr>
              <a:tr h="370840">
                <a:tc>
                  <a:txBody>
                    <a:bodyPr/>
                    <a:lstStyle/>
                    <a:p>
                      <a:pPr algn="ctr"/>
                      <a:r>
                        <a:rPr lang="en-US" dirty="0" smtClean="0"/>
                        <a:t>S100</a:t>
                      </a:r>
                      <a:endParaRPr lang="en-US" dirty="0"/>
                    </a:p>
                  </a:txBody>
                  <a:tcPr/>
                </a:tc>
                <a:tc>
                  <a:txBody>
                    <a:bodyPr/>
                    <a:lstStyle/>
                    <a:p>
                      <a:pPr algn="ctr"/>
                      <a:r>
                        <a:rPr lang="en-US" dirty="0" smtClean="0"/>
                        <a:t>D100</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530935202"/>
                  </a:ext>
                </a:extLst>
              </a:tr>
            </a:tbl>
          </a:graphicData>
        </a:graphic>
      </p:graphicFrame>
      <p:sp>
        <p:nvSpPr>
          <p:cNvPr id="3" name="TextBox 2"/>
          <p:cNvSpPr txBox="1"/>
          <p:nvPr/>
        </p:nvSpPr>
        <p:spPr>
          <a:xfrm flipH="1">
            <a:off x="565076" y="493160"/>
            <a:ext cx="10808413" cy="2123658"/>
          </a:xfrm>
          <a:prstGeom prst="rect">
            <a:avLst/>
          </a:prstGeom>
          <a:noFill/>
        </p:spPr>
        <p:txBody>
          <a:bodyPr wrap="square" rtlCol="0">
            <a:spAutoFit/>
          </a:bodyPr>
          <a:lstStyle/>
          <a:p>
            <a:pPr algn="ctr"/>
            <a:r>
              <a:rPr lang="en-US" sz="4400" dirty="0" smtClean="0">
                <a:solidFill>
                  <a:srgbClr val="FF0000"/>
                </a:solidFill>
              </a:rPr>
              <a:t>Outcome will be Part of the CRPC Final Report, E.g.,</a:t>
            </a:r>
          </a:p>
          <a:p>
            <a:pPr algn="ctr"/>
            <a:r>
              <a:rPr lang="en-US" sz="4400" dirty="0" smtClean="0">
                <a:solidFill>
                  <a:srgbClr val="FF0000"/>
                </a:solidFill>
              </a:rPr>
              <a:t>  </a:t>
            </a:r>
          </a:p>
        </p:txBody>
      </p:sp>
    </p:spTree>
    <p:extLst>
      <p:ext uri="{BB962C8B-B14F-4D97-AF65-F5344CB8AC3E}">
        <p14:creationId xmlns:p14="http://schemas.microsoft.com/office/powerpoint/2010/main" val="76923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714053" y="503439"/>
            <a:ext cx="10746767" cy="1261884"/>
          </a:xfrm>
          <a:prstGeom prst="rect">
            <a:avLst/>
          </a:prstGeom>
          <a:noFill/>
        </p:spPr>
        <p:txBody>
          <a:bodyPr wrap="square" rtlCol="0">
            <a:spAutoFit/>
          </a:bodyPr>
          <a:lstStyle/>
          <a:p>
            <a:pPr algn="ctr"/>
            <a:r>
              <a:rPr lang="en-US" sz="4400" dirty="0" smtClean="0">
                <a:solidFill>
                  <a:srgbClr val="FF0000"/>
                </a:solidFill>
              </a:rPr>
              <a:t>Social Science Review</a:t>
            </a:r>
          </a:p>
          <a:p>
            <a:pPr algn="ctr"/>
            <a:r>
              <a:rPr lang="en-US" sz="3200" dirty="0" smtClean="0">
                <a:solidFill>
                  <a:srgbClr val="FF0000"/>
                </a:solidFill>
              </a:rPr>
              <a:t>Report by the Committee on Organizational Structures </a:t>
            </a:r>
            <a:endParaRPr lang="en-US" sz="3200" dirty="0" smtClean="0">
              <a:solidFill>
                <a:srgbClr val="FF0000"/>
              </a:solidFill>
            </a:endParaRPr>
          </a:p>
        </p:txBody>
      </p:sp>
      <p:sp>
        <p:nvSpPr>
          <p:cNvPr id="5" name="TextBox 4"/>
          <p:cNvSpPr txBox="1"/>
          <p:nvPr/>
        </p:nvSpPr>
        <p:spPr>
          <a:xfrm flipH="1">
            <a:off x="1487781" y="2402441"/>
            <a:ext cx="10394282" cy="4031873"/>
          </a:xfrm>
          <a:prstGeom prst="rect">
            <a:avLst/>
          </a:prstGeom>
          <a:noFill/>
        </p:spPr>
        <p:txBody>
          <a:bodyPr wrap="square" rtlCol="0">
            <a:spAutoFit/>
          </a:bodyPr>
          <a:lstStyle/>
          <a:p>
            <a:r>
              <a:rPr lang="en-US" sz="3200" dirty="0" smtClean="0"/>
              <a:t>Mike </a:t>
            </a:r>
            <a:r>
              <a:rPr lang="en-US" sz="3200" dirty="0" err="1" smtClean="0"/>
              <a:t>Kotlikoff</a:t>
            </a:r>
            <a:r>
              <a:rPr lang="en-US" sz="3200" dirty="0" smtClean="0"/>
              <a:t> </a:t>
            </a:r>
          </a:p>
          <a:p>
            <a:r>
              <a:rPr lang="en-US" sz="3200" dirty="0" smtClean="0"/>
              <a:t>	Provost</a:t>
            </a:r>
          </a:p>
          <a:p>
            <a:endParaRPr lang="en-US" sz="3200" dirty="0" smtClean="0"/>
          </a:p>
          <a:p>
            <a:r>
              <a:rPr lang="en-US" sz="3200" dirty="0" smtClean="0"/>
              <a:t>Judy Appleton </a:t>
            </a:r>
          </a:p>
          <a:p>
            <a:r>
              <a:rPr lang="en-US" sz="3200" dirty="0"/>
              <a:t>	</a:t>
            </a:r>
            <a:r>
              <a:rPr lang="en-US" sz="3200" dirty="0" smtClean="0"/>
              <a:t>Vice Provost and Committee Co-Chair</a:t>
            </a:r>
          </a:p>
          <a:p>
            <a:endParaRPr lang="en-US" sz="3200" dirty="0" smtClean="0"/>
          </a:p>
          <a:p>
            <a:r>
              <a:rPr lang="en-US" sz="3200" dirty="0" smtClean="0"/>
              <a:t>Ted </a:t>
            </a:r>
            <a:r>
              <a:rPr lang="en-US" sz="3200" dirty="0" err="1" smtClean="0"/>
              <a:t>O’Donoghue</a:t>
            </a:r>
            <a:endParaRPr lang="en-US" sz="3200" dirty="0" smtClean="0"/>
          </a:p>
          <a:p>
            <a:r>
              <a:rPr lang="en-US" sz="3200" dirty="0"/>
              <a:t>	</a:t>
            </a:r>
            <a:r>
              <a:rPr lang="en-US" sz="3200" dirty="0" smtClean="0"/>
              <a:t>Associate A&amp;S and Committee Co-Chair</a:t>
            </a:r>
            <a:r>
              <a:rPr lang="en-US" sz="3200" dirty="0" smtClean="0"/>
              <a:t> </a:t>
            </a:r>
            <a:endParaRPr lang="en-US" sz="3200" dirty="0" smtClean="0"/>
          </a:p>
        </p:txBody>
      </p:sp>
    </p:spTree>
    <p:extLst>
      <p:ext uri="{BB962C8B-B14F-4D97-AF65-F5344CB8AC3E}">
        <p14:creationId xmlns:p14="http://schemas.microsoft.com/office/powerpoint/2010/main" val="356368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834</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proposal for the Senate to regularly provide feedback</vt:lpstr>
      <vt:lpstr>We need for the Senate to provide voted-upon sense of the Senate feedback regularly</vt:lpstr>
      <vt:lpstr>Proposed process for Senate to regularly respond to topics discussed in meetings</vt:lpstr>
      <vt:lpstr>Regular process and frequent feedback could increase influence of Senate views</vt:lpstr>
      <vt:lpstr>Pilot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Francis Van Loan</dc:creator>
  <cp:lastModifiedBy>Charles Francis Van Loan</cp:lastModifiedBy>
  <cp:revision>18</cp:revision>
  <dcterms:created xsi:type="dcterms:W3CDTF">2018-04-11T00:47:06Z</dcterms:created>
  <dcterms:modified xsi:type="dcterms:W3CDTF">2018-04-11T13:22:03Z</dcterms:modified>
</cp:coreProperties>
</file>