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6" r:id="rId3"/>
    <p:sldId id="305" r:id="rId4"/>
    <p:sldId id="293" r:id="rId5"/>
    <p:sldId id="295" r:id="rId6"/>
    <p:sldId id="294" r:id="rId7"/>
    <p:sldId id="306" r:id="rId8"/>
    <p:sldId id="304" r:id="rId9"/>
    <p:sldId id="297" r:id="rId10"/>
    <p:sldId id="339" r:id="rId11"/>
    <p:sldId id="310" r:id="rId12"/>
    <p:sldId id="313" r:id="rId13"/>
    <p:sldId id="312" r:id="rId14"/>
    <p:sldId id="327" r:id="rId15"/>
    <p:sldId id="314" r:id="rId16"/>
    <p:sldId id="315" r:id="rId17"/>
    <p:sldId id="341" r:id="rId18"/>
    <p:sldId id="316" r:id="rId19"/>
    <p:sldId id="342" r:id="rId20"/>
    <p:sldId id="335" r:id="rId21"/>
    <p:sldId id="348" r:id="rId22"/>
    <p:sldId id="321" r:id="rId23"/>
    <p:sldId id="317" r:id="rId24"/>
    <p:sldId id="318" r:id="rId25"/>
    <p:sldId id="319" r:id="rId26"/>
    <p:sldId id="343" r:id="rId27"/>
    <p:sldId id="352" r:id="rId28"/>
    <p:sldId id="320" r:id="rId29"/>
    <p:sldId id="322" r:id="rId30"/>
    <p:sldId id="336" r:id="rId31"/>
    <p:sldId id="357" r:id="rId32"/>
    <p:sldId id="325" r:id="rId33"/>
    <p:sldId id="340" r:id="rId34"/>
    <p:sldId id="337" r:id="rId35"/>
    <p:sldId id="324" r:id="rId36"/>
    <p:sldId id="334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 snapToGrid="0" snapToObjects="1">
      <p:cViewPr varScale="1">
        <p:scale>
          <a:sx n="101" d="100"/>
          <a:sy n="101" d="100"/>
        </p:scale>
        <p:origin x="-9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k56\Documents\Emerging%20Markets%20Book%202013\Data%202013\Alan%20Kwan%20Work%20Product\FINAL%20DATASHEETS\All%20Scores%20Round%203%20(Alternative%2016%20Variables,%20Redo%20April%2030,%20201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k56\Documents\Emerging%20Markets%20Book%202013\Data%202013\Alan%20Kwan%20Work%20Product\FINAL%20DATASHEETS\All%20Scores%20Round%203%20(Alternative%2016%20Variables,%20Redo%20April%2030,%20201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Figure_1!$A$60</c:f>
              <c:strCache>
                <c:ptCount val="1"/>
                <c:pt idx="0">
                  <c:v>Emerging Markets</c:v>
                </c:pt>
              </c:strCache>
            </c:strRef>
          </c:tx>
          <c:cat>
            <c:strRef>
              <c:f>Figure_1!$B$59:$G$59</c:f>
              <c:strCache>
                <c:ptCount val="6"/>
                <c:pt idx="0">
                  <c:v>Market Capacity Constraints</c:v>
                </c:pt>
                <c:pt idx="1">
                  <c:v>Operational Inefficiencies</c:v>
                </c:pt>
                <c:pt idx="2">
                  <c:v>Foreign Accessibility Restrictions</c:v>
                </c:pt>
                <c:pt idx="3">
                  <c:v>Corporate Opacity</c:v>
                </c:pt>
                <c:pt idx="4">
                  <c:v>Limits to Legal Protections</c:v>
                </c:pt>
                <c:pt idx="5">
                  <c:v>Political Instability</c:v>
                </c:pt>
              </c:strCache>
            </c:strRef>
          </c:cat>
          <c:val>
            <c:numRef>
              <c:f>Figure_1!$B$60:$G$60</c:f>
              <c:numCache>
                <c:formatCode>0.000000</c:formatCode>
                <c:ptCount val="6"/>
                <c:pt idx="0">
                  <c:v>-0.54813273088297765</c:v>
                </c:pt>
                <c:pt idx="1">
                  <c:v>-0.63771039752332481</c:v>
                </c:pt>
                <c:pt idx="2">
                  <c:v>-0.47220289913797348</c:v>
                </c:pt>
                <c:pt idx="3">
                  <c:v>-0.58790391826608079</c:v>
                </c:pt>
                <c:pt idx="4">
                  <c:v>-0.15763879906942263</c:v>
                </c:pt>
                <c:pt idx="5">
                  <c:v>-0.66777656809745911</c:v>
                </c:pt>
              </c:numCache>
            </c:numRef>
          </c:val>
        </c:ser>
        <c:ser>
          <c:idx val="1"/>
          <c:order val="1"/>
          <c:tx>
            <c:strRef>
              <c:f>Figure_1!$A$61</c:f>
              <c:strCache>
                <c:ptCount val="1"/>
                <c:pt idx="0">
                  <c:v>Developed Markets</c:v>
                </c:pt>
              </c:strCache>
            </c:strRef>
          </c:tx>
          <c:cat>
            <c:strRef>
              <c:f>Figure_1!$B$59:$G$59</c:f>
              <c:strCache>
                <c:ptCount val="6"/>
                <c:pt idx="0">
                  <c:v>Market Capacity Constraints</c:v>
                </c:pt>
                <c:pt idx="1">
                  <c:v>Operational Inefficiencies</c:v>
                </c:pt>
                <c:pt idx="2">
                  <c:v>Foreign Accessibility Restrictions</c:v>
                </c:pt>
                <c:pt idx="3">
                  <c:v>Corporate Opacity</c:v>
                </c:pt>
                <c:pt idx="4">
                  <c:v>Limits to Legal Protections</c:v>
                </c:pt>
                <c:pt idx="5">
                  <c:v>Political Instability</c:v>
                </c:pt>
              </c:strCache>
            </c:strRef>
          </c:cat>
          <c:val>
            <c:numRef>
              <c:f>Figure_1!$B$61:$G$61</c:f>
              <c:numCache>
                <c:formatCode>0.000000</c:formatCode>
                <c:ptCount val="6"/>
                <c:pt idx="0">
                  <c:v>0.39570306290147172</c:v>
                </c:pt>
                <c:pt idx="1">
                  <c:v>0.94667303120734914</c:v>
                </c:pt>
                <c:pt idx="2">
                  <c:v>0.37085088558383039</c:v>
                </c:pt>
                <c:pt idx="3">
                  <c:v>0.97001752466962876</c:v>
                </c:pt>
                <c:pt idx="4">
                  <c:v>0.11336405034217882</c:v>
                </c:pt>
                <c:pt idx="5">
                  <c:v>0.95465340380792219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98176"/>
        <c:axId val="94099712"/>
      </c:radarChart>
      <c:catAx>
        <c:axId val="9409817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4099712"/>
        <c:crosses val="autoZero"/>
        <c:auto val="1"/>
        <c:lblAlgn val="ctr"/>
        <c:lblOffset val="100"/>
        <c:noMultiLvlLbl val="0"/>
      </c:catAx>
      <c:valAx>
        <c:axId val="94099712"/>
        <c:scaling>
          <c:orientation val="minMax"/>
          <c:min val="-1"/>
        </c:scaling>
        <c:delete val="0"/>
        <c:axPos val="l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crossAx val="940981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10.1'!$J$1</c:f>
              <c:strCache>
                <c:ptCount val="1"/>
                <c:pt idx="0">
                  <c:v>Foreign Bias in Portfolio Holdings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Brazi</a:t>
                    </a:r>
                    <a:r>
                      <a:rPr lang="en-US" sz="1600" b="1" dirty="0" smtClean="0"/>
                      <a:t>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002873941106335E-2"/>
                  <c:y val="-0.1633737943442102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China</a:t>
                    </a:r>
                  </a:p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-18.72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Israel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Korea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3.58009338405790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South </a:t>
                    </a:r>
                  </a:p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Africa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0.2949697971321362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Taiwan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'Figure 10.1'!$I$2:$I$33</c:f>
              <c:strCache>
                <c:ptCount val="32"/>
                <c:pt idx="0">
                  <c:v>Argentina</c:v>
                </c:pt>
                <c:pt idx="1">
                  <c:v>Brazil</c:v>
                </c:pt>
                <c:pt idx="2">
                  <c:v>Chile</c:v>
                </c:pt>
                <c:pt idx="3">
                  <c:v>China</c:v>
                </c:pt>
                <c:pt idx="4">
                  <c:v>Colombia</c:v>
                </c:pt>
                <c:pt idx="5">
                  <c:v>Czech Rep.</c:v>
                </c:pt>
                <c:pt idx="6">
                  <c:v>Egypt</c:v>
                </c:pt>
                <c:pt idx="7">
                  <c:v>Hungary</c:v>
                </c:pt>
                <c:pt idx="8">
                  <c:v>India</c:v>
                </c:pt>
                <c:pt idx="9">
                  <c:v>Indonesia</c:v>
                </c:pt>
                <c:pt idx="10">
                  <c:v>Israel</c:v>
                </c:pt>
                <c:pt idx="11">
                  <c:v>Jordan</c:v>
                </c:pt>
                <c:pt idx="12">
                  <c:v>South Korea</c:v>
                </c:pt>
                <c:pt idx="13">
                  <c:v>Malaysia</c:v>
                </c:pt>
                <c:pt idx="14">
                  <c:v>Mexico</c:v>
                </c:pt>
                <c:pt idx="15">
                  <c:v>Morocco</c:v>
                </c:pt>
                <c:pt idx="16">
                  <c:v>Nigeria</c:v>
                </c:pt>
                <c:pt idx="17">
                  <c:v>Pakistan</c:v>
                </c:pt>
                <c:pt idx="18">
                  <c:v>Peru</c:v>
                </c:pt>
                <c:pt idx="19">
                  <c:v>Philippines</c:v>
                </c:pt>
                <c:pt idx="20">
                  <c:v>Poland</c:v>
                </c:pt>
                <c:pt idx="21">
                  <c:v>Russia</c:v>
                </c:pt>
                <c:pt idx="22">
                  <c:v>Saudi Arabia</c:v>
                </c:pt>
                <c:pt idx="23">
                  <c:v>Slovakia</c:v>
                </c:pt>
                <c:pt idx="24">
                  <c:v>Slovenia</c:v>
                </c:pt>
                <c:pt idx="25">
                  <c:v>South Africa</c:v>
                </c:pt>
                <c:pt idx="26">
                  <c:v>Sri Lanka</c:v>
                </c:pt>
                <c:pt idx="27">
                  <c:v>Taiwan</c:v>
                </c:pt>
                <c:pt idx="28">
                  <c:v>Thailand</c:v>
                </c:pt>
                <c:pt idx="29">
                  <c:v>Turkey</c:v>
                </c:pt>
                <c:pt idx="30">
                  <c:v>Venezuela</c:v>
                </c:pt>
                <c:pt idx="31">
                  <c:v>Vietnam</c:v>
                </c:pt>
              </c:strCache>
            </c:strRef>
          </c:cat>
          <c:val>
            <c:numRef>
              <c:f>'Figure 10.1'!$J$2:$J$33</c:f>
              <c:numCache>
                <c:formatCode>0.00%</c:formatCode>
                <c:ptCount val="32"/>
                <c:pt idx="0">
                  <c:v>-1.7047635617627465E-2</c:v>
                </c:pt>
                <c:pt idx="1">
                  <c:v>4.6050718816105549E-2</c:v>
                </c:pt>
                <c:pt idx="2">
                  <c:v>3.5076295343550376E-3</c:v>
                </c:pt>
                <c:pt idx="3">
                  <c:v>-0.18715259948631777</c:v>
                </c:pt>
                <c:pt idx="4">
                  <c:v>-6.6792071019672493E-3</c:v>
                </c:pt>
                <c:pt idx="5">
                  <c:v>-5.5366791126757881E-3</c:v>
                </c:pt>
                <c:pt idx="6">
                  <c:v>-6.5950472485929324E-3</c:v>
                </c:pt>
                <c:pt idx="7">
                  <c:v>-3.2509330760512418E-3</c:v>
                </c:pt>
                <c:pt idx="8">
                  <c:v>-2.8333218515084746E-3</c:v>
                </c:pt>
                <c:pt idx="9">
                  <c:v>-5.1309176905027856E-3</c:v>
                </c:pt>
                <c:pt idx="10">
                  <c:v>2.7052446254060107E-2</c:v>
                </c:pt>
                <c:pt idx="11">
                  <c:v>-1.0644590565585487E-3</c:v>
                </c:pt>
                <c:pt idx="12">
                  <c:v>9.4102015918980292E-2</c:v>
                </c:pt>
                <c:pt idx="13">
                  <c:v>1.3337279457535369E-2</c:v>
                </c:pt>
                <c:pt idx="14">
                  <c:v>2.8201171647991741E-2</c:v>
                </c:pt>
                <c:pt idx="15">
                  <c:v>-3.5596477714026405E-3</c:v>
                </c:pt>
                <c:pt idx="16">
                  <c:v>-8.4270618226263694E-3</c:v>
                </c:pt>
                <c:pt idx="17">
                  <c:v>-7.78880915948248E-3</c:v>
                </c:pt>
                <c:pt idx="18">
                  <c:v>-3.9898834191069866E-3</c:v>
                </c:pt>
                <c:pt idx="19">
                  <c:v>5.1451097503456486E-3</c:v>
                </c:pt>
                <c:pt idx="20">
                  <c:v>-1.1382673803772052E-2</c:v>
                </c:pt>
                <c:pt idx="21">
                  <c:v>-2.484495472009806E-2</c:v>
                </c:pt>
                <c:pt idx="22">
                  <c:v>-2.1061617518678435E-2</c:v>
                </c:pt>
                <c:pt idx="23">
                  <c:v>-4.017359983944928E-3</c:v>
                </c:pt>
                <c:pt idx="24">
                  <c:v>-1.9420897705801578E-3</c:v>
                </c:pt>
                <c:pt idx="25">
                  <c:v>5.4296751833197709E-2</c:v>
                </c:pt>
                <c:pt idx="26">
                  <c:v>-1.9196311324316487E-3</c:v>
                </c:pt>
                <c:pt idx="27">
                  <c:v>6.7800152198970065E-2</c:v>
                </c:pt>
                <c:pt idx="28">
                  <c:v>1.8779146050548076E-2</c:v>
                </c:pt>
                <c:pt idx="29">
                  <c:v>-1.6932012200292536E-3</c:v>
                </c:pt>
                <c:pt idx="30">
                  <c:v>-1.3188314732650039E-2</c:v>
                </c:pt>
                <c:pt idx="31">
                  <c:v>-4.1010331230363914E-3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4544256"/>
        <c:axId val="94545792"/>
      </c:barChart>
      <c:catAx>
        <c:axId val="9454425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94545792"/>
        <c:crosses val="autoZero"/>
        <c:auto val="1"/>
        <c:lblAlgn val="ctr"/>
        <c:lblOffset val="100"/>
        <c:tickLblSkip val="1"/>
        <c:noMultiLvlLbl val="0"/>
      </c:catAx>
      <c:valAx>
        <c:axId val="94545792"/>
        <c:scaling>
          <c:orientation val="minMax"/>
          <c:min val="-0.1"/>
        </c:scaling>
        <c:delete val="0"/>
        <c:axPos val="l"/>
        <c:majorGridlines>
          <c:spPr>
            <a:ln>
              <a:solidFill>
                <a:schemeClr val="accent1">
                  <a:alpha val="29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Actual Fraction of Foreign Equity Holdings</a:t>
                </a:r>
                <a:r>
                  <a:rPr lang="en-US" sz="1200" b="0" baseline="0"/>
                  <a:t> Less </a:t>
                </a:r>
              </a:p>
              <a:p>
                <a:pPr>
                  <a:defRPr sz="1200" b="0"/>
                </a:pPr>
                <a:r>
                  <a:rPr lang="en-US" sz="1200" b="0" baseline="0"/>
                  <a:t>Fraction of World Market Capitalization in 2012</a:t>
                </a:r>
                <a:endParaRPr lang="en-US" sz="1200" b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5442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Sheet1!$F$1:$F$25</c:f>
              <c:strCache>
                <c:ptCount val="25"/>
                <c:pt idx="0">
                  <c:v>Argentina</c:v>
                </c:pt>
                <c:pt idx="1">
                  <c:v>Brazil</c:v>
                </c:pt>
                <c:pt idx="2">
                  <c:v>Chile</c:v>
                </c:pt>
                <c:pt idx="3">
                  <c:v>China</c:v>
                </c:pt>
                <c:pt idx="4">
                  <c:v>Colombia</c:v>
                </c:pt>
                <c:pt idx="5">
                  <c:v>Czech</c:v>
                </c:pt>
                <c:pt idx="6">
                  <c:v>Egypt</c:v>
                </c:pt>
                <c:pt idx="7">
                  <c:v>Hungary</c:v>
                </c:pt>
                <c:pt idx="8">
                  <c:v>India</c:v>
                </c:pt>
                <c:pt idx="9">
                  <c:v>Indonesia</c:v>
                </c:pt>
                <c:pt idx="10">
                  <c:v>Israel</c:v>
                </c:pt>
                <c:pt idx="11">
                  <c:v>Korea</c:v>
                </c:pt>
                <c:pt idx="12">
                  <c:v>Malaysia</c:v>
                </c:pt>
                <c:pt idx="13">
                  <c:v>Mexico</c:v>
                </c:pt>
                <c:pt idx="14">
                  <c:v>Morocco</c:v>
                </c:pt>
                <c:pt idx="15">
                  <c:v>Pakistan</c:v>
                </c:pt>
                <c:pt idx="16">
                  <c:v>Peru</c:v>
                </c:pt>
                <c:pt idx="17">
                  <c:v>Philippines</c:v>
                </c:pt>
                <c:pt idx="18">
                  <c:v>Poland</c:v>
                </c:pt>
                <c:pt idx="19">
                  <c:v>Russia</c:v>
                </c:pt>
                <c:pt idx="20">
                  <c:v>South Africa</c:v>
                </c:pt>
                <c:pt idx="21">
                  <c:v>Taiwan</c:v>
                </c:pt>
                <c:pt idx="22">
                  <c:v>Thailand</c:v>
                </c:pt>
                <c:pt idx="23">
                  <c:v>Turkey</c:v>
                </c:pt>
                <c:pt idx="24">
                  <c:v>Venezuela</c:v>
                </c:pt>
              </c:strCache>
            </c:strRef>
          </c:cat>
          <c:val>
            <c:numRef>
              <c:f>Sheet1!$G$1:$G$25</c:f>
              <c:numCache>
                <c:formatCode>0.00%</c:formatCode>
                <c:ptCount val="25"/>
                <c:pt idx="0">
                  <c:v>-0.15390000000000001</c:v>
                </c:pt>
                <c:pt idx="1">
                  <c:v>3.3500000000000002E-2</c:v>
                </c:pt>
                <c:pt idx="2">
                  <c:v>-8.8400000000000006E-2</c:v>
                </c:pt>
                <c:pt idx="3">
                  <c:v>-0.14680000000000001</c:v>
                </c:pt>
                <c:pt idx="4">
                  <c:v>4.6100000000000002E-2</c:v>
                </c:pt>
                <c:pt idx="5">
                  <c:v>-0.14949999999999999</c:v>
                </c:pt>
                <c:pt idx="6">
                  <c:v>4.7E-2</c:v>
                </c:pt>
                <c:pt idx="7">
                  <c:v>-2.3199999999999998E-2</c:v>
                </c:pt>
                <c:pt idx="8">
                  <c:v>8.1199999999999994E-2</c:v>
                </c:pt>
                <c:pt idx="9">
                  <c:v>1.8200000000000001E-2</c:v>
                </c:pt>
                <c:pt idx="10">
                  <c:v>-3.1800000000000002E-2</c:v>
                </c:pt>
                <c:pt idx="11">
                  <c:v>-3.5900000000000001E-2</c:v>
                </c:pt>
                <c:pt idx="12">
                  <c:v>3.9899999999999998E-2</c:v>
                </c:pt>
                <c:pt idx="13">
                  <c:v>0.1842</c:v>
                </c:pt>
                <c:pt idx="14">
                  <c:v>-7.6100000000000001E-2</c:v>
                </c:pt>
                <c:pt idx="15">
                  <c:v>-0.17760000000000001</c:v>
                </c:pt>
                <c:pt idx="16">
                  <c:v>0.19639999999999999</c:v>
                </c:pt>
                <c:pt idx="17">
                  <c:v>3.3999999999999998E-3</c:v>
                </c:pt>
                <c:pt idx="18">
                  <c:v>-7.4700000000000003E-2</c:v>
                </c:pt>
                <c:pt idx="19">
                  <c:v>1.9E-2</c:v>
                </c:pt>
                <c:pt idx="20">
                  <c:v>2.2499999999999999E-2</c:v>
                </c:pt>
                <c:pt idx="21">
                  <c:v>-5.7000000000000002E-3</c:v>
                </c:pt>
                <c:pt idx="22">
                  <c:v>5.2499999999999998E-2</c:v>
                </c:pt>
                <c:pt idx="23">
                  <c:v>-2.6800000000000001E-2</c:v>
                </c:pt>
                <c:pt idx="24">
                  <c:v>-0.28100000000000003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97159040"/>
        <c:axId val="97160576"/>
      </c:barChart>
      <c:catAx>
        <c:axId val="9715904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160576"/>
        <c:crosses val="autoZero"/>
        <c:auto val="1"/>
        <c:lblAlgn val="ctr"/>
        <c:lblOffset val="100"/>
        <c:noMultiLvlLbl val="0"/>
      </c:catAx>
      <c:valAx>
        <c:axId val="97160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Net Flows of Foreign Debt &amp; Equity in 2013 </a:t>
                </a:r>
              </a:p>
              <a:p>
                <a:pPr>
                  <a:defRPr sz="1400" b="0"/>
                </a:pPr>
                <a:r>
                  <a:rPr lang="en-US" sz="1400" b="0"/>
                  <a:t>as % of Total Foreign Holdings in 2012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97159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6D697E-F689-4C3E-A5D0-8FB4F88C7CEA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578B6F-7056-448E-BB3D-1AEC25244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3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7F23E-55EC-6D44-8542-42EACE26BCA3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036DC-7DC4-C647-B9DB-68294ADC9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340" y="2130425"/>
            <a:ext cx="5621879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340" y="3886200"/>
            <a:ext cx="4648200" cy="5212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38736"/>
            <a:ext cx="3041478" cy="9604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7921"/>
          </a:xfrm>
        </p:spPr>
        <p:txBody>
          <a:bodyPr/>
          <a:lstStyle>
            <a:lvl1pPr>
              <a:defRPr b="0" i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94F10-21E8-6D4F-BB4C-5513D24355B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3/19/2015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2BB75-639B-AE4D-B637-9C2A4FC05D9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878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044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044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87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53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511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535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511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17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634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4634"/>
            <a:ext cx="5111750" cy="585311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668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47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8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14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5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11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340" y="1707337"/>
            <a:ext cx="6262092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Cracking the Emerging</a:t>
            </a:r>
            <a:br>
              <a:rPr lang="en-US" sz="4400" dirty="0" smtClean="0"/>
            </a:br>
            <a:r>
              <a:rPr lang="en-US" sz="4400" dirty="0" smtClean="0"/>
              <a:t>Markets Enigma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86" y="3589544"/>
            <a:ext cx="4648200" cy="78597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Andrew Karolyi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Professor of Finance &amp; Alumni Professor of Asset Management, Cornell University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4739" y="5948737"/>
            <a:ext cx="7964457" cy="658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72915" y="5965697"/>
            <a:ext cx="8246106" cy="658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Presentation to Cornell International Business Association, </a:t>
            </a:r>
            <a:r>
              <a:rPr lang="en-US" sz="2000" dirty="0" smtClean="0">
                <a:solidFill>
                  <a:schemeClr val="bg1"/>
                </a:solidFill>
              </a:rPr>
              <a:t>March </a:t>
            </a:r>
            <a:r>
              <a:rPr lang="en-US" sz="2000" dirty="0" smtClean="0">
                <a:solidFill>
                  <a:schemeClr val="bg1"/>
                </a:solidFill>
              </a:rPr>
              <a:t>19, 2015</a:t>
            </a:r>
          </a:p>
          <a:p>
            <a:pPr lvl="0">
              <a:spcBef>
                <a:spcPct val="20000"/>
              </a:spcBef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 outflows continue in 2014…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" y="1564005"/>
            <a:ext cx="7143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59" y="1828095"/>
            <a:ext cx="2070735" cy="49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74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8427493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…and so do the Taper Tantrums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6" y="1824880"/>
            <a:ext cx="2395213" cy="306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958" y="4893583"/>
            <a:ext cx="3866058" cy="147732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“… a lack of a coordinated exit from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exceptionally loose </a:t>
            </a:r>
            <a:r>
              <a:rPr lang="en-US" dirty="0">
                <a:solidFill>
                  <a:schemeClr val="bg1"/>
                </a:solidFill>
              </a:rPr>
              <a:t>monetary </a:t>
            </a:r>
            <a:r>
              <a:rPr lang="en-US" dirty="0" smtClean="0">
                <a:solidFill>
                  <a:schemeClr val="bg1"/>
                </a:solidFill>
              </a:rPr>
              <a:t>policies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 </a:t>
            </a:r>
            <a:r>
              <a:rPr lang="en-US" dirty="0">
                <a:solidFill>
                  <a:schemeClr val="bg1"/>
                </a:solidFill>
              </a:rPr>
              <a:t>done at the expense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emerging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markets.” Alexandre </a:t>
            </a:r>
            <a:r>
              <a:rPr lang="en-US" dirty="0" err="1" smtClean="0">
                <a:solidFill>
                  <a:schemeClr val="bg1"/>
                </a:solidFill>
              </a:rPr>
              <a:t>Tombini</a:t>
            </a:r>
            <a:r>
              <a:rPr lang="en-US" dirty="0" smtClean="0">
                <a:solidFill>
                  <a:schemeClr val="bg1"/>
                </a:solidFill>
              </a:rPr>
              <a:t>, Governor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Central Bank of Brazil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2525" y="1536702"/>
            <a:ext cx="3944275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“International monetary cooperation</a:t>
            </a:r>
          </a:p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as broken down…Industrial </a:t>
            </a:r>
            <a:r>
              <a:rPr lang="en-US" dirty="0">
                <a:solidFill>
                  <a:schemeClr val="bg1"/>
                </a:solidFill>
              </a:rPr>
              <a:t>countries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have </a:t>
            </a:r>
            <a:r>
              <a:rPr lang="en-US" dirty="0">
                <a:solidFill>
                  <a:schemeClr val="bg1"/>
                </a:solidFill>
              </a:rPr>
              <a:t>to play a part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restoring that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>
                <a:solidFill>
                  <a:schemeClr val="bg1"/>
                </a:solidFill>
              </a:rPr>
              <a:t>co-operation], and they </a:t>
            </a:r>
            <a:r>
              <a:rPr lang="en-US" dirty="0" smtClean="0">
                <a:solidFill>
                  <a:schemeClr val="bg1"/>
                </a:solidFill>
              </a:rPr>
              <a:t> can’t </a:t>
            </a:r>
            <a:r>
              <a:rPr lang="en-US" dirty="0">
                <a:solidFill>
                  <a:schemeClr val="bg1"/>
                </a:solidFill>
              </a:rPr>
              <a:t>at this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point </a:t>
            </a:r>
            <a:r>
              <a:rPr lang="en-US" dirty="0">
                <a:solidFill>
                  <a:schemeClr val="bg1"/>
                </a:solidFill>
              </a:rPr>
              <a:t>wash their hands off </a:t>
            </a:r>
            <a:r>
              <a:rPr lang="en-US" dirty="0" smtClean="0">
                <a:solidFill>
                  <a:schemeClr val="bg1"/>
                </a:solidFill>
              </a:rPr>
              <a:t>and say</a:t>
            </a:r>
            <a:r>
              <a:rPr lang="en-US" dirty="0">
                <a:solidFill>
                  <a:schemeClr val="bg1"/>
                </a:solidFill>
              </a:rPr>
              <a:t>, we’ll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 </a:t>
            </a:r>
            <a:r>
              <a:rPr lang="en-US" dirty="0">
                <a:solidFill>
                  <a:schemeClr val="bg1"/>
                </a:solidFill>
              </a:rPr>
              <a:t>what we need to and </a:t>
            </a: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>
                <a:solidFill>
                  <a:schemeClr val="bg1"/>
                </a:solidFill>
              </a:rPr>
              <a:t>do the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adjustment.” RBI Governor Raghu </a:t>
            </a:r>
            <a:r>
              <a:rPr lang="en-US" dirty="0" err="1" smtClean="0">
                <a:solidFill>
                  <a:schemeClr val="bg1"/>
                </a:solidFill>
              </a:rPr>
              <a:t>Rajan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47" y="3561648"/>
            <a:ext cx="2093793" cy="29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82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countries hit differently?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001203"/>
            <a:ext cx="63436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2004060"/>
            <a:ext cx="6346900" cy="38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77" y="1959292"/>
            <a:ext cx="63722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969770"/>
            <a:ext cx="6524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004060"/>
            <a:ext cx="6467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56895" y="3215640"/>
            <a:ext cx="1752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 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r>
              <a:rPr lang="en-US" sz="6000" b="1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49048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 what do we have?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2322"/>
            <a:ext cx="8517467" cy="49247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Observations:</a:t>
            </a:r>
          </a:p>
          <a:p>
            <a:pPr lvl="1"/>
            <a:r>
              <a:rPr lang="en-US" dirty="0" smtClean="0"/>
              <a:t>The tapering talk had a sharp negative impact on emerging markets</a:t>
            </a:r>
          </a:p>
          <a:p>
            <a:pPr lvl="1"/>
            <a:r>
              <a:rPr lang="en-US" dirty="0" smtClean="0"/>
              <a:t>It was surprisingly large</a:t>
            </a:r>
          </a:p>
          <a:p>
            <a:pPr lvl="1"/>
            <a:r>
              <a:rPr lang="en-US" dirty="0" smtClean="0"/>
              <a:t>Different countries were affected differently</a:t>
            </a:r>
          </a:p>
          <a:p>
            <a:endParaRPr lang="en-US" sz="1600" dirty="0"/>
          </a:p>
          <a:p>
            <a:r>
              <a:rPr lang="en-US" dirty="0" smtClean="0">
                <a:solidFill>
                  <a:srgbClr val="FF0000"/>
                </a:solidFill>
              </a:rPr>
              <a:t>Some Questions: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Which were hit hardest by Fed’s taper talk?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these and not others?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Is it related to “fundamentals”? Which ones?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903" y="4308895"/>
            <a:ext cx="8517467" cy="2010018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3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9083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II. A (biased) perspective </a:t>
            </a:r>
            <a:br>
              <a:rPr lang="en-US" dirty="0" smtClean="0"/>
            </a:br>
            <a:r>
              <a:rPr lang="en-US" dirty="0" smtClean="0"/>
              <a:t>on the EM Experience</a:t>
            </a:r>
            <a:br>
              <a:rPr lang="en-US" dirty="0" smtClean="0"/>
            </a:br>
            <a:r>
              <a:rPr lang="en-US" dirty="0" smtClean="0"/>
              <a:t>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876299"/>
            <a:ext cx="4090099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3670" y="3094204"/>
            <a:ext cx="191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Forthcoming </a:t>
            </a:r>
          </a:p>
          <a:p>
            <a:r>
              <a:rPr lang="en-US" sz="2400" dirty="0" smtClean="0"/>
              <a:t>May 2015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5" y="4036910"/>
            <a:ext cx="1706503" cy="5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2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new book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3711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develop a rigorous, comprehensive, and practical framework to measure the fundamental risks associated with investing in emerging markets:</a:t>
            </a:r>
          </a:p>
          <a:p>
            <a:pPr lvl="1"/>
            <a:r>
              <a:rPr lang="en-US" sz="2000" i="1" dirty="0" smtClean="0"/>
              <a:t>Rigorous. </a:t>
            </a:r>
            <a:r>
              <a:rPr lang="en-US" sz="2000" dirty="0" smtClean="0"/>
              <a:t>Foundation of sound academic research at its core.</a:t>
            </a:r>
          </a:p>
          <a:p>
            <a:pPr lvl="1"/>
            <a:r>
              <a:rPr lang="en-US" sz="2000" i="1" dirty="0" smtClean="0"/>
              <a:t>Comprehensive</a:t>
            </a:r>
            <a:r>
              <a:rPr lang="en-US" sz="2000" dirty="0" smtClean="0"/>
              <a:t>. Multiple dimensions of risks reflecting the uneven quality of institutions that assure integrity of markets.</a:t>
            </a:r>
          </a:p>
          <a:p>
            <a:pPr lvl="1"/>
            <a:r>
              <a:rPr lang="en-US" sz="2000" i="1" dirty="0" smtClean="0"/>
              <a:t>Practical</a:t>
            </a:r>
            <a:r>
              <a:rPr lang="en-US" sz="2000" dirty="0" smtClean="0"/>
              <a:t>. I devise a scoring system that ranks EMs on each dimension of risk using principal component analysis (PCA).</a:t>
            </a:r>
          </a:p>
          <a:p>
            <a:endParaRPr lang="en-US" sz="1100" i="1" dirty="0"/>
          </a:p>
          <a:p>
            <a:r>
              <a:rPr lang="en-US" sz="2400" dirty="0" smtClean="0"/>
              <a:t>I build the indicators for 33 EMs </a:t>
            </a:r>
            <a:r>
              <a:rPr lang="en-US" sz="2400" u="sng" dirty="0" smtClean="0"/>
              <a:t>plus</a:t>
            </a:r>
            <a:r>
              <a:rPr lang="en-US" sz="2400" dirty="0" smtClean="0"/>
              <a:t> 24 developed using publicly-available data sources and show they work very well in explaining foreign investor cross-country holdings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376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bother writing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20"/>
            <a:ext cx="8458200" cy="489495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To elevate the quality of the discourse in industry circles about what an emerging market </a:t>
            </a:r>
            <a:r>
              <a:rPr lang="en-US" sz="2800" i="1" dirty="0" smtClean="0"/>
              <a:t>really</a:t>
            </a:r>
            <a:r>
              <a:rPr lang="en-US" sz="2800" dirty="0" smtClean="0"/>
              <a:t> is</a:t>
            </a:r>
          </a:p>
          <a:p>
            <a:r>
              <a:rPr lang="en-US" sz="2800" dirty="0" smtClean="0"/>
              <a:t>Answer? Page 1, first sentence:									</a:t>
            </a:r>
            <a:r>
              <a:rPr lang="en-US" sz="2800" dirty="0" smtClean="0">
                <a:solidFill>
                  <a:srgbClr val="FF0000"/>
                </a:solidFill>
              </a:rPr>
              <a:t>“Underfunded growth opportunities with problems”</a:t>
            </a:r>
          </a:p>
          <a:p>
            <a:r>
              <a:rPr lang="en-US" sz="2800" dirty="0" smtClean="0"/>
              <a:t>Why bother?</a:t>
            </a:r>
          </a:p>
          <a:p>
            <a:pPr lvl="1"/>
            <a:r>
              <a:rPr lang="en-US" sz="2400" dirty="0" smtClean="0"/>
              <a:t>Refocus attention: </a:t>
            </a:r>
            <a:r>
              <a:rPr lang="en-US" sz="2400" u="sng" dirty="0" smtClean="0"/>
              <a:t>NOT JUST</a:t>
            </a:r>
            <a:r>
              <a:rPr lang="en-US" sz="2400" dirty="0" smtClean="0"/>
              <a:t> the growth potential</a:t>
            </a:r>
          </a:p>
          <a:p>
            <a:pPr lvl="1"/>
            <a:r>
              <a:rPr lang="en-US" sz="2400" dirty="0" smtClean="0"/>
              <a:t>Emphasize </a:t>
            </a:r>
            <a:r>
              <a:rPr lang="en-US" sz="2400" u="sng" dirty="0" smtClean="0"/>
              <a:t>multiple dimensions</a:t>
            </a:r>
            <a:r>
              <a:rPr lang="en-US" sz="2400" dirty="0" smtClean="0"/>
              <a:t> of risk that can matter</a:t>
            </a:r>
          </a:p>
          <a:p>
            <a:pPr lvl="1"/>
            <a:r>
              <a:rPr lang="en-US" sz="2400" dirty="0" smtClean="0"/>
              <a:t>Stop with the endless race to coin a new acronym! 		(BRIC, BRICS, N-11, TIMPS, CIVETS, MINT, etc.)</a:t>
            </a:r>
          </a:p>
          <a:p>
            <a:pPr lvl="1"/>
            <a:r>
              <a:rPr lang="en-US" sz="2400" dirty="0" smtClean="0"/>
              <a:t>Useful to explain how investors think based on actions?</a:t>
            </a:r>
          </a:p>
          <a:p>
            <a:pPr lvl="1"/>
            <a:r>
              <a:rPr lang="en-US" sz="2400" dirty="0" smtClean="0"/>
              <a:t>Academics? A useful summary of our collective wisdom?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107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my risk indicators?</a:t>
            </a:r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4924" y="1877390"/>
            <a:ext cx="3198876" cy="210548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Market Capacity Constraints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Market cap to GDP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GDP per capita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Private/public bond market capitalization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Turnover ratios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New issues to GDP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978590" y="3469228"/>
            <a:ext cx="3198876" cy="263082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Operational Inefficiencies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Brokerage commissions, transfer taxes, market impact costs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Illiquidity proxies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Short-sales constraints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Settlement cycles (T+N), book-entry, delivery vs. payment (DVP)</a:t>
            </a:r>
            <a:endParaRPr lang="en-US" sz="1900" dirty="0" smtClean="0">
              <a:solidFill>
                <a:schemeClr val="bg1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578028" y="2438328"/>
            <a:ext cx="3152212" cy="203132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Foreign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Investability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Restrictions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S&amp;P/IFC accessibility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Registration rules, ownership restrictions, FX convertibility limits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Withholding taxes, double taxation treaties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3208964" y="4265041"/>
            <a:ext cx="2996764" cy="16840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Corporate Opacity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Governance rankings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Accounting standards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Earnings management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Blockholder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control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Closely-held shares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5230130" y="1749520"/>
            <a:ext cx="3745230" cy="16238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Limits on Legal Protections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Anti-self-dealing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Anti-director rights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Creditor info, registry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Director liability, shareholder suits, contract enforcement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Insider trading laws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471684" y="3294071"/>
            <a:ext cx="3108960" cy="21049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Political Instability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Political constraints 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PolConV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PolityIV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DPI)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Voice &amp; Accountability,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Govt. Effectiveness,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Rule 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Law,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Regulatory Burden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Transparency International’s Corruption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Heritage Foundation’s Freedom Index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437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build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0" y="1891418"/>
            <a:ext cx="8626153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Step 1: </a:t>
            </a:r>
            <a:r>
              <a:rPr lang="en-US" sz="2800" dirty="0" smtClean="0"/>
              <a:t>Harvest the wisdom of academic research</a:t>
            </a:r>
          </a:p>
          <a:p>
            <a:pPr lvl="1"/>
            <a:r>
              <a:rPr lang="en-US" sz="2400" dirty="0" smtClean="0"/>
              <a:t>For example: Lots of research on market microstructure around the world for “Operational inefficiencies”</a:t>
            </a:r>
          </a:p>
          <a:p>
            <a:pPr lvl="1"/>
            <a:endParaRPr lang="en-US" sz="2400" dirty="0"/>
          </a:p>
          <a:p>
            <a:r>
              <a:rPr lang="en-US" sz="2800" b="1" dirty="0" smtClean="0"/>
              <a:t>Step 2: </a:t>
            </a:r>
            <a:r>
              <a:rPr lang="en-US" sz="2800" dirty="0" smtClean="0"/>
              <a:t>Combine with other useful data</a:t>
            </a:r>
          </a:p>
          <a:p>
            <a:pPr lvl="1"/>
            <a:endParaRPr lang="en-US" sz="2400" dirty="0" smtClean="0"/>
          </a:p>
          <a:p>
            <a:r>
              <a:rPr lang="en-US" sz="2800" b="1" dirty="0" smtClean="0"/>
              <a:t>Step 3: </a:t>
            </a:r>
            <a:r>
              <a:rPr lang="en-US" sz="2800" dirty="0" smtClean="0"/>
              <a:t>Synthesize into single risk index with PCA</a:t>
            </a:r>
            <a:endParaRPr lang="en-US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986900"/>
            <a:ext cx="6176010" cy="1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" y="1568709"/>
            <a:ext cx="5475923" cy="318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1" y="3117944"/>
            <a:ext cx="4953634" cy="275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2091112"/>
            <a:ext cx="6631305" cy="22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4276213"/>
            <a:ext cx="6222683" cy="199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0" y="2662451"/>
            <a:ext cx="5129212" cy="17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38" y="4154400"/>
            <a:ext cx="4981575" cy="17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11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2829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The Phenomenon: </a:t>
            </a:r>
            <a:br>
              <a:rPr lang="en-US" dirty="0" smtClean="0"/>
            </a:br>
            <a:r>
              <a:rPr lang="en-US" dirty="0" smtClean="0"/>
              <a:t>EMs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2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build them?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3" y="1542321"/>
            <a:ext cx="5486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72" y="1604764"/>
            <a:ext cx="1331455" cy="18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7" y="2696282"/>
            <a:ext cx="644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10" y="3938034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4" y="5029161"/>
            <a:ext cx="3743652" cy="12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43" y="1995054"/>
            <a:ext cx="873592" cy="8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98" y="1996315"/>
            <a:ext cx="835805" cy="8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17" y="3236007"/>
            <a:ext cx="855204" cy="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08" y="5432240"/>
            <a:ext cx="855204" cy="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16" y="4319181"/>
            <a:ext cx="855204" cy="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07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4114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PCA for Operational Inefficiencies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5" y="1542321"/>
            <a:ext cx="7625547" cy="4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8492" y="3507472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8492" y="4192135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5954" y="4726672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3416" y="5025816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8492" y="5724126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7348" y="4349144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?!?!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7617" y="2528515"/>
            <a:ext cx="256827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Why need four components?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8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the book organized?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11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Part I</a:t>
            </a:r>
            <a:r>
              <a:rPr lang="en-US" dirty="0" smtClean="0"/>
              <a:t>. Setting the Stage:</a:t>
            </a:r>
          </a:p>
          <a:p>
            <a:pPr lvl="1"/>
            <a:r>
              <a:rPr lang="en-US" dirty="0" smtClean="0"/>
              <a:t>Accepting the challenge</a:t>
            </a:r>
          </a:p>
          <a:p>
            <a:pPr lvl="1"/>
            <a:r>
              <a:rPr lang="en-US" dirty="0" smtClean="0"/>
              <a:t>Defining my EM universe</a:t>
            </a:r>
          </a:p>
          <a:p>
            <a:pPr lvl="1"/>
            <a:r>
              <a:rPr lang="en-US" dirty="0" smtClean="0"/>
              <a:t>A Primer on PCA methodology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II. </a:t>
            </a:r>
            <a:r>
              <a:rPr lang="en-US" dirty="0" smtClean="0"/>
              <a:t>Building the EM Risk Indicators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III. </a:t>
            </a:r>
            <a:r>
              <a:rPr lang="en-US" dirty="0" smtClean="0"/>
              <a:t>Validating the EM Risk Indicators</a:t>
            </a:r>
          </a:p>
          <a:p>
            <a:pPr lvl="1"/>
            <a:r>
              <a:rPr lang="en-US" dirty="0" smtClean="0"/>
              <a:t>I conduct three experiments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IV. </a:t>
            </a:r>
            <a:r>
              <a:rPr lang="en-US" dirty="0" smtClean="0"/>
              <a:t>Conclusions and Caveats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0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indicators look?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184131"/>
              </p:ext>
            </p:extLst>
          </p:nvPr>
        </p:nvGraphicFramePr>
        <p:xfrm>
          <a:off x="999670" y="1723758"/>
          <a:ext cx="7331530" cy="460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582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indicators look?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2978"/>
            <a:ext cx="3945467" cy="252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2" y="1839911"/>
            <a:ext cx="3537120" cy="23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2" y="4180946"/>
            <a:ext cx="3587222" cy="23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28" y="4147080"/>
            <a:ext cx="3779921" cy="233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67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EMs rank overall?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63" y="1576187"/>
            <a:ext cx="5162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3" y="1478481"/>
            <a:ext cx="4063764" cy="50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7" y="1523997"/>
            <a:ext cx="4110267" cy="49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4" y="1491942"/>
            <a:ext cx="4086488" cy="50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2" y="1491942"/>
            <a:ext cx="4169392" cy="50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27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can evolve over time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60" y="1542320"/>
            <a:ext cx="4780057" cy="497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0" y="1542322"/>
            <a:ext cx="4913319" cy="49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15" y="1536867"/>
            <a:ext cx="4916538" cy="49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15" y="1542322"/>
            <a:ext cx="4916538" cy="49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73" y="1555970"/>
            <a:ext cx="4880985" cy="492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10" y="1550515"/>
            <a:ext cx="4938907" cy="49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38" y="1564162"/>
            <a:ext cx="4866040" cy="49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60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2829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 Validating EM </a:t>
            </a:r>
            <a:r>
              <a:rPr lang="en-US" dirty="0" smtClean="0"/>
              <a:t>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50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Validating EM Indicators: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1874987"/>
            <a:ext cx="84666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Part III of the book, I test whether the six risk indicators can help “explain” foreign portfolio holdings in 2012:</a:t>
            </a:r>
          </a:p>
          <a:p>
            <a:pPr lvl="1"/>
            <a:r>
              <a:rPr lang="en-US" dirty="0" err="1" smtClean="0"/>
              <a:t>FactSet</a:t>
            </a:r>
            <a:r>
              <a:rPr lang="en-US" dirty="0" smtClean="0"/>
              <a:t> (formerly </a:t>
            </a:r>
            <a:r>
              <a:rPr lang="en-US" dirty="0" err="1" smtClean="0"/>
              <a:t>Lionshares</a:t>
            </a:r>
            <a:r>
              <a:rPr lang="en-US" dirty="0" smtClean="0"/>
              <a:t>), global institutional; over $23.6 trillion AUM, $6.3 trillion is foreign only</a:t>
            </a:r>
          </a:p>
          <a:p>
            <a:pPr lvl="1"/>
            <a:r>
              <a:rPr lang="en-US" dirty="0" smtClean="0"/>
              <a:t>U.S. Treasury International Capital (TIC), U.S. residents only, retail </a:t>
            </a:r>
            <a:r>
              <a:rPr lang="en-US" b="1" u="sng" dirty="0" smtClean="0"/>
              <a:t>and</a:t>
            </a:r>
            <a:r>
              <a:rPr lang="en-US" dirty="0" smtClean="0"/>
              <a:t> institutional, $7.9 trillion</a:t>
            </a:r>
          </a:p>
          <a:p>
            <a:endParaRPr lang="en-US" sz="1100" dirty="0"/>
          </a:p>
          <a:p>
            <a:r>
              <a:rPr lang="en-US" dirty="0" smtClean="0"/>
              <a:t>Focus is on </a:t>
            </a:r>
            <a:r>
              <a:rPr lang="en-US" b="1" i="1" u="sng" dirty="0" smtClean="0"/>
              <a:t>excess</a:t>
            </a:r>
            <a:r>
              <a:rPr lang="en-US" i="1" dirty="0" smtClean="0"/>
              <a:t> </a:t>
            </a:r>
            <a:r>
              <a:rPr lang="en-US" dirty="0" smtClean="0"/>
              <a:t>holdings relative to MSCI ACWI weights to capture potential “biases”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63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Biases in Foreign Holdings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6" y="1594315"/>
            <a:ext cx="7209402" cy="49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4339" y="5007010"/>
            <a:ext cx="77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44597" y="4974744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Russia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0182" y="2429286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Taiwan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94364" y="2786207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Israel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29132" y="4501949"/>
            <a:ext cx="77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4205" y="4072372"/>
            <a:ext cx="112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Indonesia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44597" y="2547199"/>
            <a:ext cx="90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South Africa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33202" y="4158769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Turkey</a:t>
            </a:r>
            <a:endParaRPr lang="en-US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93015"/>
              </p:ext>
            </p:extLst>
          </p:nvPr>
        </p:nvGraphicFramePr>
        <p:xfrm>
          <a:off x="1142371" y="1599079"/>
          <a:ext cx="7094787" cy="495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13449" y="1694661"/>
            <a:ext cx="281143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U.S. residents invest $1.01 trillion in 2012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45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2013: A Tough Year for 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3" y="1654436"/>
            <a:ext cx="8814871" cy="473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4347" y="2539160"/>
            <a:ext cx="13527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MSCI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203" y="5140036"/>
            <a:ext cx="268274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MSCI  Emerging Markets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1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Evidence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6" y="1617891"/>
            <a:ext cx="8108373" cy="487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6876" y="3026659"/>
            <a:ext cx="3381769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1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US" dirty="0" smtClean="0">
                <a:solidFill>
                  <a:schemeClr val="bg1"/>
                </a:solidFill>
              </a:rPr>
              <a:t> increase in quality of corporate governance – from Philippines to South Africa – is associated with 0.98% increase (decrease) in over (under) weight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58645" y="4157663"/>
            <a:ext cx="1684980" cy="606007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52" y="1581805"/>
            <a:ext cx="6537222" cy="491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282024" y="2162755"/>
            <a:ext cx="4627659" cy="3586038"/>
          </a:xfrm>
          <a:custGeom>
            <a:avLst/>
            <a:gdLst>
              <a:gd name="connsiteX0" fmla="*/ 3983604 w 4627659"/>
              <a:gd name="connsiteY0" fmla="*/ 79513 h 3586038"/>
              <a:gd name="connsiteX1" fmla="*/ 3983604 w 4627659"/>
              <a:gd name="connsiteY1" fmla="*/ 79513 h 3586038"/>
              <a:gd name="connsiteX2" fmla="*/ 3919993 w 4627659"/>
              <a:gd name="connsiteY2" fmla="*/ 127221 h 3586038"/>
              <a:gd name="connsiteX3" fmla="*/ 3896139 w 4627659"/>
              <a:gd name="connsiteY3" fmla="*/ 135172 h 3586038"/>
              <a:gd name="connsiteX4" fmla="*/ 3856383 w 4627659"/>
              <a:gd name="connsiteY4" fmla="*/ 159026 h 3586038"/>
              <a:gd name="connsiteX5" fmla="*/ 3792773 w 4627659"/>
              <a:gd name="connsiteY5" fmla="*/ 190831 h 3586038"/>
              <a:gd name="connsiteX6" fmla="*/ 3729162 w 4627659"/>
              <a:gd name="connsiteY6" fmla="*/ 230588 h 3586038"/>
              <a:gd name="connsiteX7" fmla="*/ 3681454 w 4627659"/>
              <a:gd name="connsiteY7" fmla="*/ 262393 h 3586038"/>
              <a:gd name="connsiteX8" fmla="*/ 3657600 w 4627659"/>
              <a:gd name="connsiteY8" fmla="*/ 270344 h 3586038"/>
              <a:gd name="connsiteX9" fmla="*/ 3593990 w 4627659"/>
              <a:gd name="connsiteY9" fmla="*/ 302149 h 3586038"/>
              <a:gd name="connsiteX10" fmla="*/ 3546282 w 4627659"/>
              <a:gd name="connsiteY10" fmla="*/ 326003 h 3586038"/>
              <a:gd name="connsiteX11" fmla="*/ 3522428 w 4627659"/>
              <a:gd name="connsiteY11" fmla="*/ 349857 h 3586038"/>
              <a:gd name="connsiteX12" fmla="*/ 3498574 w 4627659"/>
              <a:gd name="connsiteY12" fmla="*/ 357808 h 3586038"/>
              <a:gd name="connsiteX13" fmla="*/ 3466769 w 4627659"/>
              <a:gd name="connsiteY13" fmla="*/ 373711 h 3586038"/>
              <a:gd name="connsiteX14" fmla="*/ 3419061 w 4627659"/>
              <a:gd name="connsiteY14" fmla="*/ 389614 h 3586038"/>
              <a:gd name="connsiteX15" fmla="*/ 3403159 w 4627659"/>
              <a:gd name="connsiteY15" fmla="*/ 413468 h 3586038"/>
              <a:gd name="connsiteX16" fmla="*/ 3379305 w 4627659"/>
              <a:gd name="connsiteY16" fmla="*/ 421419 h 3586038"/>
              <a:gd name="connsiteX17" fmla="*/ 3355451 w 4627659"/>
              <a:gd name="connsiteY17" fmla="*/ 437322 h 3586038"/>
              <a:gd name="connsiteX18" fmla="*/ 3323646 w 4627659"/>
              <a:gd name="connsiteY18" fmla="*/ 453224 h 3586038"/>
              <a:gd name="connsiteX19" fmla="*/ 3260035 w 4627659"/>
              <a:gd name="connsiteY19" fmla="*/ 485029 h 3586038"/>
              <a:gd name="connsiteX20" fmla="*/ 3188473 w 4627659"/>
              <a:gd name="connsiteY20" fmla="*/ 516835 h 3586038"/>
              <a:gd name="connsiteX21" fmla="*/ 3156668 w 4627659"/>
              <a:gd name="connsiteY21" fmla="*/ 540688 h 3586038"/>
              <a:gd name="connsiteX22" fmla="*/ 3124863 w 4627659"/>
              <a:gd name="connsiteY22" fmla="*/ 548640 h 3586038"/>
              <a:gd name="connsiteX23" fmla="*/ 3093058 w 4627659"/>
              <a:gd name="connsiteY23" fmla="*/ 564542 h 3586038"/>
              <a:gd name="connsiteX24" fmla="*/ 3061253 w 4627659"/>
              <a:gd name="connsiteY24" fmla="*/ 572494 h 3586038"/>
              <a:gd name="connsiteX25" fmla="*/ 3037399 w 4627659"/>
              <a:gd name="connsiteY25" fmla="*/ 580445 h 3586038"/>
              <a:gd name="connsiteX26" fmla="*/ 3005593 w 4627659"/>
              <a:gd name="connsiteY26" fmla="*/ 588396 h 3586038"/>
              <a:gd name="connsiteX27" fmla="*/ 2965837 w 4627659"/>
              <a:gd name="connsiteY27" fmla="*/ 604299 h 3586038"/>
              <a:gd name="connsiteX28" fmla="*/ 2902226 w 4627659"/>
              <a:gd name="connsiteY28" fmla="*/ 620202 h 3586038"/>
              <a:gd name="connsiteX29" fmla="*/ 2878373 w 4627659"/>
              <a:gd name="connsiteY29" fmla="*/ 628153 h 3586038"/>
              <a:gd name="connsiteX30" fmla="*/ 2838616 w 4627659"/>
              <a:gd name="connsiteY30" fmla="*/ 644055 h 3586038"/>
              <a:gd name="connsiteX31" fmla="*/ 2767054 w 4627659"/>
              <a:gd name="connsiteY31" fmla="*/ 652007 h 3586038"/>
              <a:gd name="connsiteX32" fmla="*/ 2703444 w 4627659"/>
              <a:gd name="connsiteY32" fmla="*/ 667909 h 3586038"/>
              <a:gd name="connsiteX33" fmla="*/ 2663687 w 4627659"/>
              <a:gd name="connsiteY33" fmla="*/ 675861 h 3586038"/>
              <a:gd name="connsiteX34" fmla="*/ 2592126 w 4627659"/>
              <a:gd name="connsiteY34" fmla="*/ 691763 h 3586038"/>
              <a:gd name="connsiteX35" fmla="*/ 2520564 w 4627659"/>
              <a:gd name="connsiteY35" fmla="*/ 715617 h 3586038"/>
              <a:gd name="connsiteX36" fmla="*/ 2449002 w 4627659"/>
              <a:gd name="connsiteY36" fmla="*/ 739471 h 3586038"/>
              <a:gd name="connsiteX37" fmla="*/ 2409246 w 4627659"/>
              <a:gd name="connsiteY37" fmla="*/ 747422 h 3586038"/>
              <a:gd name="connsiteX38" fmla="*/ 2345635 w 4627659"/>
              <a:gd name="connsiteY38" fmla="*/ 779228 h 3586038"/>
              <a:gd name="connsiteX39" fmla="*/ 2266122 w 4627659"/>
              <a:gd name="connsiteY39" fmla="*/ 795130 h 3586038"/>
              <a:gd name="connsiteX40" fmla="*/ 2234317 w 4627659"/>
              <a:gd name="connsiteY40" fmla="*/ 811033 h 3586038"/>
              <a:gd name="connsiteX41" fmla="*/ 2130950 w 4627659"/>
              <a:gd name="connsiteY41" fmla="*/ 842838 h 3586038"/>
              <a:gd name="connsiteX42" fmla="*/ 2083242 w 4627659"/>
              <a:gd name="connsiteY42" fmla="*/ 858741 h 3586038"/>
              <a:gd name="connsiteX43" fmla="*/ 2011680 w 4627659"/>
              <a:gd name="connsiteY43" fmla="*/ 874643 h 3586038"/>
              <a:gd name="connsiteX44" fmla="*/ 1940119 w 4627659"/>
              <a:gd name="connsiteY44" fmla="*/ 890546 h 3586038"/>
              <a:gd name="connsiteX45" fmla="*/ 1900362 w 4627659"/>
              <a:gd name="connsiteY45" fmla="*/ 906448 h 3586038"/>
              <a:gd name="connsiteX46" fmla="*/ 1868557 w 4627659"/>
              <a:gd name="connsiteY46" fmla="*/ 914400 h 3586038"/>
              <a:gd name="connsiteX47" fmla="*/ 1789044 w 4627659"/>
              <a:gd name="connsiteY47" fmla="*/ 946205 h 3586038"/>
              <a:gd name="connsiteX48" fmla="*/ 1709531 w 4627659"/>
              <a:gd name="connsiteY48" fmla="*/ 954156 h 3586038"/>
              <a:gd name="connsiteX49" fmla="*/ 1685677 w 4627659"/>
              <a:gd name="connsiteY49" fmla="*/ 962108 h 3586038"/>
              <a:gd name="connsiteX50" fmla="*/ 1637969 w 4627659"/>
              <a:gd name="connsiteY50" fmla="*/ 970059 h 3586038"/>
              <a:gd name="connsiteX51" fmla="*/ 1598213 w 4627659"/>
              <a:gd name="connsiteY51" fmla="*/ 978010 h 3586038"/>
              <a:gd name="connsiteX52" fmla="*/ 1526651 w 4627659"/>
              <a:gd name="connsiteY52" fmla="*/ 1001864 h 3586038"/>
              <a:gd name="connsiteX53" fmla="*/ 1502797 w 4627659"/>
              <a:gd name="connsiteY53" fmla="*/ 1009815 h 3586038"/>
              <a:gd name="connsiteX54" fmla="*/ 1470992 w 4627659"/>
              <a:gd name="connsiteY54" fmla="*/ 1017767 h 3586038"/>
              <a:gd name="connsiteX55" fmla="*/ 1447138 w 4627659"/>
              <a:gd name="connsiteY55" fmla="*/ 1033669 h 3586038"/>
              <a:gd name="connsiteX56" fmla="*/ 1343771 w 4627659"/>
              <a:gd name="connsiteY56" fmla="*/ 1049572 h 3586038"/>
              <a:gd name="connsiteX57" fmla="*/ 1296063 w 4627659"/>
              <a:gd name="connsiteY57" fmla="*/ 1057523 h 3586038"/>
              <a:gd name="connsiteX58" fmla="*/ 1272209 w 4627659"/>
              <a:gd name="connsiteY58" fmla="*/ 1065475 h 3586038"/>
              <a:gd name="connsiteX59" fmla="*/ 1176793 w 4627659"/>
              <a:gd name="connsiteY59" fmla="*/ 1081377 h 3586038"/>
              <a:gd name="connsiteX60" fmla="*/ 962108 w 4627659"/>
              <a:gd name="connsiteY60" fmla="*/ 1105231 h 3586038"/>
              <a:gd name="connsiteX61" fmla="*/ 922352 w 4627659"/>
              <a:gd name="connsiteY61" fmla="*/ 1113182 h 3586038"/>
              <a:gd name="connsiteX62" fmla="*/ 866693 w 4627659"/>
              <a:gd name="connsiteY62" fmla="*/ 1121134 h 3586038"/>
              <a:gd name="connsiteX63" fmla="*/ 842839 w 4627659"/>
              <a:gd name="connsiteY63" fmla="*/ 1129085 h 3586038"/>
              <a:gd name="connsiteX64" fmla="*/ 699715 w 4627659"/>
              <a:gd name="connsiteY64" fmla="*/ 1137036 h 3586038"/>
              <a:gd name="connsiteX65" fmla="*/ 652007 w 4627659"/>
              <a:gd name="connsiteY65" fmla="*/ 1144988 h 3586038"/>
              <a:gd name="connsiteX66" fmla="*/ 628153 w 4627659"/>
              <a:gd name="connsiteY66" fmla="*/ 1152939 h 3586038"/>
              <a:gd name="connsiteX67" fmla="*/ 437322 w 4627659"/>
              <a:gd name="connsiteY67" fmla="*/ 1160890 h 3586038"/>
              <a:gd name="connsiteX68" fmla="*/ 381663 w 4627659"/>
              <a:gd name="connsiteY68" fmla="*/ 1176793 h 3586038"/>
              <a:gd name="connsiteX69" fmla="*/ 333955 w 4627659"/>
              <a:gd name="connsiteY69" fmla="*/ 1208598 h 3586038"/>
              <a:gd name="connsiteX70" fmla="*/ 286247 w 4627659"/>
              <a:gd name="connsiteY70" fmla="*/ 1256306 h 3586038"/>
              <a:gd name="connsiteX71" fmla="*/ 206734 w 4627659"/>
              <a:gd name="connsiteY71" fmla="*/ 1327868 h 3586038"/>
              <a:gd name="connsiteX72" fmla="*/ 182880 w 4627659"/>
              <a:gd name="connsiteY72" fmla="*/ 1351722 h 3586038"/>
              <a:gd name="connsiteX73" fmla="*/ 166978 w 4627659"/>
              <a:gd name="connsiteY73" fmla="*/ 1375575 h 3586038"/>
              <a:gd name="connsiteX74" fmla="*/ 159026 w 4627659"/>
              <a:gd name="connsiteY74" fmla="*/ 1399429 h 3586038"/>
              <a:gd name="connsiteX75" fmla="*/ 135173 w 4627659"/>
              <a:gd name="connsiteY75" fmla="*/ 1423283 h 3586038"/>
              <a:gd name="connsiteX76" fmla="*/ 111319 w 4627659"/>
              <a:gd name="connsiteY76" fmla="*/ 1463040 h 3586038"/>
              <a:gd name="connsiteX77" fmla="*/ 95416 w 4627659"/>
              <a:gd name="connsiteY77" fmla="*/ 1486894 h 3586038"/>
              <a:gd name="connsiteX78" fmla="*/ 87465 w 4627659"/>
              <a:gd name="connsiteY78" fmla="*/ 1510748 h 3586038"/>
              <a:gd name="connsiteX79" fmla="*/ 71562 w 4627659"/>
              <a:gd name="connsiteY79" fmla="*/ 1534602 h 3586038"/>
              <a:gd name="connsiteX80" fmla="*/ 47708 w 4627659"/>
              <a:gd name="connsiteY80" fmla="*/ 1590261 h 3586038"/>
              <a:gd name="connsiteX81" fmla="*/ 15903 w 4627659"/>
              <a:gd name="connsiteY81" fmla="*/ 1709530 h 3586038"/>
              <a:gd name="connsiteX82" fmla="*/ 0 w 4627659"/>
              <a:gd name="connsiteY82" fmla="*/ 1828800 h 3586038"/>
              <a:gd name="connsiteX83" fmla="*/ 7952 w 4627659"/>
              <a:gd name="connsiteY83" fmla="*/ 2600076 h 3586038"/>
              <a:gd name="connsiteX84" fmla="*/ 23854 w 4627659"/>
              <a:gd name="connsiteY84" fmla="*/ 2671638 h 3586038"/>
              <a:gd name="connsiteX85" fmla="*/ 47708 w 4627659"/>
              <a:gd name="connsiteY85" fmla="*/ 2703443 h 3586038"/>
              <a:gd name="connsiteX86" fmla="*/ 55659 w 4627659"/>
              <a:gd name="connsiteY86" fmla="*/ 2727297 h 3586038"/>
              <a:gd name="connsiteX87" fmla="*/ 79513 w 4627659"/>
              <a:gd name="connsiteY87" fmla="*/ 2782956 h 3586038"/>
              <a:gd name="connsiteX88" fmla="*/ 103367 w 4627659"/>
              <a:gd name="connsiteY88" fmla="*/ 2798859 h 3586038"/>
              <a:gd name="connsiteX89" fmla="*/ 119270 w 4627659"/>
              <a:gd name="connsiteY89" fmla="*/ 2822713 h 3586038"/>
              <a:gd name="connsiteX90" fmla="*/ 151075 w 4627659"/>
              <a:gd name="connsiteY90" fmla="*/ 2854518 h 3586038"/>
              <a:gd name="connsiteX91" fmla="*/ 166978 w 4627659"/>
              <a:gd name="connsiteY91" fmla="*/ 2902226 h 3586038"/>
              <a:gd name="connsiteX92" fmla="*/ 214686 w 4627659"/>
              <a:gd name="connsiteY92" fmla="*/ 2973788 h 3586038"/>
              <a:gd name="connsiteX93" fmla="*/ 230588 w 4627659"/>
              <a:gd name="connsiteY93" fmla="*/ 2997642 h 3586038"/>
              <a:gd name="connsiteX94" fmla="*/ 254442 w 4627659"/>
              <a:gd name="connsiteY94" fmla="*/ 3021495 h 3586038"/>
              <a:gd name="connsiteX95" fmla="*/ 294199 w 4627659"/>
              <a:gd name="connsiteY95" fmla="*/ 3085106 h 3586038"/>
              <a:gd name="connsiteX96" fmla="*/ 341906 w 4627659"/>
              <a:gd name="connsiteY96" fmla="*/ 3132814 h 3586038"/>
              <a:gd name="connsiteX97" fmla="*/ 381663 w 4627659"/>
              <a:gd name="connsiteY97" fmla="*/ 3180522 h 3586038"/>
              <a:gd name="connsiteX98" fmla="*/ 397566 w 4627659"/>
              <a:gd name="connsiteY98" fmla="*/ 3204375 h 3586038"/>
              <a:gd name="connsiteX99" fmla="*/ 421419 w 4627659"/>
              <a:gd name="connsiteY99" fmla="*/ 3220278 h 3586038"/>
              <a:gd name="connsiteX100" fmla="*/ 492981 w 4627659"/>
              <a:gd name="connsiteY100" fmla="*/ 3275937 h 3586038"/>
              <a:gd name="connsiteX101" fmla="*/ 540689 w 4627659"/>
              <a:gd name="connsiteY101" fmla="*/ 3315694 h 3586038"/>
              <a:gd name="connsiteX102" fmla="*/ 596348 w 4627659"/>
              <a:gd name="connsiteY102" fmla="*/ 3355450 h 3586038"/>
              <a:gd name="connsiteX103" fmla="*/ 636105 w 4627659"/>
              <a:gd name="connsiteY103" fmla="*/ 3387255 h 3586038"/>
              <a:gd name="connsiteX104" fmla="*/ 659959 w 4627659"/>
              <a:gd name="connsiteY104" fmla="*/ 3411109 h 3586038"/>
              <a:gd name="connsiteX105" fmla="*/ 683813 w 4627659"/>
              <a:gd name="connsiteY105" fmla="*/ 3419061 h 3586038"/>
              <a:gd name="connsiteX106" fmla="*/ 731520 w 4627659"/>
              <a:gd name="connsiteY106" fmla="*/ 3458817 h 3586038"/>
              <a:gd name="connsiteX107" fmla="*/ 771277 w 4627659"/>
              <a:gd name="connsiteY107" fmla="*/ 3474720 h 3586038"/>
              <a:gd name="connsiteX108" fmla="*/ 818985 w 4627659"/>
              <a:gd name="connsiteY108" fmla="*/ 3506525 h 3586038"/>
              <a:gd name="connsiteX109" fmla="*/ 874644 w 4627659"/>
              <a:gd name="connsiteY109" fmla="*/ 3522428 h 3586038"/>
              <a:gd name="connsiteX110" fmla="*/ 898498 w 4627659"/>
              <a:gd name="connsiteY110" fmla="*/ 3538330 h 3586038"/>
              <a:gd name="connsiteX111" fmla="*/ 946206 w 4627659"/>
              <a:gd name="connsiteY111" fmla="*/ 3554233 h 3586038"/>
              <a:gd name="connsiteX112" fmla="*/ 970059 w 4627659"/>
              <a:gd name="connsiteY112" fmla="*/ 3570135 h 3586038"/>
              <a:gd name="connsiteX113" fmla="*/ 1049573 w 4627659"/>
              <a:gd name="connsiteY113" fmla="*/ 3586038 h 3586038"/>
              <a:gd name="connsiteX114" fmla="*/ 1622066 w 4627659"/>
              <a:gd name="connsiteY114" fmla="*/ 3578087 h 3586038"/>
              <a:gd name="connsiteX115" fmla="*/ 1717482 w 4627659"/>
              <a:gd name="connsiteY115" fmla="*/ 3554233 h 3586038"/>
              <a:gd name="connsiteX116" fmla="*/ 1757239 w 4627659"/>
              <a:gd name="connsiteY116" fmla="*/ 3546282 h 3586038"/>
              <a:gd name="connsiteX117" fmla="*/ 1844703 w 4627659"/>
              <a:gd name="connsiteY117" fmla="*/ 3522428 h 3586038"/>
              <a:gd name="connsiteX118" fmla="*/ 1900362 w 4627659"/>
              <a:gd name="connsiteY118" fmla="*/ 3506525 h 3586038"/>
              <a:gd name="connsiteX119" fmla="*/ 1963973 w 4627659"/>
              <a:gd name="connsiteY119" fmla="*/ 3490622 h 3586038"/>
              <a:gd name="connsiteX120" fmla="*/ 1995778 w 4627659"/>
              <a:gd name="connsiteY120" fmla="*/ 3482671 h 3586038"/>
              <a:gd name="connsiteX121" fmla="*/ 2019632 w 4627659"/>
              <a:gd name="connsiteY121" fmla="*/ 3466768 h 3586038"/>
              <a:gd name="connsiteX122" fmla="*/ 2043486 w 4627659"/>
              <a:gd name="connsiteY122" fmla="*/ 3458817 h 3586038"/>
              <a:gd name="connsiteX123" fmla="*/ 2107096 w 4627659"/>
              <a:gd name="connsiteY123" fmla="*/ 3442915 h 3586038"/>
              <a:gd name="connsiteX124" fmla="*/ 2130950 w 4627659"/>
              <a:gd name="connsiteY124" fmla="*/ 3434963 h 3586038"/>
              <a:gd name="connsiteX125" fmla="*/ 2170706 w 4627659"/>
              <a:gd name="connsiteY125" fmla="*/ 3419061 h 3586038"/>
              <a:gd name="connsiteX126" fmla="*/ 2210463 w 4627659"/>
              <a:gd name="connsiteY126" fmla="*/ 3411109 h 3586038"/>
              <a:gd name="connsiteX127" fmla="*/ 2226366 w 4627659"/>
              <a:gd name="connsiteY127" fmla="*/ 3387255 h 3586038"/>
              <a:gd name="connsiteX128" fmla="*/ 2274073 w 4627659"/>
              <a:gd name="connsiteY128" fmla="*/ 3371353 h 3586038"/>
              <a:gd name="connsiteX129" fmla="*/ 2321781 w 4627659"/>
              <a:gd name="connsiteY129" fmla="*/ 3355450 h 3586038"/>
              <a:gd name="connsiteX130" fmla="*/ 2361538 w 4627659"/>
              <a:gd name="connsiteY130" fmla="*/ 3339548 h 3586038"/>
              <a:gd name="connsiteX131" fmla="*/ 2385392 w 4627659"/>
              <a:gd name="connsiteY131" fmla="*/ 3323645 h 3586038"/>
              <a:gd name="connsiteX132" fmla="*/ 2480807 w 4627659"/>
              <a:gd name="connsiteY132" fmla="*/ 3307742 h 3586038"/>
              <a:gd name="connsiteX133" fmla="*/ 2504661 w 4627659"/>
              <a:gd name="connsiteY133" fmla="*/ 3299791 h 3586038"/>
              <a:gd name="connsiteX134" fmla="*/ 2528515 w 4627659"/>
              <a:gd name="connsiteY134" fmla="*/ 3283888 h 3586038"/>
              <a:gd name="connsiteX135" fmla="*/ 2552369 w 4627659"/>
              <a:gd name="connsiteY135" fmla="*/ 3275937 h 3586038"/>
              <a:gd name="connsiteX136" fmla="*/ 2615979 w 4627659"/>
              <a:gd name="connsiteY136" fmla="*/ 3228229 h 3586038"/>
              <a:gd name="connsiteX137" fmla="*/ 2647785 w 4627659"/>
              <a:gd name="connsiteY137" fmla="*/ 3204375 h 3586038"/>
              <a:gd name="connsiteX138" fmla="*/ 2671639 w 4627659"/>
              <a:gd name="connsiteY138" fmla="*/ 3188473 h 3586038"/>
              <a:gd name="connsiteX139" fmla="*/ 2695493 w 4627659"/>
              <a:gd name="connsiteY139" fmla="*/ 3164619 h 3586038"/>
              <a:gd name="connsiteX140" fmla="*/ 2751152 w 4627659"/>
              <a:gd name="connsiteY140" fmla="*/ 3124862 h 3586038"/>
              <a:gd name="connsiteX141" fmla="*/ 2814762 w 4627659"/>
              <a:gd name="connsiteY141" fmla="*/ 3069203 h 3586038"/>
              <a:gd name="connsiteX142" fmla="*/ 2846567 w 4627659"/>
              <a:gd name="connsiteY142" fmla="*/ 3045349 h 3586038"/>
              <a:gd name="connsiteX143" fmla="*/ 2894275 w 4627659"/>
              <a:gd name="connsiteY143" fmla="*/ 2997642 h 3586038"/>
              <a:gd name="connsiteX144" fmla="*/ 2973788 w 4627659"/>
              <a:gd name="connsiteY144" fmla="*/ 2918128 h 3586038"/>
              <a:gd name="connsiteX145" fmla="*/ 3037399 w 4627659"/>
              <a:gd name="connsiteY145" fmla="*/ 2854518 h 3586038"/>
              <a:gd name="connsiteX146" fmla="*/ 3069204 w 4627659"/>
              <a:gd name="connsiteY146" fmla="*/ 2838615 h 3586038"/>
              <a:gd name="connsiteX147" fmla="*/ 3085106 w 4627659"/>
              <a:gd name="connsiteY147" fmla="*/ 2806810 h 3586038"/>
              <a:gd name="connsiteX148" fmla="*/ 3124863 w 4627659"/>
              <a:gd name="connsiteY148" fmla="*/ 2751151 h 3586038"/>
              <a:gd name="connsiteX149" fmla="*/ 3180522 w 4627659"/>
              <a:gd name="connsiteY149" fmla="*/ 2687541 h 3586038"/>
              <a:gd name="connsiteX150" fmla="*/ 3212327 w 4627659"/>
              <a:gd name="connsiteY150" fmla="*/ 2647784 h 3586038"/>
              <a:gd name="connsiteX151" fmla="*/ 3220279 w 4627659"/>
              <a:gd name="connsiteY151" fmla="*/ 2623930 h 3586038"/>
              <a:gd name="connsiteX152" fmla="*/ 3236181 w 4627659"/>
              <a:gd name="connsiteY152" fmla="*/ 2600076 h 3586038"/>
              <a:gd name="connsiteX153" fmla="*/ 3275938 w 4627659"/>
              <a:gd name="connsiteY153" fmla="*/ 2536466 h 3586038"/>
              <a:gd name="connsiteX154" fmla="*/ 3315694 w 4627659"/>
              <a:gd name="connsiteY154" fmla="*/ 2456953 h 3586038"/>
              <a:gd name="connsiteX155" fmla="*/ 3339548 w 4627659"/>
              <a:gd name="connsiteY155" fmla="*/ 2409245 h 3586038"/>
              <a:gd name="connsiteX156" fmla="*/ 3355451 w 4627659"/>
              <a:gd name="connsiteY156" fmla="*/ 2385391 h 3586038"/>
              <a:gd name="connsiteX157" fmla="*/ 3379305 w 4627659"/>
              <a:gd name="connsiteY157" fmla="*/ 2345635 h 3586038"/>
              <a:gd name="connsiteX158" fmla="*/ 3387256 w 4627659"/>
              <a:gd name="connsiteY158" fmla="*/ 2313829 h 3586038"/>
              <a:gd name="connsiteX159" fmla="*/ 3395207 w 4627659"/>
              <a:gd name="connsiteY159" fmla="*/ 2274073 h 3586038"/>
              <a:gd name="connsiteX160" fmla="*/ 3419061 w 4627659"/>
              <a:gd name="connsiteY160" fmla="*/ 2242268 h 3586038"/>
              <a:gd name="connsiteX161" fmla="*/ 3450866 w 4627659"/>
              <a:gd name="connsiteY161" fmla="*/ 2170706 h 3586038"/>
              <a:gd name="connsiteX162" fmla="*/ 3466769 w 4627659"/>
              <a:gd name="connsiteY162" fmla="*/ 2122998 h 3586038"/>
              <a:gd name="connsiteX163" fmla="*/ 3498574 w 4627659"/>
              <a:gd name="connsiteY163" fmla="*/ 2059388 h 3586038"/>
              <a:gd name="connsiteX164" fmla="*/ 3522428 w 4627659"/>
              <a:gd name="connsiteY164" fmla="*/ 2003728 h 3586038"/>
              <a:gd name="connsiteX165" fmla="*/ 3538331 w 4627659"/>
              <a:gd name="connsiteY165" fmla="*/ 1979875 h 3586038"/>
              <a:gd name="connsiteX166" fmla="*/ 3554233 w 4627659"/>
              <a:gd name="connsiteY166" fmla="*/ 1940118 h 3586038"/>
              <a:gd name="connsiteX167" fmla="*/ 3593990 w 4627659"/>
              <a:gd name="connsiteY167" fmla="*/ 1892410 h 3586038"/>
              <a:gd name="connsiteX168" fmla="*/ 3625795 w 4627659"/>
              <a:gd name="connsiteY168" fmla="*/ 1844702 h 3586038"/>
              <a:gd name="connsiteX169" fmla="*/ 3641698 w 4627659"/>
              <a:gd name="connsiteY169" fmla="*/ 1820848 h 3586038"/>
              <a:gd name="connsiteX170" fmla="*/ 3689406 w 4627659"/>
              <a:gd name="connsiteY170" fmla="*/ 1773141 h 3586038"/>
              <a:gd name="connsiteX171" fmla="*/ 3713259 w 4627659"/>
              <a:gd name="connsiteY171" fmla="*/ 1725433 h 3586038"/>
              <a:gd name="connsiteX172" fmla="*/ 3737113 w 4627659"/>
              <a:gd name="connsiteY172" fmla="*/ 1701579 h 3586038"/>
              <a:gd name="connsiteX173" fmla="*/ 3792773 w 4627659"/>
              <a:gd name="connsiteY173" fmla="*/ 1637968 h 3586038"/>
              <a:gd name="connsiteX174" fmla="*/ 3824578 w 4627659"/>
              <a:gd name="connsiteY174" fmla="*/ 1590261 h 3586038"/>
              <a:gd name="connsiteX175" fmla="*/ 3896139 w 4627659"/>
              <a:gd name="connsiteY175" fmla="*/ 1542553 h 3586038"/>
              <a:gd name="connsiteX176" fmla="*/ 3919993 w 4627659"/>
              <a:gd name="connsiteY176" fmla="*/ 1526650 h 3586038"/>
              <a:gd name="connsiteX177" fmla="*/ 3951799 w 4627659"/>
              <a:gd name="connsiteY177" fmla="*/ 1510748 h 3586038"/>
              <a:gd name="connsiteX178" fmla="*/ 3999506 w 4627659"/>
              <a:gd name="connsiteY178" fmla="*/ 1463040 h 3586038"/>
              <a:gd name="connsiteX179" fmla="*/ 4023360 w 4627659"/>
              <a:gd name="connsiteY179" fmla="*/ 1447137 h 3586038"/>
              <a:gd name="connsiteX180" fmla="*/ 4055166 w 4627659"/>
              <a:gd name="connsiteY180" fmla="*/ 1415332 h 3586038"/>
              <a:gd name="connsiteX181" fmla="*/ 4102873 w 4627659"/>
              <a:gd name="connsiteY181" fmla="*/ 1383527 h 3586038"/>
              <a:gd name="connsiteX182" fmla="*/ 4158533 w 4627659"/>
              <a:gd name="connsiteY182" fmla="*/ 1319916 h 3586038"/>
              <a:gd name="connsiteX183" fmla="*/ 4182386 w 4627659"/>
              <a:gd name="connsiteY183" fmla="*/ 1304014 h 3586038"/>
              <a:gd name="connsiteX184" fmla="*/ 4230094 w 4627659"/>
              <a:gd name="connsiteY184" fmla="*/ 1256306 h 3586038"/>
              <a:gd name="connsiteX185" fmla="*/ 4269851 w 4627659"/>
              <a:gd name="connsiteY185" fmla="*/ 1192695 h 3586038"/>
              <a:gd name="connsiteX186" fmla="*/ 4293705 w 4627659"/>
              <a:gd name="connsiteY186" fmla="*/ 1168842 h 3586038"/>
              <a:gd name="connsiteX187" fmla="*/ 4349364 w 4627659"/>
              <a:gd name="connsiteY187" fmla="*/ 1097280 h 3586038"/>
              <a:gd name="connsiteX188" fmla="*/ 4381169 w 4627659"/>
              <a:gd name="connsiteY188" fmla="*/ 1041621 h 3586038"/>
              <a:gd name="connsiteX189" fmla="*/ 4389120 w 4627659"/>
              <a:gd name="connsiteY189" fmla="*/ 1017767 h 3586038"/>
              <a:gd name="connsiteX190" fmla="*/ 4412974 w 4627659"/>
              <a:gd name="connsiteY190" fmla="*/ 985962 h 3586038"/>
              <a:gd name="connsiteX191" fmla="*/ 4444779 w 4627659"/>
              <a:gd name="connsiteY191" fmla="*/ 922351 h 3586038"/>
              <a:gd name="connsiteX192" fmla="*/ 4460682 w 4627659"/>
              <a:gd name="connsiteY192" fmla="*/ 890546 h 3586038"/>
              <a:gd name="connsiteX193" fmla="*/ 4508390 w 4627659"/>
              <a:gd name="connsiteY193" fmla="*/ 803082 h 3586038"/>
              <a:gd name="connsiteX194" fmla="*/ 4516341 w 4627659"/>
              <a:gd name="connsiteY194" fmla="*/ 779228 h 3586038"/>
              <a:gd name="connsiteX195" fmla="*/ 4524293 w 4627659"/>
              <a:gd name="connsiteY195" fmla="*/ 731520 h 3586038"/>
              <a:gd name="connsiteX196" fmla="*/ 4540195 w 4627659"/>
              <a:gd name="connsiteY196" fmla="*/ 699715 h 3586038"/>
              <a:gd name="connsiteX197" fmla="*/ 4556098 w 4627659"/>
              <a:gd name="connsiteY197" fmla="*/ 636104 h 3586038"/>
              <a:gd name="connsiteX198" fmla="*/ 4572000 w 4627659"/>
              <a:gd name="connsiteY198" fmla="*/ 596348 h 3586038"/>
              <a:gd name="connsiteX199" fmla="*/ 4587903 w 4627659"/>
              <a:gd name="connsiteY199" fmla="*/ 532737 h 3586038"/>
              <a:gd name="connsiteX200" fmla="*/ 4595854 w 4627659"/>
              <a:gd name="connsiteY200" fmla="*/ 500932 h 3586038"/>
              <a:gd name="connsiteX201" fmla="*/ 4611757 w 4627659"/>
              <a:gd name="connsiteY201" fmla="*/ 461175 h 3586038"/>
              <a:gd name="connsiteX202" fmla="*/ 4627659 w 4627659"/>
              <a:gd name="connsiteY202" fmla="*/ 381662 h 3586038"/>
              <a:gd name="connsiteX203" fmla="*/ 4619708 w 4627659"/>
              <a:gd name="connsiteY203" fmla="*/ 182880 h 3586038"/>
              <a:gd name="connsiteX204" fmla="*/ 4587903 w 4627659"/>
              <a:gd name="connsiteY204" fmla="*/ 119269 h 3586038"/>
              <a:gd name="connsiteX205" fmla="*/ 4556098 w 4627659"/>
              <a:gd name="connsiteY205" fmla="*/ 63610 h 3586038"/>
              <a:gd name="connsiteX206" fmla="*/ 4524293 w 4627659"/>
              <a:gd name="connsiteY206" fmla="*/ 31805 h 3586038"/>
              <a:gd name="connsiteX207" fmla="*/ 4468633 w 4627659"/>
              <a:gd name="connsiteY207" fmla="*/ 0 h 3586038"/>
              <a:gd name="connsiteX208" fmla="*/ 4341413 w 4627659"/>
              <a:gd name="connsiteY208" fmla="*/ 7951 h 3586038"/>
              <a:gd name="connsiteX209" fmla="*/ 4214192 w 4627659"/>
              <a:gd name="connsiteY209" fmla="*/ 23854 h 3586038"/>
              <a:gd name="connsiteX210" fmla="*/ 4166484 w 4627659"/>
              <a:gd name="connsiteY210" fmla="*/ 39756 h 3586038"/>
              <a:gd name="connsiteX211" fmla="*/ 4102873 w 4627659"/>
              <a:gd name="connsiteY211" fmla="*/ 55659 h 3586038"/>
              <a:gd name="connsiteX212" fmla="*/ 4039263 w 4627659"/>
              <a:gd name="connsiteY212" fmla="*/ 79513 h 3586038"/>
              <a:gd name="connsiteX213" fmla="*/ 3983604 w 4627659"/>
              <a:gd name="connsiteY213" fmla="*/ 79513 h 358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4627659" h="3586038">
                <a:moveTo>
                  <a:pt x="3983604" y="79513"/>
                </a:moveTo>
                <a:lnTo>
                  <a:pt x="3983604" y="79513"/>
                </a:lnTo>
                <a:cubicBezTo>
                  <a:pt x="3962400" y="95416"/>
                  <a:pt x="3942354" y="112991"/>
                  <a:pt x="3919993" y="127221"/>
                </a:cubicBezTo>
                <a:cubicBezTo>
                  <a:pt x="3912922" y="131721"/>
                  <a:pt x="3903636" y="131424"/>
                  <a:pt x="3896139" y="135172"/>
                </a:cubicBezTo>
                <a:cubicBezTo>
                  <a:pt x="3882316" y="142083"/>
                  <a:pt x="3869242" y="150453"/>
                  <a:pt x="3856383" y="159026"/>
                </a:cubicBezTo>
                <a:cubicBezTo>
                  <a:pt x="3807727" y="191464"/>
                  <a:pt x="3844121" y="177994"/>
                  <a:pt x="3792773" y="190831"/>
                </a:cubicBezTo>
                <a:cubicBezTo>
                  <a:pt x="3718943" y="246202"/>
                  <a:pt x="3801925" y="186930"/>
                  <a:pt x="3729162" y="230588"/>
                </a:cubicBezTo>
                <a:cubicBezTo>
                  <a:pt x="3712773" y="240421"/>
                  <a:pt x="3699586" y="256349"/>
                  <a:pt x="3681454" y="262393"/>
                </a:cubicBezTo>
                <a:cubicBezTo>
                  <a:pt x="3673503" y="265043"/>
                  <a:pt x="3665230" y="266876"/>
                  <a:pt x="3657600" y="270344"/>
                </a:cubicBezTo>
                <a:cubicBezTo>
                  <a:pt x="3636019" y="280154"/>
                  <a:pt x="3616479" y="294652"/>
                  <a:pt x="3593990" y="302149"/>
                </a:cubicBezTo>
                <a:cubicBezTo>
                  <a:pt x="3570085" y="310118"/>
                  <a:pt x="3566832" y="308878"/>
                  <a:pt x="3546282" y="326003"/>
                </a:cubicBezTo>
                <a:cubicBezTo>
                  <a:pt x="3537643" y="333202"/>
                  <a:pt x="3531784" y="343620"/>
                  <a:pt x="3522428" y="349857"/>
                </a:cubicBezTo>
                <a:cubicBezTo>
                  <a:pt x="3515454" y="354506"/>
                  <a:pt x="3506278" y="354506"/>
                  <a:pt x="3498574" y="357808"/>
                </a:cubicBezTo>
                <a:cubicBezTo>
                  <a:pt x="3487679" y="362477"/>
                  <a:pt x="3477774" y="369309"/>
                  <a:pt x="3466769" y="373711"/>
                </a:cubicBezTo>
                <a:cubicBezTo>
                  <a:pt x="3451205" y="379937"/>
                  <a:pt x="3419061" y="389614"/>
                  <a:pt x="3419061" y="389614"/>
                </a:cubicBezTo>
                <a:cubicBezTo>
                  <a:pt x="3413760" y="397565"/>
                  <a:pt x="3410621" y="407498"/>
                  <a:pt x="3403159" y="413468"/>
                </a:cubicBezTo>
                <a:cubicBezTo>
                  <a:pt x="3396614" y="418704"/>
                  <a:pt x="3386802" y="417671"/>
                  <a:pt x="3379305" y="421419"/>
                </a:cubicBezTo>
                <a:cubicBezTo>
                  <a:pt x="3370758" y="425693"/>
                  <a:pt x="3363748" y="432581"/>
                  <a:pt x="3355451" y="437322"/>
                </a:cubicBezTo>
                <a:cubicBezTo>
                  <a:pt x="3345160" y="443203"/>
                  <a:pt x="3333697" y="446942"/>
                  <a:pt x="3323646" y="453224"/>
                </a:cubicBezTo>
                <a:cubicBezTo>
                  <a:pt x="3269581" y="487014"/>
                  <a:pt x="3315842" y="471078"/>
                  <a:pt x="3260035" y="485029"/>
                </a:cubicBezTo>
                <a:cubicBezTo>
                  <a:pt x="3176042" y="548024"/>
                  <a:pt x="3283421" y="474636"/>
                  <a:pt x="3188473" y="516835"/>
                </a:cubicBezTo>
                <a:cubicBezTo>
                  <a:pt x="3176363" y="522217"/>
                  <a:pt x="3168521" y="534762"/>
                  <a:pt x="3156668" y="540688"/>
                </a:cubicBezTo>
                <a:cubicBezTo>
                  <a:pt x="3146894" y="545575"/>
                  <a:pt x="3135095" y="544803"/>
                  <a:pt x="3124863" y="548640"/>
                </a:cubicBezTo>
                <a:cubicBezTo>
                  <a:pt x="3113765" y="552802"/>
                  <a:pt x="3104156" y="560380"/>
                  <a:pt x="3093058" y="564542"/>
                </a:cubicBezTo>
                <a:cubicBezTo>
                  <a:pt x="3082826" y="568379"/>
                  <a:pt x="3071761" y="569492"/>
                  <a:pt x="3061253" y="572494"/>
                </a:cubicBezTo>
                <a:cubicBezTo>
                  <a:pt x="3053194" y="574797"/>
                  <a:pt x="3045458" y="578143"/>
                  <a:pt x="3037399" y="580445"/>
                </a:cubicBezTo>
                <a:cubicBezTo>
                  <a:pt x="3026891" y="583447"/>
                  <a:pt x="3015960" y="584940"/>
                  <a:pt x="3005593" y="588396"/>
                </a:cubicBezTo>
                <a:cubicBezTo>
                  <a:pt x="2992053" y="592909"/>
                  <a:pt x="2979479" y="600101"/>
                  <a:pt x="2965837" y="604299"/>
                </a:cubicBezTo>
                <a:cubicBezTo>
                  <a:pt x="2944947" y="610727"/>
                  <a:pt x="2922961" y="613290"/>
                  <a:pt x="2902226" y="620202"/>
                </a:cubicBezTo>
                <a:cubicBezTo>
                  <a:pt x="2894275" y="622852"/>
                  <a:pt x="2886220" y="625210"/>
                  <a:pt x="2878373" y="628153"/>
                </a:cubicBezTo>
                <a:cubicBezTo>
                  <a:pt x="2865009" y="633164"/>
                  <a:pt x="2852572" y="641064"/>
                  <a:pt x="2838616" y="644055"/>
                </a:cubicBezTo>
                <a:cubicBezTo>
                  <a:pt x="2815148" y="649084"/>
                  <a:pt x="2790908" y="649356"/>
                  <a:pt x="2767054" y="652007"/>
                </a:cubicBezTo>
                <a:cubicBezTo>
                  <a:pt x="2745851" y="657308"/>
                  <a:pt x="2724875" y="663622"/>
                  <a:pt x="2703444" y="667909"/>
                </a:cubicBezTo>
                <a:cubicBezTo>
                  <a:pt x="2690192" y="670560"/>
                  <a:pt x="2676798" y="672583"/>
                  <a:pt x="2663687" y="675861"/>
                </a:cubicBezTo>
                <a:cubicBezTo>
                  <a:pt x="2585402" y="695433"/>
                  <a:pt x="2723380" y="669888"/>
                  <a:pt x="2592126" y="691763"/>
                </a:cubicBezTo>
                <a:cubicBezTo>
                  <a:pt x="2504955" y="726632"/>
                  <a:pt x="2594749" y="692791"/>
                  <a:pt x="2520564" y="715617"/>
                </a:cubicBezTo>
                <a:cubicBezTo>
                  <a:pt x="2496532" y="723012"/>
                  <a:pt x="2473658" y="734540"/>
                  <a:pt x="2449002" y="739471"/>
                </a:cubicBezTo>
                <a:cubicBezTo>
                  <a:pt x="2435750" y="742121"/>
                  <a:pt x="2422357" y="744144"/>
                  <a:pt x="2409246" y="747422"/>
                </a:cubicBezTo>
                <a:cubicBezTo>
                  <a:pt x="2373388" y="756387"/>
                  <a:pt x="2387678" y="758207"/>
                  <a:pt x="2345635" y="779228"/>
                </a:cubicBezTo>
                <a:cubicBezTo>
                  <a:pt x="2323431" y="790330"/>
                  <a:pt x="2286632" y="792200"/>
                  <a:pt x="2266122" y="795130"/>
                </a:cubicBezTo>
                <a:cubicBezTo>
                  <a:pt x="2255520" y="800431"/>
                  <a:pt x="2245380" y="806778"/>
                  <a:pt x="2234317" y="811033"/>
                </a:cubicBezTo>
                <a:cubicBezTo>
                  <a:pt x="2125624" y="852839"/>
                  <a:pt x="2198781" y="822489"/>
                  <a:pt x="2130950" y="842838"/>
                </a:cubicBezTo>
                <a:cubicBezTo>
                  <a:pt x="2114894" y="847655"/>
                  <a:pt x="2099679" y="855454"/>
                  <a:pt x="2083242" y="858741"/>
                </a:cubicBezTo>
                <a:cubicBezTo>
                  <a:pt x="1963418" y="882705"/>
                  <a:pt x="2112678" y="852199"/>
                  <a:pt x="2011680" y="874643"/>
                </a:cubicBezTo>
                <a:cubicBezTo>
                  <a:pt x="1992784" y="878842"/>
                  <a:pt x="1959503" y="884085"/>
                  <a:pt x="1940119" y="890546"/>
                </a:cubicBezTo>
                <a:cubicBezTo>
                  <a:pt x="1926578" y="895059"/>
                  <a:pt x="1913903" y="901934"/>
                  <a:pt x="1900362" y="906448"/>
                </a:cubicBezTo>
                <a:cubicBezTo>
                  <a:pt x="1889995" y="909904"/>
                  <a:pt x="1878848" y="910724"/>
                  <a:pt x="1868557" y="914400"/>
                </a:cubicBezTo>
                <a:cubicBezTo>
                  <a:pt x="1841674" y="924001"/>
                  <a:pt x="1817448" y="943365"/>
                  <a:pt x="1789044" y="946205"/>
                </a:cubicBezTo>
                <a:lnTo>
                  <a:pt x="1709531" y="954156"/>
                </a:lnTo>
                <a:cubicBezTo>
                  <a:pt x="1701580" y="956807"/>
                  <a:pt x="1693859" y="960290"/>
                  <a:pt x="1685677" y="962108"/>
                </a:cubicBezTo>
                <a:cubicBezTo>
                  <a:pt x="1669939" y="965605"/>
                  <a:pt x="1653831" y="967175"/>
                  <a:pt x="1637969" y="970059"/>
                </a:cubicBezTo>
                <a:cubicBezTo>
                  <a:pt x="1624673" y="972476"/>
                  <a:pt x="1611465" y="975360"/>
                  <a:pt x="1598213" y="978010"/>
                </a:cubicBezTo>
                <a:cubicBezTo>
                  <a:pt x="1556712" y="1005678"/>
                  <a:pt x="1590926" y="987581"/>
                  <a:pt x="1526651" y="1001864"/>
                </a:cubicBezTo>
                <a:cubicBezTo>
                  <a:pt x="1518469" y="1003682"/>
                  <a:pt x="1510856" y="1007512"/>
                  <a:pt x="1502797" y="1009815"/>
                </a:cubicBezTo>
                <a:cubicBezTo>
                  <a:pt x="1492289" y="1012817"/>
                  <a:pt x="1481594" y="1015116"/>
                  <a:pt x="1470992" y="1017767"/>
                </a:cubicBezTo>
                <a:cubicBezTo>
                  <a:pt x="1463041" y="1023068"/>
                  <a:pt x="1455685" y="1029395"/>
                  <a:pt x="1447138" y="1033669"/>
                </a:cubicBezTo>
                <a:cubicBezTo>
                  <a:pt x="1418000" y="1048238"/>
                  <a:pt x="1368109" y="1046530"/>
                  <a:pt x="1343771" y="1049572"/>
                </a:cubicBezTo>
                <a:cubicBezTo>
                  <a:pt x="1327773" y="1051572"/>
                  <a:pt x="1311966" y="1054873"/>
                  <a:pt x="1296063" y="1057523"/>
                </a:cubicBezTo>
                <a:cubicBezTo>
                  <a:pt x="1288112" y="1060174"/>
                  <a:pt x="1280340" y="1063442"/>
                  <a:pt x="1272209" y="1065475"/>
                </a:cubicBezTo>
                <a:cubicBezTo>
                  <a:pt x="1244442" y="1072417"/>
                  <a:pt x="1203720" y="1078011"/>
                  <a:pt x="1176793" y="1081377"/>
                </a:cubicBezTo>
                <a:cubicBezTo>
                  <a:pt x="1062677" y="1095641"/>
                  <a:pt x="1058870" y="1095555"/>
                  <a:pt x="962108" y="1105231"/>
                </a:cubicBezTo>
                <a:cubicBezTo>
                  <a:pt x="948856" y="1107881"/>
                  <a:pt x="935683" y="1110960"/>
                  <a:pt x="922352" y="1113182"/>
                </a:cubicBezTo>
                <a:cubicBezTo>
                  <a:pt x="903866" y="1116263"/>
                  <a:pt x="885070" y="1117458"/>
                  <a:pt x="866693" y="1121134"/>
                </a:cubicBezTo>
                <a:cubicBezTo>
                  <a:pt x="858474" y="1122778"/>
                  <a:pt x="851183" y="1128290"/>
                  <a:pt x="842839" y="1129085"/>
                </a:cubicBezTo>
                <a:cubicBezTo>
                  <a:pt x="795273" y="1133615"/>
                  <a:pt x="747423" y="1134386"/>
                  <a:pt x="699715" y="1137036"/>
                </a:cubicBezTo>
                <a:cubicBezTo>
                  <a:pt x="683812" y="1139687"/>
                  <a:pt x="667745" y="1141491"/>
                  <a:pt x="652007" y="1144988"/>
                </a:cubicBezTo>
                <a:cubicBezTo>
                  <a:pt x="643825" y="1146806"/>
                  <a:pt x="636512" y="1152320"/>
                  <a:pt x="628153" y="1152939"/>
                </a:cubicBezTo>
                <a:cubicBezTo>
                  <a:pt x="564661" y="1157642"/>
                  <a:pt x="500932" y="1158240"/>
                  <a:pt x="437322" y="1160890"/>
                </a:cubicBezTo>
                <a:cubicBezTo>
                  <a:pt x="429840" y="1162761"/>
                  <a:pt x="390993" y="1171610"/>
                  <a:pt x="381663" y="1176793"/>
                </a:cubicBezTo>
                <a:cubicBezTo>
                  <a:pt x="364956" y="1186075"/>
                  <a:pt x="347470" y="1195083"/>
                  <a:pt x="333955" y="1208598"/>
                </a:cubicBezTo>
                <a:cubicBezTo>
                  <a:pt x="318052" y="1224501"/>
                  <a:pt x="304239" y="1242812"/>
                  <a:pt x="286247" y="1256306"/>
                </a:cubicBezTo>
                <a:cubicBezTo>
                  <a:pt x="236450" y="1293654"/>
                  <a:pt x="263813" y="1270789"/>
                  <a:pt x="206734" y="1327868"/>
                </a:cubicBezTo>
                <a:cubicBezTo>
                  <a:pt x="198783" y="1335819"/>
                  <a:pt x="189118" y="1342366"/>
                  <a:pt x="182880" y="1351722"/>
                </a:cubicBezTo>
                <a:cubicBezTo>
                  <a:pt x="177579" y="1359673"/>
                  <a:pt x="171252" y="1367028"/>
                  <a:pt x="166978" y="1375575"/>
                </a:cubicBezTo>
                <a:cubicBezTo>
                  <a:pt x="163230" y="1383072"/>
                  <a:pt x="163675" y="1392455"/>
                  <a:pt x="159026" y="1399429"/>
                </a:cubicBezTo>
                <a:cubicBezTo>
                  <a:pt x="152789" y="1408785"/>
                  <a:pt x="141920" y="1414287"/>
                  <a:pt x="135173" y="1423283"/>
                </a:cubicBezTo>
                <a:cubicBezTo>
                  <a:pt x="125900" y="1435647"/>
                  <a:pt x="119510" y="1449934"/>
                  <a:pt x="111319" y="1463040"/>
                </a:cubicBezTo>
                <a:cubicBezTo>
                  <a:pt x="106254" y="1471144"/>
                  <a:pt x="100717" y="1478943"/>
                  <a:pt x="95416" y="1486894"/>
                </a:cubicBezTo>
                <a:cubicBezTo>
                  <a:pt x="92766" y="1494845"/>
                  <a:pt x="91213" y="1503251"/>
                  <a:pt x="87465" y="1510748"/>
                </a:cubicBezTo>
                <a:cubicBezTo>
                  <a:pt x="83191" y="1519295"/>
                  <a:pt x="75326" y="1525818"/>
                  <a:pt x="71562" y="1534602"/>
                </a:cubicBezTo>
                <a:cubicBezTo>
                  <a:pt x="40755" y="1606485"/>
                  <a:pt x="87634" y="1530374"/>
                  <a:pt x="47708" y="1590261"/>
                </a:cubicBezTo>
                <a:cubicBezTo>
                  <a:pt x="34354" y="1630324"/>
                  <a:pt x="22373" y="1664235"/>
                  <a:pt x="15903" y="1709530"/>
                </a:cubicBezTo>
                <a:cubicBezTo>
                  <a:pt x="4930" y="1786343"/>
                  <a:pt x="10277" y="1746592"/>
                  <a:pt x="0" y="1828800"/>
                </a:cubicBezTo>
                <a:cubicBezTo>
                  <a:pt x="2651" y="2085892"/>
                  <a:pt x="2960" y="2343019"/>
                  <a:pt x="7952" y="2600076"/>
                </a:cubicBezTo>
                <a:cubicBezTo>
                  <a:pt x="8118" y="2608638"/>
                  <a:pt x="15568" y="2657138"/>
                  <a:pt x="23854" y="2671638"/>
                </a:cubicBezTo>
                <a:cubicBezTo>
                  <a:pt x="30429" y="2683144"/>
                  <a:pt x="39757" y="2692841"/>
                  <a:pt x="47708" y="2703443"/>
                </a:cubicBezTo>
                <a:cubicBezTo>
                  <a:pt x="50358" y="2711394"/>
                  <a:pt x="53356" y="2719238"/>
                  <a:pt x="55659" y="2727297"/>
                </a:cubicBezTo>
                <a:cubicBezTo>
                  <a:pt x="62958" y="2752843"/>
                  <a:pt x="60147" y="2763590"/>
                  <a:pt x="79513" y="2782956"/>
                </a:cubicBezTo>
                <a:cubicBezTo>
                  <a:pt x="86270" y="2789713"/>
                  <a:pt x="95416" y="2793558"/>
                  <a:pt x="103367" y="2798859"/>
                </a:cubicBezTo>
                <a:cubicBezTo>
                  <a:pt x="108668" y="2806810"/>
                  <a:pt x="113051" y="2815457"/>
                  <a:pt x="119270" y="2822713"/>
                </a:cubicBezTo>
                <a:cubicBezTo>
                  <a:pt x="129027" y="2834097"/>
                  <a:pt x="143361" y="2841662"/>
                  <a:pt x="151075" y="2854518"/>
                </a:cubicBezTo>
                <a:cubicBezTo>
                  <a:pt x="159699" y="2868892"/>
                  <a:pt x="157680" y="2888278"/>
                  <a:pt x="166978" y="2902226"/>
                </a:cubicBezTo>
                <a:lnTo>
                  <a:pt x="214686" y="2973788"/>
                </a:lnTo>
                <a:cubicBezTo>
                  <a:pt x="219987" y="2981739"/>
                  <a:pt x="223831" y="2990885"/>
                  <a:pt x="230588" y="2997642"/>
                </a:cubicBezTo>
                <a:lnTo>
                  <a:pt x="254442" y="3021495"/>
                </a:lnTo>
                <a:cubicBezTo>
                  <a:pt x="269348" y="3051307"/>
                  <a:pt x="270974" y="3059300"/>
                  <a:pt x="294199" y="3085106"/>
                </a:cubicBezTo>
                <a:cubicBezTo>
                  <a:pt x="309244" y="3101822"/>
                  <a:pt x="329431" y="3114102"/>
                  <a:pt x="341906" y="3132814"/>
                </a:cubicBezTo>
                <a:cubicBezTo>
                  <a:pt x="381387" y="3192034"/>
                  <a:pt x="330648" y="3119306"/>
                  <a:pt x="381663" y="3180522"/>
                </a:cubicBezTo>
                <a:cubicBezTo>
                  <a:pt x="387781" y="3187863"/>
                  <a:pt x="390809" y="3197618"/>
                  <a:pt x="397566" y="3204375"/>
                </a:cubicBezTo>
                <a:cubicBezTo>
                  <a:pt x="404323" y="3211132"/>
                  <a:pt x="413774" y="3214544"/>
                  <a:pt x="421419" y="3220278"/>
                </a:cubicBezTo>
                <a:cubicBezTo>
                  <a:pt x="445595" y="3238410"/>
                  <a:pt x="471612" y="3254568"/>
                  <a:pt x="492981" y="3275937"/>
                </a:cubicBezTo>
                <a:cubicBezTo>
                  <a:pt x="562671" y="3345627"/>
                  <a:pt x="474269" y="3260343"/>
                  <a:pt x="540689" y="3315694"/>
                </a:cubicBezTo>
                <a:cubicBezTo>
                  <a:pt x="589040" y="3355987"/>
                  <a:pt x="537498" y="3326026"/>
                  <a:pt x="596348" y="3355450"/>
                </a:cubicBezTo>
                <a:cubicBezTo>
                  <a:pt x="631915" y="3408799"/>
                  <a:pt x="590016" y="3356530"/>
                  <a:pt x="636105" y="3387255"/>
                </a:cubicBezTo>
                <a:cubicBezTo>
                  <a:pt x="645461" y="3393492"/>
                  <a:pt x="650603" y="3404871"/>
                  <a:pt x="659959" y="3411109"/>
                </a:cubicBezTo>
                <a:cubicBezTo>
                  <a:pt x="666933" y="3415758"/>
                  <a:pt x="676316" y="3415313"/>
                  <a:pt x="683813" y="3419061"/>
                </a:cubicBezTo>
                <a:cubicBezTo>
                  <a:pt x="750788" y="3452549"/>
                  <a:pt x="661176" y="3414852"/>
                  <a:pt x="731520" y="3458817"/>
                </a:cubicBezTo>
                <a:cubicBezTo>
                  <a:pt x="743624" y="3466382"/>
                  <a:pt x="758747" y="3467885"/>
                  <a:pt x="771277" y="3474720"/>
                </a:cubicBezTo>
                <a:cubicBezTo>
                  <a:pt x="788056" y="3483872"/>
                  <a:pt x="800443" y="3501890"/>
                  <a:pt x="818985" y="3506525"/>
                </a:cubicBezTo>
                <a:cubicBezTo>
                  <a:pt x="829182" y="3509074"/>
                  <a:pt x="863232" y="3516722"/>
                  <a:pt x="874644" y="3522428"/>
                </a:cubicBezTo>
                <a:cubicBezTo>
                  <a:pt x="883191" y="3526702"/>
                  <a:pt x="889765" y="3534449"/>
                  <a:pt x="898498" y="3538330"/>
                </a:cubicBezTo>
                <a:cubicBezTo>
                  <a:pt x="913816" y="3545138"/>
                  <a:pt x="946206" y="3554233"/>
                  <a:pt x="946206" y="3554233"/>
                </a:cubicBezTo>
                <a:cubicBezTo>
                  <a:pt x="954157" y="3559534"/>
                  <a:pt x="960926" y="3567325"/>
                  <a:pt x="970059" y="3570135"/>
                </a:cubicBezTo>
                <a:cubicBezTo>
                  <a:pt x="995893" y="3578084"/>
                  <a:pt x="1049573" y="3586038"/>
                  <a:pt x="1049573" y="3586038"/>
                </a:cubicBezTo>
                <a:lnTo>
                  <a:pt x="1622066" y="3578087"/>
                </a:lnTo>
                <a:cubicBezTo>
                  <a:pt x="1680678" y="3576584"/>
                  <a:pt x="1660334" y="3565662"/>
                  <a:pt x="1717482" y="3554233"/>
                </a:cubicBezTo>
                <a:lnTo>
                  <a:pt x="1757239" y="3546282"/>
                </a:lnTo>
                <a:cubicBezTo>
                  <a:pt x="1804126" y="3515023"/>
                  <a:pt x="1759863" y="3539396"/>
                  <a:pt x="1844703" y="3522428"/>
                </a:cubicBezTo>
                <a:cubicBezTo>
                  <a:pt x="1863624" y="3518644"/>
                  <a:pt x="1881718" y="3511497"/>
                  <a:pt x="1900362" y="3506525"/>
                </a:cubicBezTo>
                <a:cubicBezTo>
                  <a:pt x="1921480" y="3500893"/>
                  <a:pt x="1942769" y="3495923"/>
                  <a:pt x="1963973" y="3490622"/>
                </a:cubicBezTo>
                <a:lnTo>
                  <a:pt x="1995778" y="3482671"/>
                </a:lnTo>
                <a:cubicBezTo>
                  <a:pt x="2003729" y="3477370"/>
                  <a:pt x="2011085" y="3471042"/>
                  <a:pt x="2019632" y="3466768"/>
                </a:cubicBezTo>
                <a:cubicBezTo>
                  <a:pt x="2027129" y="3463020"/>
                  <a:pt x="2035400" y="3461022"/>
                  <a:pt x="2043486" y="3458817"/>
                </a:cubicBezTo>
                <a:cubicBezTo>
                  <a:pt x="2064572" y="3453067"/>
                  <a:pt x="2086362" y="3449827"/>
                  <a:pt x="2107096" y="3442915"/>
                </a:cubicBezTo>
                <a:cubicBezTo>
                  <a:pt x="2115047" y="3440264"/>
                  <a:pt x="2123102" y="3437906"/>
                  <a:pt x="2130950" y="3434963"/>
                </a:cubicBezTo>
                <a:cubicBezTo>
                  <a:pt x="2144314" y="3429951"/>
                  <a:pt x="2157035" y="3423162"/>
                  <a:pt x="2170706" y="3419061"/>
                </a:cubicBezTo>
                <a:cubicBezTo>
                  <a:pt x="2183651" y="3415178"/>
                  <a:pt x="2197211" y="3413760"/>
                  <a:pt x="2210463" y="3411109"/>
                </a:cubicBezTo>
                <a:cubicBezTo>
                  <a:pt x="2215764" y="3403158"/>
                  <a:pt x="2218262" y="3392320"/>
                  <a:pt x="2226366" y="3387255"/>
                </a:cubicBezTo>
                <a:cubicBezTo>
                  <a:pt x="2240581" y="3378371"/>
                  <a:pt x="2258171" y="3376654"/>
                  <a:pt x="2274073" y="3371353"/>
                </a:cubicBezTo>
                <a:cubicBezTo>
                  <a:pt x="2289976" y="3366052"/>
                  <a:pt x="2306217" y="3361675"/>
                  <a:pt x="2321781" y="3355450"/>
                </a:cubicBezTo>
                <a:cubicBezTo>
                  <a:pt x="2335033" y="3350149"/>
                  <a:pt x="2348772" y="3345931"/>
                  <a:pt x="2361538" y="3339548"/>
                </a:cubicBezTo>
                <a:cubicBezTo>
                  <a:pt x="2370086" y="3335274"/>
                  <a:pt x="2376158" y="3326107"/>
                  <a:pt x="2385392" y="3323645"/>
                </a:cubicBezTo>
                <a:cubicBezTo>
                  <a:pt x="2416547" y="3315337"/>
                  <a:pt x="2450218" y="3317938"/>
                  <a:pt x="2480807" y="3307742"/>
                </a:cubicBezTo>
                <a:lnTo>
                  <a:pt x="2504661" y="3299791"/>
                </a:lnTo>
                <a:cubicBezTo>
                  <a:pt x="2512612" y="3294490"/>
                  <a:pt x="2519968" y="3288162"/>
                  <a:pt x="2528515" y="3283888"/>
                </a:cubicBezTo>
                <a:cubicBezTo>
                  <a:pt x="2536012" y="3280140"/>
                  <a:pt x="2545298" y="3280437"/>
                  <a:pt x="2552369" y="3275937"/>
                </a:cubicBezTo>
                <a:cubicBezTo>
                  <a:pt x="2574730" y="3261707"/>
                  <a:pt x="2594776" y="3244132"/>
                  <a:pt x="2615979" y="3228229"/>
                </a:cubicBezTo>
                <a:cubicBezTo>
                  <a:pt x="2626581" y="3220278"/>
                  <a:pt x="2636758" y="3211726"/>
                  <a:pt x="2647785" y="3204375"/>
                </a:cubicBezTo>
                <a:cubicBezTo>
                  <a:pt x="2655736" y="3199074"/>
                  <a:pt x="2664298" y="3194591"/>
                  <a:pt x="2671639" y="3188473"/>
                </a:cubicBezTo>
                <a:cubicBezTo>
                  <a:pt x="2680278" y="3181274"/>
                  <a:pt x="2686955" y="3171937"/>
                  <a:pt x="2695493" y="3164619"/>
                </a:cubicBezTo>
                <a:cubicBezTo>
                  <a:pt x="2721478" y="3142346"/>
                  <a:pt x="2725982" y="3142841"/>
                  <a:pt x="2751152" y="3124862"/>
                </a:cubicBezTo>
                <a:cubicBezTo>
                  <a:pt x="2813526" y="3080309"/>
                  <a:pt x="2752572" y="3123619"/>
                  <a:pt x="2814762" y="3069203"/>
                </a:cubicBezTo>
                <a:cubicBezTo>
                  <a:pt x="2824735" y="3060476"/>
                  <a:pt x="2836717" y="3054214"/>
                  <a:pt x="2846567" y="3045349"/>
                </a:cubicBezTo>
                <a:cubicBezTo>
                  <a:pt x="2863283" y="3030304"/>
                  <a:pt x="2878372" y="3013544"/>
                  <a:pt x="2894275" y="2997642"/>
                </a:cubicBezTo>
                <a:lnTo>
                  <a:pt x="2973788" y="2918128"/>
                </a:lnTo>
                <a:lnTo>
                  <a:pt x="3037399" y="2854518"/>
                </a:lnTo>
                <a:lnTo>
                  <a:pt x="3069204" y="2838615"/>
                </a:lnTo>
                <a:cubicBezTo>
                  <a:pt x="3074505" y="2828013"/>
                  <a:pt x="3079225" y="2817101"/>
                  <a:pt x="3085106" y="2806810"/>
                </a:cubicBezTo>
                <a:cubicBezTo>
                  <a:pt x="3092090" y="2794588"/>
                  <a:pt x="3117837" y="2759181"/>
                  <a:pt x="3124863" y="2751151"/>
                </a:cubicBezTo>
                <a:cubicBezTo>
                  <a:pt x="3196921" y="2668800"/>
                  <a:pt x="3120376" y="2767735"/>
                  <a:pt x="3180522" y="2687541"/>
                </a:cubicBezTo>
                <a:cubicBezTo>
                  <a:pt x="3200506" y="2627586"/>
                  <a:pt x="3171225" y="2699161"/>
                  <a:pt x="3212327" y="2647784"/>
                </a:cubicBezTo>
                <a:cubicBezTo>
                  <a:pt x="3217563" y="2641239"/>
                  <a:pt x="3216531" y="2631427"/>
                  <a:pt x="3220279" y="2623930"/>
                </a:cubicBezTo>
                <a:cubicBezTo>
                  <a:pt x="3224553" y="2615383"/>
                  <a:pt x="3231907" y="2608623"/>
                  <a:pt x="3236181" y="2600076"/>
                </a:cubicBezTo>
                <a:cubicBezTo>
                  <a:pt x="3266298" y="2539842"/>
                  <a:pt x="3234083" y="2578321"/>
                  <a:pt x="3275938" y="2536466"/>
                </a:cubicBezTo>
                <a:cubicBezTo>
                  <a:pt x="3306754" y="2444015"/>
                  <a:pt x="3273305" y="2527601"/>
                  <a:pt x="3315694" y="2456953"/>
                </a:cubicBezTo>
                <a:cubicBezTo>
                  <a:pt x="3324842" y="2441707"/>
                  <a:pt x="3330913" y="2424787"/>
                  <a:pt x="3339548" y="2409245"/>
                </a:cubicBezTo>
                <a:cubicBezTo>
                  <a:pt x="3344189" y="2400891"/>
                  <a:pt x="3350386" y="2393495"/>
                  <a:pt x="3355451" y="2385391"/>
                </a:cubicBezTo>
                <a:cubicBezTo>
                  <a:pt x="3363642" y="2372286"/>
                  <a:pt x="3371354" y="2358887"/>
                  <a:pt x="3379305" y="2345635"/>
                </a:cubicBezTo>
                <a:cubicBezTo>
                  <a:pt x="3381955" y="2335033"/>
                  <a:pt x="3384885" y="2324497"/>
                  <a:pt x="3387256" y="2313829"/>
                </a:cubicBezTo>
                <a:cubicBezTo>
                  <a:pt x="3390188" y="2300636"/>
                  <a:pt x="3389718" y="2286423"/>
                  <a:pt x="3395207" y="2274073"/>
                </a:cubicBezTo>
                <a:cubicBezTo>
                  <a:pt x="3400589" y="2261963"/>
                  <a:pt x="3411110" y="2252870"/>
                  <a:pt x="3419061" y="2242268"/>
                </a:cubicBezTo>
                <a:cubicBezTo>
                  <a:pt x="3436856" y="2153298"/>
                  <a:pt x="3411801" y="2248837"/>
                  <a:pt x="3450866" y="2170706"/>
                </a:cubicBezTo>
                <a:cubicBezTo>
                  <a:pt x="3458363" y="2155713"/>
                  <a:pt x="3459272" y="2137991"/>
                  <a:pt x="3466769" y="2122998"/>
                </a:cubicBezTo>
                <a:cubicBezTo>
                  <a:pt x="3477371" y="2101795"/>
                  <a:pt x="3491077" y="2081877"/>
                  <a:pt x="3498574" y="2059388"/>
                </a:cubicBezTo>
                <a:cubicBezTo>
                  <a:pt x="3507494" y="2032631"/>
                  <a:pt x="3506711" y="2031234"/>
                  <a:pt x="3522428" y="2003728"/>
                </a:cubicBezTo>
                <a:cubicBezTo>
                  <a:pt x="3527169" y="1995431"/>
                  <a:pt x="3534057" y="1988422"/>
                  <a:pt x="3538331" y="1979875"/>
                </a:cubicBezTo>
                <a:cubicBezTo>
                  <a:pt x="3544714" y="1967109"/>
                  <a:pt x="3547850" y="1952884"/>
                  <a:pt x="3554233" y="1940118"/>
                </a:cubicBezTo>
                <a:cubicBezTo>
                  <a:pt x="3565302" y="1917979"/>
                  <a:pt x="3576406" y="1909994"/>
                  <a:pt x="3593990" y="1892410"/>
                </a:cubicBezTo>
                <a:cubicBezTo>
                  <a:pt x="3607963" y="1850490"/>
                  <a:pt x="3592706" y="1884409"/>
                  <a:pt x="3625795" y="1844702"/>
                </a:cubicBezTo>
                <a:cubicBezTo>
                  <a:pt x="3631913" y="1837361"/>
                  <a:pt x="3635349" y="1827990"/>
                  <a:pt x="3641698" y="1820848"/>
                </a:cubicBezTo>
                <a:cubicBezTo>
                  <a:pt x="3656639" y="1804039"/>
                  <a:pt x="3689406" y="1773141"/>
                  <a:pt x="3689406" y="1773141"/>
                </a:cubicBezTo>
                <a:cubicBezTo>
                  <a:pt x="3697374" y="1749235"/>
                  <a:pt x="3696133" y="1745984"/>
                  <a:pt x="3713259" y="1725433"/>
                </a:cubicBezTo>
                <a:cubicBezTo>
                  <a:pt x="3720458" y="1716794"/>
                  <a:pt x="3730209" y="1710455"/>
                  <a:pt x="3737113" y="1701579"/>
                </a:cubicBezTo>
                <a:cubicBezTo>
                  <a:pt x="3787064" y="1637357"/>
                  <a:pt x="3746594" y="1668755"/>
                  <a:pt x="3792773" y="1637968"/>
                </a:cubicBezTo>
                <a:cubicBezTo>
                  <a:pt x="3803375" y="1622066"/>
                  <a:pt x="3808676" y="1600863"/>
                  <a:pt x="3824578" y="1590261"/>
                </a:cubicBezTo>
                <a:lnTo>
                  <a:pt x="3896139" y="1542553"/>
                </a:lnTo>
                <a:cubicBezTo>
                  <a:pt x="3904090" y="1537252"/>
                  <a:pt x="3911445" y="1530924"/>
                  <a:pt x="3919993" y="1526650"/>
                </a:cubicBezTo>
                <a:lnTo>
                  <a:pt x="3951799" y="1510748"/>
                </a:lnTo>
                <a:cubicBezTo>
                  <a:pt x="3967701" y="1494845"/>
                  <a:pt x="3980794" y="1475515"/>
                  <a:pt x="3999506" y="1463040"/>
                </a:cubicBezTo>
                <a:cubicBezTo>
                  <a:pt x="4007457" y="1457739"/>
                  <a:pt x="4016104" y="1453356"/>
                  <a:pt x="4023360" y="1447137"/>
                </a:cubicBezTo>
                <a:cubicBezTo>
                  <a:pt x="4034744" y="1437380"/>
                  <a:pt x="4043458" y="1424698"/>
                  <a:pt x="4055166" y="1415332"/>
                </a:cubicBezTo>
                <a:cubicBezTo>
                  <a:pt x="4070090" y="1403393"/>
                  <a:pt x="4090934" y="1398451"/>
                  <a:pt x="4102873" y="1383527"/>
                </a:cubicBezTo>
                <a:cubicBezTo>
                  <a:pt x="4120058" y="1362046"/>
                  <a:pt x="4137021" y="1337843"/>
                  <a:pt x="4158533" y="1319916"/>
                </a:cubicBezTo>
                <a:cubicBezTo>
                  <a:pt x="4165874" y="1313798"/>
                  <a:pt x="4174435" y="1309315"/>
                  <a:pt x="4182386" y="1304014"/>
                </a:cubicBezTo>
                <a:cubicBezTo>
                  <a:pt x="4219865" y="1247797"/>
                  <a:pt x="4170918" y="1315482"/>
                  <a:pt x="4230094" y="1256306"/>
                </a:cubicBezTo>
                <a:cubicBezTo>
                  <a:pt x="4271866" y="1214534"/>
                  <a:pt x="4238356" y="1236787"/>
                  <a:pt x="4269851" y="1192695"/>
                </a:cubicBezTo>
                <a:cubicBezTo>
                  <a:pt x="4276387" y="1183545"/>
                  <a:pt x="4286801" y="1177718"/>
                  <a:pt x="4293705" y="1168842"/>
                </a:cubicBezTo>
                <a:cubicBezTo>
                  <a:pt x="4360284" y="1083241"/>
                  <a:pt x="4295206" y="1151438"/>
                  <a:pt x="4349364" y="1097280"/>
                </a:cubicBezTo>
                <a:cubicBezTo>
                  <a:pt x="4367594" y="1042587"/>
                  <a:pt x="4342659" y="1109014"/>
                  <a:pt x="4381169" y="1041621"/>
                </a:cubicBezTo>
                <a:cubicBezTo>
                  <a:pt x="4385327" y="1034344"/>
                  <a:pt x="4384962" y="1025044"/>
                  <a:pt x="4389120" y="1017767"/>
                </a:cubicBezTo>
                <a:cubicBezTo>
                  <a:pt x="4395695" y="1006261"/>
                  <a:pt x="4405023" y="996564"/>
                  <a:pt x="4412974" y="985962"/>
                </a:cubicBezTo>
                <a:cubicBezTo>
                  <a:pt x="4427510" y="942356"/>
                  <a:pt x="4413485" y="978681"/>
                  <a:pt x="4444779" y="922351"/>
                </a:cubicBezTo>
                <a:cubicBezTo>
                  <a:pt x="4450535" y="911989"/>
                  <a:pt x="4454801" y="900837"/>
                  <a:pt x="4460682" y="890546"/>
                </a:cubicBezTo>
                <a:cubicBezTo>
                  <a:pt x="4483909" y="849899"/>
                  <a:pt x="4486763" y="867967"/>
                  <a:pt x="4508390" y="803082"/>
                </a:cubicBezTo>
                <a:cubicBezTo>
                  <a:pt x="4511040" y="795131"/>
                  <a:pt x="4514523" y="787410"/>
                  <a:pt x="4516341" y="779228"/>
                </a:cubicBezTo>
                <a:cubicBezTo>
                  <a:pt x="4519838" y="763490"/>
                  <a:pt x="4519660" y="746962"/>
                  <a:pt x="4524293" y="731520"/>
                </a:cubicBezTo>
                <a:cubicBezTo>
                  <a:pt x="4527699" y="720167"/>
                  <a:pt x="4534894" y="710317"/>
                  <a:pt x="4540195" y="699715"/>
                </a:cubicBezTo>
                <a:cubicBezTo>
                  <a:pt x="4545496" y="678511"/>
                  <a:pt x="4547981" y="656397"/>
                  <a:pt x="4556098" y="636104"/>
                </a:cubicBezTo>
                <a:cubicBezTo>
                  <a:pt x="4561399" y="622852"/>
                  <a:pt x="4567803" y="609990"/>
                  <a:pt x="4572000" y="596348"/>
                </a:cubicBezTo>
                <a:cubicBezTo>
                  <a:pt x="4578428" y="575458"/>
                  <a:pt x="4582602" y="553941"/>
                  <a:pt x="4587903" y="532737"/>
                </a:cubicBezTo>
                <a:cubicBezTo>
                  <a:pt x="4590553" y="522135"/>
                  <a:pt x="4591795" y="511078"/>
                  <a:pt x="4595854" y="500932"/>
                </a:cubicBezTo>
                <a:cubicBezTo>
                  <a:pt x="4601155" y="487680"/>
                  <a:pt x="4607243" y="474716"/>
                  <a:pt x="4611757" y="461175"/>
                </a:cubicBezTo>
                <a:cubicBezTo>
                  <a:pt x="4619664" y="437453"/>
                  <a:pt x="4623745" y="405149"/>
                  <a:pt x="4627659" y="381662"/>
                </a:cubicBezTo>
                <a:cubicBezTo>
                  <a:pt x="4625009" y="315401"/>
                  <a:pt x="4626306" y="248865"/>
                  <a:pt x="4619708" y="182880"/>
                </a:cubicBezTo>
                <a:cubicBezTo>
                  <a:pt x="4616861" y="154413"/>
                  <a:pt x="4600606" y="141499"/>
                  <a:pt x="4587903" y="119269"/>
                </a:cubicBezTo>
                <a:cubicBezTo>
                  <a:pt x="4575014" y="96713"/>
                  <a:pt x="4572700" y="82979"/>
                  <a:pt x="4556098" y="63610"/>
                </a:cubicBezTo>
                <a:cubicBezTo>
                  <a:pt x="4546341" y="52226"/>
                  <a:pt x="4535677" y="41562"/>
                  <a:pt x="4524293" y="31805"/>
                </a:cubicBezTo>
                <a:cubicBezTo>
                  <a:pt x="4508556" y="18316"/>
                  <a:pt x="4486686" y="9026"/>
                  <a:pt x="4468633" y="0"/>
                </a:cubicBezTo>
                <a:lnTo>
                  <a:pt x="4341413" y="7951"/>
                </a:lnTo>
                <a:cubicBezTo>
                  <a:pt x="4295849" y="11596"/>
                  <a:pt x="4258764" y="17486"/>
                  <a:pt x="4214192" y="23854"/>
                </a:cubicBezTo>
                <a:cubicBezTo>
                  <a:pt x="4198289" y="29155"/>
                  <a:pt x="4182746" y="35690"/>
                  <a:pt x="4166484" y="39756"/>
                </a:cubicBezTo>
                <a:lnTo>
                  <a:pt x="4102873" y="55659"/>
                </a:lnTo>
                <a:cubicBezTo>
                  <a:pt x="4049554" y="82320"/>
                  <a:pt x="4093391" y="63275"/>
                  <a:pt x="4039263" y="79513"/>
                </a:cubicBezTo>
                <a:cubicBezTo>
                  <a:pt x="4023207" y="84330"/>
                  <a:pt x="3992880" y="79513"/>
                  <a:pt x="3983604" y="79513"/>
                </a:cubicBezTo>
                <a:close/>
              </a:path>
            </a:pathLst>
          </a:custGeom>
          <a:solidFill>
            <a:schemeClr val="accent1">
              <a:alpha val="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96139" y="5836259"/>
            <a:ext cx="682724" cy="326003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8758" y="5836259"/>
            <a:ext cx="12563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Yikes!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8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Evidence on US Investors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5" y="1588252"/>
            <a:ext cx="8553816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271" y="3168539"/>
            <a:ext cx="181634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Very similar predictive relationship for U.S. investors alone, especially for “softer” constraints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71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2829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IV. New Risk Indicators and the EM Experience in 2013?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6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Quasi-Natural Experiment?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1112"/>
            <a:ext cx="8367486" cy="4525963"/>
          </a:xfrm>
        </p:spPr>
        <p:txBody>
          <a:bodyPr/>
          <a:lstStyle/>
          <a:p>
            <a:r>
              <a:rPr lang="en-US" dirty="0" smtClean="0"/>
              <a:t>What about “taper talk” and EM portfolio flows in 2013? </a:t>
            </a:r>
          </a:p>
          <a:p>
            <a:endParaRPr lang="en-US" dirty="0" smtClean="0"/>
          </a:p>
          <a:p>
            <a:r>
              <a:rPr lang="en-US" dirty="0" smtClean="0"/>
              <a:t>Are they linked empirically to the cross-country differences in fundamental risks?</a:t>
            </a:r>
          </a:p>
          <a:p>
            <a:endParaRPr lang="en-US" dirty="0"/>
          </a:p>
          <a:p>
            <a:r>
              <a:rPr lang="en-US" dirty="0" smtClean="0"/>
              <a:t>An out-of-sample experiment? (Chapter 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512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Validating EM Indicators Part II:</a:t>
            </a:r>
            <a:br>
              <a:rPr lang="en-US" dirty="0" smtClean="0"/>
            </a:br>
            <a:r>
              <a:rPr lang="en-US" dirty="0" smtClean="0"/>
              <a:t>2013 EM portfolio flows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75050"/>
              </p:ext>
            </p:extLst>
          </p:nvPr>
        </p:nvGraphicFramePr>
        <p:xfrm>
          <a:off x="960639" y="2046514"/>
          <a:ext cx="6848047" cy="421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5935" y="4277276"/>
            <a:ext cx="323440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Lots of cross-country variation!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388" y="6115217"/>
            <a:ext cx="2247923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U.S. Residents Only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9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2013 EM flows?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1559332"/>
            <a:ext cx="7990405" cy="48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1515" y="2526922"/>
            <a:ext cx="343844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1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US" dirty="0" smtClean="0">
                <a:solidFill>
                  <a:schemeClr val="bg1"/>
                </a:solidFill>
              </a:rPr>
              <a:t> increase in limits to legal protections – from Argentina to Korea – is associated with 0.72% higher inflows (lower outflows) in 2013 as a % of 2012 holdings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20737" y="4004250"/>
            <a:ext cx="125199" cy="9596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95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980900"/>
            <a:ext cx="8744988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Emerging Market Enigma Cracked?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487"/>
            <a:ext cx="847066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Hardly! </a:t>
            </a:r>
          </a:p>
          <a:p>
            <a:endParaRPr lang="en-US" sz="1800" dirty="0" smtClean="0"/>
          </a:p>
          <a:p>
            <a:r>
              <a:rPr lang="en-US" sz="2800" dirty="0" smtClean="0"/>
              <a:t>And 2013 is a useful </a:t>
            </a:r>
            <a:r>
              <a:rPr lang="en-US" sz="2800" b="1" dirty="0" smtClean="0"/>
              <a:t>quasi-natural experiment </a:t>
            </a:r>
            <a:r>
              <a:rPr lang="en-US" sz="2800" dirty="0" smtClean="0"/>
              <a:t>to evaluate what institutional attributes of EMs really matter to global investors</a:t>
            </a:r>
          </a:p>
          <a:p>
            <a:endParaRPr lang="en-US" sz="1400" dirty="0"/>
          </a:p>
          <a:p>
            <a:r>
              <a:rPr lang="en-US" sz="2800" b="1" i="1" dirty="0" smtClean="0"/>
              <a:t>“Softer” constraints</a:t>
            </a:r>
            <a:r>
              <a:rPr lang="en-US" sz="2800" dirty="0" smtClean="0"/>
              <a:t> like corporate opacity, limits on legal protections, political instability seem to matter more than </a:t>
            </a:r>
            <a:r>
              <a:rPr lang="en-US" sz="2800" b="1" i="1" dirty="0" smtClean="0"/>
              <a:t>“basic” risks </a:t>
            </a:r>
            <a:r>
              <a:rPr lang="en-US" sz="2800" dirty="0" smtClean="0"/>
              <a:t>like operational costs, market capacity constraints, foreign restrictions</a:t>
            </a:r>
          </a:p>
          <a:p>
            <a:endParaRPr lang="en-US" sz="1300" dirty="0" smtClean="0"/>
          </a:p>
          <a:p>
            <a:r>
              <a:rPr lang="en-US" sz="2800" dirty="0" smtClean="0"/>
              <a:t>What about EMs in 2015?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2" y="1926372"/>
            <a:ext cx="8492890" cy="417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61" y="2106827"/>
            <a:ext cx="6131935" cy="381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6" y="4368673"/>
            <a:ext cx="4009672" cy="21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60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5" y="841517"/>
            <a:ext cx="6195799" cy="56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49" y="1101437"/>
            <a:ext cx="23145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33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Sliding BRICS in May &amp; June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3" y="1779825"/>
            <a:ext cx="8745434" cy="45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07985" y="2511188"/>
            <a:ext cx="4599296" cy="3862315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4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7" y="913049"/>
            <a:ext cx="7395949" cy="551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23881" y="1378424"/>
            <a:ext cx="859809" cy="229377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2162" y="6114911"/>
            <a:ext cx="477603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Bank for International Settlements Quarterly Review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0310" y="1598213"/>
            <a:ext cx="76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?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98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in May &amp; June?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" y="1542321"/>
            <a:ext cx="7386921" cy="48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4564" y="5096385"/>
            <a:ext cx="40398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“Normalize”?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6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Taper Tantrums Began!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1" y="1692449"/>
            <a:ext cx="3687028" cy="46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7943" y="2439111"/>
            <a:ext cx="4028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“We hope that the issuing </a:t>
            </a:r>
            <a:endParaRPr lang="en-US" sz="2400" dirty="0" smtClean="0"/>
          </a:p>
          <a:p>
            <a:r>
              <a:rPr lang="en-US" sz="2400" dirty="0" smtClean="0"/>
              <a:t>country </a:t>
            </a:r>
            <a:r>
              <a:rPr lang="en-US" sz="2400" dirty="0"/>
              <a:t>of the largest reserve </a:t>
            </a:r>
            <a:endParaRPr lang="en-US" sz="2400" dirty="0" smtClean="0"/>
          </a:p>
          <a:p>
            <a:r>
              <a:rPr lang="en-US" sz="2400" dirty="0" smtClean="0"/>
              <a:t>currency </a:t>
            </a:r>
            <a:r>
              <a:rPr lang="en-US" sz="2400" dirty="0"/>
              <a:t>in the world should </a:t>
            </a:r>
            <a:endParaRPr lang="en-US" sz="2400" dirty="0" smtClean="0"/>
          </a:p>
          <a:p>
            <a:r>
              <a:rPr lang="en-US" sz="2400" dirty="0" smtClean="0"/>
              <a:t>be </a:t>
            </a:r>
            <a:r>
              <a:rPr lang="en-US" sz="2400" dirty="0"/>
              <a:t>mindful of the spillover </a:t>
            </a:r>
            <a:endParaRPr lang="en-US" sz="2400" dirty="0" smtClean="0"/>
          </a:p>
          <a:p>
            <a:r>
              <a:rPr lang="en-US" sz="2400" dirty="0" smtClean="0"/>
              <a:t>effects </a:t>
            </a:r>
            <a:r>
              <a:rPr lang="en-US" sz="2400" dirty="0"/>
              <a:t>of its macroeconomic </a:t>
            </a:r>
            <a:endParaRPr lang="en-US" sz="2400" dirty="0" smtClean="0"/>
          </a:p>
          <a:p>
            <a:r>
              <a:rPr lang="en-US" sz="2400" dirty="0" smtClean="0"/>
              <a:t>policies.” </a:t>
            </a:r>
            <a:r>
              <a:rPr lang="en-US" sz="2400" b="1" dirty="0" smtClean="0"/>
              <a:t>Zhu </a:t>
            </a:r>
            <a:r>
              <a:rPr lang="en-US" sz="2400" b="1" dirty="0" err="1" smtClean="0"/>
              <a:t>Guangyao</a:t>
            </a:r>
            <a:r>
              <a:rPr lang="en-US" sz="2400" b="1" dirty="0" smtClean="0"/>
              <a:t>, China’s Deputy Finance Minister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4024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60" y="2175215"/>
            <a:ext cx="5825289" cy="399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5" y="801930"/>
            <a:ext cx="7964759" cy="131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088640" y="5849618"/>
            <a:ext cx="46551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China Daily, September 6,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48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333333"/>
      </a:dk2>
      <a:lt2>
        <a:srgbClr val="B31B1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31B1B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Sage Hall.potx</Template>
  <TotalTime>28932</TotalTime>
  <Words>1051</Words>
  <Application>Microsoft Office PowerPoint</Application>
  <PresentationFormat>On-screen Show (4:3)</PresentationFormat>
  <Paragraphs>176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Cracking the Emerging Markets Enigma</vt:lpstr>
      <vt:lpstr>I. The Phenomenon:  EMs in 2013</vt:lpstr>
      <vt:lpstr>2013: A Tough Year for EMs</vt:lpstr>
      <vt:lpstr>PowerPoint Presentation</vt:lpstr>
      <vt:lpstr>Sliding BRICS in May &amp; June</vt:lpstr>
      <vt:lpstr>PowerPoint Presentation</vt:lpstr>
      <vt:lpstr>What happened in May &amp; June?</vt:lpstr>
      <vt:lpstr>And the Taper Tantrums Began!</vt:lpstr>
      <vt:lpstr>PowerPoint Presentation</vt:lpstr>
      <vt:lpstr>EM outflows continue in 2014…</vt:lpstr>
      <vt:lpstr>…and so do the Taper Tantrums</vt:lpstr>
      <vt:lpstr>Different countries hit differently?</vt:lpstr>
      <vt:lpstr>So what do we have?</vt:lpstr>
      <vt:lpstr>II. A (biased) perspective  on the EM Experience in 2013</vt:lpstr>
      <vt:lpstr>PowerPoint Presentation</vt:lpstr>
      <vt:lpstr>What is the new book about?</vt:lpstr>
      <vt:lpstr>Why bother writing it?</vt:lpstr>
      <vt:lpstr>What are my risk indicators?</vt:lpstr>
      <vt:lpstr>How do I build them?</vt:lpstr>
      <vt:lpstr>How do I build them?</vt:lpstr>
      <vt:lpstr>PCA for Operational Inefficiencies</vt:lpstr>
      <vt:lpstr>How is the book organized?</vt:lpstr>
      <vt:lpstr>How do the indicators look?</vt:lpstr>
      <vt:lpstr>How do the indicators look?</vt:lpstr>
      <vt:lpstr>How do the EMs rank overall?</vt:lpstr>
      <vt:lpstr>They can evolve over time</vt:lpstr>
      <vt:lpstr>III. Validating EM Indicators</vt:lpstr>
      <vt:lpstr>Validating EM Indicators: Part I</vt:lpstr>
      <vt:lpstr>Biases in Foreign Holdings</vt:lpstr>
      <vt:lpstr>Regression Evidence</vt:lpstr>
      <vt:lpstr>More Evidence on US Investors</vt:lpstr>
      <vt:lpstr>IV. New Risk Indicators and the EM Experience in 2013?</vt:lpstr>
      <vt:lpstr>A Quasi-Natural Experiment?</vt:lpstr>
      <vt:lpstr>Validating EM Indicators Part II: 2013 EM portfolio flows</vt:lpstr>
      <vt:lpstr>What about 2013 EM flows?</vt:lpstr>
      <vt:lpstr>Emerging Market Enigma Cracked?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 Delles</dc:creator>
  <cp:lastModifiedBy>Andrew Karolyi</cp:lastModifiedBy>
  <cp:revision>1030</cp:revision>
  <cp:lastPrinted>2014-03-04T23:37:17Z</cp:lastPrinted>
  <dcterms:created xsi:type="dcterms:W3CDTF">2010-11-05T01:36:33Z</dcterms:created>
  <dcterms:modified xsi:type="dcterms:W3CDTF">2015-03-19T18:56:01Z</dcterms:modified>
</cp:coreProperties>
</file>