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4" r:id="rId3"/>
    <p:sldId id="315" r:id="rId4"/>
    <p:sldId id="341" r:id="rId5"/>
    <p:sldId id="316" r:id="rId6"/>
    <p:sldId id="342" r:id="rId7"/>
    <p:sldId id="335" r:id="rId8"/>
    <p:sldId id="348" r:id="rId9"/>
    <p:sldId id="321" r:id="rId10"/>
    <p:sldId id="317" r:id="rId11"/>
    <p:sldId id="318" r:id="rId12"/>
    <p:sldId id="319" r:id="rId13"/>
    <p:sldId id="343" r:id="rId14"/>
    <p:sldId id="320" r:id="rId15"/>
    <p:sldId id="322" r:id="rId16"/>
    <p:sldId id="336" r:id="rId17"/>
    <p:sldId id="340" r:id="rId18"/>
    <p:sldId id="337" r:id="rId19"/>
    <p:sldId id="324" r:id="rId20"/>
    <p:sldId id="328" r:id="rId21"/>
    <p:sldId id="334" r:id="rId22"/>
    <p:sldId id="350" r:id="rId23"/>
    <p:sldId id="329" r:id="rId24"/>
    <p:sldId id="330" r:id="rId25"/>
    <p:sldId id="331" r:id="rId26"/>
    <p:sldId id="345" r:id="rId27"/>
    <p:sldId id="346" r:id="rId28"/>
    <p:sldId id="347" r:id="rId2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75" autoAdjust="0"/>
  </p:normalViewPr>
  <p:slideViewPr>
    <p:cSldViewPr snapToGrid="0" snapToObjects="1"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k56\Documents\Emerging%20Markets%20Book%202013\Data%202013\Alan%20Kwan%20Work%20Product\FINAL%20DATASHEETS\All%20Scores%20Round%203%20(Alternative%2016%20Variables,%20Redo%20April%2030,%202014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k56\Documents\McLaren%20Karolyi%20EM%20Funds\active%20shares.csv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k56\Documents\McLaren%20Karolyi%20Taper\fund%20attribut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k56\Documents\Personal\Financial%20Management%20Association\2014\Nashville\FMA_Tutorial_Session_Supplemental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Figure_1!$A$60</c:f>
              <c:strCache>
                <c:ptCount val="1"/>
                <c:pt idx="0">
                  <c:v>Emerging Markets</c:v>
                </c:pt>
              </c:strCache>
            </c:strRef>
          </c:tx>
          <c:cat>
            <c:strRef>
              <c:f>Figure_1!$B$59:$G$59</c:f>
              <c:strCache>
                <c:ptCount val="6"/>
                <c:pt idx="0">
                  <c:v>Market Capacity Constraints</c:v>
                </c:pt>
                <c:pt idx="1">
                  <c:v>Operational Inefficiencies</c:v>
                </c:pt>
                <c:pt idx="2">
                  <c:v>Foreign Accessibility Restrictions</c:v>
                </c:pt>
                <c:pt idx="3">
                  <c:v>Corporate Opacity</c:v>
                </c:pt>
                <c:pt idx="4">
                  <c:v>Limits to Legal Protections</c:v>
                </c:pt>
                <c:pt idx="5">
                  <c:v>Political Instability</c:v>
                </c:pt>
              </c:strCache>
            </c:strRef>
          </c:cat>
          <c:val>
            <c:numRef>
              <c:f>Figure_1!$B$60:$G$60</c:f>
              <c:numCache>
                <c:formatCode>0.000000</c:formatCode>
                <c:ptCount val="6"/>
                <c:pt idx="0">
                  <c:v>-0.54813273088297765</c:v>
                </c:pt>
                <c:pt idx="1">
                  <c:v>-0.63771039752332481</c:v>
                </c:pt>
                <c:pt idx="2">
                  <c:v>-0.47220289913797348</c:v>
                </c:pt>
                <c:pt idx="3">
                  <c:v>-0.58790391826608079</c:v>
                </c:pt>
                <c:pt idx="4">
                  <c:v>-0.15763879906942263</c:v>
                </c:pt>
                <c:pt idx="5">
                  <c:v>-0.66777656809745911</c:v>
                </c:pt>
              </c:numCache>
            </c:numRef>
          </c:val>
        </c:ser>
        <c:ser>
          <c:idx val="1"/>
          <c:order val="1"/>
          <c:tx>
            <c:strRef>
              <c:f>Figure_1!$A$61</c:f>
              <c:strCache>
                <c:ptCount val="1"/>
                <c:pt idx="0">
                  <c:v>Developed Markets</c:v>
                </c:pt>
              </c:strCache>
            </c:strRef>
          </c:tx>
          <c:cat>
            <c:strRef>
              <c:f>Figure_1!$B$59:$G$59</c:f>
              <c:strCache>
                <c:ptCount val="6"/>
                <c:pt idx="0">
                  <c:v>Market Capacity Constraints</c:v>
                </c:pt>
                <c:pt idx="1">
                  <c:v>Operational Inefficiencies</c:v>
                </c:pt>
                <c:pt idx="2">
                  <c:v>Foreign Accessibility Restrictions</c:v>
                </c:pt>
                <c:pt idx="3">
                  <c:v>Corporate Opacity</c:v>
                </c:pt>
                <c:pt idx="4">
                  <c:v>Limits to Legal Protections</c:v>
                </c:pt>
                <c:pt idx="5">
                  <c:v>Political Instability</c:v>
                </c:pt>
              </c:strCache>
            </c:strRef>
          </c:cat>
          <c:val>
            <c:numRef>
              <c:f>Figure_1!$B$61:$G$61</c:f>
              <c:numCache>
                <c:formatCode>0.000000</c:formatCode>
                <c:ptCount val="6"/>
                <c:pt idx="0">
                  <c:v>0.39570306290147172</c:v>
                </c:pt>
                <c:pt idx="1">
                  <c:v>0.94667303120734914</c:v>
                </c:pt>
                <c:pt idx="2">
                  <c:v>0.37085088558383039</c:v>
                </c:pt>
                <c:pt idx="3">
                  <c:v>0.97001752466962876</c:v>
                </c:pt>
                <c:pt idx="4">
                  <c:v>0.11336405034217882</c:v>
                </c:pt>
                <c:pt idx="5">
                  <c:v>0.95465340380792219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22176"/>
        <c:axId val="47940736"/>
      </c:radarChart>
      <c:catAx>
        <c:axId val="47922176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7940736"/>
        <c:crosses val="autoZero"/>
        <c:auto val="1"/>
        <c:lblAlgn val="ctr"/>
        <c:lblOffset val="100"/>
        <c:noMultiLvlLbl val="0"/>
      </c:catAx>
      <c:valAx>
        <c:axId val="47940736"/>
        <c:scaling>
          <c:orientation val="minMax"/>
          <c:min val="-1"/>
        </c:scaling>
        <c:delete val="0"/>
        <c:axPos val="l"/>
        <c:majorGridlines>
          <c:spPr>
            <a:ln>
              <a:solidFill>
                <a:schemeClr val="accent1">
                  <a:alpha val="20000"/>
                </a:schemeClr>
              </a:solidFill>
            </a:ln>
          </c:spPr>
        </c:majorGridlines>
        <c:numFmt formatCode="0.0" sourceLinked="0"/>
        <c:majorTickMark val="out"/>
        <c:minorTickMark val="none"/>
        <c:tickLblPos val="nextTo"/>
        <c:crossAx val="479221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strRef>
              <c:f>Sheet1!$F$1:$F$25</c:f>
              <c:strCache>
                <c:ptCount val="25"/>
                <c:pt idx="0">
                  <c:v>Argentina</c:v>
                </c:pt>
                <c:pt idx="1">
                  <c:v>Brazil</c:v>
                </c:pt>
                <c:pt idx="2">
                  <c:v>Chile</c:v>
                </c:pt>
                <c:pt idx="3">
                  <c:v>China</c:v>
                </c:pt>
                <c:pt idx="4">
                  <c:v>Colombia</c:v>
                </c:pt>
                <c:pt idx="5">
                  <c:v>Czech</c:v>
                </c:pt>
                <c:pt idx="6">
                  <c:v>Egypt</c:v>
                </c:pt>
                <c:pt idx="7">
                  <c:v>Hungary</c:v>
                </c:pt>
                <c:pt idx="8">
                  <c:v>India</c:v>
                </c:pt>
                <c:pt idx="9">
                  <c:v>Indonesia</c:v>
                </c:pt>
                <c:pt idx="10">
                  <c:v>Israel</c:v>
                </c:pt>
                <c:pt idx="11">
                  <c:v>Korea</c:v>
                </c:pt>
                <c:pt idx="12">
                  <c:v>Malaysia</c:v>
                </c:pt>
                <c:pt idx="13">
                  <c:v>Mexico</c:v>
                </c:pt>
                <c:pt idx="14">
                  <c:v>Morocco</c:v>
                </c:pt>
                <c:pt idx="15">
                  <c:v>Pakistan</c:v>
                </c:pt>
                <c:pt idx="16">
                  <c:v>Peru</c:v>
                </c:pt>
                <c:pt idx="17">
                  <c:v>Philippines</c:v>
                </c:pt>
                <c:pt idx="18">
                  <c:v>Poland</c:v>
                </c:pt>
                <c:pt idx="19">
                  <c:v>Russia</c:v>
                </c:pt>
                <c:pt idx="20">
                  <c:v>South Africa</c:v>
                </c:pt>
                <c:pt idx="21">
                  <c:v>Taiwan</c:v>
                </c:pt>
                <c:pt idx="22">
                  <c:v>Thailand</c:v>
                </c:pt>
                <c:pt idx="23">
                  <c:v>Turkey</c:v>
                </c:pt>
                <c:pt idx="24">
                  <c:v>Venezuela</c:v>
                </c:pt>
              </c:strCache>
            </c:strRef>
          </c:cat>
          <c:val>
            <c:numRef>
              <c:f>Sheet1!$G$1:$G$25</c:f>
              <c:numCache>
                <c:formatCode>0.00%</c:formatCode>
                <c:ptCount val="25"/>
                <c:pt idx="0">
                  <c:v>-0.15390000000000001</c:v>
                </c:pt>
                <c:pt idx="1">
                  <c:v>3.3500000000000002E-2</c:v>
                </c:pt>
                <c:pt idx="2">
                  <c:v>-8.8400000000000006E-2</c:v>
                </c:pt>
                <c:pt idx="3">
                  <c:v>-0.14680000000000001</c:v>
                </c:pt>
                <c:pt idx="4">
                  <c:v>4.6100000000000002E-2</c:v>
                </c:pt>
                <c:pt idx="5">
                  <c:v>-0.14949999999999999</c:v>
                </c:pt>
                <c:pt idx="6">
                  <c:v>4.7E-2</c:v>
                </c:pt>
                <c:pt idx="7">
                  <c:v>-2.3199999999999998E-2</c:v>
                </c:pt>
                <c:pt idx="8">
                  <c:v>8.1199999999999994E-2</c:v>
                </c:pt>
                <c:pt idx="9">
                  <c:v>1.8200000000000001E-2</c:v>
                </c:pt>
                <c:pt idx="10">
                  <c:v>-3.1800000000000002E-2</c:v>
                </c:pt>
                <c:pt idx="11">
                  <c:v>-3.5900000000000001E-2</c:v>
                </c:pt>
                <c:pt idx="12">
                  <c:v>3.9899999999999998E-2</c:v>
                </c:pt>
                <c:pt idx="13">
                  <c:v>0.1842</c:v>
                </c:pt>
                <c:pt idx="14">
                  <c:v>-7.6100000000000001E-2</c:v>
                </c:pt>
                <c:pt idx="15">
                  <c:v>-0.17760000000000001</c:v>
                </c:pt>
                <c:pt idx="16">
                  <c:v>0.19639999999999999</c:v>
                </c:pt>
                <c:pt idx="17">
                  <c:v>3.3999999999999998E-3</c:v>
                </c:pt>
                <c:pt idx="18">
                  <c:v>-7.4700000000000003E-2</c:v>
                </c:pt>
                <c:pt idx="19">
                  <c:v>1.9E-2</c:v>
                </c:pt>
                <c:pt idx="20">
                  <c:v>2.2499999999999999E-2</c:v>
                </c:pt>
                <c:pt idx="21">
                  <c:v>-5.7000000000000002E-3</c:v>
                </c:pt>
                <c:pt idx="22">
                  <c:v>5.2499999999999998E-2</c:v>
                </c:pt>
                <c:pt idx="23">
                  <c:v>-2.6800000000000001E-2</c:v>
                </c:pt>
                <c:pt idx="24">
                  <c:v>-0.28100000000000003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78344192"/>
        <c:axId val="78345728"/>
      </c:barChart>
      <c:catAx>
        <c:axId val="78344192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78345728"/>
        <c:crosses val="autoZero"/>
        <c:auto val="1"/>
        <c:lblAlgn val="ctr"/>
        <c:lblOffset val="100"/>
        <c:noMultiLvlLbl val="0"/>
      </c:catAx>
      <c:valAx>
        <c:axId val="78345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Net Flows of Foreign Debt &amp; Equity in 2013 </a:t>
                </a:r>
              </a:p>
              <a:p>
                <a:pPr>
                  <a:defRPr sz="1400" b="0"/>
                </a:pPr>
                <a:r>
                  <a:rPr lang="en-US" sz="1400" b="0"/>
                  <a:t>as % of Total Foreign Holdings in 2012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783441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'active shares'!$J$26</c:f>
              <c:strCache>
                <c:ptCount val="1"/>
                <c:pt idx="0">
                  <c:v>Change in Active Share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cat>
            <c:numRef>
              <c:f>'active shares'!$I$27:$I$47</c:f>
              <c:numCache>
                <c:formatCode>General</c:formatCode>
                <c:ptCount val="21"/>
                <c:pt idx="0">
                  <c:v>-20</c:v>
                </c:pt>
                <c:pt idx="1">
                  <c:v>-18</c:v>
                </c:pt>
                <c:pt idx="2">
                  <c:v>-16</c:v>
                </c:pt>
                <c:pt idx="3">
                  <c:v>-14</c:v>
                </c:pt>
                <c:pt idx="4">
                  <c:v>-12</c:v>
                </c:pt>
                <c:pt idx="5">
                  <c:v>-10</c:v>
                </c:pt>
                <c:pt idx="6">
                  <c:v>-8</c:v>
                </c:pt>
                <c:pt idx="7">
                  <c:v>-6</c:v>
                </c:pt>
                <c:pt idx="8">
                  <c:v>-4</c:v>
                </c:pt>
                <c:pt idx="9">
                  <c:v>-2</c:v>
                </c:pt>
                <c:pt idx="10">
                  <c:v>0</c:v>
                </c:pt>
                <c:pt idx="11">
                  <c:v>2</c:v>
                </c:pt>
                <c:pt idx="12">
                  <c:v>4</c:v>
                </c:pt>
                <c:pt idx="13">
                  <c:v>6</c:v>
                </c:pt>
                <c:pt idx="14">
                  <c:v>8</c:v>
                </c:pt>
                <c:pt idx="15">
                  <c:v>10</c:v>
                </c:pt>
                <c:pt idx="16">
                  <c:v>12</c:v>
                </c:pt>
                <c:pt idx="17">
                  <c:v>14</c:v>
                </c:pt>
                <c:pt idx="18">
                  <c:v>16</c:v>
                </c:pt>
                <c:pt idx="19">
                  <c:v>18</c:v>
                </c:pt>
                <c:pt idx="20">
                  <c:v>20</c:v>
                </c:pt>
              </c:numCache>
            </c:numRef>
          </c:cat>
          <c:val>
            <c:numRef>
              <c:f>'active shares'!$J$27:$J$47</c:f>
              <c:numCache>
                <c:formatCode>General</c:formatCode>
                <c:ptCount val="21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4</c:v>
                </c:pt>
                <c:pt idx="7">
                  <c:v>6</c:v>
                </c:pt>
                <c:pt idx="8">
                  <c:v>9</c:v>
                </c:pt>
                <c:pt idx="9">
                  <c:v>19</c:v>
                </c:pt>
                <c:pt idx="10">
                  <c:v>80</c:v>
                </c:pt>
                <c:pt idx="11">
                  <c:v>79</c:v>
                </c:pt>
                <c:pt idx="12">
                  <c:v>47</c:v>
                </c:pt>
                <c:pt idx="13">
                  <c:v>29</c:v>
                </c:pt>
                <c:pt idx="14">
                  <c:v>20</c:v>
                </c:pt>
                <c:pt idx="15">
                  <c:v>5</c:v>
                </c:pt>
                <c:pt idx="16">
                  <c:v>3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84472960"/>
        <c:axId val="84475264"/>
      </c:barChart>
      <c:catAx>
        <c:axId val="84472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Change in Country-level Active Share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475264"/>
        <c:crosses val="autoZero"/>
        <c:auto val="1"/>
        <c:lblAlgn val="ctr"/>
        <c:lblOffset val="100"/>
        <c:noMultiLvlLbl val="0"/>
      </c:catAx>
      <c:valAx>
        <c:axId val="84475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Frequency (out of 312 GEM Mutual Funds)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4729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attributes!$F$319</c:f>
              <c:strCache>
                <c:ptCount val="1"/>
                <c:pt idx="0">
                  <c:v>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attributes!$E$320:$E$341</c:f>
              <c:strCache>
                <c:ptCount val="22"/>
                <c:pt idx="0">
                  <c:v>-50</c:v>
                </c:pt>
                <c:pt idx="1">
                  <c:v>-45</c:v>
                </c:pt>
                <c:pt idx="2">
                  <c:v>-40</c:v>
                </c:pt>
                <c:pt idx="3">
                  <c:v>-35</c:v>
                </c:pt>
                <c:pt idx="4">
                  <c:v>-30</c:v>
                </c:pt>
                <c:pt idx="5">
                  <c:v>-25</c:v>
                </c:pt>
                <c:pt idx="6">
                  <c:v>-20</c:v>
                </c:pt>
                <c:pt idx="7">
                  <c:v>-15</c:v>
                </c:pt>
                <c:pt idx="8">
                  <c:v>-10</c:v>
                </c:pt>
                <c:pt idx="9">
                  <c:v>-5</c:v>
                </c:pt>
                <c:pt idx="10">
                  <c:v>0</c:v>
                </c:pt>
                <c:pt idx="11">
                  <c:v>5</c:v>
                </c:pt>
                <c:pt idx="12">
                  <c:v>10</c:v>
                </c:pt>
                <c:pt idx="13">
                  <c:v>15</c:v>
                </c:pt>
                <c:pt idx="14">
                  <c:v>20</c:v>
                </c:pt>
                <c:pt idx="15">
                  <c:v>25</c:v>
                </c:pt>
                <c:pt idx="16">
                  <c:v>30</c:v>
                </c:pt>
                <c:pt idx="17">
                  <c:v>35</c:v>
                </c:pt>
                <c:pt idx="18">
                  <c:v>40</c:v>
                </c:pt>
                <c:pt idx="19">
                  <c:v>45</c:v>
                </c:pt>
                <c:pt idx="20">
                  <c:v>50</c:v>
                </c:pt>
                <c:pt idx="21">
                  <c:v>&gt;50</c:v>
                </c:pt>
              </c:strCache>
            </c:strRef>
          </c:cat>
          <c:val>
            <c:numRef>
              <c:f>attributes!$F$320:$F$341</c:f>
              <c:numCache>
                <c:formatCode>General</c:formatCode>
                <c:ptCount val="22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16</c:v>
                </c:pt>
                <c:pt idx="8">
                  <c:v>30</c:v>
                </c:pt>
                <c:pt idx="9">
                  <c:v>40</c:v>
                </c:pt>
                <c:pt idx="10">
                  <c:v>57</c:v>
                </c:pt>
                <c:pt idx="11">
                  <c:v>61</c:v>
                </c:pt>
                <c:pt idx="12">
                  <c:v>42</c:v>
                </c:pt>
                <c:pt idx="13">
                  <c:v>15</c:v>
                </c:pt>
                <c:pt idx="14">
                  <c:v>11</c:v>
                </c:pt>
                <c:pt idx="15">
                  <c:v>13</c:v>
                </c:pt>
                <c:pt idx="16">
                  <c:v>4</c:v>
                </c:pt>
                <c:pt idx="17">
                  <c:v>3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22604160"/>
        <c:axId val="122672640"/>
      </c:barChart>
      <c:catAx>
        <c:axId val="122604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Country-level</a:t>
                </a:r>
                <a:r>
                  <a:rPr lang="en-US" sz="1600" baseline="0" dirty="0" smtClean="0"/>
                  <a:t> Market Timing</a:t>
                </a:r>
                <a:endParaRPr lang="en-US" sz="16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2672640"/>
        <c:crosses val="autoZero"/>
        <c:auto val="1"/>
        <c:lblAlgn val="ctr"/>
        <c:lblOffset val="100"/>
        <c:noMultiLvlLbl val="0"/>
      </c:catAx>
      <c:valAx>
        <c:axId val="122672640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alpha val="18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Frequency (312 Active GEM Mutual Funds)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26041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56426289647075E-2"/>
          <c:y val="3.3682270334367041E-2"/>
          <c:w val="0.87304457909974931"/>
          <c:h val="0.88681818855019712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dLbls>
            <c:dLbl>
              <c:idx val="8"/>
              <c:layout>
                <c:manualLayout>
                  <c:x val="-0.1044604456021461"/>
                  <c:y val="-1.2135102071283722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Hungary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8.9365504915102766E-3"/>
                  <c:y val="2.7303751005079022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Mexico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z="1400"/>
                      <a:t>Nigeria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trendlineType val="linear"/>
            <c:dispRSqr val="1"/>
            <c:dispEq val="1"/>
            <c:trendlineLbl>
              <c:layout>
                <c:manualLayout>
                  <c:x val="9.938190031876043E-2"/>
                  <c:y val="-6.7431426497967864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</c:trendlineLbl>
          </c:trendline>
          <c:xVal>
            <c:numRef>
              <c:f>'FIFA Regs'!$I$2:$I$28</c:f>
              <c:numCache>
                <c:formatCode>0.0000%</c:formatCode>
                <c:ptCount val="27"/>
                <c:pt idx="0">
                  <c:v>1.2991002459143938E-4</c:v>
                </c:pt>
                <c:pt idx="1">
                  <c:v>-9.2660178930036488E-5</c:v>
                </c:pt>
                <c:pt idx="2">
                  <c:v>1.2574668702947073E-4</c:v>
                </c:pt>
                <c:pt idx="3">
                  <c:v>-1.2484608428963493E-5</c:v>
                </c:pt>
                <c:pt idx="4">
                  <c:v>1.9283850718023791E-4</c:v>
                </c:pt>
                <c:pt idx="5">
                  <c:v>2.8510129146557548E-4</c:v>
                </c:pt>
                <c:pt idx="6">
                  <c:v>1.510966275617288E-4</c:v>
                </c:pt>
                <c:pt idx="7">
                  <c:v>4.592466156374777E-5</c:v>
                </c:pt>
                <c:pt idx="8">
                  <c:v>-1.0101570809974841E-3</c:v>
                </c:pt>
                <c:pt idx="9">
                  <c:v>6.379539743704868E-5</c:v>
                </c:pt>
                <c:pt idx="10">
                  <c:v>1.0162846012999365E-5</c:v>
                </c:pt>
                <c:pt idx="11">
                  <c:v>-7.938168224630331E-6</c:v>
                </c:pt>
                <c:pt idx="12">
                  <c:v>1.3387790824838402E-4</c:v>
                </c:pt>
                <c:pt idx="13">
                  <c:v>2.3676819622112026E-4</c:v>
                </c:pt>
                <c:pt idx="14">
                  <c:v>1.5649329442265789E-4</c:v>
                </c:pt>
                <c:pt idx="15">
                  <c:v>4.2821257905914886E-4</c:v>
                </c:pt>
                <c:pt idx="16">
                  <c:v>2.2565041688023135E-4</c:v>
                </c:pt>
                <c:pt idx="17">
                  <c:v>2.6638239398276098E-4</c:v>
                </c:pt>
                <c:pt idx="18">
                  <c:v>6.5850360971443208E-5</c:v>
                </c:pt>
                <c:pt idx="19">
                  <c:v>1.0160029240566299E-4</c:v>
                </c:pt>
                <c:pt idx="20">
                  <c:v>-6.333190916637308E-5</c:v>
                </c:pt>
                <c:pt idx="21">
                  <c:v>2.2926384647584244E-4</c:v>
                </c:pt>
                <c:pt idx="22">
                  <c:v>-5.8031646909904823E-5</c:v>
                </c:pt>
                <c:pt idx="23">
                  <c:v>1.4747463670869223E-4</c:v>
                </c:pt>
                <c:pt idx="24">
                  <c:v>-7.0210056750647998E-5</c:v>
                </c:pt>
                <c:pt idx="25">
                  <c:v>-3.3673518059198169E-6</c:v>
                </c:pt>
                <c:pt idx="26">
                  <c:v>2.3548847818838969E-4</c:v>
                </c:pt>
              </c:numCache>
            </c:numRef>
          </c:xVal>
          <c:yVal>
            <c:numRef>
              <c:f>'FIFA Regs'!$J$2:$J$28</c:f>
              <c:numCache>
                <c:formatCode>0.0000%</c:formatCode>
                <c:ptCount val="27"/>
                <c:pt idx="0">
                  <c:v>1.882770185018787E-4</c:v>
                </c:pt>
                <c:pt idx="1">
                  <c:v>2.9907436720828334E-5</c:v>
                </c:pt>
                <c:pt idx="2">
                  <c:v>1.2020460177992474E-4</c:v>
                </c:pt>
                <c:pt idx="3">
                  <c:v>-5.1877790903129641E-5</c:v>
                </c:pt>
                <c:pt idx="4">
                  <c:v>2.3698877518347323E-5</c:v>
                </c:pt>
                <c:pt idx="5">
                  <c:v>-2.9878990252201443E-5</c:v>
                </c:pt>
                <c:pt idx="6">
                  <c:v>2.4375301513182538E-4</c:v>
                </c:pt>
                <c:pt idx="7">
                  <c:v>9.8573265502659036E-6</c:v>
                </c:pt>
                <c:pt idx="8">
                  <c:v>-2.5624925421592029E-4</c:v>
                </c:pt>
                <c:pt idx="9">
                  <c:v>6.8323868100002665E-5</c:v>
                </c:pt>
                <c:pt idx="10">
                  <c:v>8.6953862982752878E-5</c:v>
                </c:pt>
                <c:pt idx="11">
                  <c:v>1.2296534407982071E-4</c:v>
                </c:pt>
                <c:pt idx="12">
                  <c:v>1.2832328047118231E-4</c:v>
                </c:pt>
                <c:pt idx="13">
                  <c:v>-1.0077452383224857E-4</c:v>
                </c:pt>
                <c:pt idx="14">
                  <c:v>-1.0833284916696338E-5</c:v>
                </c:pt>
                <c:pt idx="15">
                  <c:v>5.3702553619675475E-4</c:v>
                </c:pt>
                <c:pt idx="16">
                  <c:v>1.4705602675980483E-4</c:v>
                </c:pt>
                <c:pt idx="17">
                  <c:v>3.5220279908466175E-6</c:v>
                </c:pt>
                <c:pt idx="18">
                  <c:v>-2.8906684946469372E-5</c:v>
                </c:pt>
                <c:pt idx="19">
                  <c:v>-6.4140359252041871E-5</c:v>
                </c:pt>
                <c:pt idx="20">
                  <c:v>1.2650612164441527E-4</c:v>
                </c:pt>
                <c:pt idx="21">
                  <c:v>2.7913885903801863E-4</c:v>
                </c:pt>
                <c:pt idx="22">
                  <c:v>-2.7430196368285239E-6</c:v>
                </c:pt>
                <c:pt idx="23">
                  <c:v>5.5845120160081509E-5</c:v>
                </c:pt>
                <c:pt idx="24">
                  <c:v>4.2707963040942724E-5</c:v>
                </c:pt>
                <c:pt idx="25">
                  <c:v>6.9455953688522432E-5</c:v>
                </c:pt>
                <c:pt idx="26">
                  <c:v>1.7533911279194153E-4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743488"/>
        <c:axId val="128132224"/>
      </c:scatterChart>
      <c:valAx>
        <c:axId val="127743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Actual </a:t>
                </a:r>
                <a:r>
                  <a:rPr lang="en-US" sz="1800" dirty="0" smtClean="0"/>
                  <a:t>FIFA (May-June 2013)</a:t>
                </a:r>
                <a:endParaRPr lang="en-US" sz="1800" dirty="0"/>
              </a:p>
            </c:rich>
          </c:tx>
          <c:layout/>
          <c:overlay val="0"/>
        </c:title>
        <c:numFmt formatCode="0.0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8132224"/>
        <c:crosses val="autoZero"/>
        <c:crossBetween val="midCat"/>
      </c:valAx>
      <c:valAx>
        <c:axId val="128132224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alpha val="3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Expected FIFA (based on Risk Factors)</a:t>
                </a:r>
              </a:p>
            </c:rich>
          </c:tx>
          <c:layout>
            <c:manualLayout>
              <c:xMode val="edge"/>
              <c:yMode val="edge"/>
              <c:x val="1.4298428267700428E-2"/>
              <c:y val="8.1389423152420384E-2"/>
            </c:manualLayout>
          </c:layout>
          <c:overlay val="0"/>
        </c:title>
        <c:numFmt formatCode="0.0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774348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6D697E-F689-4C3E-A5D0-8FB4F88C7CEA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578B6F-7056-448E-BB3D-1AEC25244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3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17F23E-55EC-6D44-8542-42EACE26BCA3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036DC-7DC4-C647-B9DB-68294ADC9C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0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36DC-7DC4-C647-B9DB-68294ADC9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0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340" y="2130425"/>
            <a:ext cx="5621879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340" y="3886200"/>
            <a:ext cx="4648200" cy="52127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Johnson_Cornell_white.simpl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138736"/>
            <a:ext cx="3041478" cy="96046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27921"/>
          </a:xfrm>
        </p:spPr>
        <p:txBody>
          <a:bodyPr/>
          <a:lstStyle>
            <a:lvl1pPr>
              <a:defRPr b="0" i="0"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83094F10-21E8-6D4F-BB4C-5513D24355B2}" type="datetimeFigureOut">
              <a:rPr lang="en-US" smtClean="0"/>
              <a:pPr/>
              <a:t>3/22/2015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95206"/>
            <a:ext cx="2895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D9D2BB75-639B-AE4D-B637-9C2A4FC05D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Johnson_Cornell_white.simpl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64032"/>
            <a:ext cx="1730743" cy="5465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200" y="6595206"/>
            <a:ext cx="2133600" cy="190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94F10-21E8-6D4F-BB4C-5513D24355B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3/22/2015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595206"/>
            <a:ext cx="2133600" cy="190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D2BB75-639B-AE4D-B637-9C2A4FC05D9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 descr="Johnson_Cornell_white.simpl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64032"/>
            <a:ext cx="1730743" cy="5465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878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8044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8044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83094F10-21E8-6D4F-BB4C-5513D24355B2}" type="datetimeFigureOut">
              <a:rPr lang="en-US" smtClean="0"/>
              <a:pPr/>
              <a:t>3/22/2015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95206"/>
            <a:ext cx="2895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D9D2BB75-639B-AE4D-B637-9C2A4FC05D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Johnson_Cornell_white.simpl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64032"/>
            <a:ext cx="1730743" cy="5465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87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535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511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535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511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83094F10-21E8-6D4F-BB4C-5513D24355B2}" type="datetimeFigureOut">
              <a:rPr lang="en-US" smtClean="0"/>
              <a:pPr/>
              <a:t>3/22/2015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95206"/>
            <a:ext cx="2895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D9D2BB75-639B-AE4D-B637-9C2A4FC05D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Johnson_Cornell_white.simpl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64032"/>
            <a:ext cx="1730743" cy="5465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517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83094F10-21E8-6D4F-BB4C-5513D24355B2}" type="datetimeFigureOut">
              <a:rPr lang="en-US" smtClean="0"/>
              <a:pPr/>
              <a:t>3/22/2015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95206"/>
            <a:ext cx="2895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D9D2BB75-639B-AE4D-B637-9C2A4FC05D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Johnson_Cornell_white.simpl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64032"/>
            <a:ext cx="1730743" cy="5465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634"/>
            <a:ext cx="3008313" cy="116205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74634"/>
            <a:ext cx="5111750" cy="5853113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36684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83094F10-21E8-6D4F-BB4C-5513D24355B2}" type="datetimeFigureOut">
              <a:rPr lang="en-US" smtClean="0"/>
              <a:pPr/>
              <a:t>3/22/2015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95206"/>
            <a:ext cx="2895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D9D2BB75-639B-AE4D-B637-9C2A4FC05D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Johnson_Cornell_white.simpl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64032"/>
            <a:ext cx="1730743" cy="5465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471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88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145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83094F10-21E8-6D4F-BB4C-5513D24355B2}" type="datetimeFigureOut">
              <a:rPr lang="en-US" smtClean="0"/>
              <a:pPr/>
              <a:t>3/22/2015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95206"/>
            <a:ext cx="2895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95206"/>
            <a:ext cx="2133600" cy="19030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D9D2BB75-639B-AE4D-B637-9C2A4FC05D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Johnson_Cornell_white.simpl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64032"/>
            <a:ext cx="1730743" cy="5465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55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911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340" y="1707337"/>
            <a:ext cx="6262092" cy="14700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Cracking the Emerging</a:t>
            </a:r>
            <a:br>
              <a:rPr lang="en-US" sz="4400" dirty="0" smtClean="0"/>
            </a:br>
            <a:r>
              <a:rPr lang="en-US" sz="4400" dirty="0" smtClean="0"/>
              <a:t>Markets Enigma</a:t>
            </a:r>
            <a:endParaRPr lang="en-US" sz="44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86" y="3589544"/>
            <a:ext cx="4648200" cy="785972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Andrew Karolyi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Professor of Finance &amp; Alumni Professor of Asset Management, Cornell University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24739" y="5948737"/>
            <a:ext cx="7964457" cy="658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50083" y="5948736"/>
            <a:ext cx="8246106" cy="562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Dimensional Fund Advisors, </a:t>
            </a:r>
            <a:r>
              <a:rPr lang="en-US" sz="2000" dirty="0" smtClean="0">
                <a:solidFill>
                  <a:schemeClr val="bg1"/>
                </a:solidFill>
              </a:rPr>
              <a:t>Austin, TX March 23, 2015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the indicators look?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184131"/>
              </p:ext>
            </p:extLst>
          </p:nvPr>
        </p:nvGraphicFramePr>
        <p:xfrm>
          <a:off x="999670" y="1723758"/>
          <a:ext cx="7331530" cy="460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9582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the indicators look?</a:t>
            </a:r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2978"/>
            <a:ext cx="3945467" cy="252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2" y="1839911"/>
            <a:ext cx="3537120" cy="232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82" y="4180946"/>
            <a:ext cx="3587222" cy="231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28" y="4147080"/>
            <a:ext cx="3779921" cy="233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967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the EMs rank overall?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63" y="1576187"/>
            <a:ext cx="51625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3" y="1478481"/>
            <a:ext cx="4063764" cy="503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37" y="1523997"/>
            <a:ext cx="4110267" cy="496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4" y="1491942"/>
            <a:ext cx="4086488" cy="502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32" y="1491942"/>
            <a:ext cx="4169392" cy="508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727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They can evolve over time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60" y="1542320"/>
            <a:ext cx="4780057" cy="497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90" y="1542322"/>
            <a:ext cx="4913319" cy="497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15" y="1536867"/>
            <a:ext cx="4916538" cy="49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15" y="1542322"/>
            <a:ext cx="4916538" cy="497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73" y="1555970"/>
            <a:ext cx="4880985" cy="492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10" y="1550515"/>
            <a:ext cx="4938907" cy="497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38" y="1564162"/>
            <a:ext cx="4866040" cy="49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260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Validating EM Indicators: 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49" y="1874987"/>
            <a:ext cx="8466667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Part III of the book, I test whether the six risk indicators can “explain” foreign portfolio holdings in 2012:</a:t>
            </a:r>
          </a:p>
          <a:p>
            <a:pPr lvl="1"/>
            <a:r>
              <a:rPr lang="en-US" dirty="0" err="1" smtClean="0"/>
              <a:t>FactSet</a:t>
            </a:r>
            <a:r>
              <a:rPr lang="en-US" dirty="0" smtClean="0"/>
              <a:t> (formerly </a:t>
            </a:r>
            <a:r>
              <a:rPr lang="en-US" dirty="0" err="1" smtClean="0"/>
              <a:t>Lionshares</a:t>
            </a:r>
            <a:r>
              <a:rPr lang="en-US" dirty="0" smtClean="0"/>
              <a:t>), global institutional; over $23.6 trillion AUM, $6.3 trillion is foreign only</a:t>
            </a:r>
          </a:p>
          <a:p>
            <a:pPr lvl="1"/>
            <a:r>
              <a:rPr lang="en-US" dirty="0" smtClean="0"/>
              <a:t>U.S. Treasury International Capital (TIC), U.S. residents only, retail </a:t>
            </a:r>
            <a:r>
              <a:rPr lang="en-US" b="1" u="sng" dirty="0" smtClean="0"/>
              <a:t>and</a:t>
            </a:r>
            <a:r>
              <a:rPr lang="en-US" dirty="0" smtClean="0"/>
              <a:t> institutional, $7.9 trillion</a:t>
            </a:r>
          </a:p>
          <a:p>
            <a:endParaRPr lang="en-US" sz="1100" dirty="0"/>
          </a:p>
          <a:p>
            <a:r>
              <a:rPr lang="en-US" dirty="0" smtClean="0"/>
              <a:t>Focus is on </a:t>
            </a:r>
            <a:r>
              <a:rPr lang="en-US" b="1" i="1" u="sng" dirty="0" smtClean="0"/>
              <a:t>excess</a:t>
            </a:r>
            <a:r>
              <a:rPr lang="en-US" i="1" dirty="0" smtClean="0"/>
              <a:t> </a:t>
            </a:r>
            <a:r>
              <a:rPr lang="en-US" dirty="0" smtClean="0"/>
              <a:t>holdings relative to MSCI ACWI weights to capture potential “biases”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63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Biases in Foreign Holdings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56" y="1594315"/>
            <a:ext cx="7209402" cy="495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4339" y="5007010"/>
            <a:ext cx="77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China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44597" y="4974744"/>
            <a:ext cx="90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Russia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50182" y="2429286"/>
            <a:ext cx="90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Taiwan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94364" y="2786207"/>
            <a:ext cx="90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Israel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29132" y="4501949"/>
            <a:ext cx="77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India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04205" y="4072372"/>
            <a:ext cx="112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Indonesia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44597" y="2547199"/>
            <a:ext cx="90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South Africa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33202" y="4158769"/>
            <a:ext cx="90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Turkey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9545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Regression Evidence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6" y="1617891"/>
            <a:ext cx="8108373" cy="487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6876" y="3026659"/>
            <a:ext cx="3381769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1</a:t>
            </a:r>
            <a:r>
              <a:rPr lang="el-GR" dirty="0" smtClean="0">
                <a:solidFill>
                  <a:schemeClr val="bg1"/>
                </a:solidFill>
              </a:rPr>
              <a:t>σ</a:t>
            </a:r>
            <a:r>
              <a:rPr lang="en-US" dirty="0" smtClean="0">
                <a:solidFill>
                  <a:schemeClr val="bg1"/>
                </a:solidFill>
              </a:rPr>
              <a:t> increase in quality of corporate governance – from Philippines to South Africa – is associated with 0.98% increase (decrease) in over (under) weight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58645" y="4157663"/>
            <a:ext cx="1684980" cy="606007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258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501" y="914400"/>
            <a:ext cx="8366078" cy="6279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Quasi-Natural Experiment?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10688"/>
            <a:ext cx="8509379" cy="4706388"/>
          </a:xfrm>
        </p:spPr>
        <p:txBody>
          <a:bodyPr>
            <a:normAutofit/>
          </a:bodyPr>
          <a:lstStyle/>
          <a:p>
            <a:r>
              <a:rPr lang="en-US" dirty="0" smtClean="0"/>
              <a:t>Massive $35b portfolio outflows from EMs in May/June 2013 around Fed’s “taper talk”</a:t>
            </a:r>
          </a:p>
          <a:p>
            <a:endParaRPr lang="en-US" sz="1100" dirty="0" smtClean="0"/>
          </a:p>
          <a:p>
            <a:r>
              <a:rPr lang="en-US" dirty="0" smtClean="0"/>
              <a:t>Some countries were affected more than others, some unaffected by flows</a:t>
            </a:r>
          </a:p>
          <a:p>
            <a:endParaRPr lang="en-US" sz="13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Are they linked empirically to the cross-country differences in fundamental risks?</a:t>
            </a:r>
          </a:p>
          <a:p>
            <a:endParaRPr lang="en-US" sz="1100" dirty="0"/>
          </a:p>
          <a:p>
            <a:r>
              <a:rPr lang="en-US" dirty="0" smtClean="0"/>
              <a:t>An out-of-sample experiment? (Chapter 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47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0512"/>
            <a:ext cx="8229600" cy="6279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Validating EM Indicators Part II:</a:t>
            </a:r>
            <a:br>
              <a:rPr lang="en-US" dirty="0" smtClean="0"/>
            </a:br>
            <a:r>
              <a:rPr lang="en-US" dirty="0" smtClean="0"/>
              <a:t>2013 EM portfolio flows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075050"/>
              </p:ext>
            </p:extLst>
          </p:nvPr>
        </p:nvGraphicFramePr>
        <p:xfrm>
          <a:off x="960639" y="2046514"/>
          <a:ext cx="6848047" cy="421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25935" y="4277276"/>
            <a:ext cx="323440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Lots of cross-country variation!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0388" y="6115217"/>
            <a:ext cx="2247923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U.S. Residents Only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9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2013 EM flows?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6" y="1559332"/>
            <a:ext cx="7990405" cy="487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1515" y="2526922"/>
            <a:ext cx="3438445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 1</a:t>
            </a:r>
            <a:r>
              <a:rPr lang="el-GR" dirty="0" smtClean="0">
                <a:solidFill>
                  <a:schemeClr val="bg1"/>
                </a:solidFill>
              </a:rPr>
              <a:t>σ</a:t>
            </a:r>
            <a:r>
              <a:rPr lang="en-US" dirty="0" smtClean="0">
                <a:solidFill>
                  <a:schemeClr val="bg1"/>
                </a:solidFill>
              </a:rPr>
              <a:t> increase in limits to legal protections – from Argentina to Korea – is associated with 0.72% higher inflows (lower outflows) in 2013 as a % of 2012 holdings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220737" y="4004250"/>
            <a:ext cx="125199" cy="959636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795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876299"/>
            <a:ext cx="4090099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63670" y="3094204"/>
            <a:ext cx="1911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Forthcoming </a:t>
            </a:r>
          </a:p>
          <a:p>
            <a:r>
              <a:rPr lang="en-US" sz="2400" dirty="0" smtClean="0"/>
              <a:t>Oxford </a:t>
            </a:r>
          </a:p>
          <a:p>
            <a:r>
              <a:rPr lang="en-US" sz="2400" dirty="0" smtClean="0"/>
              <a:t>University Press, </a:t>
            </a:r>
          </a:p>
          <a:p>
            <a:r>
              <a:rPr lang="en-US" sz="2400" dirty="0" smtClean="0"/>
              <a:t>May 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1426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new study (in the works)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08480"/>
            <a:ext cx="8537172" cy="485832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“Racing to the Exit: Emerging Market Mutual Funds during the Fed Taper Talk of 2013” by Andrew Karolyi and Kirsty McLaren (PhD, Judge Business School, Cambridge University)</a:t>
            </a:r>
          </a:p>
          <a:p>
            <a:endParaRPr lang="en-US" sz="1200" dirty="0"/>
          </a:p>
          <a:p>
            <a:r>
              <a:rPr lang="en-US" sz="2800" b="1" dirty="0" smtClean="0"/>
              <a:t>Who? </a:t>
            </a:r>
            <a:r>
              <a:rPr lang="en-US" sz="2800" dirty="0" smtClean="0"/>
              <a:t>312 active EM mutual funds with Morningstar individual holdings through 6/30/13, $318 billion AUM</a:t>
            </a:r>
          </a:p>
          <a:p>
            <a:r>
              <a:rPr lang="en-US" sz="2800" b="1" dirty="0" smtClean="0"/>
              <a:t>What? </a:t>
            </a:r>
            <a:r>
              <a:rPr lang="en-US" sz="2800" dirty="0" smtClean="0"/>
              <a:t>We compute their country-level </a:t>
            </a:r>
            <a:r>
              <a:rPr lang="en-US" sz="2800" i="1" u="sng" dirty="0" smtClean="0"/>
              <a:t>active</a:t>
            </a:r>
            <a:r>
              <a:rPr lang="en-US" sz="2800" dirty="0" smtClean="0"/>
              <a:t> bets (</a:t>
            </a:r>
            <a:r>
              <a:rPr lang="en-US" sz="2800" dirty="0" err="1" smtClean="0"/>
              <a:t>Cremers-Petajisto</a:t>
            </a:r>
            <a:r>
              <a:rPr lang="en-US" sz="2800" dirty="0" smtClean="0"/>
              <a:t>, 2009) and flow-induced fund allocations (</a:t>
            </a:r>
            <a:r>
              <a:rPr lang="en-US" sz="2800" dirty="0" err="1" smtClean="0"/>
              <a:t>Jotikasthira</a:t>
            </a:r>
            <a:r>
              <a:rPr lang="en-US" sz="2800" dirty="0" smtClean="0"/>
              <a:t>, </a:t>
            </a:r>
            <a:r>
              <a:rPr lang="en-US" sz="2800" dirty="0" err="1" smtClean="0"/>
              <a:t>Lundblad</a:t>
            </a:r>
            <a:r>
              <a:rPr lang="en-US" sz="2800" dirty="0" smtClean="0"/>
              <a:t>, Ramadorai, 2012)</a:t>
            </a:r>
          </a:p>
          <a:p>
            <a:r>
              <a:rPr lang="en-US" sz="2800" b="1" dirty="0" smtClean="0"/>
              <a:t>Why? </a:t>
            </a:r>
            <a:r>
              <a:rPr lang="en-US" sz="2800" dirty="0" smtClean="0"/>
              <a:t>Which funds made big bets? Which direction? What fund attributes matter? What country attributes?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5632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1" y="980900"/>
            <a:ext cx="8744988" cy="6279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Emerging Market Enigma Cracked?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1487"/>
            <a:ext cx="8470669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Hardly! </a:t>
            </a:r>
            <a:endParaRPr lang="en-US" sz="2800" dirty="0" smtClean="0"/>
          </a:p>
          <a:p>
            <a:endParaRPr lang="en-US" sz="1200" dirty="0"/>
          </a:p>
          <a:p>
            <a:r>
              <a:rPr lang="en-US" sz="2800" dirty="0" smtClean="0"/>
              <a:t>But now we have a new, easy-to-use </a:t>
            </a:r>
            <a:r>
              <a:rPr lang="en-US" sz="2800" dirty="0" smtClean="0"/>
              <a:t>framework</a:t>
            </a:r>
          </a:p>
          <a:p>
            <a:endParaRPr lang="en-US" sz="1800" dirty="0" smtClean="0"/>
          </a:p>
          <a:p>
            <a:r>
              <a:rPr lang="en-US" sz="2800" dirty="0" smtClean="0"/>
              <a:t>“Underfunded growth opportunities </a:t>
            </a:r>
            <a:r>
              <a:rPr lang="en-US" sz="2800" u="sng" dirty="0" smtClean="0"/>
              <a:t>with problems</a:t>
            </a:r>
            <a:r>
              <a:rPr lang="en-US" sz="2800" dirty="0" smtClean="0"/>
              <a:t>”</a:t>
            </a:r>
          </a:p>
          <a:p>
            <a:endParaRPr lang="en-US" sz="1600" dirty="0"/>
          </a:p>
          <a:p>
            <a:r>
              <a:rPr lang="en-US" sz="2800" b="1" u="sng" dirty="0" smtClean="0"/>
              <a:t>What problems?</a:t>
            </a:r>
            <a:r>
              <a:rPr lang="en-US" sz="2800" dirty="0" smtClean="0"/>
              <a:t> </a:t>
            </a:r>
            <a:r>
              <a:rPr lang="en-US" sz="2800" dirty="0" smtClean="0"/>
              <a:t>Multidimensional, </a:t>
            </a:r>
            <a:r>
              <a:rPr lang="en-US" sz="2800" dirty="0" smtClean="0"/>
              <a:t>fundamental risks</a:t>
            </a:r>
          </a:p>
          <a:p>
            <a:endParaRPr lang="en-US" sz="1400" dirty="0"/>
          </a:p>
          <a:p>
            <a:r>
              <a:rPr lang="en-US" sz="2800" b="1" i="1" dirty="0" smtClean="0"/>
              <a:t>“Softer” constraints</a:t>
            </a:r>
            <a:r>
              <a:rPr lang="en-US" sz="2800" dirty="0" smtClean="0"/>
              <a:t> like corporate opacity, limits on legal protections, political instability seem to matter more than </a:t>
            </a:r>
            <a:r>
              <a:rPr lang="en-US" sz="2800" b="1" i="1" dirty="0" smtClean="0"/>
              <a:t>“basic” risks </a:t>
            </a:r>
            <a:r>
              <a:rPr lang="en-US" sz="2800" dirty="0" smtClean="0"/>
              <a:t>like operational costs, market capacity constraints, foreign restrictions</a:t>
            </a:r>
          </a:p>
        </p:txBody>
      </p:sp>
    </p:spTree>
    <p:extLst>
      <p:ext uri="{BB962C8B-B14F-4D97-AF65-F5344CB8AC3E}">
        <p14:creationId xmlns:p14="http://schemas.microsoft.com/office/powerpoint/2010/main" val="456860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0871"/>
            <a:ext cx="8229600" cy="6279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Appendix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00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GEM Fund Sample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3" y="1571975"/>
            <a:ext cx="8332944" cy="250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6" y="3745689"/>
            <a:ext cx="8672308" cy="249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325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Overall Small Adjustments…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83" y="1912357"/>
            <a:ext cx="7167536" cy="418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78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4" y="914400"/>
            <a:ext cx="8962631" cy="6279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…but lots of variation in active bets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030581"/>
              </p:ext>
            </p:extLst>
          </p:nvPr>
        </p:nvGraphicFramePr>
        <p:xfrm>
          <a:off x="367570" y="2033516"/>
          <a:ext cx="7466245" cy="4510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64898" y="1818846"/>
                <a:ext cx="4097733" cy="1449949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3200" b="1" dirty="0" smtClean="0">
                    <a:solidFill>
                      <a:schemeClr val="bg1"/>
                    </a:solidFill>
                    <a:latin typeface="+mj-lt"/>
                  </a:rPr>
                  <a:t>Δ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+mj-lt"/>
                  </a:rPr>
                  <a:t>Active Share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400" b="1" dirty="0">
                          <a:solidFill>
                            <a:schemeClr val="bg1"/>
                          </a:solidFill>
                        </a:rPr>
                        <m:t>Δ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𝑐𝑜𝑢𝑛𝑡𝑟𝑖𝑒𝑠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𝑓𝑢𝑛𝑑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𝑖𝑛𝑑𝑒𝑥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898" y="1818846"/>
                <a:ext cx="4097733" cy="1449949"/>
              </a:xfrm>
              <a:prstGeom prst="rect">
                <a:avLst/>
              </a:prstGeom>
              <a:blipFill rotWithShape="1">
                <a:blip r:embed="rId3"/>
                <a:stretch>
                  <a:fillRect t="-5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906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8404167" cy="627921"/>
          </a:xfrm>
        </p:spPr>
        <p:txBody>
          <a:bodyPr>
            <a:noAutofit/>
          </a:bodyPr>
          <a:lstStyle/>
          <a:p>
            <a:r>
              <a:rPr lang="en-US" sz="4000" dirty="0" smtClean="0"/>
              <a:t>…And especially their timing bets</a:t>
            </a:r>
            <a:endParaRPr lang="en-US" sz="4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206853"/>
              </p:ext>
            </p:extLst>
          </p:nvPr>
        </p:nvGraphicFramePr>
        <p:xfrm>
          <a:off x="157941" y="1991209"/>
          <a:ext cx="7090757" cy="4354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24755" y="1741827"/>
                <a:ext cx="4369622" cy="162326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  <a:latin typeface="+mj-lt"/>
                  </a:rPr>
                  <a:t>Market Timing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𝑓𝑢𝑛𝑑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𝑖𝑛𝑑𝑒𝑥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]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755" y="1741827"/>
                <a:ext cx="4369622" cy="1623265"/>
              </a:xfrm>
              <a:prstGeom prst="rect">
                <a:avLst/>
              </a:prstGeom>
              <a:blipFill rotWithShape="1">
                <a:blip r:embed="rId3"/>
                <a:stretch>
                  <a:fillRect t="-4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436831" y="3807725"/>
            <a:ext cx="27013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Which EM funds </a:t>
            </a: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are these?!?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35273" y="4679946"/>
            <a:ext cx="3113426" cy="1352363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50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454788" cy="6279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funds timed their EM bets?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97" y="2464641"/>
            <a:ext cx="6767513" cy="406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30132" y="1542321"/>
                <a:ext cx="2224247" cy="857864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+mj-lt"/>
                  </a:rPr>
                  <a:t>Market Timing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l-GR" sz="12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𝑓𝑢𝑛𝑑</m:t>
                              </m:r>
                              <m: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𝑖𝑛𝑑𝑒𝑥</m:t>
                              </m:r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]</m:t>
                          </m:r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132" y="1542321"/>
                <a:ext cx="2224247" cy="857864"/>
              </a:xfrm>
              <a:prstGeom prst="rect">
                <a:avLst/>
              </a:prstGeom>
              <a:blipFill rotWithShape="1">
                <a:blip r:embed="rId3"/>
                <a:stretch>
                  <a:fillRect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13897" y="4154161"/>
            <a:ext cx="7766284" cy="172354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Which GEM mutual funds strategically timed the markets?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chemeClr val="bg1"/>
                </a:solidFill>
              </a:rPr>
              <a:t>Smaller funds</a:t>
            </a:r>
            <a:r>
              <a:rPr lang="en-US" sz="2000" dirty="0" smtClean="0">
                <a:solidFill>
                  <a:schemeClr val="bg1"/>
                </a:solidFill>
              </a:rPr>
              <a:t> in total net assets!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Funds </a:t>
            </a:r>
            <a:r>
              <a:rPr lang="en-US" sz="2000" dirty="0">
                <a:solidFill>
                  <a:schemeClr val="bg1"/>
                </a:solidFill>
              </a:rPr>
              <a:t>that had stronger returns leading up to taper </a:t>
            </a:r>
            <a:r>
              <a:rPr lang="en-US" sz="2000" dirty="0" smtClean="0">
                <a:solidFill>
                  <a:schemeClr val="bg1"/>
                </a:solidFill>
              </a:rPr>
              <a:t>talk !!!!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Next question: Which EMs were focus of “market timers”?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879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FIFAs versus Risk Factors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519352"/>
              </p:ext>
            </p:extLst>
          </p:nvPr>
        </p:nvGraphicFramePr>
        <p:xfrm>
          <a:off x="1114708" y="1705970"/>
          <a:ext cx="7572091" cy="464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28" y="2688607"/>
            <a:ext cx="3729716" cy="7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626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new book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83711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 develop a rigorous, comprehensive, and practical framework to measure the fundamental risks associated with investing in emerging markets:</a:t>
            </a:r>
          </a:p>
          <a:p>
            <a:pPr lvl="1"/>
            <a:r>
              <a:rPr lang="en-US" sz="2000" i="1" dirty="0" smtClean="0"/>
              <a:t>Rigorous. </a:t>
            </a:r>
            <a:r>
              <a:rPr lang="en-US" sz="2000" dirty="0" smtClean="0"/>
              <a:t>Foundation of sound academic research at its core.</a:t>
            </a:r>
          </a:p>
          <a:p>
            <a:pPr lvl="1"/>
            <a:r>
              <a:rPr lang="en-US" sz="2000" i="1" dirty="0" smtClean="0"/>
              <a:t>Comprehensive</a:t>
            </a:r>
            <a:r>
              <a:rPr lang="en-US" sz="2000" dirty="0" smtClean="0"/>
              <a:t>. Multiple dimensions of risks reflecting the uneven quality of institutions that assure integrity of markets.</a:t>
            </a:r>
          </a:p>
          <a:p>
            <a:pPr lvl="1"/>
            <a:r>
              <a:rPr lang="en-US" sz="2000" i="1" dirty="0" smtClean="0"/>
              <a:t>Practical</a:t>
            </a:r>
            <a:r>
              <a:rPr lang="en-US" sz="2000" dirty="0" smtClean="0"/>
              <a:t>. I devise a scoring system that ranks EMs on each dimension of risk using principal component analysis (PCA).</a:t>
            </a:r>
          </a:p>
          <a:p>
            <a:endParaRPr lang="en-US" sz="1100" i="1" dirty="0"/>
          </a:p>
          <a:p>
            <a:r>
              <a:rPr lang="en-US" sz="2400" dirty="0" smtClean="0"/>
              <a:t>I build the indicators for 33 EMs </a:t>
            </a:r>
            <a:r>
              <a:rPr lang="en-US" sz="2400" u="sng" dirty="0" smtClean="0"/>
              <a:t>plus</a:t>
            </a:r>
            <a:r>
              <a:rPr lang="en-US" sz="2400" dirty="0" smtClean="0"/>
              <a:t> 24 developed using publicly-available data sources and show they work very well in explaining foreign investor cross-country holdings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6376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bother writing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121"/>
            <a:ext cx="8458200" cy="4692328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To elevate the quality of the discourse in industry circles about what an emerging market </a:t>
            </a:r>
            <a:r>
              <a:rPr lang="en-US" sz="2800" i="1" dirty="0" smtClean="0"/>
              <a:t>really</a:t>
            </a:r>
            <a:r>
              <a:rPr lang="en-US" sz="2800" dirty="0" smtClean="0"/>
              <a:t> is</a:t>
            </a:r>
          </a:p>
          <a:p>
            <a:r>
              <a:rPr lang="en-US" sz="2800" dirty="0" smtClean="0"/>
              <a:t>Answer? Page 1, first sentence:									</a:t>
            </a:r>
            <a:r>
              <a:rPr lang="en-US" sz="2800" dirty="0" smtClean="0">
                <a:solidFill>
                  <a:srgbClr val="FF0000"/>
                </a:solidFill>
              </a:rPr>
              <a:t>“Underfunded growth opportunities with problems”</a:t>
            </a:r>
          </a:p>
          <a:p>
            <a:r>
              <a:rPr lang="en-US" sz="2800" dirty="0" smtClean="0"/>
              <a:t>Why bother?</a:t>
            </a:r>
          </a:p>
          <a:p>
            <a:pPr lvl="1"/>
            <a:r>
              <a:rPr lang="en-US" sz="2400" dirty="0" smtClean="0"/>
              <a:t>Refocus attention: </a:t>
            </a:r>
            <a:r>
              <a:rPr lang="en-US" sz="2400" u="sng" dirty="0" smtClean="0"/>
              <a:t>NOT JUST</a:t>
            </a:r>
            <a:r>
              <a:rPr lang="en-US" sz="2400" dirty="0" smtClean="0"/>
              <a:t> the growth potential</a:t>
            </a:r>
          </a:p>
          <a:p>
            <a:pPr lvl="1"/>
            <a:r>
              <a:rPr lang="en-US" sz="2400" dirty="0" smtClean="0"/>
              <a:t>Emphasize </a:t>
            </a:r>
            <a:r>
              <a:rPr lang="en-US" sz="2400" u="sng" dirty="0" smtClean="0"/>
              <a:t>multiple dimensions</a:t>
            </a:r>
            <a:r>
              <a:rPr lang="en-US" sz="2400" dirty="0" smtClean="0"/>
              <a:t> of risk that can matter</a:t>
            </a:r>
          </a:p>
          <a:p>
            <a:pPr lvl="1"/>
            <a:r>
              <a:rPr lang="en-US" sz="2400" dirty="0" smtClean="0"/>
              <a:t>Stop with the endless race to coin a new acronym! 		(BRIC, BRICS, N-11, TIMPS, CIVETS, MINT, etc.)</a:t>
            </a:r>
          </a:p>
          <a:p>
            <a:pPr lvl="1"/>
            <a:r>
              <a:rPr lang="en-US" sz="2400" dirty="0" smtClean="0"/>
              <a:t>Academics</a:t>
            </a:r>
            <a:r>
              <a:rPr lang="en-US" sz="2400" dirty="0" smtClean="0"/>
              <a:t>? A useful summary of our collective wisdom?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9107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my risk indicators?</a:t>
            </a:r>
            <a:endParaRPr lang="en-US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534924" y="1877390"/>
            <a:ext cx="3198876" cy="210548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bg1"/>
                </a:solidFill>
              </a:rPr>
              <a:t>Market Capacity Constraints</a:t>
            </a:r>
          </a:p>
          <a:p>
            <a:pPr lvl="1"/>
            <a:r>
              <a:rPr lang="en-US" sz="1500" dirty="0" smtClean="0">
                <a:solidFill>
                  <a:schemeClr val="bg1"/>
                </a:solidFill>
              </a:rPr>
              <a:t>Market cap to GDP</a:t>
            </a:r>
          </a:p>
          <a:p>
            <a:pPr lvl="1"/>
            <a:r>
              <a:rPr lang="en-US" sz="1500" dirty="0">
                <a:solidFill>
                  <a:schemeClr val="bg1"/>
                </a:solidFill>
              </a:rPr>
              <a:t>GDP per capita</a:t>
            </a:r>
          </a:p>
          <a:p>
            <a:pPr lvl="1"/>
            <a:r>
              <a:rPr lang="en-US" sz="1500" dirty="0" smtClean="0">
                <a:solidFill>
                  <a:schemeClr val="bg1"/>
                </a:solidFill>
              </a:rPr>
              <a:t>Private/public bond market capitalization</a:t>
            </a:r>
          </a:p>
          <a:p>
            <a:pPr lvl="1"/>
            <a:r>
              <a:rPr lang="en-US" sz="1500" dirty="0" smtClean="0">
                <a:solidFill>
                  <a:schemeClr val="bg1"/>
                </a:solidFill>
              </a:rPr>
              <a:t>Turnover ratios</a:t>
            </a:r>
          </a:p>
          <a:p>
            <a:pPr lvl="1"/>
            <a:r>
              <a:rPr lang="en-US" sz="1500" dirty="0" smtClean="0">
                <a:solidFill>
                  <a:schemeClr val="bg1"/>
                </a:solidFill>
              </a:rPr>
              <a:t>New issues to GDP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978590" y="3469228"/>
            <a:ext cx="3198876" cy="263082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bg1"/>
                </a:solidFill>
              </a:rPr>
              <a:t>Operational Inefficiencies</a:t>
            </a:r>
          </a:p>
          <a:p>
            <a:pPr lvl="1"/>
            <a:r>
              <a:rPr lang="en-US" sz="1500" dirty="0" smtClean="0">
                <a:solidFill>
                  <a:schemeClr val="bg1"/>
                </a:solidFill>
              </a:rPr>
              <a:t>Brokerage commissions, transfer taxes, market impact costs</a:t>
            </a:r>
          </a:p>
          <a:p>
            <a:pPr lvl="1"/>
            <a:r>
              <a:rPr lang="en-US" sz="1500" dirty="0" smtClean="0">
                <a:solidFill>
                  <a:schemeClr val="bg1"/>
                </a:solidFill>
              </a:rPr>
              <a:t>Illiquidity proxies</a:t>
            </a:r>
          </a:p>
          <a:p>
            <a:pPr lvl="1"/>
            <a:r>
              <a:rPr lang="en-US" sz="1500" dirty="0" smtClean="0">
                <a:solidFill>
                  <a:schemeClr val="bg1"/>
                </a:solidFill>
              </a:rPr>
              <a:t>Short-sales constraints</a:t>
            </a:r>
          </a:p>
          <a:p>
            <a:pPr lvl="1"/>
            <a:r>
              <a:rPr lang="en-US" sz="1500" dirty="0" smtClean="0">
                <a:solidFill>
                  <a:schemeClr val="bg1"/>
                </a:solidFill>
              </a:rPr>
              <a:t>Settlement cycles (T+N), book-entry, delivery vs. payment (DVP)</a:t>
            </a:r>
            <a:endParaRPr lang="en-US" sz="1900" dirty="0" smtClean="0">
              <a:solidFill>
                <a:schemeClr val="bg1"/>
              </a:solidFill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2578028" y="2438328"/>
            <a:ext cx="3386044" cy="2031320"/>
          </a:xfrm>
          <a:prstGeom prst="rect">
            <a:avLst/>
          </a:prstGeom>
          <a:solidFill>
            <a:srgbClr val="7030A0"/>
          </a:solidFill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Foreign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Investability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Restrictions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S&amp;P/IFC accessibility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Registration rules, ownership restrictions, FX convertibility limits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Withholding taxes, double taxation treaties</a:t>
            </a: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3208964" y="4002658"/>
            <a:ext cx="2996764" cy="18522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Corporate Opacity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Governance rankings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Accounting standards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Earnings management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Blockholder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control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Closely-held shares</a:t>
            </a:r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5248534" y="1979479"/>
            <a:ext cx="3745230" cy="162386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Limits on Legal Protections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Anti-self-dealing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Anti-director rights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Creditor info, registry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Director liability, shareholder suits, contract enforcement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Insider trading laws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5803992" y="3564974"/>
            <a:ext cx="3108960" cy="210497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Political Instability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Political constraints (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PolConV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PolityIV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DPI)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Voice &amp; Accountability,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Govt. Effectiveness,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Rule of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Law,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Regulatory Burden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Transparency International’s Corruption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Heritage Foundation’s Freedom Index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44379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 build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0" y="1891418"/>
            <a:ext cx="8626153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Step 1: </a:t>
            </a:r>
            <a:r>
              <a:rPr lang="en-US" sz="2800" dirty="0" smtClean="0"/>
              <a:t>Harvest the wisdom of academic research</a:t>
            </a:r>
          </a:p>
          <a:p>
            <a:pPr lvl="1"/>
            <a:r>
              <a:rPr lang="en-US" sz="2400" dirty="0" smtClean="0"/>
              <a:t>For example: Lots of research on market microstructure around the world for “Operational inefficiencies”</a:t>
            </a:r>
          </a:p>
          <a:p>
            <a:pPr lvl="1"/>
            <a:endParaRPr lang="en-US" sz="2400" dirty="0"/>
          </a:p>
          <a:p>
            <a:r>
              <a:rPr lang="en-US" sz="2800" b="1" dirty="0" smtClean="0"/>
              <a:t>Step 2: </a:t>
            </a:r>
            <a:r>
              <a:rPr lang="en-US" sz="2800" dirty="0" smtClean="0"/>
              <a:t>Combine with other useful data</a:t>
            </a:r>
          </a:p>
          <a:p>
            <a:pPr lvl="1"/>
            <a:endParaRPr lang="en-US" sz="2400" dirty="0" smtClean="0"/>
          </a:p>
          <a:p>
            <a:r>
              <a:rPr lang="en-US" sz="2800" b="1" dirty="0" smtClean="0"/>
              <a:t>Step 3: </a:t>
            </a:r>
            <a:r>
              <a:rPr lang="en-US" sz="2800" dirty="0" smtClean="0"/>
              <a:t>Synthesize into single risk index with PCA</a:t>
            </a:r>
            <a:endParaRPr lang="en-US" sz="28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3986900"/>
            <a:ext cx="6176010" cy="189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" y="1568709"/>
            <a:ext cx="5475923" cy="318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1" y="3117944"/>
            <a:ext cx="4953634" cy="275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" y="2091112"/>
            <a:ext cx="6631305" cy="227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7" y="4276213"/>
            <a:ext cx="6222683" cy="199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80" y="2662451"/>
            <a:ext cx="5129212" cy="175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38" y="4154400"/>
            <a:ext cx="4981575" cy="172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7117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 build them?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73" y="1542321"/>
            <a:ext cx="5486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72" y="1604764"/>
            <a:ext cx="1331455" cy="187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77" y="2696282"/>
            <a:ext cx="6448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10" y="3938034"/>
            <a:ext cx="6477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84" y="5029161"/>
            <a:ext cx="3743652" cy="12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C:\Users\gak56\AppData\Local\Microsoft\Windows\Temporary Internet Files\Content.IE5\YTDPN4GO\MC900441322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43" y="1995054"/>
            <a:ext cx="873592" cy="8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C:\Users\gak56\AppData\Local\Microsoft\Windows\Temporary Internet Files\Content.IE5\YTDPN4GO\MC900441322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98" y="1996315"/>
            <a:ext cx="835805" cy="83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C:\Users\gak56\AppData\Local\Microsoft\Windows\Temporary Internet Files\Content.IE5\YTDPN4GO\MC900441322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17" y="3236007"/>
            <a:ext cx="855204" cy="8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C:\Users\gak56\AppData\Local\Microsoft\Windows\Temporary Internet Files\Content.IE5\YTDPN4GO\MC900441322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08" y="5432240"/>
            <a:ext cx="855204" cy="8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C:\Users\gak56\AppData\Local\Microsoft\Windows\Temporary Internet Files\Content.IE5\YTDPN4GO\MC900441322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16" y="4319181"/>
            <a:ext cx="855204" cy="8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1073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441140" cy="6279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PCA for Operational Inefficiencies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95" y="1542321"/>
            <a:ext cx="7625547" cy="481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68492" y="3507472"/>
            <a:ext cx="655731" cy="2934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68492" y="4192135"/>
            <a:ext cx="655731" cy="2934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75954" y="4726672"/>
            <a:ext cx="655731" cy="2934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3416" y="5025816"/>
            <a:ext cx="655731" cy="2934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68492" y="5724126"/>
            <a:ext cx="655731" cy="2934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7348" y="4349144"/>
            <a:ext cx="76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???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082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the book organized?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711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Part I</a:t>
            </a:r>
            <a:r>
              <a:rPr lang="en-US" dirty="0" smtClean="0"/>
              <a:t>. Setting the Stage:</a:t>
            </a:r>
          </a:p>
          <a:p>
            <a:pPr lvl="1"/>
            <a:r>
              <a:rPr lang="en-US" dirty="0" smtClean="0"/>
              <a:t>Accepting the challenge</a:t>
            </a:r>
          </a:p>
          <a:p>
            <a:pPr lvl="1"/>
            <a:r>
              <a:rPr lang="en-US" dirty="0" smtClean="0"/>
              <a:t>Defining my EM universe</a:t>
            </a:r>
          </a:p>
          <a:p>
            <a:pPr lvl="1"/>
            <a:r>
              <a:rPr lang="en-US" dirty="0" smtClean="0"/>
              <a:t>A Primer on PCA methodology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Part II. </a:t>
            </a:r>
            <a:r>
              <a:rPr lang="en-US" dirty="0" smtClean="0"/>
              <a:t>Building the EM Risk Indicators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Part III. </a:t>
            </a:r>
            <a:r>
              <a:rPr lang="en-US" dirty="0" smtClean="0"/>
              <a:t>Validating the EM Risk Indicators</a:t>
            </a:r>
          </a:p>
          <a:p>
            <a:pPr lvl="1"/>
            <a:r>
              <a:rPr lang="en-US" dirty="0" smtClean="0"/>
              <a:t>I conduct three experiments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Part IV. </a:t>
            </a:r>
            <a:r>
              <a:rPr lang="en-US" dirty="0" smtClean="0"/>
              <a:t>Conclusions and Caveats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01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ysClr val="window" lastClr="FFFFFF"/>
      </a:lt1>
      <a:dk2>
        <a:srgbClr val="333333"/>
      </a:dk2>
      <a:lt2>
        <a:srgbClr val="B31B1B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31B1B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Sage Hall.potx</Template>
  <TotalTime>27760</TotalTime>
  <Words>1090</Words>
  <Application>Microsoft Office PowerPoint</Application>
  <PresentationFormat>On-screen Show (4:3)</PresentationFormat>
  <Paragraphs>158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Cracking the Emerging Markets Enigma</vt:lpstr>
      <vt:lpstr>PowerPoint Presentation</vt:lpstr>
      <vt:lpstr>What is the new book about?</vt:lpstr>
      <vt:lpstr>Why bother writing it?</vt:lpstr>
      <vt:lpstr>What are my risk indicators?</vt:lpstr>
      <vt:lpstr>How do I build them?</vt:lpstr>
      <vt:lpstr>How do I build them?</vt:lpstr>
      <vt:lpstr>PCA for Operational Inefficiencies</vt:lpstr>
      <vt:lpstr>How is the book organized?</vt:lpstr>
      <vt:lpstr>How do the indicators look?</vt:lpstr>
      <vt:lpstr>How do the indicators look?</vt:lpstr>
      <vt:lpstr>How do the EMs rank overall?</vt:lpstr>
      <vt:lpstr>They can evolve over time</vt:lpstr>
      <vt:lpstr>Validating EM Indicators: Part I</vt:lpstr>
      <vt:lpstr>Biases in Foreign Holdings</vt:lpstr>
      <vt:lpstr>Regression Evidence</vt:lpstr>
      <vt:lpstr>A Quasi-Natural Experiment?</vt:lpstr>
      <vt:lpstr>Validating EM Indicators Part II: 2013 EM portfolio flows</vt:lpstr>
      <vt:lpstr>What about 2013 EM flows?</vt:lpstr>
      <vt:lpstr>A new study (in the works)</vt:lpstr>
      <vt:lpstr>Emerging Market Enigma Cracked?</vt:lpstr>
      <vt:lpstr>Appendix Slides</vt:lpstr>
      <vt:lpstr>The GEM Fund Sample</vt:lpstr>
      <vt:lpstr>Overall Small Adjustments…</vt:lpstr>
      <vt:lpstr>…but lots of variation in active bets</vt:lpstr>
      <vt:lpstr>…And especially their timing bets</vt:lpstr>
      <vt:lpstr>Which funds timed their EM bets?</vt:lpstr>
      <vt:lpstr>FIFAs versus Risk Factors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Lynn Delles</dc:creator>
  <cp:lastModifiedBy>Andrew Karolyi</cp:lastModifiedBy>
  <cp:revision>1011</cp:revision>
  <cp:lastPrinted>2014-03-04T23:37:17Z</cp:lastPrinted>
  <dcterms:created xsi:type="dcterms:W3CDTF">2010-11-05T01:36:33Z</dcterms:created>
  <dcterms:modified xsi:type="dcterms:W3CDTF">2015-03-23T01:57:42Z</dcterms:modified>
</cp:coreProperties>
</file>