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59"/>
  </p:notesMasterIdLst>
  <p:sldIdLst>
    <p:sldId id="294" r:id="rId4"/>
    <p:sldId id="293"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295" r:id="rId23"/>
    <p:sldId id="313" r:id="rId24"/>
    <p:sldId id="314" r:id="rId25"/>
    <p:sldId id="315" r:id="rId26"/>
    <p:sldId id="316" r:id="rId27"/>
    <p:sldId id="317" r:id="rId28"/>
    <p:sldId id="274" r:id="rId29"/>
    <p:sldId id="256" r:id="rId30"/>
    <p:sldId id="257" r:id="rId31"/>
    <p:sldId id="258" r:id="rId32"/>
    <p:sldId id="259" r:id="rId33"/>
    <p:sldId id="275" r:id="rId34"/>
    <p:sldId id="276" r:id="rId35"/>
    <p:sldId id="277" r:id="rId36"/>
    <p:sldId id="260" r:id="rId37"/>
    <p:sldId id="278" r:id="rId38"/>
    <p:sldId id="279" r:id="rId39"/>
    <p:sldId id="281" r:id="rId40"/>
    <p:sldId id="282" r:id="rId41"/>
    <p:sldId id="280" r:id="rId42"/>
    <p:sldId id="283" r:id="rId43"/>
    <p:sldId id="284" r:id="rId44"/>
    <p:sldId id="261" r:id="rId45"/>
    <p:sldId id="285" r:id="rId46"/>
    <p:sldId id="286" r:id="rId47"/>
    <p:sldId id="287" r:id="rId48"/>
    <p:sldId id="262" r:id="rId49"/>
    <p:sldId id="263" r:id="rId50"/>
    <p:sldId id="264" r:id="rId51"/>
    <p:sldId id="265" r:id="rId52"/>
    <p:sldId id="266" r:id="rId53"/>
    <p:sldId id="267" r:id="rId54"/>
    <p:sldId id="268" r:id="rId55"/>
    <p:sldId id="288" r:id="rId56"/>
    <p:sldId id="291" r:id="rId57"/>
    <p:sldId id="29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180"/>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F50E3-7948-4EBF-927E-80186DD31A76}" type="datetimeFigureOut">
              <a:rPr lang="en-US" smtClean="0"/>
              <a:t>6/7/2021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AF097-FF43-4CC3-90AA-B77ADA6D2DDE}" type="slidenum">
              <a:rPr lang="en-US" smtClean="0"/>
              <a:t>‹#›</a:t>
            </a:fld>
            <a:endParaRPr lang="en-US"/>
          </a:p>
        </p:txBody>
      </p:sp>
    </p:spTree>
    <p:extLst>
      <p:ext uri="{BB962C8B-B14F-4D97-AF65-F5344CB8AC3E}">
        <p14:creationId xmlns:p14="http://schemas.microsoft.com/office/powerpoint/2010/main" val="27241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22313"/>
            <a:ext cx="4648200" cy="3486150"/>
          </a:xfrm>
        </p:spPr>
      </p:sp>
      <p:sp>
        <p:nvSpPr>
          <p:cNvPr id="3" name="Notes Placeholder 2"/>
          <p:cNvSpPr>
            <a:spLocks noGrp="1"/>
          </p:cNvSpPr>
          <p:nvPr>
            <p:ph type="body" idx="1"/>
          </p:nvPr>
        </p:nvSpPr>
        <p:spPr/>
        <p:txBody>
          <a:bodyPr/>
          <a:lstStyle/>
          <a:p>
            <a:pPr marL="472000" marR="0" lvl="1" indent="0" algn="l" defTabSz="914377" rtl="0" eaLnBrk="1" fontAlgn="auto" latinLnBrk="0" hangingPunct="1">
              <a:lnSpc>
                <a:spcPct val="100000"/>
              </a:lnSpc>
              <a:spcBef>
                <a:spcPts val="0"/>
              </a:spcBef>
              <a:spcAft>
                <a:spcPts val="0"/>
              </a:spcAft>
              <a:buClrTx/>
              <a:buSzTx/>
              <a:buFontTx/>
              <a:buNone/>
              <a:tabLst/>
              <a:defRPr/>
            </a:pPr>
            <a:r>
              <a:rPr lang="en-US" dirty="0"/>
              <a:t>http://www.usatoday.com/story/travel/destinations/2014/07/03/upscale-highway-service-plazas/10391721/</a:t>
            </a:r>
            <a:endParaRPr lang="en-US" baseline="0"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022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3175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BB36FE-6643-4FE5-8CB3-8CE44F54D919}"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8468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6096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eaLnBrk="1" hangingPunct="1">
              <a:spcBef>
                <a:spcPct val="0"/>
              </a:spcBef>
            </a:pPr>
            <a:r>
              <a:rPr lang="en-US" b="1" dirty="0"/>
              <a:t>The core concepts of AEM are that it is voluntary, incentive based,</a:t>
            </a:r>
            <a:r>
              <a:rPr lang="en-US" b="1" baseline="0" dirty="0"/>
              <a:t> and locally-led and delivered.</a:t>
            </a:r>
            <a:endParaRPr lang="en-US" b="1" dirty="0"/>
          </a:p>
          <a:p>
            <a:pPr eaLnBrk="1" hangingPunct="1">
              <a:spcBef>
                <a:spcPct val="0"/>
              </a:spcBef>
            </a:pPr>
            <a:r>
              <a:rPr lang="en-US" b="1" dirty="0"/>
              <a:t>Soil and Water Conservation Districts and partners at CCE, NRCS, and private sector planners and crop</a:t>
            </a:r>
            <a:r>
              <a:rPr lang="en-US" b="1" baseline="0" dirty="0"/>
              <a:t> consultants</a:t>
            </a:r>
            <a:r>
              <a:rPr lang="en-US" b="1" dirty="0"/>
              <a:t> provide on-farm environmental assessments, conservation planning and technical services through the AEM program.</a:t>
            </a:r>
          </a:p>
          <a:p>
            <a:pPr eaLnBrk="1" hangingPunct="1">
              <a:spcBef>
                <a:spcPct val="0"/>
              </a:spcBef>
            </a:pPr>
            <a:r>
              <a:rPr lang="en-US" b="1" dirty="0"/>
              <a:t>It is centered around water quality and plans are customized by farm.</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6400" rtl="0" eaLnBrk="1" fontAlgn="base" latinLnBrk="0" hangingPunct="1">
              <a:lnSpc>
                <a:spcPct val="100000"/>
              </a:lnSpc>
              <a:spcBef>
                <a:spcPct val="0"/>
              </a:spcBef>
              <a:spcAft>
                <a:spcPct val="0"/>
              </a:spcAft>
              <a:buClrTx/>
              <a:buSzTx/>
              <a:buFontTx/>
              <a:buNone/>
              <a:tabLst/>
              <a:defRPr/>
            </a:pPr>
            <a:fld id="{6744DEFD-A303-4029-9EF2-4978D3233DF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66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5547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eaLnBrk="1" hangingPunct="1">
              <a:spcBef>
                <a:spcPct val="0"/>
              </a:spcBef>
            </a:pPr>
            <a:r>
              <a:rPr lang="en-US" b="1" dirty="0"/>
              <a:t>AEM</a:t>
            </a:r>
            <a:r>
              <a:rPr lang="en-US" b="1" baseline="0" dirty="0"/>
              <a:t> is a Tiered Process.  </a:t>
            </a:r>
            <a:r>
              <a:rPr lang="en-US" b="1" dirty="0"/>
              <a:t>To get into more detail regarding the Tiered process:</a:t>
            </a:r>
          </a:p>
          <a:p>
            <a:pPr eaLnBrk="1" hangingPunct="1">
              <a:spcBef>
                <a:spcPct val="0"/>
              </a:spcBef>
            </a:pPr>
            <a:r>
              <a:rPr lang="en-US" b="1" dirty="0"/>
              <a:t>AEM starts with an</a:t>
            </a:r>
            <a:r>
              <a:rPr lang="en-US" b="1" u="sng" dirty="0"/>
              <a:t> inventory</a:t>
            </a:r>
            <a:r>
              <a:rPr lang="en-US" b="1" dirty="0"/>
              <a:t> (Tier 1) of a farm’s activities, future plans and documenting environmental stewardship. </a:t>
            </a:r>
          </a:p>
          <a:p>
            <a:pPr eaLnBrk="1" hangingPunct="1">
              <a:spcBef>
                <a:spcPct val="0"/>
              </a:spcBef>
            </a:pPr>
            <a:endParaRPr lang="en-US" b="1" dirty="0"/>
          </a:p>
          <a:p>
            <a:pPr eaLnBrk="1" hangingPunct="1">
              <a:spcBef>
                <a:spcPct val="0"/>
              </a:spcBef>
            </a:pPr>
            <a:r>
              <a:rPr lang="en-US" b="1" u="sng" dirty="0"/>
              <a:t>Tier 2 is the use of Assessment</a:t>
            </a:r>
            <a:r>
              <a:rPr lang="en-US" b="1" dirty="0"/>
              <a:t> Worksheets specific to the type of farm operation used to identify potential concerns &amp; opportunities. There are approximately 20 worksheets</a:t>
            </a:r>
          </a:p>
          <a:p>
            <a:pPr eaLnBrk="1" hangingPunct="1">
              <a:spcBef>
                <a:spcPct val="0"/>
              </a:spcBef>
            </a:pPr>
            <a:endParaRPr lang="en-US" b="1" dirty="0"/>
          </a:p>
          <a:p>
            <a:pPr eaLnBrk="1" hangingPunct="1">
              <a:spcBef>
                <a:spcPct val="0"/>
              </a:spcBef>
            </a:pPr>
            <a:r>
              <a:rPr lang="en-US" b="1" dirty="0"/>
              <a:t>After the assessment, A customized </a:t>
            </a:r>
            <a:r>
              <a:rPr lang="en-US" b="1" u="sng" dirty="0"/>
              <a:t>conservation plan</a:t>
            </a:r>
            <a:r>
              <a:rPr lang="en-US" b="1" dirty="0"/>
              <a:t> is then developed</a:t>
            </a:r>
            <a:r>
              <a:rPr lang="en-US" b="1" baseline="0" dirty="0"/>
              <a:t> meeting the needs and resources of the farmer.</a:t>
            </a:r>
            <a:endParaRPr lang="en-US" b="1" dirty="0"/>
          </a:p>
          <a:p>
            <a:pPr eaLnBrk="1" hangingPunct="1">
              <a:spcBef>
                <a:spcPct val="0"/>
              </a:spcBef>
            </a:pPr>
            <a:endParaRPr lang="en-US" b="1" dirty="0"/>
          </a:p>
          <a:p>
            <a:pPr eaLnBrk="1" hangingPunct="1">
              <a:spcBef>
                <a:spcPct val="0"/>
              </a:spcBef>
            </a:pPr>
            <a:r>
              <a:rPr lang="en-US" b="1" dirty="0"/>
              <a:t>Conservation </a:t>
            </a:r>
            <a:r>
              <a:rPr lang="en-US" b="1" u="sng" dirty="0"/>
              <a:t>practices are implemented</a:t>
            </a:r>
            <a:r>
              <a:rPr lang="en-US" b="1" dirty="0"/>
              <a:t> utilizing local, state and federal resources.</a:t>
            </a:r>
          </a:p>
          <a:p>
            <a:pPr eaLnBrk="1" hangingPunct="1">
              <a:spcBef>
                <a:spcPct val="0"/>
              </a:spcBef>
            </a:pPr>
            <a:endParaRPr lang="en-US" b="1" dirty="0"/>
          </a:p>
          <a:p>
            <a:pPr eaLnBrk="1" hangingPunct="1">
              <a:spcBef>
                <a:spcPct val="0"/>
              </a:spcBef>
            </a:pPr>
            <a:r>
              <a:rPr lang="en-US" b="1" dirty="0"/>
              <a:t>This is followed by an </a:t>
            </a:r>
            <a:r>
              <a:rPr lang="en-US" b="1" u="sng" dirty="0"/>
              <a:t>evaluation</a:t>
            </a:r>
            <a:r>
              <a:rPr lang="en-US" b="1" dirty="0"/>
              <a:t> to ensure that goals were met to protect the environment and the farm business.</a:t>
            </a:r>
          </a:p>
          <a:p>
            <a:pPr eaLnBrk="1" hangingPunct="1">
              <a:spcBef>
                <a:spcPct val="0"/>
              </a:spcBef>
            </a:pPr>
            <a:endParaRPr lang="en-US" b="1" dirty="0"/>
          </a:p>
          <a:p>
            <a:pPr eaLnBrk="1" hangingPunct="1">
              <a:lnSpc>
                <a:spcPct val="90000"/>
              </a:lnSpc>
              <a:spcAft>
                <a:spcPts val="635"/>
              </a:spcAft>
            </a:pPr>
            <a:r>
              <a:rPr lang="en-US" sz="2600" b="1" dirty="0"/>
              <a:t>AEM collects information for:</a:t>
            </a:r>
          </a:p>
          <a:p>
            <a:pPr eaLnBrk="1" hangingPunct="1">
              <a:lnSpc>
                <a:spcPct val="90000"/>
              </a:lnSpc>
              <a:spcAft>
                <a:spcPts val="635"/>
              </a:spcAft>
            </a:pPr>
            <a:endParaRPr lang="en-US" sz="2600" b="1" dirty="0"/>
          </a:p>
          <a:p>
            <a:pPr lvl="2" eaLnBrk="1" hangingPunct="1">
              <a:lnSpc>
                <a:spcPct val="90000"/>
              </a:lnSpc>
              <a:spcAft>
                <a:spcPts val="635"/>
              </a:spcAft>
              <a:buFontTx/>
              <a:buChar char="•"/>
            </a:pPr>
            <a:r>
              <a:rPr lang="en-US" sz="2200" b="1" dirty="0"/>
              <a:t> Sound decision making</a:t>
            </a:r>
          </a:p>
          <a:p>
            <a:pPr lvl="2" eaLnBrk="1" hangingPunct="1">
              <a:lnSpc>
                <a:spcPct val="90000"/>
              </a:lnSpc>
              <a:spcAft>
                <a:spcPts val="635"/>
              </a:spcAft>
              <a:buFontTx/>
              <a:buChar char="•"/>
            </a:pPr>
            <a:r>
              <a:rPr lang="en-US" sz="2200" b="1" dirty="0"/>
              <a:t> Strategic planning</a:t>
            </a:r>
          </a:p>
          <a:p>
            <a:pPr lvl="2" eaLnBrk="1" hangingPunct="1">
              <a:lnSpc>
                <a:spcPct val="90000"/>
              </a:lnSpc>
              <a:spcAft>
                <a:spcPts val="635"/>
              </a:spcAft>
              <a:buFontTx/>
              <a:buChar char="•"/>
            </a:pPr>
            <a:r>
              <a:rPr lang="en-US" sz="2200" b="1" dirty="0"/>
              <a:t> Prioritization</a:t>
            </a:r>
          </a:p>
          <a:p>
            <a:pPr lvl="2" eaLnBrk="1" hangingPunct="1">
              <a:lnSpc>
                <a:spcPct val="90000"/>
              </a:lnSpc>
              <a:spcAft>
                <a:spcPts val="635"/>
              </a:spcAft>
              <a:buFontTx/>
              <a:buChar char="•"/>
            </a:pPr>
            <a:r>
              <a:rPr lang="en-US" sz="2200" b="1" dirty="0"/>
              <a:t> Effective response to future mandates, environmental standards &amp;  emerging issues</a:t>
            </a:r>
          </a:p>
          <a:p>
            <a:pPr eaLnBrk="1" hangingPunct="1">
              <a:lnSpc>
                <a:spcPct val="90000"/>
              </a:lnSpc>
            </a:pPr>
            <a:endParaRPr lang="en-US" sz="2600" b="1" dirty="0"/>
          </a:p>
          <a:p>
            <a:pPr eaLnBrk="1" hangingPunct="1">
              <a:spcBef>
                <a:spcPct val="0"/>
              </a:spcBef>
            </a:pPr>
            <a:r>
              <a:rPr lang="en-US" b="1" dirty="0"/>
              <a:t> </a:t>
            </a:r>
            <a:endParaRPr lang="en-US" b="1" dirty="0">
              <a:solidFill>
                <a:srgbClr val="CCCCCC"/>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66400" rtl="0" eaLnBrk="1" fontAlgn="base" latinLnBrk="0" hangingPunct="1">
              <a:lnSpc>
                <a:spcPct val="100000"/>
              </a:lnSpc>
              <a:spcBef>
                <a:spcPct val="0"/>
              </a:spcBef>
              <a:spcAft>
                <a:spcPct val="0"/>
              </a:spcAft>
              <a:buClrTx/>
              <a:buSzTx/>
              <a:buFontTx/>
              <a:buNone/>
              <a:tabLst/>
              <a:defRPr/>
            </a:pPr>
            <a:fld id="{6744DEFD-A303-4029-9EF2-4978D3233DF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66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7044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r>
              <a:rPr lang="en-US" dirty="0">
                <a:solidFill>
                  <a:srgbClr val="008000"/>
                </a:solidFill>
              </a:rPr>
              <a:t>* Long Island</a:t>
            </a:r>
            <a:br>
              <a:rPr lang="en-US" dirty="0">
                <a:solidFill>
                  <a:srgbClr val="008000"/>
                </a:solidFill>
              </a:rPr>
            </a:br>
            <a:r>
              <a:rPr lang="en-US" dirty="0">
                <a:solidFill>
                  <a:srgbClr val="008000"/>
                </a:solidFill>
              </a:rPr>
              <a:t>     Nutrient Management</a:t>
            </a:r>
            <a:br>
              <a:rPr lang="en-US" dirty="0">
                <a:solidFill>
                  <a:srgbClr val="008000"/>
                </a:solidFill>
              </a:rPr>
            </a:br>
            <a:r>
              <a:rPr lang="en-US" dirty="0">
                <a:solidFill>
                  <a:srgbClr val="008000"/>
                </a:solidFill>
              </a:rPr>
              <a:t>          Fruit Tree</a:t>
            </a:r>
            <a:br>
              <a:rPr lang="en-US" dirty="0">
                <a:solidFill>
                  <a:srgbClr val="008000"/>
                </a:solidFill>
              </a:rPr>
            </a:br>
            <a:r>
              <a:rPr lang="en-US" dirty="0">
                <a:solidFill>
                  <a:srgbClr val="008000"/>
                </a:solidFill>
              </a:rPr>
              <a:t>          Sustainable Viticulture</a:t>
            </a:r>
          </a:p>
          <a:p>
            <a:r>
              <a:rPr lang="en-US" dirty="0">
                <a:solidFill>
                  <a:srgbClr val="008000"/>
                </a:solidFill>
              </a:rPr>
              <a:t>          Greenhouse</a:t>
            </a:r>
            <a:br>
              <a:rPr lang="en-US" dirty="0">
                <a:solidFill>
                  <a:srgbClr val="008000"/>
                </a:solidFill>
              </a:rPr>
            </a:br>
            <a:r>
              <a:rPr lang="en-US" dirty="0">
                <a:solidFill>
                  <a:srgbClr val="008000"/>
                </a:solidFill>
              </a:rPr>
              <a:t>     Pesticide Management</a:t>
            </a:r>
            <a:br>
              <a:rPr lang="en-US" dirty="0">
                <a:solidFill>
                  <a:srgbClr val="008000"/>
                </a:solidFill>
              </a:rPr>
            </a:br>
            <a:r>
              <a:rPr lang="en-US" dirty="0">
                <a:solidFill>
                  <a:srgbClr val="008000"/>
                </a:solidFill>
              </a:rPr>
              <a:t>          Fruit Tree</a:t>
            </a:r>
            <a:br>
              <a:rPr lang="en-US" dirty="0">
                <a:solidFill>
                  <a:srgbClr val="008000"/>
                </a:solidFill>
              </a:rPr>
            </a:br>
            <a:r>
              <a:rPr lang="en-US" dirty="0">
                <a:solidFill>
                  <a:srgbClr val="008000"/>
                </a:solidFill>
              </a:rPr>
              <a:t>          Sustainable Viticulture</a:t>
            </a:r>
            <a:br>
              <a:rPr lang="en-US" dirty="0">
                <a:solidFill>
                  <a:srgbClr val="008000"/>
                </a:solidFill>
              </a:rPr>
            </a:br>
            <a:r>
              <a:rPr lang="en-US" dirty="0">
                <a:solidFill>
                  <a:srgbClr val="008000"/>
                </a:solidFill>
              </a:rPr>
              <a:t>          Greenhouse</a:t>
            </a:r>
            <a:br>
              <a:rPr lang="en-US" dirty="0">
                <a:solidFill>
                  <a:srgbClr val="008000"/>
                </a:solidFill>
              </a:rPr>
            </a:br>
            <a:r>
              <a:rPr lang="en-US" dirty="0">
                <a:solidFill>
                  <a:srgbClr val="008000"/>
                </a:solidFill>
              </a:rPr>
              <a:t>     Waste Management </a:t>
            </a:r>
            <a:br>
              <a:rPr lang="en-US" dirty="0">
                <a:solidFill>
                  <a:srgbClr val="008000"/>
                </a:solidFill>
              </a:rPr>
            </a:br>
            <a:r>
              <a:rPr lang="en-US" dirty="0">
                <a:solidFill>
                  <a:srgbClr val="008000"/>
                </a:solidFill>
              </a:rPr>
              <a:t>     Soil Management</a:t>
            </a:r>
            <a:br>
              <a:rPr lang="en-US" dirty="0">
                <a:solidFill>
                  <a:srgbClr val="008000"/>
                </a:solidFill>
              </a:rPr>
            </a:br>
            <a:r>
              <a:rPr lang="en-US" dirty="0">
                <a:solidFill>
                  <a:srgbClr val="008000"/>
                </a:solidFill>
              </a:rPr>
              <a:t>     Water Management</a:t>
            </a:r>
          </a:p>
          <a:p>
            <a:endParaRPr lang="en-US" dirty="0"/>
          </a:p>
        </p:txBody>
      </p:sp>
      <p:sp>
        <p:nvSpPr>
          <p:cNvPr id="4" name="Slide Number Placeholder 3"/>
          <p:cNvSpPr>
            <a:spLocks noGrp="1"/>
          </p:cNvSpPr>
          <p:nvPr>
            <p:ph type="sldNum" sz="quarter" idx="10"/>
          </p:nvPr>
        </p:nvSpPr>
        <p:spPr/>
        <p:txBody>
          <a:bodyPr/>
          <a:lstStyle/>
          <a:p>
            <a:pPr marL="0" marR="0" lvl="0" indent="0" algn="r" defTabSz="966400" rtl="0" eaLnBrk="1" fontAlgn="base" latinLnBrk="0" hangingPunct="1">
              <a:lnSpc>
                <a:spcPct val="100000"/>
              </a:lnSpc>
              <a:spcBef>
                <a:spcPct val="0"/>
              </a:spcBef>
              <a:spcAft>
                <a:spcPct val="0"/>
              </a:spcAft>
              <a:buClrTx/>
              <a:buSzTx/>
              <a:buFontTx/>
              <a:buNone/>
              <a:tabLst/>
              <a:defRPr/>
            </a:pPr>
            <a:fld id="{6744DEFD-A303-4029-9EF2-4978D3233DF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66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6882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8417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030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0495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22313"/>
            <a:ext cx="4648200" cy="3486150"/>
          </a:xfrm>
        </p:spPr>
      </p:sp>
      <p:sp>
        <p:nvSpPr>
          <p:cNvPr id="3" name="Notes Placeholder 2"/>
          <p:cNvSpPr>
            <a:spLocks noGrp="1"/>
          </p:cNvSpPr>
          <p:nvPr>
            <p:ph type="body" idx="1"/>
          </p:nvPr>
        </p:nvSpPr>
        <p:spPr/>
        <p:txBody>
          <a:bodyPr/>
          <a:lstStyle/>
          <a:p>
            <a:pPr marL="472000" marR="0" lvl="1" indent="0" algn="l" defTabSz="914377"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4759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6382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4376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5179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B36FE-6643-4FE5-8CB3-8CE44F54D91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1474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8AE7C-6B33-4A06-A3FC-48739304E39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54950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8AE7C-6B33-4A06-A3FC-48739304E39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105587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8AE7C-6B33-4A06-A3FC-48739304E39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416258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21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1"/>
            <a:ext cx="9287253" cy="158739"/>
          </a:xfrm>
          <a:prstGeom prst="rect">
            <a:avLst/>
          </a:prstGeom>
          <a:solidFill>
            <a:srgbClr val="0076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0" y="138897"/>
            <a:ext cx="9257486" cy="754008"/>
          </a:xfrm>
          <a:prstGeom prst="rect">
            <a:avLst/>
          </a:prstGeom>
          <a:solidFill>
            <a:srgbClr val="002D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5993" y="164875"/>
            <a:ext cx="518899" cy="691865"/>
          </a:xfrm>
          <a:prstGeom prst="rect">
            <a:avLst/>
          </a:prstGeom>
        </p:spPr>
      </p:pic>
    </p:spTree>
    <p:extLst>
      <p:ext uri="{BB962C8B-B14F-4D97-AF65-F5344CB8AC3E}">
        <p14:creationId xmlns:p14="http://schemas.microsoft.com/office/powerpoint/2010/main" val="1105571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68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11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75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231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88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85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8AE7C-6B33-4A06-A3FC-48739304E39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2478213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33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8207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939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
        <p:nvSpPr>
          <p:cNvPr id="5" name="Picture Placeholder 2"/>
          <p:cNvSpPr>
            <a:spLocks noGrp="1"/>
          </p:cNvSpPr>
          <p:nvPr>
            <p:ph type="pic" idx="1"/>
          </p:nvPr>
        </p:nvSpPr>
        <p:spPr>
          <a:xfrm>
            <a:off x="0" y="0"/>
            <a:ext cx="4523874" cy="685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Tree>
    <p:extLst>
      <p:ext uri="{BB962C8B-B14F-4D97-AF65-F5344CB8AC3E}">
        <p14:creationId xmlns:p14="http://schemas.microsoft.com/office/powerpoint/2010/main" val="2826097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
        <p:nvSpPr>
          <p:cNvPr id="5" name="Picture Placeholder 2"/>
          <p:cNvSpPr>
            <a:spLocks noGrp="1"/>
          </p:cNvSpPr>
          <p:nvPr>
            <p:ph type="pic" idx="1"/>
          </p:nvPr>
        </p:nvSpPr>
        <p:spPr>
          <a:xfrm>
            <a:off x="4608095" y="0"/>
            <a:ext cx="4523874" cy="685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Tree>
    <p:extLst>
      <p:ext uri="{BB962C8B-B14F-4D97-AF65-F5344CB8AC3E}">
        <p14:creationId xmlns:p14="http://schemas.microsoft.com/office/powerpoint/2010/main" val="2889847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cap="all" spc="300" baseline="0">
                <a:solidFill>
                  <a:srgbClr val="00768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425"/>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77937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
        <p:nvSpPr>
          <p:cNvPr id="7" name="Rectangle 6"/>
          <p:cNvSpPr/>
          <p:nvPr userDrawn="1"/>
        </p:nvSpPr>
        <p:spPr>
          <a:xfrm>
            <a:off x="0" y="1"/>
            <a:ext cx="9287253" cy="158739"/>
          </a:xfrm>
          <a:prstGeom prst="rect">
            <a:avLst/>
          </a:prstGeom>
          <a:solidFill>
            <a:srgbClr val="0076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0" y="138897"/>
            <a:ext cx="9257486" cy="754008"/>
          </a:xfrm>
          <a:prstGeom prst="rect">
            <a:avLst/>
          </a:prstGeom>
          <a:solidFill>
            <a:srgbClr val="002D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5993" y="164875"/>
            <a:ext cx="518899" cy="691865"/>
          </a:xfrm>
          <a:prstGeom prst="rect">
            <a:avLst/>
          </a:prstGeom>
        </p:spPr>
      </p:pic>
    </p:spTree>
    <p:extLst>
      <p:ext uri="{BB962C8B-B14F-4D97-AF65-F5344CB8AC3E}">
        <p14:creationId xmlns:p14="http://schemas.microsoft.com/office/powerpoint/2010/main" val="177739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25">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52732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767" y="138140"/>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24146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056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33281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8AE7C-6B33-4A06-A3FC-48739304E397}"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147669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773036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00006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
        <p:nvSpPr>
          <p:cNvPr id="5" name="Picture Placeholder 2"/>
          <p:cNvSpPr>
            <a:spLocks noGrp="1"/>
          </p:cNvSpPr>
          <p:nvPr>
            <p:ph type="pic" idx="1"/>
          </p:nvPr>
        </p:nvSpPr>
        <p:spPr>
          <a:xfrm>
            <a:off x="0" y="0"/>
            <a:ext cx="4523874" cy="685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Tree>
    <p:extLst>
      <p:ext uri="{BB962C8B-B14F-4D97-AF65-F5344CB8AC3E}">
        <p14:creationId xmlns:p14="http://schemas.microsoft.com/office/powerpoint/2010/main" val="317418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
        <p:nvSpPr>
          <p:cNvPr id="5" name="Picture Placeholder 2"/>
          <p:cNvSpPr>
            <a:spLocks noGrp="1"/>
          </p:cNvSpPr>
          <p:nvPr>
            <p:ph type="pic" idx="1"/>
          </p:nvPr>
        </p:nvSpPr>
        <p:spPr>
          <a:xfrm>
            <a:off x="4608095" y="0"/>
            <a:ext cx="4523874" cy="685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Tree>
    <p:extLst>
      <p:ext uri="{BB962C8B-B14F-4D97-AF65-F5344CB8AC3E}">
        <p14:creationId xmlns:p14="http://schemas.microsoft.com/office/powerpoint/2010/main" val="3792290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125"/>
            </a:lvl2pPr>
            <a:lvl3pPr marL="685783" indent="0">
              <a:buNone/>
              <a:defRPr sz="900"/>
            </a:lvl3pPr>
            <a:lvl4pPr marL="1028675" indent="0">
              <a:buNone/>
              <a:defRPr sz="825"/>
            </a:lvl4pPr>
            <a:lvl5pPr marL="1371566" indent="0">
              <a:buNone/>
              <a:defRPr sz="825"/>
            </a:lvl5pPr>
            <a:lvl6pPr marL="1714457" indent="0">
              <a:buNone/>
              <a:defRPr sz="825"/>
            </a:lvl6pPr>
            <a:lvl7pPr marL="2057348" indent="0">
              <a:buNone/>
              <a:defRPr sz="825"/>
            </a:lvl7pPr>
            <a:lvl8pPr marL="2400240" indent="0">
              <a:buNone/>
              <a:defRPr sz="825"/>
            </a:lvl8pPr>
            <a:lvl9pPr marL="2743132"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712923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125"/>
            </a:lvl2pPr>
            <a:lvl3pPr marL="685783" indent="0">
              <a:buNone/>
              <a:defRPr sz="900"/>
            </a:lvl3pPr>
            <a:lvl4pPr marL="1028675" indent="0">
              <a:buNone/>
              <a:defRPr sz="825"/>
            </a:lvl4pPr>
            <a:lvl5pPr marL="1371566" indent="0">
              <a:buNone/>
              <a:defRPr sz="825"/>
            </a:lvl5pPr>
            <a:lvl6pPr marL="1714457" indent="0">
              <a:buNone/>
              <a:defRPr sz="825"/>
            </a:lvl6pPr>
            <a:lvl7pPr marL="2057348" indent="0">
              <a:buNone/>
              <a:defRPr sz="825"/>
            </a:lvl7pPr>
            <a:lvl8pPr marL="2400240" indent="0">
              <a:buNone/>
              <a:defRPr sz="825"/>
            </a:lvl8pPr>
            <a:lvl9pPr marL="2743132"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28796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115472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7772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8AE7C-6B33-4A06-A3FC-48739304E39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410085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8AE7C-6B33-4A06-A3FC-48739304E397}"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304995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8AE7C-6B33-4A06-A3FC-48739304E397}"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49959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AE7C-6B33-4A06-A3FC-48739304E397}" type="datetimeFigureOut">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10626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78AE7C-6B33-4A06-A3FC-48739304E39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254825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78AE7C-6B33-4A06-A3FC-48739304E397}"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6006E-FCF2-459D-8223-A01C710FD516}" type="slidenum">
              <a:rPr lang="en-US" smtClean="0"/>
              <a:t>‹#›</a:t>
            </a:fld>
            <a:endParaRPr lang="en-US"/>
          </a:p>
        </p:txBody>
      </p:sp>
    </p:spTree>
    <p:extLst>
      <p:ext uri="{BB962C8B-B14F-4D97-AF65-F5344CB8AC3E}">
        <p14:creationId xmlns:p14="http://schemas.microsoft.com/office/powerpoint/2010/main" val="389942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AE7C-6B33-4A06-A3FC-48739304E397}" type="datetimeFigureOut">
              <a:rPr lang="en-US" smtClean="0"/>
              <a:t>6/7/2021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6006E-FCF2-459D-8223-A01C710FD516}" type="slidenum">
              <a:rPr lang="en-US" smtClean="0"/>
              <a:t>‹#›</a:t>
            </a:fld>
            <a:endParaRPr lang="en-US"/>
          </a:p>
        </p:txBody>
      </p:sp>
    </p:spTree>
    <p:extLst>
      <p:ext uri="{BB962C8B-B14F-4D97-AF65-F5344CB8AC3E}">
        <p14:creationId xmlns:p14="http://schemas.microsoft.com/office/powerpoint/2010/main" val="412056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0E355D-264A-48E1-B705-116056212137}" type="datetimeFigureOut">
              <a:rPr lang="en-US" smtClean="0">
                <a:solidFill>
                  <a:prstClr val="black">
                    <a:tint val="75000"/>
                  </a:prstClr>
                </a:solidFill>
              </a:rPr>
              <a:pPr/>
              <a:t>6/7/2021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4FB14E-5B9B-478E-A002-E51C6A49E3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983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767" y="861184"/>
            <a:ext cx="7886700" cy="1325563"/>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628650" y="2321552"/>
            <a:ext cx="7886700" cy="3855413"/>
          </a:xfrm>
          <a:prstGeom prst="rect">
            <a:avLst/>
          </a:prstGeom>
        </p:spPr>
        <p:txBody>
          <a:bodyPr vert="horz" lIns="91438" tIns="45719" rIns="91438" bIns="4571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38" tIns="45719" rIns="91438" bIns="45719" rtlCol="0" anchor="ctr"/>
          <a:lstStyle>
            <a:lvl1pPr algn="l">
              <a:defRPr sz="900">
                <a:solidFill>
                  <a:schemeClr val="tx1">
                    <a:tint val="75000"/>
                  </a:schemeClr>
                </a:solidFill>
              </a:defRPr>
            </a:lvl1pPr>
          </a:lstStyle>
          <a:p>
            <a:fld id="{7F0E355D-264A-48E1-B705-116056212137}" type="datetimeFigureOut">
              <a:rPr lang="en-US" smtClean="0">
                <a:solidFill>
                  <a:srgbClr val="FFFFFF">
                    <a:tint val="75000"/>
                  </a:srgbClr>
                </a:solidFill>
              </a:rPr>
              <a:pPr/>
              <a:t>6/7/2021</a:t>
            </a:fld>
            <a:endParaRPr lang="en-US" dirty="0">
              <a:solidFill>
                <a:srgbClr val="FFFFFF">
                  <a:tint val="75000"/>
                </a:srgb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38" tIns="45719" rIns="91438" bIns="45719" rtlCol="0" anchor="ctr"/>
          <a:lstStyle>
            <a:lvl1pPr algn="ctr">
              <a:defRPr sz="900">
                <a:solidFill>
                  <a:schemeClr val="tx1">
                    <a:tint val="75000"/>
                  </a:schemeClr>
                </a:solidFill>
              </a:defRPr>
            </a:lvl1pPr>
          </a:lstStyle>
          <a:p>
            <a:endParaRPr lang="en-US" dirty="0">
              <a:solidFill>
                <a:srgbClr val="FFFFFF">
                  <a:tint val="75000"/>
                </a:srgb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38" tIns="45719" rIns="91438" bIns="45719" rtlCol="0" anchor="ctr"/>
          <a:lstStyle>
            <a:lvl1pPr algn="r">
              <a:defRPr sz="900">
                <a:solidFill>
                  <a:schemeClr val="tx1">
                    <a:tint val="75000"/>
                  </a:schemeClr>
                </a:solidFill>
              </a:defRPr>
            </a:lvl1pPr>
          </a:lstStyle>
          <a:p>
            <a:fld id="{EC4FB14E-5B9B-478E-A002-E51C6A49E333}"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5931466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685783" rtl="0" eaLnBrk="1" latinLnBrk="0" hangingPunct="1">
        <a:lnSpc>
          <a:spcPct val="90000"/>
        </a:lnSpc>
        <a:spcBef>
          <a:spcPct val="0"/>
        </a:spcBef>
        <a:buNone/>
        <a:defRPr sz="3300" b="1" i="0" kern="3000" spc="225" baseline="0">
          <a:solidFill>
            <a:srgbClr val="002D72"/>
          </a:solidFill>
          <a:latin typeface="Arial"/>
          <a:ea typeface="+mj-ea"/>
          <a:cs typeface="Arial"/>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rgbClr val="000000"/>
          </a:solidFill>
          <a:latin typeface="Arial"/>
          <a:ea typeface="+mn-ea"/>
          <a:cs typeface="Arial"/>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rgbClr val="000000"/>
          </a:solidFill>
          <a:latin typeface="Arial"/>
          <a:ea typeface="+mn-ea"/>
          <a:cs typeface="Arial"/>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rgbClr val="000000"/>
          </a:solidFill>
          <a:latin typeface="Arial"/>
          <a:ea typeface="+mn-ea"/>
          <a:cs typeface="Arial"/>
        </a:defRPr>
      </a:lvl3pPr>
      <a:lvl4pPr marL="1200120" indent="-171446" algn="l" defTabSz="685783" rtl="0" eaLnBrk="1" latinLnBrk="0" hangingPunct="1">
        <a:lnSpc>
          <a:spcPct val="90000"/>
        </a:lnSpc>
        <a:spcBef>
          <a:spcPts val="375"/>
        </a:spcBef>
        <a:buFont typeface="Arial" panose="020B0604020202020204" pitchFamily="34" charset="0"/>
        <a:buChar char="•"/>
        <a:defRPr sz="1425" kern="1200">
          <a:solidFill>
            <a:srgbClr val="000000"/>
          </a:solidFill>
          <a:latin typeface="Arial"/>
          <a:ea typeface="+mn-ea"/>
          <a:cs typeface="Arial"/>
        </a:defRPr>
      </a:lvl4pPr>
      <a:lvl5pPr marL="1543012" indent="-171446" algn="l" defTabSz="685783" rtl="0" eaLnBrk="1" latinLnBrk="0" hangingPunct="1">
        <a:lnSpc>
          <a:spcPct val="90000"/>
        </a:lnSpc>
        <a:spcBef>
          <a:spcPts val="375"/>
        </a:spcBef>
        <a:buFont typeface="Arial" panose="020B0604020202020204" pitchFamily="34" charset="0"/>
        <a:buChar char="•"/>
        <a:defRPr sz="1425" kern="1200">
          <a:solidFill>
            <a:srgbClr val="000000"/>
          </a:solidFill>
          <a:latin typeface="Arial"/>
          <a:ea typeface="+mn-ea"/>
          <a:cs typeface="Arial"/>
        </a:defRPr>
      </a:lvl5pPr>
      <a:lvl6pPr marL="1885903"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25" kern="1200">
          <a:solidFill>
            <a:schemeClr val="tx1"/>
          </a:solidFill>
          <a:latin typeface="+mn-lt"/>
          <a:ea typeface="+mn-ea"/>
          <a:cs typeface="+mn-cs"/>
        </a:defRPr>
      </a:lvl9pPr>
    </p:bodyStyle>
    <p:otherStyle>
      <a:defPPr>
        <a:defRPr lang="en-US"/>
      </a:defPPr>
      <a:lvl1pPr marL="0" algn="l" defTabSz="685783" rtl="0" eaLnBrk="1" latinLnBrk="0" hangingPunct="1">
        <a:defRPr sz="1425" kern="1200">
          <a:solidFill>
            <a:schemeClr val="tx1"/>
          </a:solidFill>
          <a:latin typeface="+mn-lt"/>
          <a:ea typeface="+mn-ea"/>
          <a:cs typeface="+mn-cs"/>
        </a:defRPr>
      </a:lvl1pPr>
      <a:lvl2pPr marL="342892" algn="l" defTabSz="685783" rtl="0" eaLnBrk="1" latinLnBrk="0" hangingPunct="1">
        <a:defRPr sz="1425" kern="1200">
          <a:solidFill>
            <a:schemeClr val="tx1"/>
          </a:solidFill>
          <a:latin typeface="+mn-lt"/>
          <a:ea typeface="+mn-ea"/>
          <a:cs typeface="+mn-cs"/>
        </a:defRPr>
      </a:lvl2pPr>
      <a:lvl3pPr marL="685783" algn="l" defTabSz="685783" rtl="0" eaLnBrk="1" latinLnBrk="0" hangingPunct="1">
        <a:defRPr sz="1425" kern="1200">
          <a:solidFill>
            <a:schemeClr val="tx1"/>
          </a:solidFill>
          <a:latin typeface="+mn-lt"/>
          <a:ea typeface="+mn-ea"/>
          <a:cs typeface="+mn-cs"/>
        </a:defRPr>
      </a:lvl3pPr>
      <a:lvl4pPr marL="1028675" algn="l" defTabSz="685783" rtl="0" eaLnBrk="1" latinLnBrk="0" hangingPunct="1">
        <a:defRPr sz="1425" kern="1200">
          <a:solidFill>
            <a:schemeClr val="tx1"/>
          </a:solidFill>
          <a:latin typeface="+mn-lt"/>
          <a:ea typeface="+mn-ea"/>
          <a:cs typeface="+mn-cs"/>
        </a:defRPr>
      </a:lvl4pPr>
      <a:lvl5pPr marL="1371566" algn="l" defTabSz="685783" rtl="0" eaLnBrk="1" latinLnBrk="0" hangingPunct="1">
        <a:defRPr sz="1425" kern="1200">
          <a:solidFill>
            <a:schemeClr val="tx1"/>
          </a:solidFill>
          <a:latin typeface="+mn-lt"/>
          <a:ea typeface="+mn-ea"/>
          <a:cs typeface="+mn-cs"/>
        </a:defRPr>
      </a:lvl5pPr>
      <a:lvl6pPr marL="1714457" algn="l" defTabSz="685783" rtl="0" eaLnBrk="1" latinLnBrk="0" hangingPunct="1">
        <a:defRPr sz="1425" kern="1200">
          <a:solidFill>
            <a:schemeClr val="tx1"/>
          </a:solidFill>
          <a:latin typeface="+mn-lt"/>
          <a:ea typeface="+mn-ea"/>
          <a:cs typeface="+mn-cs"/>
        </a:defRPr>
      </a:lvl6pPr>
      <a:lvl7pPr marL="2057348" algn="l" defTabSz="685783" rtl="0" eaLnBrk="1" latinLnBrk="0" hangingPunct="1">
        <a:defRPr sz="1425" kern="1200">
          <a:solidFill>
            <a:schemeClr val="tx1"/>
          </a:solidFill>
          <a:latin typeface="+mn-lt"/>
          <a:ea typeface="+mn-ea"/>
          <a:cs typeface="+mn-cs"/>
        </a:defRPr>
      </a:lvl7pPr>
      <a:lvl8pPr marL="2400240" algn="l" defTabSz="685783" rtl="0" eaLnBrk="1" latinLnBrk="0" hangingPunct="1">
        <a:defRPr sz="1425" kern="1200">
          <a:solidFill>
            <a:schemeClr val="tx1"/>
          </a:solidFill>
          <a:latin typeface="+mn-lt"/>
          <a:ea typeface="+mn-ea"/>
          <a:cs typeface="+mn-cs"/>
        </a:defRPr>
      </a:lvl8pPr>
      <a:lvl9pPr marL="2743132" algn="l" defTabSz="685783"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certified.ny.gov/"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udy.Littrell@agriculture.ny.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York Certified Maple</a:t>
            </a:r>
          </a:p>
        </p:txBody>
      </p:sp>
      <p:sp>
        <p:nvSpPr>
          <p:cNvPr id="3" name="Subtitle 2"/>
          <p:cNvSpPr>
            <a:spLocks noGrp="1"/>
          </p:cNvSpPr>
          <p:nvPr>
            <p:ph type="subTitle" idx="1"/>
          </p:nvPr>
        </p:nvSpPr>
        <p:spPr/>
        <p:txBody>
          <a:bodyPr/>
          <a:lstStyle/>
          <a:p>
            <a:r>
              <a:rPr lang="en-US" dirty="0"/>
              <a:t>New York State Department of Ag and Markets</a:t>
            </a:r>
          </a:p>
          <a:p>
            <a:r>
              <a:rPr lang="en-US" dirty="0"/>
              <a:t>New York State Maple Producers Association</a:t>
            </a:r>
          </a:p>
          <a:p>
            <a:r>
              <a:rPr lang="en-US" dirty="0"/>
              <a:t>Cornell Maple Program</a:t>
            </a:r>
          </a:p>
        </p:txBody>
      </p:sp>
    </p:spTree>
    <p:extLst>
      <p:ext uri="{BB962C8B-B14F-4D97-AF65-F5344CB8AC3E}">
        <p14:creationId xmlns:p14="http://schemas.microsoft.com/office/powerpoint/2010/main" val="204790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sp>
        <p:nvSpPr>
          <p:cNvPr id="17" name="Rectangle 16"/>
          <p:cNvSpPr/>
          <p:nvPr/>
        </p:nvSpPr>
        <p:spPr>
          <a:xfrm>
            <a:off x="1" y="857250"/>
            <a:ext cx="9344024" cy="5250656"/>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13" name="Chart 12"/>
          <p:cNvGraphicFramePr/>
          <p:nvPr/>
        </p:nvGraphicFramePr>
        <p:xfrm>
          <a:off x="1516930" y="4342295"/>
          <a:ext cx="1579775" cy="12796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884" y="1609942"/>
            <a:ext cx="9288135" cy="438582"/>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rPr>
              <a:t>AGRICULTURAL ENVIRONMENTAL MANAGEMENT (AEM)</a:t>
            </a:r>
          </a:p>
        </p:txBody>
      </p:sp>
      <p:sp>
        <p:nvSpPr>
          <p:cNvPr id="31" name="TextBox 30"/>
          <p:cNvSpPr txBox="1"/>
          <p:nvPr/>
        </p:nvSpPr>
        <p:spPr>
          <a:xfrm>
            <a:off x="181665" y="3530893"/>
            <a:ext cx="3173105" cy="323165"/>
          </a:xfrm>
          <a:prstGeom prst="rect">
            <a:avLst/>
          </a:prstGeom>
          <a:noFill/>
        </p:spPr>
        <p:txBody>
          <a:bodyPr wrap="square" rtlCol="0">
            <a:spAutoFit/>
          </a:bodyPr>
          <a:lstStyle/>
          <a:p>
            <a:r>
              <a:rPr lang="en-US" sz="1500" b="1" dirty="0">
                <a:solidFill>
                  <a:prstClr val="white"/>
                </a:solidFill>
              </a:rPr>
              <a:t>How does AEM work?</a:t>
            </a:r>
          </a:p>
        </p:txBody>
      </p:sp>
      <p:sp>
        <p:nvSpPr>
          <p:cNvPr id="32" name="Rectangle 31"/>
          <p:cNvSpPr/>
          <p:nvPr/>
        </p:nvSpPr>
        <p:spPr>
          <a:xfrm flipV="1">
            <a:off x="379780" y="2323409"/>
            <a:ext cx="8384438" cy="948137"/>
          </a:xfrm>
          <a:prstGeom prst="rect">
            <a:avLst/>
          </a:prstGeom>
          <a:solidFill>
            <a:srgbClr val="191F2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TextBox 32"/>
          <p:cNvSpPr txBox="1"/>
          <p:nvPr/>
        </p:nvSpPr>
        <p:spPr>
          <a:xfrm>
            <a:off x="379780" y="2333374"/>
            <a:ext cx="8384438" cy="1131079"/>
          </a:xfrm>
          <a:prstGeom prst="rect">
            <a:avLst/>
          </a:prstGeom>
          <a:noFill/>
        </p:spPr>
        <p:txBody>
          <a:bodyPr wrap="square" rtlCol="0">
            <a:spAutoFit/>
          </a:bodyPr>
          <a:lstStyle/>
          <a:p>
            <a:pPr algn="ctr">
              <a:lnSpc>
                <a:spcPct val="120000"/>
              </a:lnSpc>
            </a:pPr>
            <a:r>
              <a:rPr lang="en-US" sz="1500" dirty="0">
                <a:solidFill>
                  <a:prstClr val="white"/>
                </a:solidFill>
                <a:latin typeface="Century Gothic" panose="020B0502020202020204" pitchFamily="34" charset="0"/>
              </a:rPr>
              <a:t>AEM links farmers with local conservation professionals to identify existing environmental stewardship, address natural resource concerns, and enhance farm viability. Participation requires completion of AEM Tier 2.</a:t>
            </a:r>
          </a:p>
          <a:p>
            <a:endParaRPr lang="en-US" sz="1350" dirty="0">
              <a:solidFill>
                <a:prstClr val="black"/>
              </a:solidFill>
            </a:endParaRPr>
          </a:p>
        </p:txBody>
      </p:sp>
      <p:sp>
        <p:nvSpPr>
          <p:cNvPr id="20" name="Rectangle 19"/>
          <p:cNvSpPr/>
          <p:nvPr/>
        </p:nvSpPr>
        <p:spPr>
          <a:xfrm flipV="1">
            <a:off x="147342" y="3839723"/>
            <a:ext cx="2081688"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p:nvSpPr>
        <p:spPr>
          <a:xfrm flipV="1">
            <a:off x="2337806" y="3828447"/>
            <a:ext cx="2081688"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TextBox 14"/>
          <p:cNvSpPr txBox="1"/>
          <p:nvPr/>
        </p:nvSpPr>
        <p:spPr>
          <a:xfrm>
            <a:off x="2259538" y="4044521"/>
            <a:ext cx="2190464" cy="923330"/>
          </a:xfrm>
          <a:prstGeom prst="rect">
            <a:avLst/>
          </a:prstGeom>
          <a:noFill/>
        </p:spPr>
        <p:txBody>
          <a:bodyPr wrap="square" rtlCol="0">
            <a:spAutoFit/>
          </a:bodyPr>
          <a:lstStyle/>
          <a:p>
            <a:pPr algn="ctr"/>
            <a:r>
              <a:rPr lang="en-US" sz="1350" spc="225" dirty="0">
                <a:solidFill>
                  <a:prstClr val="white"/>
                </a:solidFill>
                <a:latin typeface="Century Gothic" panose="020B0502020202020204" pitchFamily="34" charset="0"/>
              </a:rPr>
              <a:t>DEVELOPS FARM-SPECIFIC CONSERVATION PLANS</a:t>
            </a:r>
          </a:p>
        </p:txBody>
      </p:sp>
      <p:sp>
        <p:nvSpPr>
          <p:cNvPr id="14" name="TextBox 13"/>
          <p:cNvSpPr txBox="1"/>
          <p:nvPr/>
        </p:nvSpPr>
        <p:spPr>
          <a:xfrm>
            <a:off x="72101" y="4035726"/>
            <a:ext cx="2265705" cy="923330"/>
          </a:xfrm>
          <a:prstGeom prst="rect">
            <a:avLst/>
          </a:prstGeom>
          <a:noFill/>
        </p:spPr>
        <p:txBody>
          <a:bodyPr wrap="square" rtlCol="0">
            <a:spAutoFit/>
          </a:bodyPr>
          <a:lstStyle/>
          <a:p>
            <a:pPr algn="ctr"/>
            <a:r>
              <a:rPr lang="en-US" sz="1350" spc="225" dirty="0">
                <a:solidFill>
                  <a:prstClr val="white"/>
                </a:solidFill>
                <a:latin typeface="Century Gothic" panose="020B0502020202020204" pitchFamily="34" charset="0"/>
              </a:rPr>
              <a:t>ASSESSES EXISTING STEWARDSHIP AND ENVIRONMENTAL CONCERNS</a:t>
            </a:r>
          </a:p>
        </p:txBody>
      </p:sp>
      <p:sp>
        <p:nvSpPr>
          <p:cNvPr id="25" name="Rectangle 24"/>
          <p:cNvSpPr/>
          <p:nvPr/>
        </p:nvSpPr>
        <p:spPr>
          <a:xfrm flipV="1">
            <a:off x="4552149" y="3828447"/>
            <a:ext cx="2081688"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TextBox 15"/>
          <p:cNvSpPr txBox="1"/>
          <p:nvPr/>
        </p:nvSpPr>
        <p:spPr>
          <a:xfrm>
            <a:off x="4419494" y="3931851"/>
            <a:ext cx="2346999" cy="1131079"/>
          </a:xfrm>
          <a:prstGeom prst="rect">
            <a:avLst/>
          </a:prstGeom>
          <a:noFill/>
        </p:spPr>
        <p:txBody>
          <a:bodyPr wrap="square" rtlCol="0">
            <a:spAutoFit/>
          </a:bodyPr>
          <a:lstStyle/>
          <a:p>
            <a:pPr algn="ctr"/>
            <a:r>
              <a:rPr lang="en-US" sz="1350" spc="225" dirty="0">
                <a:solidFill>
                  <a:prstClr val="white"/>
                </a:solidFill>
                <a:latin typeface="Century Gothic" panose="020B0502020202020204" pitchFamily="34" charset="0"/>
              </a:rPr>
              <a:t>IMPLEMENTS THE BEST MANAGEMENT PRACTICES IDENTIFIED IN THE PLAN</a:t>
            </a:r>
          </a:p>
        </p:txBody>
      </p:sp>
      <p:sp>
        <p:nvSpPr>
          <p:cNvPr id="26" name="Rectangle 25"/>
          <p:cNvSpPr/>
          <p:nvPr/>
        </p:nvSpPr>
        <p:spPr>
          <a:xfrm flipV="1">
            <a:off x="6766493" y="3839507"/>
            <a:ext cx="2081688"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TextBox 17"/>
          <p:cNvSpPr txBox="1"/>
          <p:nvPr/>
        </p:nvSpPr>
        <p:spPr>
          <a:xfrm>
            <a:off x="6823728" y="3940430"/>
            <a:ext cx="1967218" cy="1131079"/>
          </a:xfrm>
          <a:prstGeom prst="rect">
            <a:avLst/>
          </a:prstGeom>
          <a:noFill/>
        </p:spPr>
        <p:txBody>
          <a:bodyPr wrap="square" rtlCol="0">
            <a:spAutoFit/>
          </a:bodyPr>
          <a:lstStyle/>
          <a:p>
            <a:pPr algn="ctr"/>
            <a:r>
              <a:rPr lang="en-US" sz="1350" spc="225" dirty="0">
                <a:solidFill>
                  <a:prstClr val="white"/>
                </a:solidFill>
                <a:latin typeface="Century Gothic" panose="020B0502020202020204" pitchFamily="34" charset="0"/>
              </a:rPr>
              <a:t>UPDATES PLANS AND  CONSERVATION PRACTICES OVER TIME</a:t>
            </a:r>
          </a:p>
        </p:txBody>
      </p:sp>
    </p:spTree>
    <p:extLst>
      <p:ext uri="{BB962C8B-B14F-4D97-AF65-F5344CB8AC3E}">
        <p14:creationId xmlns:p14="http://schemas.microsoft.com/office/powerpoint/2010/main" val="397273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3906"/>
            <a:ext cx="7886700" cy="591360"/>
          </a:xfrm>
        </p:spPr>
        <p:txBody>
          <a:bodyPr>
            <a:normAutofit/>
          </a:bodyPr>
          <a:lstStyle/>
          <a:p>
            <a:pPr algn="ctr"/>
            <a:r>
              <a:rPr lang="en-US" sz="3000" b="1" dirty="0">
                <a:latin typeface="Arial" panose="020B0604020202020204" pitchFamily="34" charset="0"/>
                <a:cs typeface="Arial" panose="020B0604020202020204" pitchFamily="34" charset="0"/>
              </a:rPr>
              <a:t>HOW TO APPLY</a:t>
            </a:r>
          </a:p>
        </p:txBody>
      </p:sp>
      <p:sp>
        <p:nvSpPr>
          <p:cNvPr id="4" name="Content Placeholder 3"/>
          <p:cNvSpPr>
            <a:spLocks noGrp="1"/>
          </p:cNvSpPr>
          <p:nvPr>
            <p:ph idx="1"/>
          </p:nvPr>
        </p:nvSpPr>
        <p:spPr>
          <a:xfrm>
            <a:off x="214952" y="2125266"/>
            <a:ext cx="8823278" cy="3618309"/>
          </a:xfrm>
        </p:spPr>
        <p:txBody>
          <a:bodyPr>
            <a:normAutofit lnSpcReduction="10000"/>
          </a:bodyPr>
          <a:lstStyle/>
          <a:p>
            <a:pPr marL="0" indent="0" algn="ctr">
              <a:spcAft>
                <a:spcPts val="900"/>
              </a:spcAft>
              <a:buNone/>
            </a:pPr>
            <a:r>
              <a:rPr lang="en-US" dirty="0"/>
              <a:t>Go to </a:t>
            </a:r>
            <a:r>
              <a:rPr lang="en-US" b="1" dirty="0"/>
              <a:t>certified.ny.gov </a:t>
            </a:r>
            <a:r>
              <a:rPr lang="en-US" dirty="0"/>
              <a:t>or email </a:t>
            </a:r>
            <a:r>
              <a:rPr lang="en-US" b="1" dirty="0"/>
              <a:t>nyscertified@agriculture.ny.gov </a:t>
            </a:r>
          </a:p>
          <a:p>
            <a:pPr marL="0" indent="0">
              <a:buNone/>
            </a:pPr>
            <a:r>
              <a:rPr lang="en-US" dirty="0"/>
              <a:t>	Provide:</a:t>
            </a:r>
          </a:p>
          <a:p>
            <a:pPr lvl="3"/>
            <a:r>
              <a:rPr lang="en-US" sz="2100" dirty="0"/>
              <a:t>Application</a:t>
            </a:r>
          </a:p>
          <a:p>
            <a:pPr lvl="3"/>
            <a:r>
              <a:rPr lang="en-US" sz="2100" dirty="0"/>
              <a:t>AEM Tier 2 cover letter </a:t>
            </a:r>
          </a:p>
          <a:p>
            <a:pPr lvl="3"/>
            <a:r>
              <a:rPr lang="en-US" sz="2100" dirty="0"/>
              <a:t>food safety verification (if applicable)</a:t>
            </a:r>
          </a:p>
          <a:p>
            <a:pPr lvl="3"/>
            <a:r>
              <a:rPr lang="en-US" sz="2100" dirty="0"/>
              <a:t>Trademark licensing agreement</a:t>
            </a:r>
          </a:p>
          <a:p>
            <a:pPr marL="0" indent="0">
              <a:buNone/>
            </a:pPr>
            <a:endParaRPr lang="en-US" dirty="0"/>
          </a:p>
          <a:p>
            <a:pPr marL="0" indent="0" algn="ctr">
              <a:buNone/>
            </a:pPr>
            <a:r>
              <a:rPr lang="en-US" b="1" dirty="0"/>
              <a:t>Mail to: </a:t>
            </a:r>
            <a:r>
              <a:rPr lang="en-US" dirty="0"/>
              <a:t>NYS Dept. of Agriculture and Markets</a:t>
            </a:r>
          </a:p>
          <a:p>
            <a:pPr marL="0" indent="0" algn="ctr">
              <a:buNone/>
            </a:pPr>
            <a:r>
              <a:rPr lang="en-US" dirty="0"/>
              <a:t>10B Airline Drive, Albany, NY 12235</a:t>
            </a:r>
          </a:p>
          <a:p>
            <a:pPr marL="0" indent="0" algn="ctr">
              <a:buNone/>
            </a:pPr>
            <a:r>
              <a:rPr lang="en-US" b="1" dirty="0"/>
              <a:t>Email to: </a:t>
            </a:r>
            <a:r>
              <a:rPr lang="en-US" dirty="0"/>
              <a:t>nyscertified@agriculture.ny.gov</a:t>
            </a:r>
          </a:p>
          <a:p>
            <a:pPr marL="0" indent="0">
              <a:buNone/>
            </a:pPr>
            <a:endParaRPr lang="en-US"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p:txBody>
      </p:sp>
    </p:spTree>
    <p:extLst>
      <p:ext uri="{BB962C8B-B14F-4D97-AF65-F5344CB8AC3E}">
        <p14:creationId xmlns:p14="http://schemas.microsoft.com/office/powerpoint/2010/main" val="15081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895" y="1503138"/>
            <a:ext cx="8659505" cy="994172"/>
          </a:xfrm>
        </p:spPr>
        <p:txBody>
          <a:bodyPr>
            <a:normAutofit fontScale="90000"/>
          </a:bodyPr>
          <a:lstStyle/>
          <a:p>
            <a:r>
              <a:rPr lang="en-US" sz="3600" b="1" dirty="0">
                <a:latin typeface="Arial" panose="020B0604020202020204" pitchFamily="34" charset="0"/>
                <a:cs typeface="Arial" panose="020B0604020202020204" pitchFamily="34" charset="0"/>
              </a:rPr>
              <a:t>Participating Retailers and Distributors</a:t>
            </a:r>
          </a:p>
        </p:txBody>
      </p:sp>
      <p:sp>
        <p:nvSpPr>
          <p:cNvPr id="3" name="Content Placeholder 2"/>
          <p:cNvSpPr>
            <a:spLocks noGrp="1"/>
          </p:cNvSpPr>
          <p:nvPr>
            <p:ph idx="1"/>
          </p:nvPr>
        </p:nvSpPr>
        <p:spPr>
          <a:xfrm>
            <a:off x="628650" y="2598414"/>
            <a:ext cx="3138132" cy="2891560"/>
          </a:xfrm>
        </p:spPr>
        <p:txBody>
          <a:bodyPr/>
          <a:lstStyle/>
          <a:p>
            <a:r>
              <a:rPr lang="en-US" sz="2400" b="1" dirty="0">
                <a:latin typeface="Arial" panose="020B0604020202020204" pitchFamily="34" charset="0"/>
                <a:cs typeface="Arial" panose="020B0604020202020204" pitchFamily="34" charset="0"/>
              </a:rPr>
              <a:t>TOPS</a:t>
            </a:r>
          </a:p>
          <a:p>
            <a:r>
              <a:rPr lang="en-US" sz="2400" b="1" dirty="0">
                <a:latin typeface="Arial" panose="020B0604020202020204" pitchFamily="34" charset="0"/>
                <a:cs typeface="Arial" panose="020B0604020202020204" pitchFamily="34" charset="0"/>
              </a:rPr>
              <a:t>Stewart’s</a:t>
            </a:r>
          </a:p>
          <a:p>
            <a:r>
              <a:rPr lang="en-US" sz="2400" b="1" dirty="0">
                <a:latin typeface="Arial" panose="020B0604020202020204" pitchFamily="34" charset="0"/>
                <a:cs typeface="Arial" panose="020B0604020202020204" pitchFamily="34" charset="0"/>
              </a:rPr>
              <a:t>Hannaford</a:t>
            </a:r>
          </a:p>
          <a:p>
            <a:r>
              <a:rPr lang="en-US" sz="2400" b="1" dirty="0">
                <a:latin typeface="Arial" panose="020B0604020202020204" pitchFamily="34" charset="0"/>
                <a:cs typeface="Arial" panose="020B0604020202020204" pitchFamily="34" charset="0"/>
              </a:rPr>
              <a:t>Price Chopper</a:t>
            </a:r>
          </a:p>
          <a:p>
            <a:r>
              <a:rPr lang="en-US" sz="2400" b="1" dirty="0">
                <a:latin typeface="Arial" panose="020B0604020202020204" pitchFamily="34" charset="0"/>
                <a:cs typeface="Arial" panose="020B0604020202020204" pitchFamily="34" charset="0"/>
              </a:rPr>
              <a:t>ALDI</a:t>
            </a:r>
          </a:p>
          <a:p>
            <a:r>
              <a:rPr lang="en-US" sz="2400" b="1" dirty="0">
                <a:latin typeface="Arial" panose="020B0604020202020204" pitchFamily="34" charset="0"/>
                <a:cs typeface="Arial" panose="020B0604020202020204" pitchFamily="34" charset="0"/>
              </a:rPr>
              <a:t>ShopRite</a:t>
            </a:r>
          </a:p>
          <a:p>
            <a:endParaRPr lang="en-US" dirty="0"/>
          </a:p>
          <a:p>
            <a:endParaRPr lang="en-US" dirty="0"/>
          </a:p>
          <a:p>
            <a:endParaRPr lang="en-US" dirty="0"/>
          </a:p>
        </p:txBody>
      </p:sp>
      <p:sp>
        <p:nvSpPr>
          <p:cNvPr id="11" name="TextBox 10"/>
          <p:cNvSpPr txBox="1"/>
          <p:nvPr/>
        </p:nvSpPr>
        <p:spPr>
          <a:xfrm>
            <a:off x="4064268" y="2835349"/>
            <a:ext cx="3818824" cy="1408078"/>
          </a:xfrm>
          <a:prstGeom prst="rect">
            <a:avLst/>
          </a:prstGeom>
          <a:noFill/>
        </p:spPr>
        <p:txBody>
          <a:bodyPr wrap="square" rtlCol="0">
            <a:spAutoFit/>
          </a:bodyPr>
          <a:lstStyle/>
          <a:p>
            <a:pPr marL="257175" indent="-257175">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Baldor</a:t>
            </a:r>
          </a:p>
          <a:p>
            <a:pPr marL="257175" indent="-257175">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Greenmarket Co.</a:t>
            </a:r>
          </a:p>
          <a:p>
            <a:pPr marL="257175" indent="-257175">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Hudson Valley Harvest</a:t>
            </a:r>
          </a:p>
          <a:p>
            <a:endParaRPr lang="en-US" sz="1350" dirty="0">
              <a:solidFill>
                <a:prstClr val="black"/>
              </a:solidFill>
            </a:endParaRPr>
          </a:p>
        </p:txBody>
      </p:sp>
    </p:spTree>
    <p:extLst>
      <p:ext uri="{BB962C8B-B14F-4D97-AF65-F5344CB8AC3E}">
        <p14:creationId xmlns:p14="http://schemas.microsoft.com/office/powerpoint/2010/main" val="219545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rcRect t="4911" r="26670" b="6200"/>
          <a:stretch/>
        </p:blipFill>
        <p:spPr>
          <a:xfrm>
            <a:off x="92459" y="1113074"/>
            <a:ext cx="4263612" cy="4693366"/>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11736" b="6267"/>
          <a:stretch/>
        </p:blipFill>
        <p:spPr>
          <a:xfrm>
            <a:off x="4664456" y="1113074"/>
            <a:ext cx="4361781" cy="4693366"/>
          </a:xfrm>
          <a:prstGeom prst="rect">
            <a:avLst/>
          </a:prstGeom>
        </p:spPr>
      </p:pic>
    </p:spTree>
    <p:extLst>
      <p:ext uri="{BB962C8B-B14F-4D97-AF65-F5344CB8AC3E}">
        <p14:creationId xmlns:p14="http://schemas.microsoft.com/office/powerpoint/2010/main" val="327464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8" t="2903" r="188" b="6614"/>
          <a:stretch/>
        </p:blipFill>
        <p:spPr>
          <a:xfrm>
            <a:off x="4069080" y="954904"/>
            <a:ext cx="4864608" cy="49352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0206" y="1639429"/>
            <a:ext cx="4935211" cy="3566161"/>
          </a:xfrm>
          <a:prstGeom prst="rect">
            <a:avLst/>
          </a:prstGeom>
        </p:spPr>
      </p:pic>
    </p:spTree>
    <p:extLst>
      <p:ext uri="{BB962C8B-B14F-4D97-AF65-F5344CB8AC3E}">
        <p14:creationId xmlns:p14="http://schemas.microsoft.com/office/powerpoint/2010/main" val="290822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01" t="3333" r="48290" b="4400"/>
          <a:stretch/>
        </p:blipFill>
        <p:spPr>
          <a:xfrm>
            <a:off x="374904" y="1021842"/>
            <a:ext cx="3593592" cy="474573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850" t="3236" r="15450" b="4739"/>
          <a:stretch/>
        </p:blipFill>
        <p:spPr>
          <a:xfrm>
            <a:off x="4334256" y="1021842"/>
            <a:ext cx="4526280" cy="4745736"/>
          </a:xfrm>
          <a:prstGeom prst="rect">
            <a:avLst/>
          </a:prstGeom>
        </p:spPr>
      </p:pic>
    </p:spTree>
    <p:extLst>
      <p:ext uri="{BB962C8B-B14F-4D97-AF65-F5344CB8AC3E}">
        <p14:creationId xmlns:p14="http://schemas.microsoft.com/office/powerpoint/2010/main" val="87487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170" r="5377" b="-2"/>
          <a:stretch/>
        </p:blipFill>
        <p:spPr>
          <a:xfrm rot="5400000">
            <a:off x="4494274" y="1346459"/>
            <a:ext cx="4654298" cy="418795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8547" b="-2"/>
          <a:stretch/>
        </p:blipFill>
        <p:spPr>
          <a:xfrm rot="5400000">
            <a:off x="-18289" y="1405893"/>
            <a:ext cx="4654297" cy="4069080"/>
          </a:xfrm>
          <a:prstGeom prst="rect">
            <a:avLst/>
          </a:prstGeom>
        </p:spPr>
      </p:pic>
    </p:spTree>
    <p:extLst>
      <p:ext uri="{BB962C8B-B14F-4D97-AF65-F5344CB8AC3E}">
        <p14:creationId xmlns:p14="http://schemas.microsoft.com/office/powerpoint/2010/main" val="96135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 name="Rectangle 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pic>
        <p:nvPicPr>
          <p:cNvPr id="2" name="Picture 1"/>
          <p:cNvPicPr>
            <a:picLocks noChangeAspect="1"/>
          </p:cNvPicPr>
          <p:nvPr/>
        </p:nvPicPr>
        <p:blipFill>
          <a:blip r:embed="rId3"/>
          <a:stretch>
            <a:fillRect/>
          </a:stretch>
        </p:blipFill>
        <p:spPr>
          <a:xfrm>
            <a:off x="969264" y="1324362"/>
            <a:ext cx="3758184" cy="4218328"/>
          </a:xfrm>
          <a:prstGeom prst="rect">
            <a:avLst/>
          </a:prstGeom>
        </p:spPr>
      </p:pic>
      <p:pic>
        <p:nvPicPr>
          <p:cNvPr id="5" name="Picture 4"/>
          <p:cNvPicPr>
            <a:picLocks noChangeAspect="1"/>
          </p:cNvPicPr>
          <p:nvPr/>
        </p:nvPicPr>
        <p:blipFill rotWithShape="1">
          <a:blip r:embed="rId4"/>
          <a:srcRect l="68528" t="10179" r="3771" b="12204"/>
          <a:stretch/>
        </p:blipFill>
        <p:spPr>
          <a:xfrm>
            <a:off x="5266944" y="1258951"/>
            <a:ext cx="2834640" cy="4283739"/>
          </a:xfrm>
          <a:prstGeom prst="rect">
            <a:avLst/>
          </a:prstGeom>
        </p:spPr>
      </p:pic>
    </p:spTree>
    <p:extLst>
      <p:ext uri="{BB962C8B-B14F-4D97-AF65-F5344CB8AC3E}">
        <p14:creationId xmlns:p14="http://schemas.microsoft.com/office/powerpoint/2010/main" val="7745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83975" y="773275"/>
            <a:ext cx="9285125" cy="5298913"/>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1696452" y="1614736"/>
            <a:ext cx="5540542" cy="3826546"/>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TextBox 8"/>
          <p:cNvSpPr txBox="1"/>
          <p:nvPr/>
        </p:nvSpPr>
        <p:spPr>
          <a:xfrm>
            <a:off x="0" y="986256"/>
            <a:ext cx="9144000" cy="438582"/>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rPr>
              <a:t>NEW YORK STATE GROWN AND CERTIFIED WEBSITE</a:t>
            </a:r>
          </a:p>
        </p:txBody>
      </p:sp>
      <p:pic>
        <p:nvPicPr>
          <p:cNvPr id="7" name="Content Placeholder 1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8879" y="1795714"/>
            <a:ext cx="5233737" cy="3501189"/>
          </a:xfrm>
          <a:prstGeom prst="rect">
            <a:avLst/>
          </a:prstGeom>
        </p:spPr>
      </p:pic>
      <p:sp>
        <p:nvSpPr>
          <p:cNvPr id="8" name="TextBox 7"/>
          <p:cNvSpPr txBox="1"/>
          <p:nvPr/>
        </p:nvSpPr>
        <p:spPr>
          <a:xfrm>
            <a:off x="-83975" y="5357814"/>
            <a:ext cx="9144000" cy="438582"/>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hlinkClick r:id="rId3"/>
              </a:rPr>
              <a:t>http://certified.ny.gov</a:t>
            </a:r>
            <a:endParaRPr lang="en-US" sz="2250" b="1" spc="188"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9490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8770"/>
            <a:ext cx="7886700" cy="536496"/>
          </a:xfrm>
        </p:spPr>
        <p:txBody>
          <a:bodyPr>
            <a:normAutofit fontScale="90000"/>
          </a:bodyPr>
          <a:lstStyle/>
          <a:p>
            <a:r>
              <a:rPr lang="en-US" dirty="0"/>
              <a:t>Contact</a:t>
            </a:r>
          </a:p>
        </p:txBody>
      </p:sp>
      <p:sp>
        <p:nvSpPr>
          <p:cNvPr id="3" name="Content Placeholder 2"/>
          <p:cNvSpPr>
            <a:spLocks noGrp="1"/>
          </p:cNvSpPr>
          <p:nvPr>
            <p:ph idx="1"/>
          </p:nvPr>
        </p:nvSpPr>
        <p:spPr>
          <a:xfrm>
            <a:off x="628650" y="2521588"/>
            <a:ext cx="7886700" cy="2891560"/>
          </a:xfrm>
        </p:spPr>
        <p:txBody>
          <a:bodyPr>
            <a:normAutofit/>
          </a:bodyPr>
          <a:lstStyle/>
          <a:p>
            <a:pPr marL="0" indent="0">
              <a:buNone/>
            </a:pPr>
            <a:r>
              <a:rPr lang="en-US" b="1" dirty="0"/>
              <a:t>Kevin King</a:t>
            </a:r>
          </a:p>
          <a:p>
            <a:pPr marL="0" indent="0">
              <a:buNone/>
            </a:pPr>
            <a:r>
              <a:rPr lang="en-US" dirty="0"/>
              <a:t>518-485-7728</a:t>
            </a:r>
          </a:p>
          <a:p>
            <a:pPr marL="0" indent="0">
              <a:buNone/>
            </a:pPr>
            <a:r>
              <a:rPr lang="en-US" dirty="0"/>
              <a:t>Kevin.King@agriculture.ny.gov</a:t>
            </a:r>
          </a:p>
          <a:p>
            <a:pPr marL="0" indent="0">
              <a:buNone/>
            </a:pPr>
            <a:endParaRPr lang="en-US" dirty="0"/>
          </a:p>
          <a:p>
            <a:pPr marL="0" indent="0">
              <a:buNone/>
            </a:pPr>
            <a:r>
              <a:rPr lang="en-US" b="1" dirty="0"/>
              <a:t>Jessica Brooks</a:t>
            </a:r>
          </a:p>
          <a:p>
            <a:pPr marL="0" indent="0">
              <a:buNone/>
            </a:pPr>
            <a:r>
              <a:rPr lang="en-US" dirty="0"/>
              <a:t>518-402-7398</a:t>
            </a:r>
          </a:p>
          <a:p>
            <a:pPr marL="0" indent="0">
              <a:buNone/>
            </a:pPr>
            <a:r>
              <a:rPr lang="en-US" dirty="0"/>
              <a:t>Jessica.Brooks@agriculture.ny.gov</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963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Training Outline</a:t>
            </a:r>
          </a:p>
        </p:txBody>
      </p:sp>
      <p:sp>
        <p:nvSpPr>
          <p:cNvPr id="3" name="Content Placeholder 2"/>
          <p:cNvSpPr>
            <a:spLocks noGrp="1"/>
          </p:cNvSpPr>
          <p:nvPr>
            <p:ph idx="1"/>
          </p:nvPr>
        </p:nvSpPr>
        <p:spPr>
          <a:xfrm>
            <a:off x="628650" y="1825624"/>
            <a:ext cx="7886700" cy="4729721"/>
          </a:xfrm>
        </p:spPr>
        <p:txBody>
          <a:bodyPr/>
          <a:lstStyle/>
          <a:p>
            <a:r>
              <a:rPr lang="en-US" dirty="0"/>
              <a:t>Introduction</a:t>
            </a:r>
          </a:p>
          <a:p>
            <a:r>
              <a:rPr lang="en-US" dirty="0"/>
              <a:t>AEM Tier I &amp; II</a:t>
            </a:r>
          </a:p>
          <a:p>
            <a:r>
              <a:rPr lang="en-US" dirty="0"/>
              <a:t>Food Safe Practices</a:t>
            </a:r>
          </a:p>
          <a:p>
            <a:r>
              <a:rPr lang="en-US" dirty="0"/>
              <a:t>Best Management Practices</a:t>
            </a:r>
          </a:p>
          <a:p>
            <a:r>
              <a:rPr lang="en-US" dirty="0"/>
              <a:t>The Manuel of Recommended Food Safe Practices</a:t>
            </a:r>
          </a:p>
          <a:p>
            <a:r>
              <a:rPr lang="en-US" dirty="0"/>
              <a:t>What is a Certified Training</a:t>
            </a:r>
          </a:p>
          <a:p>
            <a:r>
              <a:rPr lang="en-US" dirty="0"/>
              <a:t>The Certificate of Training</a:t>
            </a:r>
          </a:p>
          <a:p>
            <a:r>
              <a:rPr lang="en-US" dirty="0"/>
              <a:t>The Application to Be Certified</a:t>
            </a:r>
          </a:p>
          <a:p>
            <a:r>
              <a:rPr lang="en-US" dirty="0"/>
              <a:t>Identification and Recognition of Being Certified</a:t>
            </a:r>
          </a:p>
        </p:txBody>
      </p:sp>
    </p:spTree>
    <p:extLst>
      <p:ext uri="{BB962C8B-B14F-4D97-AF65-F5344CB8AC3E}">
        <p14:creationId xmlns:p14="http://schemas.microsoft.com/office/powerpoint/2010/main" val="335641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AEM Tier I &amp; II</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416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7730" y="1920772"/>
            <a:ext cx="5360385" cy="412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47515" y="857251"/>
            <a:ext cx="5992533" cy="1145381"/>
          </a:xfrm>
        </p:spPr>
        <p:txBody>
          <a:bodyPr/>
          <a:lstStyle/>
          <a:p>
            <a:r>
              <a:rPr lang="en-US" sz="2700" b="1" dirty="0">
                <a:latin typeface="Calibri" pitchFamily="34" charset="0"/>
                <a:cs typeface="Calibri" pitchFamily="34" charset="0"/>
              </a:rPr>
              <a:t>Agricultural Environmental Management</a:t>
            </a:r>
            <a:br>
              <a:rPr lang="en-US" sz="2700" b="1" dirty="0">
                <a:latin typeface="Calibri" pitchFamily="34" charset="0"/>
                <a:cs typeface="Calibri" pitchFamily="34" charset="0"/>
              </a:rPr>
            </a:br>
            <a:r>
              <a:rPr lang="en-US" sz="1500" b="1" i="1" dirty="0">
                <a:latin typeface="Calibri" pitchFamily="34" charset="0"/>
                <a:cs typeface="Calibri" pitchFamily="34" charset="0"/>
              </a:rPr>
              <a:t>Working with farm families in their pursuit to protect the environment, enhance farm viability, and grow agriculture in New York State.</a:t>
            </a:r>
            <a:endParaRPr lang="en-US" sz="2700" b="1" dirty="0">
              <a:latin typeface="Calibri" pitchFamily="34" charset="0"/>
              <a:cs typeface="Calibri" pitchFamily="34" charset="0"/>
            </a:endParaRPr>
          </a:p>
        </p:txBody>
      </p:sp>
      <p:sp>
        <p:nvSpPr>
          <p:cNvPr id="3" name="Content Placeholder 2"/>
          <p:cNvSpPr>
            <a:spLocks noGrp="1"/>
          </p:cNvSpPr>
          <p:nvPr>
            <p:ph idx="1"/>
          </p:nvPr>
        </p:nvSpPr>
        <p:spPr>
          <a:xfrm>
            <a:off x="131841" y="1860625"/>
            <a:ext cx="6580890" cy="3888506"/>
          </a:xfrm>
          <a:solidFill>
            <a:schemeClr val="bg1">
              <a:alpha val="34000"/>
            </a:schemeClr>
          </a:solidFill>
        </p:spPr>
        <p:txBody>
          <a:bodyPr numCol="2">
            <a:normAutofit lnSpcReduction="10000"/>
          </a:bodyPr>
          <a:lstStyle/>
          <a:p>
            <a:endParaRPr lang="en-US" sz="600" b="1" dirty="0"/>
          </a:p>
          <a:p>
            <a:pPr marL="0" indent="0">
              <a:buNone/>
            </a:pPr>
            <a:r>
              <a:rPr lang="en-US" b="1" dirty="0"/>
              <a:t>Core Concepts</a:t>
            </a:r>
            <a:endParaRPr lang="en-US" sz="750" b="1" dirty="0"/>
          </a:p>
          <a:p>
            <a:endParaRPr lang="en-US" sz="750" b="1" dirty="0"/>
          </a:p>
          <a:p>
            <a:pPr lvl="1"/>
            <a:r>
              <a:rPr lang="en-US" sz="1800" b="1" dirty="0"/>
              <a:t>Voluntary, incentive-based</a:t>
            </a:r>
          </a:p>
          <a:p>
            <a:pPr lvl="2"/>
            <a:r>
              <a:rPr lang="en-US" sz="1500" b="1" dirty="0"/>
              <a:t>Non-regulatory</a:t>
            </a:r>
          </a:p>
          <a:p>
            <a:pPr lvl="1"/>
            <a:r>
              <a:rPr lang="en-US" sz="1800" b="1" dirty="0"/>
              <a:t>Locally-led &amp; delivered</a:t>
            </a:r>
          </a:p>
          <a:p>
            <a:pPr lvl="1" eaLnBrk="1" hangingPunct="1">
              <a:lnSpc>
                <a:spcPct val="80000"/>
              </a:lnSpc>
              <a:spcAft>
                <a:spcPct val="40000"/>
              </a:spcAft>
              <a:buFont typeface="Times" pitchFamily="18" charset="0"/>
              <a:buChar char="•"/>
            </a:pPr>
            <a:r>
              <a:rPr lang="en-US" sz="1050" b="1" dirty="0">
                <a:cs typeface="Arial" charset="0"/>
              </a:rPr>
              <a:t>Farmers</a:t>
            </a:r>
          </a:p>
          <a:p>
            <a:pPr lvl="1" eaLnBrk="1" hangingPunct="1">
              <a:lnSpc>
                <a:spcPct val="80000"/>
              </a:lnSpc>
              <a:spcAft>
                <a:spcPct val="40000"/>
              </a:spcAft>
              <a:buFont typeface="Times" pitchFamily="18" charset="0"/>
              <a:buChar char="•"/>
            </a:pPr>
            <a:r>
              <a:rPr lang="en-US" sz="1050" b="1" dirty="0">
                <a:cs typeface="Arial" charset="0"/>
              </a:rPr>
              <a:t>Soil &amp; Water Conservation Districts</a:t>
            </a:r>
          </a:p>
          <a:p>
            <a:pPr lvl="1" eaLnBrk="1" hangingPunct="1">
              <a:lnSpc>
                <a:spcPct val="80000"/>
              </a:lnSpc>
              <a:spcAft>
                <a:spcPct val="40000"/>
              </a:spcAft>
              <a:buFont typeface="Times" pitchFamily="18" charset="0"/>
              <a:buChar char="•"/>
            </a:pPr>
            <a:r>
              <a:rPr lang="en-US" sz="1050" dirty="0">
                <a:cs typeface="Arial" charset="0"/>
              </a:rPr>
              <a:t>Natural Resources Conservation Service</a:t>
            </a:r>
          </a:p>
          <a:p>
            <a:pPr lvl="1" eaLnBrk="1" hangingPunct="1">
              <a:lnSpc>
                <a:spcPct val="80000"/>
              </a:lnSpc>
              <a:spcAft>
                <a:spcPct val="40000"/>
              </a:spcAft>
              <a:buFont typeface="Times" pitchFamily="18" charset="0"/>
              <a:buChar char="•"/>
            </a:pPr>
            <a:r>
              <a:rPr lang="en-US" sz="1050" dirty="0">
                <a:cs typeface="Arial" charset="0"/>
              </a:rPr>
              <a:t>Cornell Cooperative Extension</a:t>
            </a:r>
          </a:p>
          <a:p>
            <a:pPr lvl="1" eaLnBrk="1" hangingPunct="1">
              <a:lnSpc>
                <a:spcPct val="80000"/>
              </a:lnSpc>
              <a:spcAft>
                <a:spcPct val="40000"/>
              </a:spcAft>
              <a:buFont typeface="Times" pitchFamily="18" charset="0"/>
              <a:buChar char="•"/>
            </a:pPr>
            <a:r>
              <a:rPr lang="en-US" sz="1050" dirty="0">
                <a:cs typeface="Arial" charset="0"/>
              </a:rPr>
              <a:t>Farm Service Agency</a:t>
            </a:r>
          </a:p>
          <a:p>
            <a:pPr lvl="1" eaLnBrk="1" hangingPunct="1">
              <a:lnSpc>
                <a:spcPct val="80000"/>
              </a:lnSpc>
              <a:spcAft>
                <a:spcPct val="40000"/>
              </a:spcAft>
              <a:buFont typeface="Times" pitchFamily="18" charset="0"/>
              <a:buChar char="•"/>
            </a:pPr>
            <a:r>
              <a:rPr lang="en-US" sz="1050" dirty="0">
                <a:cs typeface="Arial" charset="0"/>
              </a:rPr>
              <a:t>Agri-Business</a:t>
            </a:r>
          </a:p>
          <a:p>
            <a:pPr lvl="1" eaLnBrk="1" hangingPunct="1">
              <a:lnSpc>
                <a:spcPct val="80000"/>
              </a:lnSpc>
              <a:spcAft>
                <a:spcPct val="40000"/>
              </a:spcAft>
              <a:buFont typeface="Times" pitchFamily="18" charset="0"/>
              <a:buChar char="•"/>
            </a:pPr>
            <a:r>
              <a:rPr lang="en-US" sz="1050" dirty="0">
                <a:cs typeface="Arial" charset="0"/>
              </a:rPr>
              <a:t>Watershed Groups</a:t>
            </a:r>
          </a:p>
          <a:p>
            <a:pPr lvl="1" eaLnBrk="1" hangingPunct="1">
              <a:lnSpc>
                <a:spcPct val="80000"/>
              </a:lnSpc>
              <a:spcAft>
                <a:spcPct val="40000"/>
              </a:spcAft>
              <a:buFont typeface="Times" pitchFamily="18" charset="0"/>
              <a:buChar char="•"/>
            </a:pPr>
            <a:r>
              <a:rPr lang="en-US" sz="1050" dirty="0">
                <a:cs typeface="Arial" charset="0"/>
              </a:rPr>
              <a:t>Environmental Organizations</a:t>
            </a:r>
          </a:p>
          <a:p>
            <a:pPr lvl="2"/>
            <a:endParaRPr lang="en-US" sz="1500" b="1" dirty="0"/>
          </a:p>
          <a:p>
            <a:pPr lvl="2"/>
            <a:endParaRPr lang="en-US" sz="1500" b="1" dirty="0"/>
          </a:p>
          <a:p>
            <a:pPr lvl="1"/>
            <a:endParaRPr lang="en-US" sz="1800" b="1" dirty="0"/>
          </a:p>
          <a:p>
            <a:pPr lvl="1"/>
            <a:r>
              <a:rPr lang="en-US" sz="1800" b="1" dirty="0"/>
              <a:t>Based on watershed needs and Local AEM Strategic Plans</a:t>
            </a:r>
          </a:p>
          <a:p>
            <a:pPr lvl="1"/>
            <a:r>
              <a:rPr lang="en-US" sz="1800" b="1" dirty="0"/>
              <a:t>Customized farm by farm</a:t>
            </a:r>
          </a:p>
          <a:p>
            <a:pPr lvl="1"/>
            <a:r>
              <a:rPr lang="en-US" sz="1800" b="1" dirty="0"/>
              <a:t>Confidential</a:t>
            </a:r>
          </a:p>
          <a:p>
            <a:pPr lvl="1"/>
            <a:r>
              <a:rPr lang="en-US" sz="1800" b="1" dirty="0"/>
              <a:t>Promotes teamwork</a:t>
            </a:r>
          </a:p>
          <a:p>
            <a:pPr lvl="1"/>
            <a:r>
              <a:rPr lang="en-US" sz="1800" b="1" dirty="0"/>
              <a:t>Coordinates assistance</a:t>
            </a:r>
          </a:p>
          <a:p>
            <a:pPr lvl="2"/>
            <a:r>
              <a:rPr lang="en-US" sz="1500" b="1" dirty="0"/>
              <a:t>Technical and financial</a:t>
            </a:r>
          </a:p>
          <a:p>
            <a:pPr lvl="1"/>
            <a:endParaRPr lang="en-US" sz="1800" b="1" dirty="0"/>
          </a:p>
          <a:p>
            <a:endParaRPr lang="en-US" dirty="0"/>
          </a:p>
        </p:txBody>
      </p:sp>
      <p:sp>
        <p:nvSpPr>
          <p:cNvPr id="4" name="Slide Number Placeholder 3"/>
          <p:cNvSpPr>
            <a:spLocks noGrp="1"/>
          </p:cNvSpPr>
          <p:nvPr>
            <p:ph type="sldNum" sz="quarter" idx="12"/>
          </p:nvPr>
        </p:nvSpPr>
        <p:spPr/>
        <p:txBody>
          <a:bodyPr/>
          <a:lstStyle/>
          <a:p>
            <a:pPr algn="l" defTabSz="685800" fontAlgn="base">
              <a:spcBef>
                <a:spcPct val="0"/>
              </a:spcBef>
              <a:spcAft>
                <a:spcPct val="0"/>
              </a:spcAft>
              <a:defRPr/>
            </a:pPr>
            <a:fld id="{CDBE60D6-562C-4160-A6F8-401448539896}" type="slidenum">
              <a:rPr lang="en-US" sz="1050">
                <a:solidFill>
                  <a:srgbClr val="336666"/>
                </a:solidFill>
                <a:latin typeface="Arial" pitchFamily="34" charset="0"/>
              </a:rPr>
              <a:pPr algn="l" defTabSz="685800" fontAlgn="base">
                <a:spcBef>
                  <a:spcPct val="0"/>
                </a:spcBef>
                <a:spcAft>
                  <a:spcPct val="0"/>
                </a:spcAft>
                <a:defRPr/>
              </a:pPr>
              <a:t>21</a:t>
            </a:fld>
            <a:endParaRPr lang="en-US" sz="1050">
              <a:solidFill>
                <a:srgbClr val="336666"/>
              </a:solidFill>
              <a:latin typeface="Arial" pitchFamily="34"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55410">
            <a:off x="6430216" y="2642462"/>
            <a:ext cx="2587664" cy="1945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070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err="1">
                <a:solidFill>
                  <a:srgbClr val="336666"/>
                </a:solidFill>
                <a:latin typeface="Calibri" pitchFamily="34" charset="0"/>
                <a:cs typeface="Calibri" pitchFamily="34" charset="0"/>
              </a:rPr>
              <a:t>AEM</a:t>
            </a:r>
            <a:r>
              <a:rPr lang="en-US" sz="3000" b="1" dirty="0">
                <a:solidFill>
                  <a:srgbClr val="336666"/>
                </a:solidFill>
                <a:latin typeface="Calibri" pitchFamily="34" charset="0"/>
                <a:cs typeface="Calibri" pitchFamily="34" charset="0"/>
              </a:rPr>
              <a:t> Framework – 5 Tier Approach</a:t>
            </a:r>
          </a:p>
        </p:txBody>
      </p:sp>
      <p:sp>
        <p:nvSpPr>
          <p:cNvPr id="4" name="Slide Number Placeholder 3"/>
          <p:cNvSpPr>
            <a:spLocks noGrp="1"/>
          </p:cNvSpPr>
          <p:nvPr>
            <p:ph type="sldNum" sz="quarter" idx="12"/>
          </p:nvPr>
        </p:nvSpPr>
        <p:spPr/>
        <p:txBody>
          <a:bodyPr/>
          <a:lstStyle/>
          <a:p>
            <a:pPr algn="l" defTabSz="685800" fontAlgn="base">
              <a:spcBef>
                <a:spcPct val="0"/>
              </a:spcBef>
              <a:spcAft>
                <a:spcPct val="0"/>
              </a:spcAft>
              <a:defRPr/>
            </a:pPr>
            <a:fld id="{CDBE60D6-562C-4160-A6F8-401448539896}" type="slidenum">
              <a:rPr lang="en-US" sz="1050">
                <a:solidFill>
                  <a:srgbClr val="336666"/>
                </a:solidFill>
                <a:latin typeface="Arial" pitchFamily="34" charset="0"/>
              </a:rPr>
              <a:pPr algn="l" defTabSz="685800" fontAlgn="base">
                <a:spcBef>
                  <a:spcPct val="0"/>
                </a:spcBef>
                <a:spcAft>
                  <a:spcPct val="0"/>
                </a:spcAft>
                <a:defRPr/>
              </a:pPr>
              <a:t>22</a:t>
            </a:fld>
            <a:endParaRPr lang="en-US" sz="1050">
              <a:solidFill>
                <a:srgbClr val="336666"/>
              </a:solidFill>
              <a:latin typeface="Arial" pitchFamily="34" charset="0"/>
            </a:endParaRPr>
          </a:p>
        </p:txBody>
      </p:sp>
      <p:graphicFrame>
        <p:nvGraphicFramePr>
          <p:cNvPr id="11" name="Content Placeholder 10"/>
          <p:cNvGraphicFramePr>
            <a:graphicFrameLocks noGrp="1"/>
          </p:cNvGraphicFramePr>
          <p:nvPr>
            <p:ph idx="1"/>
          </p:nvPr>
        </p:nvGraphicFramePr>
        <p:xfrm>
          <a:off x="1317176" y="1988814"/>
          <a:ext cx="6221610" cy="3542862"/>
        </p:xfrm>
        <a:graphic>
          <a:graphicData uri="http://schemas.openxmlformats.org/drawingml/2006/table">
            <a:tbl>
              <a:tblPr firstRow="1" bandRow="1">
                <a:tableStyleId>{5C22544A-7EE6-4342-B048-85BDC9FD1C3A}</a:tableStyleId>
              </a:tblPr>
              <a:tblGrid>
                <a:gridCol w="3110805">
                  <a:extLst>
                    <a:ext uri="{9D8B030D-6E8A-4147-A177-3AD203B41FA5}">
                      <a16:colId xmlns:a16="http://schemas.microsoft.com/office/drawing/2014/main" val="20000"/>
                    </a:ext>
                  </a:extLst>
                </a:gridCol>
                <a:gridCol w="3110805">
                  <a:extLst>
                    <a:ext uri="{9D8B030D-6E8A-4147-A177-3AD203B41FA5}">
                      <a16:colId xmlns:a16="http://schemas.microsoft.com/office/drawing/2014/main" val="20001"/>
                    </a:ext>
                  </a:extLst>
                </a:gridCol>
              </a:tblGrid>
              <a:tr h="590477">
                <a:tc>
                  <a:txBody>
                    <a:bodyPr/>
                    <a:lstStyle/>
                    <a:p>
                      <a:r>
                        <a:rPr lang="en-US" sz="2100" dirty="0"/>
                        <a:t>AEM Tier </a:t>
                      </a:r>
                    </a:p>
                  </a:txBody>
                  <a:tcPr marL="68580" marR="68580" marT="34290" marB="34290" anchor="ctr"/>
                </a:tc>
                <a:tc>
                  <a:txBody>
                    <a:bodyPr/>
                    <a:lstStyle/>
                    <a:p>
                      <a:r>
                        <a:rPr lang="en-US" sz="2100" dirty="0"/>
                        <a:t>Purpose</a:t>
                      </a:r>
                    </a:p>
                  </a:txBody>
                  <a:tcPr marL="68580" marR="68580" marT="34290" marB="34290" anchor="ctr"/>
                </a:tc>
                <a:extLst>
                  <a:ext uri="{0D108BD9-81ED-4DB2-BD59-A6C34878D82A}">
                    <a16:rowId xmlns:a16="http://schemas.microsoft.com/office/drawing/2014/main" val="10000"/>
                  </a:ext>
                </a:extLst>
              </a:tr>
              <a:tr h="59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mn-lt"/>
                          <a:ea typeface="+mn-ea"/>
                          <a:cs typeface="+mn-cs"/>
                        </a:rPr>
                        <a:t>Tier 1 – Inventory (Questionnaire)</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262626"/>
                          </a:solidFill>
                        </a:rPr>
                        <a:t>Basic farm info and interests</a:t>
                      </a:r>
                    </a:p>
                  </a:txBody>
                  <a:tcPr marL="68580" marR="68580" marT="34290" marB="34290" anchor="ctr"/>
                </a:tc>
                <a:extLst>
                  <a:ext uri="{0D108BD9-81ED-4DB2-BD59-A6C34878D82A}">
                    <a16:rowId xmlns:a16="http://schemas.microsoft.com/office/drawing/2014/main" val="10001"/>
                  </a:ext>
                </a:extLst>
              </a:tr>
              <a:tr h="59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mn-lt"/>
                          <a:ea typeface="+mn-ea"/>
                          <a:cs typeface="+mn-cs"/>
                        </a:rPr>
                        <a:t>Tier 2 – Assessment (Worksheets)</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262626"/>
                          </a:solidFill>
                        </a:rPr>
                        <a:t>Identify </a:t>
                      </a:r>
                      <a:r>
                        <a:rPr lang="en-US" sz="1500" u="sng" dirty="0">
                          <a:solidFill>
                            <a:srgbClr val="262626"/>
                          </a:solidFill>
                        </a:rPr>
                        <a:t>existing stewardship</a:t>
                      </a:r>
                      <a:r>
                        <a:rPr lang="en-US" sz="1500" dirty="0">
                          <a:solidFill>
                            <a:srgbClr val="262626"/>
                          </a:solidFill>
                        </a:rPr>
                        <a:t>,</a:t>
                      </a:r>
                      <a:r>
                        <a:rPr lang="en-US" sz="1500" baseline="0" dirty="0">
                          <a:solidFill>
                            <a:srgbClr val="262626"/>
                          </a:solidFill>
                        </a:rPr>
                        <a:t> </a:t>
                      </a:r>
                      <a:r>
                        <a:rPr lang="en-US" sz="1500" u="sng" baseline="0" dirty="0">
                          <a:solidFill>
                            <a:srgbClr val="262626"/>
                          </a:solidFill>
                        </a:rPr>
                        <a:t>resource </a:t>
                      </a:r>
                      <a:r>
                        <a:rPr lang="en-US" sz="1500" u="sng" dirty="0">
                          <a:solidFill>
                            <a:srgbClr val="262626"/>
                          </a:solidFill>
                        </a:rPr>
                        <a:t>concerns</a:t>
                      </a:r>
                      <a:r>
                        <a:rPr lang="en-US" sz="1500" dirty="0">
                          <a:solidFill>
                            <a:srgbClr val="262626"/>
                          </a:solidFill>
                        </a:rPr>
                        <a:t>, and </a:t>
                      </a:r>
                      <a:r>
                        <a:rPr lang="en-US" sz="1500" u="sng" dirty="0">
                          <a:solidFill>
                            <a:srgbClr val="262626"/>
                          </a:solidFill>
                        </a:rPr>
                        <a:t>opportunities</a:t>
                      </a:r>
                    </a:p>
                  </a:txBody>
                  <a:tcPr marL="68580" marR="68580" marT="34290" marB="34290" anchor="ctr"/>
                </a:tc>
                <a:extLst>
                  <a:ext uri="{0D108BD9-81ED-4DB2-BD59-A6C34878D82A}">
                    <a16:rowId xmlns:a16="http://schemas.microsoft.com/office/drawing/2014/main" val="10002"/>
                  </a:ext>
                </a:extLst>
              </a:tr>
              <a:tr h="59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0" dirty="0">
                          <a:solidFill>
                            <a:schemeClr val="tx2"/>
                          </a:solidFill>
                          <a:latin typeface="+mn-lt"/>
                        </a:rPr>
                        <a:t>Tier 3 – Planning</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262626"/>
                          </a:solidFill>
                        </a:rPr>
                        <a:t>Develop conservation plans </a:t>
                      </a:r>
                    </a:p>
                  </a:txBody>
                  <a:tcPr marL="68580" marR="68580" marT="34290" marB="34290" anchor="ctr"/>
                </a:tc>
                <a:extLst>
                  <a:ext uri="{0D108BD9-81ED-4DB2-BD59-A6C34878D82A}">
                    <a16:rowId xmlns:a16="http://schemas.microsoft.com/office/drawing/2014/main" val="10003"/>
                  </a:ext>
                </a:extLst>
              </a:tr>
              <a:tr h="59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mn-lt"/>
                          <a:ea typeface="+mn-ea"/>
                          <a:cs typeface="+mn-cs"/>
                        </a:rPr>
                        <a:t>Tier</a:t>
                      </a:r>
                      <a:r>
                        <a:rPr kumimoji="0" lang="en-US" sz="1500" b="0" i="0" u="none" strike="noStrike" kern="0" cap="none" spc="0" normalizeH="0" noProof="0" dirty="0">
                          <a:ln>
                            <a:noFill/>
                          </a:ln>
                          <a:solidFill>
                            <a:schemeClr val="tx2"/>
                          </a:solidFill>
                          <a:effectLst/>
                          <a:uLnTx/>
                          <a:uFillTx/>
                          <a:latin typeface="+mn-lt"/>
                          <a:ea typeface="+mn-ea"/>
                          <a:cs typeface="+mn-cs"/>
                        </a:rPr>
                        <a:t> 4 – Implementation</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262626"/>
                          </a:solidFill>
                        </a:rPr>
                        <a:t>Implement conservation practices based on the plans</a:t>
                      </a:r>
                    </a:p>
                  </a:txBody>
                  <a:tcPr marL="68580" marR="68580" marT="34290" marB="34290" anchor="ctr"/>
                </a:tc>
                <a:extLst>
                  <a:ext uri="{0D108BD9-81ED-4DB2-BD59-A6C34878D82A}">
                    <a16:rowId xmlns:a16="http://schemas.microsoft.com/office/drawing/2014/main" val="10004"/>
                  </a:ext>
                </a:extLst>
              </a:tr>
              <a:tr h="59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mn-lt"/>
                          <a:ea typeface="+mn-ea"/>
                          <a:cs typeface="+mn-cs"/>
                        </a:rPr>
                        <a:t>Tier 5 – Evaluation </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262626"/>
                          </a:solidFill>
                        </a:rPr>
                        <a:t>Evaluate plans, practices, and programs</a:t>
                      </a:r>
                    </a:p>
                  </a:txBody>
                  <a:tcPr marL="68580" marR="68580" marT="34290" marB="34290" anchor="ctr"/>
                </a:tc>
                <a:extLst>
                  <a:ext uri="{0D108BD9-81ED-4DB2-BD59-A6C34878D82A}">
                    <a16:rowId xmlns:a16="http://schemas.microsoft.com/office/drawing/2014/main" val="10005"/>
                  </a:ext>
                </a:extLst>
              </a:tr>
            </a:tbl>
          </a:graphicData>
        </a:graphic>
      </p:graphicFrame>
      <p:sp>
        <p:nvSpPr>
          <p:cNvPr id="14" name="Curved Right Arrow 13"/>
          <p:cNvSpPr/>
          <p:nvPr/>
        </p:nvSpPr>
        <p:spPr bwMode="auto">
          <a:xfrm rot="10800000">
            <a:off x="7165683" y="4028279"/>
            <a:ext cx="634256" cy="158420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350">
              <a:solidFill>
                <a:srgbClr val="336666"/>
              </a:solidFill>
              <a:latin typeface="Arial" pitchFamily="34" charset="0"/>
            </a:endParaRPr>
          </a:p>
        </p:txBody>
      </p:sp>
    </p:spTree>
    <p:extLst>
      <p:ext uri="{BB962C8B-B14F-4D97-AF65-F5344CB8AC3E}">
        <p14:creationId xmlns:p14="http://schemas.microsoft.com/office/powerpoint/2010/main" val="24614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657350"/>
            <a:ext cx="3371850" cy="4229100"/>
          </a:xfrm>
        </p:spPr>
        <p:txBody>
          <a:bodyPr>
            <a:normAutofit fontScale="85000" lnSpcReduction="20000"/>
          </a:bodyPr>
          <a:lstStyle/>
          <a:p>
            <a:pPr algn="ctr">
              <a:buFontTx/>
              <a:buNone/>
              <a:defRPr/>
            </a:pPr>
            <a:r>
              <a:rPr lang="en-US" u="sng" dirty="0"/>
              <a:t>Core</a:t>
            </a:r>
            <a:endParaRPr lang="en-US" dirty="0"/>
          </a:p>
          <a:p>
            <a:pPr marL="385763" indent="-385763">
              <a:defRPr/>
            </a:pPr>
            <a:r>
              <a:rPr lang="en-US" sz="1500" dirty="0">
                <a:solidFill>
                  <a:srgbClr val="C00000"/>
                </a:solidFill>
              </a:rPr>
              <a:t>Watershed Site Evaluation</a:t>
            </a:r>
          </a:p>
          <a:p>
            <a:pPr marL="385763" indent="-385763">
              <a:defRPr/>
            </a:pPr>
            <a:r>
              <a:rPr lang="en-US" sz="1500" dirty="0"/>
              <a:t>Agriculture &amp; the Community</a:t>
            </a:r>
          </a:p>
          <a:p>
            <a:pPr marL="385763" indent="-385763">
              <a:defRPr/>
            </a:pPr>
            <a:r>
              <a:rPr lang="en-US" sz="1500" dirty="0">
                <a:solidFill>
                  <a:srgbClr val="C00000"/>
                </a:solidFill>
              </a:rPr>
              <a:t>Soil Management</a:t>
            </a:r>
          </a:p>
          <a:p>
            <a:pPr marL="385763" indent="-385763">
              <a:defRPr/>
            </a:pPr>
            <a:r>
              <a:rPr lang="en-US" sz="1500" dirty="0"/>
              <a:t>Manure &amp; Fertilizer Mgmt</a:t>
            </a:r>
          </a:p>
          <a:p>
            <a:pPr marL="385763" indent="-385763">
              <a:defRPr/>
            </a:pPr>
            <a:r>
              <a:rPr lang="en-US" sz="1500" dirty="0"/>
              <a:t>Manure &amp; Fertilizer Storage</a:t>
            </a:r>
          </a:p>
          <a:p>
            <a:pPr marL="385763" indent="-385763">
              <a:defRPr/>
            </a:pPr>
            <a:r>
              <a:rPr lang="en-US" sz="1500" dirty="0">
                <a:solidFill>
                  <a:srgbClr val="C00000"/>
                </a:solidFill>
              </a:rPr>
              <a:t>Waste Disposal</a:t>
            </a:r>
          </a:p>
          <a:p>
            <a:pPr marL="385763" indent="-385763">
              <a:defRPr/>
            </a:pPr>
            <a:r>
              <a:rPr lang="en-US" sz="1500" dirty="0">
                <a:solidFill>
                  <a:srgbClr val="C00000"/>
                </a:solidFill>
              </a:rPr>
              <a:t>Pesticide Use</a:t>
            </a:r>
          </a:p>
          <a:p>
            <a:pPr marL="385763" indent="-385763">
              <a:defRPr/>
            </a:pPr>
            <a:r>
              <a:rPr lang="en-US" sz="1500" dirty="0">
                <a:solidFill>
                  <a:srgbClr val="C00000"/>
                </a:solidFill>
              </a:rPr>
              <a:t>Pesticide Storage, Mix &amp; Load</a:t>
            </a:r>
          </a:p>
          <a:p>
            <a:pPr marL="385763" indent="-385763">
              <a:defRPr/>
            </a:pPr>
            <a:r>
              <a:rPr lang="en-US" sz="1500" dirty="0">
                <a:solidFill>
                  <a:srgbClr val="C00000"/>
                </a:solidFill>
              </a:rPr>
              <a:t>Farmstead Water Supply</a:t>
            </a:r>
          </a:p>
          <a:p>
            <a:pPr marL="385763" indent="-385763">
              <a:defRPr/>
            </a:pPr>
            <a:r>
              <a:rPr lang="en-US" sz="1500" dirty="0">
                <a:solidFill>
                  <a:srgbClr val="C00000"/>
                </a:solidFill>
              </a:rPr>
              <a:t>Stream &amp; Floodplain Mgmt.</a:t>
            </a:r>
          </a:p>
          <a:p>
            <a:pPr marL="385763" indent="-385763">
              <a:defRPr/>
            </a:pPr>
            <a:r>
              <a:rPr lang="en-US" sz="1500" dirty="0">
                <a:solidFill>
                  <a:srgbClr val="C00000"/>
                </a:solidFill>
              </a:rPr>
              <a:t>Petroleum &amp; Oil Product Storage</a:t>
            </a:r>
          </a:p>
          <a:p>
            <a:pPr marL="385763" indent="-385763">
              <a:defRPr/>
            </a:pPr>
            <a:r>
              <a:rPr lang="en-US" sz="1500" dirty="0">
                <a:solidFill>
                  <a:srgbClr val="C00000"/>
                </a:solidFill>
              </a:rPr>
              <a:t>Forest Management</a:t>
            </a:r>
          </a:p>
          <a:p>
            <a:pPr marL="385763" indent="-385763">
              <a:defRPr/>
            </a:pPr>
            <a:r>
              <a:rPr lang="en-US" sz="1500" dirty="0"/>
              <a:t>Irrigation Water Management</a:t>
            </a:r>
          </a:p>
          <a:p>
            <a:pPr marL="385763" indent="-385763">
              <a:defRPr/>
            </a:pPr>
            <a:endParaRPr lang="en-US" sz="1500" dirty="0"/>
          </a:p>
          <a:p>
            <a:pPr marL="385763" indent="-385763">
              <a:defRPr/>
            </a:pPr>
            <a:endParaRPr lang="en-US" sz="1500" dirty="0"/>
          </a:p>
        </p:txBody>
      </p:sp>
      <p:sp>
        <p:nvSpPr>
          <p:cNvPr id="38916" name="Content Placeholder 3"/>
          <p:cNvSpPr>
            <a:spLocks noGrp="1"/>
          </p:cNvSpPr>
          <p:nvPr>
            <p:ph sz="half" idx="2"/>
          </p:nvPr>
        </p:nvSpPr>
        <p:spPr>
          <a:xfrm>
            <a:off x="4629151" y="1657350"/>
            <a:ext cx="3261122" cy="3771900"/>
          </a:xfrm>
        </p:spPr>
        <p:txBody>
          <a:bodyPr>
            <a:normAutofit fontScale="85000" lnSpcReduction="20000"/>
          </a:bodyPr>
          <a:lstStyle/>
          <a:p>
            <a:pPr algn="ctr">
              <a:buFontTx/>
              <a:buNone/>
            </a:pPr>
            <a:r>
              <a:rPr lang="en-US" u="sng" dirty="0"/>
              <a:t>Livestock</a:t>
            </a:r>
            <a:endParaRPr lang="en-US" dirty="0"/>
          </a:p>
          <a:p>
            <a:r>
              <a:rPr lang="en-US" sz="1500" dirty="0"/>
              <a:t>Livestock Heavy Use Areas</a:t>
            </a:r>
          </a:p>
          <a:p>
            <a:r>
              <a:rPr lang="en-US" sz="1500" dirty="0"/>
              <a:t>Silage Storage</a:t>
            </a:r>
          </a:p>
          <a:p>
            <a:r>
              <a:rPr lang="en-US" sz="1500" dirty="0">
                <a:solidFill>
                  <a:srgbClr val="C00000"/>
                </a:solidFill>
              </a:rPr>
              <a:t>Process Wash Water</a:t>
            </a:r>
          </a:p>
          <a:p>
            <a:r>
              <a:rPr lang="en-US" sz="1500" dirty="0"/>
              <a:t>Management of Feed Nutrients</a:t>
            </a:r>
          </a:p>
          <a:p>
            <a:r>
              <a:rPr lang="en-US" sz="1500" dirty="0"/>
              <a:t>Water-Bourne Pathogens</a:t>
            </a:r>
          </a:p>
          <a:p>
            <a:r>
              <a:rPr lang="en-US" sz="1500" dirty="0"/>
              <a:t>Pasture Management</a:t>
            </a:r>
          </a:p>
          <a:p>
            <a:r>
              <a:rPr lang="en-US" sz="1500" dirty="0"/>
              <a:t>Livestock Odor Management</a:t>
            </a:r>
          </a:p>
          <a:p>
            <a:pPr algn="ctr">
              <a:buNone/>
            </a:pPr>
            <a:r>
              <a:rPr lang="en-US" sz="1500" i="1" dirty="0"/>
              <a:t>plus</a:t>
            </a:r>
          </a:p>
          <a:p>
            <a:pPr algn="ctr">
              <a:spcBef>
                <a:spcPts val="450"/>
              </a:spcBef>
              <a:buNone/>
            </a:pPr>
            <a:r>
              <a:rPr lang="en-US" sz="1500" u="sng" dirty="0"/>
              <a:t>GHG</a:t>
            </a:r>
          </a:p>
          <a:p>
            <a:pPr algn="ctr">
              <a:spcBef>
                <a:spcPts val="450"/>
              </a:spcBef>
              <a:buNone/>
            </a:pPr>
            <a:r>
              <a:rPr lang="en-US" sz="1500" u="sng" dirty="0"/>
              <a:t>Equine</a:t>
            </a:r>
          </a:p>
          <a:p>
            <a:pPr algn="ctr">
              <a:spcBef>
                <a:spcPts val="450"/>
              </a:spcBef>
              <a:buNone/>
            </a:pPr>
            <a:r>
              <a:rPr lang="en-US" sz="1500" u="sng" dirty="0"/>
              <a:t>Greenhouse</a:t>
            </a:r>
          </a:p>
          <a:p>
            <a:pPr algn="ctr">
              <a:spcBef>
                <a:spcPts val="450"/>
              </a:spcBef>
              <a:buNone/>
            </a:pPr>
            <a:r>
              <a:rPr lang="en-US" sz="1500" u="sng" dirty="0"/>
              <a:t>Vineyard</a:t>
            </a:r>
            <a:r>
              <a:rPr lang="en-US" sz="1500" dirty="0"/>
              <a:t> (www.vinebalance.com)</a:t>
            </a:r>
          </a:p>
          <a:p>
            <a:pPr algn="ctr">
              <a:spcBef>
                <a:spcPts val="450"/>
              </a:spcBef>
              <a:buNone/>
            </a:pPr>
            <a:r>
              <a:rPr lang="en-US" sz="1500" u="sng" dirty="0"/>
              <a:t>Fruits &amp; Vegetables</a:t>
            </a:r>
          </a:p>
          <a:p>
            <a:pPr algn="ctr">
              <a:spcBef>
                <a:spcPts val="450"/>
              </a:spcBef>
              <a:buNone/>
            </a:pPr>
            <a:r>
              <a:rPr lang="en-US" sz="1500" u="sng" dirty="0"/>
              <a:t>Long Island </a:t>
            </a:r>
          </a:p>
          <a:p>
            <a:pPr>
              <a:buFontTx/>
              <a:buNone/>
            </a:pPr>
            <a:endParaRPr lang="en-US" u="sng" dirty="0"/>
          </a:p>
        </p:txBody>
      </p:sp>
      <p:sp>
        <p:nvSpPr>
          <p:cNvPr id="5" name="Title 4"/>
          <p:cNvSpPr>
            <a:spLocks noGrp="1"/>
          </p:cNvSpPr>
          <p:nvPr>
            <p:ph type="title"/>
          </p:nvPr>
        </p:nvSpPr>
        <p:spPr>
          <a:xfrm>
            <a:off x="1143000" y="807859"/>
            <a:ext cx="8447964" cy="873473"/>
          </a:xfrm>
        </p:spPr>
        <p:txBody>
          <a:bodyPr/>
          <a:lstStyle/>
          <a:p>
            <a:r>
              <a:rPr lang="en-US" sz="3000" b="1" dirty="0">
                <a:solidFill>
                  <a:srgbClr val="336666"/>
                </a:solidFill>
                <a:latin typeface="Calibri" pitchFamily="34" charset="0"/>
                <a:cs typeface="Calibri" pitchFamily="34" charset="0"/>
              </a:rPr>
              <a:t>AEM Tier 2 Worksheets – potentially for Maple</a:t>
            </a:r>
            <a:endParaRPr lang="en-US" sz="3000" dirty="0"/>
          </a:p>
        </p:txBody>
      </p:sp>
      <p:sp>
        <p:nvSpPr>
          <p:cNvPr id="6" name="Rectangle 5"/>
          <p:cNvSpPr/>
          <p:nvPr/>
        </p:nvSpPr>
        <p:spPr>
          <a:xfrm>
            <a:off x="1132764" y="1423498"/>
            <a:ext cx="4408328" cy="311624"/>
          </a:xfrm>
          <a:prstGeom prst="rect">
            <a:avLst/>
          </a:prstGeom>
        </p:spPr>
        <p:txBody>
          <a:bodyPr wrap="square">
            <a:spAutoFit/>
          </a:bodyPr>
          <a:lstStyle/>
          <a:p>
            <a:pPr defTabSz="685800" eaLnBrk="0" fontAlgn="base" hangingPunct="0">
              <a:spcBef>
                <a:spcPct val="0"/>
              </a:spcBef>
              <a:spcAft>
                <a:spcPct val="0"/>
              </a:spcAft>
              <a:defRPr/>
            </a:pPr>
            <a:r>
              <a:rPr lang="en-US" sz="1425" dirty="0">
                <a:solidFill>
                  <a:srgbClr val="336666"/>
                </a:solidFill>
                <a:latin typeface="Arial" charset="0"/>
              </a:rPr>
              <a:t>www.agriculture.ny.gov/soilwater/aem/techtools.html</a:t>
            </a:r>
          </a:p>
        </p:txBody>
      </p:sp>
    </p:spTree>
    <p:extLst>
      <p:ext uri="{BB962C8B-B14F-4D97-AF65-F5344CB8AC3E}">
        <p14:creationId xmlns:p14="http://schemas.microsoft.com/office/powerpoint/2010/main" val="320760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73713">
            <a:off x="4766684" y="2110319"/>
            <a:ext cx="3182873" cy="3978592"/>
          </a:xfrm>
          <a:prstGeom prst="rect">
            <a:avLst/>
          </a:prstGeom>
          <a:ln>
            <a:solidFill>
              <a:schemeClr val="accent3">
                <a:lumMod val="50000"/>
              </a:schemeClr>
            </a:solidFill>
          </a:ln>
        </p:spPr>
      </p:pic>
      <p:sp>
        <p:nvSpPr>
          <p:cNvPr id="2" name="Title 1"/>
          <p:cNvSpPr>
            <a:spLocks noGrp="1"/>
          </p:cNvSpPr>
          <p:nvPr>
            <p:ph type="title"/>
          </p:nvPr>
        </p:nvSpPr>
        <p:spPr/>
        <p:txBody>
          <a:bodyPr/>
          <a:lstStyle/>
          <a:p>
            <a:r>
              <a:rPr lang="en-US" sz="2400" b="1" dirty="0"/>
              <a:t>NYS Grown &amp; Certified / AEM Linkage</a:t>
            </a:r>
          </a:p>
        </p:txBody>
      </p:sp>
      <p:sp>
        <p:nvSpPr>
          <p:cNvPr id="3" name="Content Placeholder 2"/>
          <p:cNvSpPr>
            <a:spLocks noGrp="1"/>
          </p:cNvSpPr>
          <p:nvPr>
            <p:ph idx="1"/>
          </p:nvPr>
        </p:nvSpPr>
        <p:spPr>
          <a:xfrm>
            <a:off x="1259570" y="1988814"/>
            <a:ext cx="3658076" cy="4176544"/>
          </a:xfrm>
        </p:spPr>
        <p:txBody>
          <a:bodyPr>
            <a:normAutofit lnSpcReduction="10000"/>
          </a:bodyPr>
          <a:lstStyle/>
          <a:p>
            <a:pPr marL="0" indent="0">
              <a:buNone/>
            </a:pPr>
            <a:r>
              <a:rPr lang="en-US" b="1" dirty="0">
                <a:solidFill>
                  <a:srgbClr val="336666"/>
                </a:solidFill>
              </a:rPr>
              <a:t>AEM Requirement within NYS Grown &amp; Certified</a:t>
            </a:r>
          </a:p>
          <a:p>
            <a:r>
              <a:rPr lang="en-US" sz="2100" dirty="0"/>
              <a:t>Participation in AEM at the </a:t>
            </a:r>
            <a:r>
              <a:rPr lang="en-US" sz="2100" u="sng" dirty="0"/>
              <a:t>Tier 2 level or higher </a:t>
            </a:r>
            <a:r>
              <a:rPr lang="en-US" sz="2100" dirty="0"/>
              <a:t>in the last 3 years.</a:t>
            </a:r>
          </a:p>
          <a:p>
            <a:pPr lvl="1"/>
            <a:r>
              <a:rPr lang="en-US" sz="1650" dirty="0"/>
              <a:t>Contact your Soil &amp; Water Conservation District</a:t>
            </a:r>
          </a:p>
          <a:p>
            <a:pPr lvl="1"/>
            <a:r>
              <a:rPr lang="en-US" sz="1650" dirty="0"/>
              <a:t>Some caveats for specific commodity groups</a:t>
            </a:r>
          </a:p>
          <a:p>
            <a:r>
              <a:rPr lang="en-US" sz="2100" dirty="0"/>
              <a:t>Submit completed </a:t>
            </a:r>
            <a:r>
              <a:rPr lang="en-US" sz="2100" u="sng" dirty="0"/>
              <a:t>AEM Verification Cover Form </a:t>
            </a:r>
            <a:r>
              <a:rPr lang="en-US" sz="2100" dirty="0"/>
              <a:t>with NYS Grown &amp; Certified application.</a:t>
            </a:r>
          </a:p>
        </p:txBody>
      </p:sp>
      <p:sp>
        <p:nvSpPr>
          <p:cNvPr id="4" name="Slide Number Placeholder 3"/>
          <p:cNvSpPr>
            <a:spLocks noGrp="1"/>
          </p:cNvSpPr>
          <p:nvPr>
            <p:ph type="sldNum" sz="quarter" idx="12"/>
          </p:nvPr>
        </p:nvSpPr>
        <p:spPr/>
        <p:txBody>
          <a:bodyPr/>
          <a:lstStyle/>
          <a:p>
            <a:pPr algn="l" defTabSz="685800" fontAlgn="base">
              <a:spcBef>
                <a:spcPct val="0"/>
              </a:spcBef>
              <a:spcAft>
                <a:spcPct val="0"/>
              </a:spcAft>
              <a:defRPr/>
            </a:pPr>
            <a:fld id="{CDBE60D6-562C-4160-A6F8-401448539896}" type="slidenum">
              <a:rPr lang="en-US" sz="1050">
                <a:solidFill>
                  <a:srgbClr val="336666"/>
                </a:solidFill>
                <a:latin typeface="Arial" pitchFamily="34" charset="0"/>
              </a:rPr>
              <a:pPr algn="l" defTabSz="685800" fontAlgn="base">
                <a:spcBef>
                  <a:spcPct val="0"/>
                </a:spcBef>
                <a:spcAft>
                  <a:spcPct val="0"/>
                </a:spcAft>
                <a:defRPr/>
              </a:pPr>
              <a:t>24</a:t>
            </a:fld>
            <a:endParaRPr lang="en-US" sz="1050">
              <a:solidFill>
                <a:srgbClr val="336666"/>
              </a:solidFill>
              <a:latin typeface="Arial" pitchFamily="34" charset="0"/>
            </a:endParaRPr>
          </a:p>
        </p:txBody>
      </p:sp>
    </p:spTree>
    <p:extLst>
      <p:ext uri="{BB962C8B-B14F-4D97-AF65-F5344CB8AC3E}">
        <p14:creationId xmlns:p14="http://schemas.microsoft.com/office/powerpoint/2010/main" val="305454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55" y="1529508"/>
            <a:ext cx="3332143" cy="994172"/>
          </a:xfrm>
        </p:spPr>
        <p:txBody>
          <a:bodyPr>
            <a:normAutofit/>
          </a:bodyPr>
          <a:lstStyle/>
          <a:p>
            <a:r>
              <a:rPr lang="en-US" sz="2700" dirty="0"/>
              <a:t>NYS Grown and Certified Contacts</a:t>
            </a:r>
          </a:p>
        </p:txBody>
      </p:sp>
      <p:sp>
        <p:nvSpPr>
          <p:cNvPr id="3" name="Content Placeholder 2"/>
          <p:cNvSpPr>
            <a:spLocks noGrp="1"/>
          </p:cNvSpPr>
          <p:nvPr>
            <p:ph idx="1"/>
          </p:nvPr>
        </p:nvSpPr>
        <p:spPr>
          <a:xfrm>
            <a:off x="496054" y="2712499"/>
            <a:ext cx="3813227" cy="2142488"/>
          </a:xfrm>
        </p:spPr>
        <p:txBody>
          <a:bodyPr>
            <a:normAutofit fontScale="55000" lnSpcReduction="20000"/>
          </a:bodyPr>
          <a:lstStyle/>
          <a:p>
            <a:pPr marL="0" indent="0">
              <a:buNone/>
            </a:pPr>
            <a:r>
              <a:rPr lang="en-US" b="1" dirty="0"/>
              <a:t>Theresa Sweeney</a:t>
            </a:r>
          </a:p>
          <a:p>
            <a:pPr marL="0" indent="0">
              <a:buNone/>
            </a:pPr>
            <a:r>
              <a:rPr lang="en-US" dirty="0"/>
              <a:t>518-457-6773</a:t>
            </a:r>
          </a:p>
          <a:p>
            <a:pPr marL="0" indent="0">
              <a:buNone/>
            </a:pPr>
            <a:r>
              <a:rPr lang="en-US" dirty="0"/>
              <a:t>Theresa.Sweeney@agriculture.ny.gov</a:t>
            </a:r>
          </a:p>
          <a:p>
            <a:pPr marL="0" indent="0">
              <a:buNone/>
            </a:pPr>
            <a:endParaRPr lang="en-US" dirty="0"/>
          </a:p>
          <a:p>
            <a:pPr marL="0" indent="0">
              <a:buNone/>
            </a:pPr>
            <a:r>
              <a:rPr lang="en-US" b="1" dirty="0"/>
              <a:t>Jessica Brooks</a:t>
            </a:r>
          </a:p>
          <a:p>
            <a:pPr marL="0" indent="0">
              <a:buNone/>
            </a:pPr>
            <a:r>
              <a:rPr lang="en-US" dirty="0"/>
              <a:t>518-402-7398</a:t>
            </a:r>
          </a:p>
          <a:p>
            <a:pPr marL="0" indent="0">
              <a:buNone/>
            </a:pPr>
            <a:r>
              <a:rPr lang="en-US" dirty="0"/>
              <a:t>Jessica.Brooks@agriculture.ny.gov</a:t>
            </a:r>
          </a:p>
        </p:txBody>
      </p:sp>
      <p:sp>
        <p:nvSpPr>
          <p:cNvPr id="6" name="Title 1"/>
          <p:cNvSpPr txBox="1">
            <a:spLocks/>
          </p:cNvSpPr>
          <p:nvPr/>
        </p:nvSpPr>
        <p:spPr>
          <a:xfrm>
            <a:off x="4933666" y="1529508"/>
            <a:ext cx="2692403" cy="994172"/>
          </a:xfrm>
          <a:prstGeom prst="rect">
            <a:avLst/>
          </a:prstGeom>
        </p:spPr>
        <p:txBody>
          <a:bodyPr vert="horz" lIns="68579" tIns="34289" rIns="68579" bIns="34289" rtlCol="0" anchor="ctr">
            <a:normAutofit/>
          </a:bodyPr>
          <a:lstStyle>
            <a:lvl1pPr algn="l" defTabSz="914377" rtl="0" eaLnBrk="1" latinLnBrk="0" hangingPunct="1">
              <a:lnSpc>
                <a:spcPct val="90000"/>
              </a:lnSpc>
              <a:spcBef>
                <a:spcPct val="0"/>
              </a:spcBef>
              <a:buNone/>
              <a:defRPr sz="4400" b="1" i="0" kern="3000" spc="300" baseline="0">
                <a:solidFill>
                  <a:srgbClr val="002D72"/>
                </a:solidFill>
                <a:latin typeface="Arial"/>
                <a:ea typeface="+mj-ea"/>
                <a:cs typeface="Arial"/>
              </a:defRPr>
            </a:lvl1pPr>
          </a:lstStyle>
          <a:p>
            <a:r>
              <a:rPr lang="en-US" sz="2700" dirty="0"/>
              <a:t>AEM Contacts</a:t>
            </a:r>
          </a:p>
        </p:txBody>
      </p:sp>
      <p:sp>
        <p:nvSpPr>
          <p:cNvPr id="7" name="Content Placeholder 2"/>
          <p:cNvSpPr txBox="1">
            <a:spLocks/>
          </p:cNvSpPr>
          <p:nvPr/>
        </p:nvSpPr>
        <p:spPr>
          <a:xfrm>
            <a:off x="4933666" y="2367576"/>
            <a:ext cx="4299045" cy="3556405"/>
          </a:xfrm>
          <a:prstGeom prst="rect">
            <a:avLst/>
          </a:prstGeom>
        </p:spPr>
        <p:txBody>
          <a:bodyPr vert="horz" lIns="68579" tIns="34289" rIns="68579" bIns="34289" rtlCol="0">
            <a:normAutofit fontScale="6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0000"/>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0000"/>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rgbClr val="000000"/>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rgbClr val="000000"/>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ts val="1500"/>
              </a:lnSpc>
              <a:buNone/>
            </a:pPr>
            <a:endParaRPr lang="en-US" sz="2100" dirty="0"/>
          </a:p>
          <a:p>
            <a:pPr marL="0" indent="0">
              <a:lnSpc>
                <a:spcPts val="1500"/>
              </a:lnSpc>
              <a:buNone/>
            </a:pPr>
            <a:r>
              <a:rPr lang="en-US" sz="2100" b="1" dirty="0"/>
              <a:t>Greg Albrecht – Statewide AEM Coordinator</a:t>
            </a:r>
          </a:p>
          <a:p>
            <a:pPr marL="0" indent="0">
              <a:lnSpc>
                <a:spcPts val="1500"/>
              </a:lnSpc>
              <a:buNone/>
            </a:pPr>
            <a:r>
              <a:rPr lang="en-US" sz="2100" dirty="0"/>
              <a:t>607-229-4654</a:t>
            </a:r>
          </a:p>
          <a:p>
            <a:pPr marL="0" indent="0">
              <a:lnSpc>
                <a:spcPts val="1500"/>
              </a:lnSpc>
              <a:buNone/>
            </a:pPr>
            <a:r>
              <a:rPr lang="en-US" sz="2100" dirty="0"/>
              <a:t>Greg.Albrecht@agriculture.ny.gov</a:t>
            </a:r>
          </a:p>
          <a:p>
            <a:pPr marL="0" indent="0">
              <a:lnSpc>
                <a:spcPts val="1500"/>
              </a:lnSpc>
              <a:buNone/>
            </a:pPr>
            <a:endParaRPr lang="en-US" sz="2100" dirty="0"/>
          </a:p>
          <a:p>
            <a:pPr marL="0" indent="0">
              <a:lnSpc>
                <a:spcPts val="1500"/>
              </a:lnSpc>
              <a:buNone/>
            </a:pPr>
            <a:r>
              <a:rPr lang="en-US" sz="2100" b="1" dirty="0"/>
              <a:t>Judy Littrell – AEM Outreach Coordinator</a:t>
            </a:r>
          </a:p>
          <a:p>
            <a:pPr marL="0" indent="0">
              <a:lnSpc>
                <a:spcPts val="1500"/>
              </a:lnSpc>
              <a:buNone/>
            </a:pPr>
            <a:r>
              <a:rPr lang="en-US" sz="2100" dirty="0"/>
              <a:t>518-457-6320</a:t>
            </a:r>
          </a:p>
          <a:p>
            <a:pPr marL="0" indent="0">
              <a:lnSpc>
                <a:spcPts val="1500"/>
              </a:lnSpc>
              <a:buNone/>
            </a:pPr>
            <a:r>
              <a:rPr lang="en-US" sz="2100" dirty="0"/>
              <a:t>Judy.Littrell@agriculture.ny.gov</a:t>
            </a:r>
          </a:p>
          <a:p>
            <a:pPr marL="0" indent="0">
              <a:lnSpc>
                <a:spcPts val="1500"/>
              </a:lnSpc>
              <a:buNone/>
            </a:pPr>
            <a:r>
              <a:rPr lang="en-US" sz="2100" dirty="0">
                <a:solidFill>
                  <a:srgbClr val="030405"/>
                </a:solidFill>
                <a:hlinkClick r:id="rId2"/>
              </a:rPr>
              <a:t>Judy.Littrell@agriculture.ny.gov</a:t>
            </a:r>
            <a:endParaRPr lang="en-US" sz="2100" dirty="0">
              <a:solidFill>
                <a:srgbClr val="030405"/>
              </a:solidFill>
            </a:endParaRPr>
          </a:p>
          <a:p>
            <a:pPr marL="0" indent="0">
              <a:lnSpc>
                <a:spcPts val="1500"/>
              </a:lnSpc>
              <a:buNone/>
            </a:pPr>
            <a:r>
              <a:rPr lang="en-US" sz="2100" b="1" dirty="0"/>
              <a:t>Soil &amp; Water Conservation District Directory</a:t>
            </a:r>
          </a:p>
          <a:p>
            <a:pPr marL="0" indent="0">
              <a:lnSpc>
                <a:spcPts val="1500"/>
              </a:lnSpc>
              <a:buNone/>
            </a:pPr>
            <a:r>
              <a:rPr lang="en-US" sz="2100" dirty="0"/>
              <a:t>www.nys-soilandwater.org/contacts/county_offices.html</a:t>
            </a:r>
          </a:p>
          <a:p>
            <a:pPr marL="0" indent="0">
              <a:lnSpc>
                <a:spcPts val="1500"/>
              </a:lnSpc>
              <a:buNone/>
            </a:pPr>
            <a:endParaRPr lang="en-US" sz="2100" dirty="0"/>
          </a:p>
          <a:p>
            <a:pPr marL="0" indent="0">
              <a:lnSpc>
                <a:spcPts val="1500"/>
              </a:lnSpc>
              <a:buNone/>
            </a:pPr>
            <a:endParaRPr lang="en-US" sz="2100" dirty="0"/>
          </a:p>
        </p:txBody>
      </p:sp>
    </p:spTree>
    <p:extLst>
      <p:ext uri="{BB962C8B-B14F-4D97-AF65-F5344CB8AC3E}">
        <p14:creationId xmlns:p14="http://schemas.microsoft.com/office/powerpoint/2010/main" val="236403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710" y="2964042"/>
            <a:ext cx="7772400" cy="2387600"/>
          </a:xfrm>
        </p:spPr>
        <p:txBody>
          <a:bodyPr>
            <a:normAutofit fontScale="90000"/>
          </a:bodyPr>
          <a:lstStyle/>
          <a:p>
            <a:r>
              <a:rPr lang="en-US" b="1" dirty="0"/>
              <a:t>Recommended</a:t>
            </a:r>
            <a:br>
              <a:rPr lang="en-US" b="1" dirty="0"/>
            </a:br>
            <a:r>
              <a:rPr lang="en-US" b="1" dirty="0"/>
              <a:t> Food Safe Best Practices</a:t>
            </a:r>
            <a:br>
              <a:rPr lang="en-US" b="1" dirty="0"/>
            </a:br>
            <a:r>
              <a:rPr lang="en-US" b="1" dirty="0"/>
              <a:t> for </a:t>
            </a:r>
            <a:br>
              <a:rPr lang="en-US" b="1" dirty="0"/>
            </a:br>
            <a:r>
              <a:rPr lang="en-US" b="1" dirty="0"/>
              <a:t>Producing Maple Syrup</a:t>
            </a:r>
            <a:br>
              <a:rPr lang="en-US" b="1" dirty="0"/>
            </a:br>
            <a:r>
              <a:rPr lang="en-US" b="1" dirty="0"/>
              <a:t> In</a:t>
            </a:r>
            <a:br>
              <a:rPr lang="en-US" b="1" dirty="0"/>
            </a:br>
            <a:r>
              <a:rPr lang="en-US" b="1" dirty="0"/>
              <a:t>New York State 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519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18162"/>
            <a:ext cx="7886700" cy="1325563"/>
          </a:xfrm>
        </p:spPr>
        <p:txBody>
          <a:bodyPr>
            <a:normAutofit fontScale="90000"/>
          </a:bodyPr>
          <a:lstStyle/>
          <a:p>
            <a:r>
              <a:rPr lang="en-US" b="1" dirty="0"/>
              <a:t>The purpose of this guide is to define best practices for maple sugaring operations in order to:</a:t>
            </a:r>
            <a:br>
              <a:rPr lang="en-US" b="1" dirty="0"/>
            </a:br>
            <a:endParaRPr lang="en-US" b="1" dirty="0"/>
          </a:p>
        </p:txBody>
      </p:sp>
      <p:sp>
        <p:nvSpPr>
          <p:cNvPr id="5" name="Content Placeholder 4"/>
          <p:cNvSpPr>
            <a:spLocks noGrp="1"/>
          </p:cNvSpPr>
          <p:nvPr>
            <p:ph idx="1"/>
          </p:nvPr>
        </p:nvSpPr>
        <p:spPr>
          <a:xfrm>
            <a:off x="628650" y="2920329"/>
            <a:ext cx="7886700" cy="4351338"/>
          </a:xfrm>
        </p:spPr>
        <p:txBody>
          <a:bodyPr/>
          <a:lstStyle/>
          <a:p>
            <a:pPr lvl="0"/>
            <a:r>
              <a:rPr lang="en-US" sz="3600" b="1" dirty="0"/>
              <a:t>maintain high standards of cleanliness in all phases of production</a:t>
            </a:r>
          </a:p>
          <a:p>
            <a:pPr lvl="0"/>
            <a:r>
              <a:rPr lang="en-US" sz="3600" b="1" dirty="0"/>
              <a:t>reduce to the lowest extent the potential for contamination</a:t>
            </a:r>
          </a:p>
          <a:p>
            <a:pPr lvl="0"/>
            <a:r>
              <a:rPr lang="en-US" sz="3600" b="1" dirty="0"/>
              <a:t>create the highest quality pure maple syrup.</a:t>
            </a:r>
          </a:p>
          <a:p>
            <a:endParaRPr lang="en-US" dirty="0"/>
          </a:p>
        </p:txBody>
      </p:sp>
    </p:spTree>
    <p:extLst>
      <p:ext uri="{BB962C8B-B14F-4D97-AF65-F5344CB8AC3E}">
        <p14:creationId xmlns:p14="http://schemas.microsoft.com/office/powerpoint/2010/main" val="528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030310"/>
            <a:ext cx="7886700" cy="5146653"/>
          </a:xfrm>
        </p:spPr>
        <p:txBody>
          <a:bodyPr/>
          <a:lstStyle/>
          <a:p>
            <a:pPr marL="0" indent="0" algn="ctr">
              <a:buNone/>
            </a:pPr>
            <a:r>
              <a:rPr lang="en-US" sz="6600" b="1" dirty="0"/>
              <a:t>It is critical to maintain the highest standards of cleanliness and food safety.</a:t>
            </a:r>
            <a:endParaRPr lang="en-US" sz="6600" dirty="0"/>
          </a:p>
          <a:p>
            <a:endParaRPr lang="en-US" dirty="0"/>
          </a:p>
        </p:txBody>
      </p:sp>
    </p:spTree>
    <p:extLst>
      <p:ext uri="{BB962C8B-B14F-4D97-AF65-F5344CB8AC3E}">
        <p14:creationId xmlns:p14="http://schemas.microsoft.com/office/powerpoint/2010/main" val="130731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i="1" dirty="0"/>
              <a:t>Sugarbush Management</a:t>
            </a:r>
            <a:endParaRPr lang="en-US" sz="4800" b="1" dirty="0"/>
          </a:p>
        </p:txBody>
      </p:sp>
      <p:sp>
        <p:nvSpPr>
          <p:cNvPr id="5" name="Content Placeholder 4"/>
          <p:cNvSpPr>
            <a:spLocks noGrp="1"/>
          </p:cNvSpPr>
          <p:nvPr>
            <p:ph idx="1"/>
          </p:nvPr>
        </p:nvSpPr>
        <p:spPr>
          <a:xfrm>
            <a:off x="628650" y="1468192"/>
            <a:ext cx="7886700" cy="5175967"/>
          </a:xfrm>
        </p:spPr>
        <p:txBody>
          <a:bodyPr>
            <a:noAutofit/>
          </a:bodyPr>
          <a:lstStyle/>
          <a:p>
            <a:r>
              <a:rPr lang="en-US" sz="3200" dirty="0"/>
              <a:t>Identify and clean up any sources of toxic waste or pollution in or adjacent to the site.</a:t>
            </a:r>
          </a:p>
          <a:p>
            <a:r>
              <a:rPr lang="en-US" sz="3200" dirty="0"/>
              <a:t>Roadside tree use only in areas where pesticides and other chemicals are not in use. </a:t>
            </a:r>
          </a:p>
          <a:p>
            <a:r>
              <a:rPr lang="en-US" sz="3200" dirty="0"/>
              <a:t>A cemetery, golf course, residential trees, or where lawn pesticides are used should not be part of a commercial syrup production system. </a:t>
            </a:r>
          </a:p>
        </p:txBody>
      </p:sp>
    </p:spTree>
    <p:extLst>
      <p:ext uri="{BB962C8B-B14F-4D97-AF65-F5344CB8AC3E}">
        <p14:creationId xmlns:p14="http://schemas.microsoft.com/office/powerpoint/2010/main" val="33367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1404593" y="1705663"/>
            <a:ext cx="6334813" cy="3400719"/>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TextBox 3"/>
          <p:cNvSpPr txBox="1"/>
          <p:nvPr/>
        </p:nvSpPr>
        <p:spPr>
          <a:xfrm>
            <a:off x="-1" y="2547676"/>
            <a:ext cx="9143999" cy="577081"/>
          </a:xfrm>
          <a:prstGeom prst="rect">
            <a:avLst/>
          </a:prstGeom>
          <a:noFill/>
        </p:spPr>
        <p:txBody>
          <a:bodyPr wrap="square" rtlCol="0">
            <a:spAutoFit/>
          </a:bodyPr>
          <a:lstStyle/>
          <a:p>
            <a:pPr algn="ctr"/>
            <a:r>
              <a:rPr lang="en-US" sz="3150" b="1" dirty="0">
                <a:solidFill>
                  <a:prstClr val="white"/>
                </a:solidFill>
                <a:latin typeface="Century Gothic" panose="020B0502020202020204" pitchFamily="34" charset="0"/>
              </a:rPr>
              <a:t>GROWN &amp; CERTIFIED PROGRAM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2187" y="4549470"/>
            <a:ext cx="1915244" cy="416143"/>
          </a:xfrm>
          <a:prstGeom prst="rect">
            <a:avLst/>
          </a:prstGeom>
        </p:spPr>
      </p:pic>
      <p:sp>
        <p:nvSpPr>
          <p:cNvPr id="5" name="TextBox 4"/>
          <p:cNvSpPr txBox="1"/>
          <p:nvPr/>
        </p:nvSpPr>
        <p:spPr>
          <a:xfrm>
            <a:off x="-1" y="2280714"/>
            <a:ext cx="9143999" cy="380873"/>
          </a:xfrm>
          <a:prstGeom prst="rect">
            <a:avLst/>
          </a:prstGeom>
          <a:noFill/>
        </p:spPr>
        <p:txBody>
          <a:bodyPr wrap="square" rtlCol="0">
            <a:spAutoFit/>
          </a:bodyPr>
          <a:lstStyle/>
          <a:p>
            <a:pPr algn="ctr"/>
            <a:r>
              <a:rPr lang="en-US" sz="1875" dirty="0">
                <a:solidFill>
                  <a:prstClr val="white"/>
                </a:solidFill>
                <a:latin typeface="Century Gothic" panose="020B0502020202020204" pitchFamily="34" charset="0"/>
              </a:rPr>
              <a:t>Introducing the New York State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7738" y="3213555"/>
            <a:ext cx="1217578" cy="1217578"/>
          </a:xfrm>
          <a:prstGeom prst="rect">
            <a:avLst/>
          </a:prstGeom>
        </p:spPr>
      </p:pic>
      <p:sp>
        <p:nvSpPr>
          <p:cNvPr id="9" name="TextBox 8"/>
          <p:cNvSpPr txBox="1"/>
          <p:nvPr/>
        </p:nvSpPr>
        <p:spPr>
          <a:xfrm>
            <a:off x="1355816" y="4145909"/>
            <a:ext cx="5203843" cy="957955"/>
          </a:xfrm>
          <a:prstGeom prst="rect">
            <a:avLst/>
          </a:prstGeom>
          <a:noFill/>
        </p:spPr>
        <p:txBody>
          <a:bodyPr wrap="square" rtlCol="0">
            <a:spAutoFit/>
          </a:bodyPr>
          <a:lstStyle/>
          <a:p>
            <a:r>
              <a:rPr lang="en-US" sz="1875" dirty="0">
                <a:solidFill>
                  <a:prstClr val="white"/>
                </a:solidFill>
                <a:latin typeface="Century Gothic" panose="020B0502020202020204" pitchFamily="34" charset="0"/>
              </a:rPr>
              <a:t> Jessica Brooks</a:t>
            </a:r>
          </a:p>
          <a:p>
            <a:r>
              <a:rPr lang="en-US" sz="1875" dirty="0">
                <a:solidFill>
                  <a:prstClr val="white"/>
                </a:solidFill>
                <a:latin typeface="Century Gothic" panose="020B0502020202020204" pitchFamily="34" charset="0"/>
              </a:rPr>
              <a:t> Kevin King	</a:t>
            </a:r>
          </a:p>
          <a:p>
            <a:endParaRPr lang="en-US" sz="1875"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719746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i="1" dirty="0"/>
              <a:t>Sugarhouse Design &amp; Construction</a:t>
            </a:r>
            <a:endParaRPr lang="en-US" b="1" dirty="0"/>
          </a:p>
        </p:txBody>
      </p:sp>
      <p:sp>
        <p:nvSpPr>
          <p:cNvPr id="5" name="Content Placeholder 4"/>
          <p:cNvSpPr>
            <a:spLocks noGrp="1"/>
          </p:cNvSpPr>
          <p:nvPr>
            <p:ph idx="1"/>
          </p:nvPr>
        </p:nvSpPr>
        <p:spPr>
          <a:xfrm>
            <a:off x="628650" y="1825625"/>
            <a:ext cx="7886700" cy="4626690"/>
          </a:xfrm>
        </p:spPr>
        <p:txBody>
          <a:bodyPr>
            <a:normAutofit/>
          </a:bodyPr>
          <a:lstStyle/>
          <a:p>
            <a:r>
              <a:rPr lang="en-US" dirty="0"/>
              <a:t>Exclude bats, birds, rodents, insects, and other pests</a:t>
            </a:r>
          </a:p>
          <a:p>
            <a:r>
              <a:rPr lang="en-US" dirty="0"/>
              <a:t>Walls and ceiling should be made of materials that allow them to be kept free of cobwebs and dirt, Rough walls and ceilings are acceptable only if hoods are on pans and tanks have covers. </a:t>
            </a:r>
          </a:p>
          <a:p>
            <a:r>
              <a:rPr lang="en-US" dirty="0"/>
              <a:t>Floors should be designed for hosing down</a:t>
            </a:r>
          </a:p>
          <a:p>
            <a:r>
              <a:rPr lang="en-US" dirty="0"/>
              <a:t>LEDS bulbs are a preferable, older styles should be protected with shields to avoid contamination if breakage occurs.</a:t>
            </a:r>
          </a:p>
        </p:txBody>
      </p:sp>
    </p:spTree>
    <p:extLst>
      <p:ext uri="{BB962C8B-B14F-4D97-AF65-F5344CB8AC3E}">
        <p14:creationId xmlns:p14="http://schemas.microsoft.com/office/powerpoint/2010/main" val="17708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i="1" dirty="0"/>
              <a:t>Sugarhouse Design &amp; Construction</a:t>
            </a:r>
            <a:endParaRPr lang="en-US" b="1" dirty="0"/>
          </a:p>
        </p:txBody>
      </p:sp>
      <p:sp>
        <p:nvSpPr>
          <p:cNvPr id="5" name="Content Placeholder 4"/>
          <p:cNvSpPr>
            <a:spLocks noGrp="1"/>
          </p:cNvSpPr>
          <p:nvPr>
            <p:ph idx="1"/>
          </p:nvPr>
        </p:nvSpPr>
        <p:spPr>
          <a:xfrm>
            <a:off x="628650" y="1825625"/>
            <a:ext cx="7886700" cy="4626690"/>
          </a:xfrm>
        </p:spPr>
        <p:txBody>
          <a:bodyPr>
            <a:normAutofit/>
          </a:bodyPr>
          <a:lstStyle/>
          <a:p>
            <a:r>
              <a:rPr lang="en-US" sz="3600" dirty="0"/>
              <a:t>All equipment that contacts syrup should be  lead-free stainless steel or other food-grade materials. </a:t>
            </a:r>
          </a:p>
          <a:p>
            <a:r>
              <a:rPr lang="en-US" sz="3600" dirty="0"/>
              <a:t>Avoid galvanized or brass plumbing materials for sap transfer. </a:t>
            </a:r>
          </a:p>
          <a:p>
            <a:r>
              <a:rPr lang="en-US" sz="3600" dirty="0"/>
              <a:t>Food preparation surfaces of impermeable, food-safe materials that can be cleaned and sterilized</a:t>
            </a:r>
            <a:endParaRPr lang="en-US" dirty="0"/>
          </a:p>
        </p:txBody>
      </p:sp>
    </p:spTree>
    <p:extLst>
      <p:ext uri="{BB962C8B-B14F-4D97-AF65-F5344CB8AC3E}">
        <p14:creationId xmlns:p14="http://schemas.microsoft.com/office/powerpoint/2010/main" val="34857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i="1" dirty="0"/>
              <a:t>Sugarhouse Design &amp; Construction</a:t>
            </a:r>
            <a:endParaRPr lang="en-US" b="1" dirty="0"/>
          </a:p>
        </p:txBody>
      </p:sp>
      <p:sp>
        <p:nvSpPr>
          <p:cNvPr id="5" name="Content Placeholder 4"/>
          <p:cNvSpPr>
            <a:spLocks noGrp="1"/>
          </p:cNvSpPr>
          <p:nvPr>
            <p:ph idx="1"/>
          </p:nvPr>
        </p:nvSpPr>
        <p:spPr>
          <a:xfrm>
            <a:off x="628650" y="1825625"/>
            <a:ext cx="7886700" cy="4626690"/>
          </a:xfrm>
        </p:spPr>
        <p:txBody>
          <a:bodyPr>
            <a:noAutofit/>
          </a:bodyPr>
          <a:lstStyle/>
          <a:p>
            <a:r>
              <a:rPr lang="en-US" sz="4000" dirty="0"/>
              <a:t>A closed storage cabinet - preferably metal - to store cleaning solutions &amp; caustic chemicals </a:t>
            </a:r>
          </a:p>
          <a:p>
            <a:r>
              <a:rPr lang="en-US" sz="4000" dirty="0"/>
              <a:t>Only chemicals used in cleaning and maintenance of equipment should be stored in the sugarhouse </a:t>
            </a:r>
          </a:p>
        </p:txBody>
      </p:sp>
    </p:spTree>
    <p:extLst>
      <p:ext uri="{BB962C8B-B14F-4D97-AF65-F5344CB8AC3E}">
        <p14:creationId xmlns:p14="http://schemas.microsoft.com/office/powerpoint/2010/main" val="36094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i="1" dirty="0"/>
              <a:t>Sugarhouse Design &amp; Construction</a:t>
            </a:r>
            <a:endParaRPr lang="en-US" b="1" dirty="0"/>
          </a:p>
        </p:txBody>
      </p:sp>
      <p:sp>
        <p:nvSpPr>
          <p:cNvPr id="5" name="Content Placeholder 4"/>
          <p:cNvSpPr>
            <a:spLocks noGrp="1"/>
          </p:cNvSpPr>
          <p:nvPr>
            <p:ph idx="1"/>
          </p:nvPr>
        </p:nvSpPr>
        <p:spPr>
          <a:xfrm>
            <a:off x="628650" y="1825625"/>
            <a:ext cx="7886700" cy="4626690"/>
          </a:xfrm>
        </p:spPr>
        <p:txBody>
          <a:bodyPr>
            <a:normAutofit/>
          </a:bodyPr>
          <a:lstStyle/>
          <a:p>
            <a:r>
              <a:rPr lang="en-US" sz="4800" dirty="0"/>
              <a:t>A potable water source annually tested </a:t>
            </a:r>
          </a:p>
          <a:p>
            <a:r>
              <a:rPr lang="en-US" sz="4800" dirty="0"/>
              <a:t>Permeate from an RO or condensate from a pre-heater system are excellent for cleaning.  </a:t>
            </a:r>
          </a:p>
        </p:txBody>
      </p:sp>
    </p:spTree>
    <p:extLst>
      <p:ext uri="{BB962C8B-B14F-4D97-AF65-F5344CB8AC3E}">
        <p14:creationId xmlns:p14="http://schemas.microsoft.com/office/powerpoint/2010/main" val="35843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p:txBody>
          <a:bodyPr>
            <a:normAutofit/>
          </a:bodyPr>
          <a:lstStyle/>
          <a:p>
            <a:r>
              <a:rPr lang="en-US" dirty="0"/>
              <a:t>Spouts must be food grade materials.</a:t>
            </a:r>
          </a:p>
          <a:p>
            <a:r>
              <a:rPr lang="en-US" dirty="0"/>
              <a:t>Buckets can be aluminum. Plastic buckets or bags need the HDPE or number 2 recycling symbol</a:t>
            </a:r>
          </a:p>
          <a:p>
            <a:r>
              <a:rPr lang="en-US" dirty="0"/>
              <a:t> Never use a container that held a hazardous material or is non-food </a:t>
            </a:r>
          </a:p>
          <a:p>
            <a:r>
              <a:rPr lang="en-US" dirty="0"/>
              <a:t>Don’t use buckets that have been painted inside </a:t>
            </a:r>
          </a:p>
          <a:p>
            <a:r>
              <a:rPr lang="en-US" dirty="0"/>
              <a:t>Don’t reuse containers used to store potential allergens such as dairy, nuts or nut oils.</a:t>
            </a:r>
          </a:p>
          <a:p>
            <a:endParaRPr lang="en-US" dirty="0"/>
          </a:p>
          <a:p>
            <a:endParaRPr lang="en-US" dirty="0"/>
          </a:p>
        </p:txBody>
      </p:sp>
    </p:spTree>
    <p:extLst>
      <p:ext uri="{BB962C8B-B14F-4D97-AF65-F5344CB8AC3E}">
        <p14:creationId xmlns:p14="http://schemas.microsoft.com/office/powerpoint/2010/main" val="8091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p:txBody>
          <a:bodyPr>
            <a:normAutofit/>
          </a:bodyPr>
          <a:lstStyle/>
          <a:p>
            <a:r>
              <a:rPr lang="en-US" sz="4000" dirty="0"/>
              <a:t>Buckets with lead in soldered joints or galvanized buckets should not be used </a:t>
            </a:r>
          </a:p>
          <a:p>
            <a:r>
              <a:rPr lang="en-US" sz="4000" dirty="0"/>
              <a:t>At the start of the next season, washing buckets with water and sanitizing solution followed by thorough rinsing.</a:t>
            </a:r>
          </a:p>
          <a:p>
            <a:endParaRPr lang="en-US" dirty="0"/>
          </a:p>
          <a:p>
            <a:endParaRPr lang="en-US" dirty="0"/>
          </a:p>
        </p:txBody>
      </p:sp>
    </p:spTree>
    <p:extLst>
      <p:ext uri="{BB962C8B-B14F-4D97-AF65-F5344CB8AC3E}">
        <p14:creationId xmlns:p14="http://schemas.microsoft.com/office/powerpoint/2010/main" val="134465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542289"/>
            <a:ext cx="7886700" cy="4845631"/>
          </a:xfrm>
        </p:spPr>
        <p:txBody>
          <a:bodyPr>
            <a:normAutofit/>
          </a:bodyPr>
          <a:lstStyle/>
          <a:p>
            <a:pPr marL="514350" indent="-514350">
              <a:buFont typeface="+mj-lt"/>
              <a:buAutoNum type="arabicPeriod"/>
            </a:pPr>
            <a:r>
              <a:rPr lang="en-US" sz="5400" dirty="0"/>
              <a:t>Tubing systems may be drained to dry using vacuum or by letting spouts hang free to drain by gravity immediately after the syrup season.</a:t>
            </a:r>
          </a:p>
          <a:p>
            <a:pPr marL="514350" indent="-514350">
              <a:buFont typeface="+mj-lt"/>
              <a:buAutoNum type="arabicPeriod"/>
            </a:pPr>
            <a:endParaRPr lang="en-US" dirty="0"/>
          </a:p>
        </p:txBody>
      </p:sp>
    </p:spTree>
    <p:extLst>
      <p:ext uri="{BB962C8B-B14F-4D97-AF65-F5344CB8AC3E}">
        <p14:creationId xmlns:p14="http://schemas.microsoft.com/office/powerpoint/2010/main" val="278778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403797"/>
            <a:ext cx="7886700" cy="4773166"/>
          </a:xfrm>
        </p:spPr>
        <p:txBody>
          <a:bodyPr>
            <a:noAutofit/>
          </a:bodyPr>
          <a:lstStyle/>
          <a:p>
            <a:pPr marL="0" lvl="0" indent="0">
              <a:buNone/>
            </a:pPr>
            <a:r>
              <a:rPr lang="en-US" sz="5200" dirty="0"/>
              <a:t>2.  Tubing systems may be rinsed with water, then drained to dry using vacuum or by letting spouts hang free to drain by gravity after the syrup season.</a:t>
            </a:r>
          </a:p>
        </p:txBody>
      </p:sp>
    </p:spTree>
    <p:extLst>
      <p:ext uri="{BB962C8B-B14F-4D97-AF65-F5344CB8AC3E}">
        <p14:creationId xmlns:p14="http://schemas.microsoft.com/office/powerpoint/2010/main" val="256977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429556"/>
            <a:ext cx="7886700" cy="5125790"/>
          </a:xfrm>
        </p:spPr>
        <p:txBody>
          <a:bodyPr>
            <a:normAutofit/>
          </a:bodyPr>
          <a:lstStyle/>
          <a:p>
            <a:pPr marL="0" lvl="0" indent="0">
              <a:buNone/>
            </a:pPr>
            <a:r>
              <a:rPr lang="en-US" sz="3200" dirty="0"/>
              <a:t>3.  </a:t>
            </a:r>
            <a:r>
              <a:rPr lang="en-US" sz="3600" dirty="0"/>
              <a:t>Tubing systems may be rinsed with water plus bleach or food grade peroxide used according to label directions *, then drained to dry using vacuum or by letting spouts hang free to drain. The first sap in the next season should be discarded for the first 2 to 8 hours, depending on the length of the tubing system, to flush any cleaner residue from the sap.</a:t>
            </a:r>
          </a:p>
          <a:p>
            <a:pPr marL="0" indent="0">
              <a:buNone/>
            </a:pPr>
            <a:endParaRPr lang="en-US" dirty="0"/>
          </a:p>
        </p:txBody>
      </p:sp>
    </p:spTree>
    <p:extLst>
      <p:ext uri="{BB962C8B-B14F-4D97-AF65-F5344CB8AC3E}">
        <p14:creationId xmlns:p14="http://schemas.microsoft.com/office/powerpoint/2010/main" val="346182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584100"/>
            <a:ext cx="7886700" cy="4971245"/>
          </a:xfrm>
        </p:spPr>
        <p:txBody>
          <a:bodyPr>
            <a:normAutofit/>
          </a:bodyPr>
          <a:lstStyle/>
          <a:p>
            <a:pPr marL="0" indent="0">
              <a:buNone/>
            </a:pPr>
            <a:r>
              <a:rPr lang="en-US" dirty="0"/>
              <a:t>4.  </a:t>
            </a:r>
            <a:r>
              <a:rPr lang="en-US" sz="3600" dirty="0"/>
              <a:t>The tubing system can be left full of sap.  The sap ferments to ethanol and acetic acid as a natural cleaner. The first sap in the next season should be discarded for the first 8 to 24 hours of sap flow, depending on the length of the tubing system, to flush all residue and prevent contamination of the sap to be used.</a:t>
            </a:r>
          </a:p>
          <a:p>
            <a:pPr marL="0" indent="0">
              <a:buNone/>
            </a:pPr>
            <a:endParaRPr lang="en-US" dirty="0"/>
          </a:p>
          <a:p>
            <a:endParaRPr lang="en-US" dirty="0"/>
          </a:p>
        </p:txBody>
      </p:sp>
    </p:spTree>
    <p:extLst>
      <p:ext uri="{BB962C8B-B14F-4D97-AF65-F5344CB8AC3E}">
        <p14:creationId xmlns:p14="http://schemas.microsoft.com/office/powerpoint/2010/main" val="365673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685800" y="1534026"/>
            <a:ext cx="7778416" cy="3776352"/>
          </a:xfrm>
          <a:prstGeom prst="rect">
            <a:avLst/>
          </a:prstGeom>
          <a:solidFill>
            <a:srgbClr val="03040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TextBox 3"/>
          <p:cNvSpPr txBox="1"/>
          <p:nvPr/>
        </p:nvSpPr>
        <p:spPr>
          <a:xfrm>
            <a:off x="595563" y="1444669"/>
            <a:ext cx="7868652" cy="4625625"/>
          </a:xfrm>
          <a:prstGeom prst="rect">
            <a:avLst/>
          </a:prstGeom>
          <a:noFill/>
        </p:spPr>
        <p:txBody>
          <a:bodyPr wrap="square" rtlCol="0">
            <a:spAutoFit/>
          </a:bodyPr>
          <a:lstStyle/>
          <a:p>
            <a:pPr algn="ctr">
              <a:lnSpc>
                <a:spcPct val="150000"/>
              </a:lnSpc>
            </a:pPr>
            <a:r>
              <a:rPr lang="en-US" sz="2400" b="1" spc="113" dirty="0">
                <a:solidFill>
                  <a:prstClr val="white"/>
                </a:solidFill>
                <a:latin typeface="Century Gothic" panose="020B0502020202020204" pitchFamily="34" charset="0"/>
              </a:rPr>
              <a:t>WHAT is NYS G&amp;C?</a:t>
            </a:r>
          </a:p>
          <a:p>
            <a:pPr algn="ctr">
              <a:lnSpc>
                <a:spcPct val="150000"/>
              </a:lnSpc>
            </a:pPr>
            <a:endParaRPr lang="en-US" sz="750" b="1" spc="113" dirty="0">
              <a:solidFill>
                <a:prstClr val="white"/>
              </a:solidFill>
              <a:latin typeface="Century Gothic" panose="020B0502020202020204" pitchFamily="34" charset="0"/>
            </a:endParaRP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Marketing Campaign to promote NY ag products</a:t>
            </a: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Evolution of Pride of NY Program</a:t>
            </a: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Multi-Commodity, farm-based </a:t>
            </a: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First state program to certify </a:t>
            </a:r>
            <a:r>
              <a:rPr lang="en-US" sz="1950" dirty="0">
                <a:solidFill>
                  <a:prstClr val="white"/>
                </a:solidFill>
                <a:latin typeface="Century Gothic" panose="020B0502020202020204" pitchFamily="34" charset="0"/>
              </a:rPr>
              <a:t>safe food handling and environmental stewardship</a:t>
            </a:r>
            <a:endParaRPr lang="en-US" sz="1950" dirty="0">
              <a:solidFill>
                <a:srgbClr val="FFFFFF"/>
              </a:solidFill>
              <a:latin typeface="Century Gothic" panose="020B0502020202020204" pitchFamily="34" charset="0"/>
            </a:endParaRP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Incorporated into the Ag and Markets Rules and Regulations</a:t>
            </a:r>
          </a:p>
          <a:p>
            <a:pPr marL="600067" lvl="1" indent="-257175" defTabSz="685783">
              <a:spcBef>
                <a:spcPts val="450"/>
              </a:spcBef>
              <a:spcAft>
                <a:spcPts val="450"/>
              </a:spcAft>
              <a:buSzPct val="80000"/>
              <a:buFont typeface="Century Gothic" panose="020B0502020202020204" pitchFamily="34" charset="0"/>
              <a:buChar char="»"/>
              <a:defRPr/>
            </a:pPr>
            <a:endParaRPr lang="en-US" sz="1950" dirty="0">
              <a:solidFill>
                <a:srgbClr val="FFFFFF"/>
              </a:solidFill>
              <a:latin typeface="Century Gothic" panose="020B0502020202020204" pitchFamily="34" charset="0"/>
            </a:endParaRPr>
          </a:p>
          <a:p>
            <a:pPr marL="600067" lvl="1" indent="-257175" defTabSz="685783">
              <a:spcBef>
                <a:spcPts val="450"/>
              </a:spcBef>
              <a:spcAft>
                <a:spcPts val="450"/>
              </a:spcAft>
              <a:buSzPct val="80000"/>
              <a:buFont typeface="Century Gothic" panose="020B0502020202020204" pitchFamily="34" charset="0"/>
              <a:buChar char="»"/>
              <a:defRPr/>
            </a:pPr>
            <a:endParaRPr lang="en-US" sz="1950" dirty="0">
              <a:solidFill>
                <a:srgbClr val="FFFFFF"/>
              </a:solidFill>
              <a:latin typeface="Century Gothic" panose="020B0502020202020204" pitchFamily="34" charset="0"/>
            </a:endParaRPr>
          </a:p>
          <a:p>
            <a:endParaRPr lang="en-US" sz="1350" dirty="0">
              <a:solidFill>
                <a:prstClr val="black"/>
              </a:solidFill>
            </a:endParaRPr>
          </a:p>
        </p:txBody>
      </p:sp>
    </p:spTree>
    <p:extLst>
      <p:ext uri="{BB962C8B-B14F-4D97-AF65-F5344CB8AC3E}">
        <p14:creationId xmlns:p14="http://schemas.microsoft.com/office/powerpoint/2010/main" val="161733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584101"/>
            <a:ext cx="7886700" cy="4855336"/>
          </a:xfrm>
        </p:spPr>
        <p:txBody>
          <a:bodyPr>
            <a:normAutofit fontScale="92500"/>
          </a:bodyPr>
          <a:lstStyle/>
          <a:p>
            <a:r>
              <a:rPr lang="en-US" sz="4400" dirty="0"/>
              <a:t>All sap holding, piping, and transfer equipment must be food grade</a:t>
            </a:r>
          </a:p>
          <a:p>
            <a:r>
              <a:rPr lang="en-US" sz="4400" dirty="0"/>
              <a:t>Use food grade lubricants for any equipment used in handling sap, concentrate or syrup (for example, quick-connect fittings, gear pumps, filter presses, vacuum pumps)</a:t>
            </a:r>
          </a:p>
          <a:p>
            <a:endParaRPr lang="en-US" dirty="0"/>
          </a:p>
        </p:txBody>
      </p:sp>
    </p:spTree>
    <p:extLst>
      <p:ext uri="{BB962C8B-B14F-4D97-AF65-F5344CB8AC3E}">
        <p14:creationId xmlns:p14="http://schemas.microsoft.com/office/powerpoint/2010/main" val="731809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i="1" dirty="0"/>
              <a:t>Sap Collection  </a:t>
            </a:r>
            <a:endParaRPr lang="en-US" sz="6000" b="1" dirty="0"/>
          </a:p>
        </p:txBody>
      </p:sp>
      <p:sp>
        <p:nvSpPr>
          <p:cNvPr id="5" name="Content Placeholder 4"/>
          <p:cNvSpPr>
            <a:spLocks noGrp="1"/>
          </p:cNvSpPr>
          <p:nvPr>
            <p:ph idx="1"/>
          </p:nvPr>
        </p:nvSpPr>
        <p:spPr>
          <a:xfrm>
            <a:off x="628650" y="1584100"/>
            <a:ext cx="7886700" cy="4958367"/>
          </a:xfrm>
        </p:spPr>
        <p:txBody>
          <a:bodyPr>
            <a:normAutofit/>
          </a:bodyPr>
          <a:lstStyle/>
          <a:p>
            <a:r>
              <a:rPr lang="en-US" sz="4800" dirty="0"/>
              <a:t>Clean storage tanks with water using a high pressure sprayer or brush between runs. </a:t>
            </a:r>
          </a:p>
          <a:p>
            <a:r>
              <a:rPr lang="en-US" sz="4800" dirty="0"/>
              <a:t>When sanitizing solutions are used follow product labels and rinse thoroughly.</a:t>
            </a:r>
          </a:p>
          <a:p>
            <a:pPr marL="0" indent="0">
              <a:buNone/>
            </a:pPr>
            <a:endParaRPr lang="en-US" dirty="0"/>
          </a:p>
        </p:txBody>
      </p:sp>
    </p:spTree>
    <p:extLst>
      <p:ext uri="{BB962C8B-B14F-4D97-AF65-F5344CB8AC3E}">
        <p14:creationId xmlns:p14="http://schemas.microsoft.com/office/powerpoint/2010/main" val="11672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Sap Processing </a:t>
            </a:r>
            <a:endParaRPr lang="en-US" sz="5400" b="1" dirty="0"/>
          </a:p>
        </p:txBody>
      </p:sp>
      <p:sp>
        <p:nvSpPr>
          <p:cNvPr id="5" name="Content Placeholder 4"/>
          <p:cNvSpPr>
            <a:spLocks noGrp="1"/>
          </p:cNvSpPr>
          <p:nvPr>
            <p:ph idx="1"/>
          </p:nvPr>
        </p:nvSpPr>
        <p:spPr>
          <a:xfrm>
            <a:off x="628650" y="1378039"/>
            <a:ext cx="7886700" cy="5125792"/>
          </a:xfrm>
        </p:spPr>
        <p:txBody>
          <a:bodyPr>
            <a:normAutofit/>
          </a:bodyPr>
          <a:lstStyle/>
          <a:p>
            <a:r>
              <a:rPr lang="en-US" sz="4000" dirty="0"/>
              <a:t>Refer to manufacturers’ technical guide on installation, use, cleaning and storage of RO. </a:t>
            </a:r>
          </a:p>
          <a:p>
            <a:r>
              <a:rPr lang="en-US" sz="4000" dirty="0"/>
              <a:t>Follow manufacturer guidelines for wash water neutralization. (See appendix C for NYS DEC ruling on RO machine wash water usage). </a:t>
            </a:r>
          </a:p>
          <a:p>
            <a:r>
              <a:rPr lang="en-US" sz="4000" dirty="0"/>
              <a:t>Keep a daily cleaning record. </a:t>
            </a:r>
          </a:p>
        </p:txBody>
      </p:sp>
    </p:spTree>
    <p:extLst>
      <p:ext uri="{BB962C8B-B14F-4D97-AF65-F5344CB8AC3E}">
        <p14:creationId xmlns:p14="http://schemas.microsoft.com/office/powerpoint/2010/main" val="10294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Sap Processing </a:t>
            </a:r>
            <a:endParaRPr lang="en-US" sz="5400" b="1" dirty="0"/>
          </a:p>
        </p:txBody>
      </p:sp>
      <p:sp>
        <p:nvSpPr>
          <p:cNvPr id="5" name="Content Placeholder 4"/>
          <p:cNvSpPr>
            <a:spLocks noGrp="1"/>
          </p:cNvSpPr>
          <p:nvPr>
            <p:ph idx="1"/>
          </p:nvPr>
        </p:nvSpPr>
        <p:spPr>
          <a:xfrm>
            <a:off x="628650" y="1493949"/>
            <a:ext cx="7886700" cy="4683014"/>
          </a:xfrm>
        </p:spPr>
        <p:txBody>
          <a:bodyPr>
            <a:normAutofit/>
          </a:bodyPr>
          <a:lstStyle/>
          <a:p>
            <a:r>
              <a:rPr lang="en-US" sz="5400" b="1" dirty="0"/>
              <a:t>Evaporator should be stainless steel with welded or lead-free soldered pans. Lead in any component part is not acceptable.</a:t>
            </a:r>
          </a:p>
          <a:p>
            <a:endParaRPr lang="en-US" sz="3600" b="1" dirty="0"/>
          </a:p>
        </p:txBody>
      </p:sp>
    </p:spTree>
    <p:extLst>
      <p:ext uri="{BB962C8B-B14F-4D97-AF65-F5344CB8AC3E}">
        <p14:creationId xmlns:p14="http://schemas.microsoft.com/office/powerpoint/2010/main" val="674298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Sap Processing </a:t>
            </a:r>
            <a:endParaRPr lang="en-US" sz="5400" b="1" dirty="0"/>
          </a:p>
        </p:txBody>
      </p:sp>
      <p:sp>
        <p:nvSpPr>
          <p:cNvPr id="5" name="Content Placeholder 4"/>
          <p:cNvSpPr>
            <a:spLocks noGrp="1"/>
          </p:cNvSpPr>
          <p:nvPr>
            <p:ph idx="1"/>
          </p:nvPr>
        </p:nvSpPr>
        <p:spPr/>
        <p:txBody>
          <a:bodyPr>
            <a:normAutofit fontScale="85000" lnSpcReduction="20000"/>
          </a:bodyPr>
          <a:lstStyle/>
          <a:p>
            <a:r>
              <a:rPr lang="en-US" sz="3600" dirty="0"/>
              <a:t>Filter finished syrup with paper and cloth filters,  cone, canister, flat or plate-type pressure filters. </a:t>
            </a:r>
          </a:p>
          <a:p>
            <a:r>
              <a:rPr lang="en-US" sz="3600" dirty="0"/>
              <a:t>New cloth filters and paper should be boiled in water (not in sap). Never with bleach, detergent, or other cleaners.</a:t>
            </a:r>
          </a:p>
          <a:p>
            <a:r>
              <a:rPr lang="en-US" sz="3600" dirty="0"/>
              <a:t>“Musty” smelling filters, worn or moldy filters must never be used.</a:t>
            </a:r>
          </a:p>
          <a:p>
            <a:r>
              <a:rPr lang="en-US" sz="3600" dirty="0"/>
              <a:t>Filter presses are cleaned with water. Only food-grade filter-aid (diatomaceous earth) used. All components of food-grade material.</a:t>
            </a:r>
          </a:p>
          <a:p>
            <a:endParaRPr lang="en-US" sz="3600" b="1" dirty="0"/>
          </a:p>
        </p:txBody>
      </p:sp>
    </p:spTree>
    <p:extLst>
      <p:ext uri="{BB962C8B-B14F-4D97-AF65-F5344CB8AC3E}">
        <p14:creationId xmlns:p14="http://schemas.microsoft.com/office/powerpoint/2010/main" val="30778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b="1" i="1" dirty="0"/>
              <a:t>Sap Processing </a:t>
            </a:r>
            <a:endParaRPr lang="en-US" sz="6600" b="1" dirty="0"/>
          </a:p>
        </p:txBody>
      </p:sp>
      <p:sp>
        <p:nvSpPr>
          <p:cNvPr id="5" name="Content Placeholder 4"/>
          <p:cNvSpPr>
            <a:spLocks noGrp="1"/>
          </p:cNvSpPr>
          <p:nvPr>
            <p:ph idx="1"/>
          </p:nvPr>
        </p:nvSpPr>
        <p:spPr/>
        <p:txBody>
          <a:bodyPr>
            <a:normAutofit/>
          </a:bodyPr>
          <a:lstStyle/>
          <a:p>
            <a:r>
              <a:rPr lang="en-US" sz="6000" dirty="0"/>
              <a:t>Maple syrup required minimum density of 66° BRIX at 68° F. NYS regulation allows a range of 66 to 68.9. </a:t>
            </a:r>
          </a:p>
          <a:p>
            <a:endParaRPr lang="en-US" sz="3600" b="1" dirty="0"/>
          </a:p>
        </p:txBody>
      </p:sp>
    </p:spTree>
    <p:extLst>
      <p:ext uri="{BB962C8B-B14F-4D97-AF65-F5344CB8AC3E}">
        <p14:creationId xmlns:p14="http://schemas.microsoft.com/office/powerpoint/2010/main" val="1324530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Maple Syrup</a:t>
            </a:r>
          </a:p>
        </p:txBody>
      </p:sp>
      <p:sp>
        <p:nvSpPr>
          <p:cNvPr id="5" name="Content Placeholder 4"/>
          <p:cNvSpPr>
            <a:spLocks noGrp="1"/>
          </p:cNvSpPr>
          <p:nvPr>
            <p:ph idx="1"/>
          </p:nvPr>
        </p:nvSpPr>
        <p:spPr/>
        <p:txBody>
          <a:bodyPr>
            <a:noAutofit/>
          </a:bodyPr>
          <a:lstStyle/>
          <a:p>
            <a:r>
              <a:rPr lang="en-US" sz="5400" dirty="0"/>
              <a:t>Follow NYS Ag and Markets grading regulations for clarity, color – light transmittance, density and flavor</a:t>
            </a:r>
          </a:p>
        </p:txBody>
      </p:sp>
    </p:spTree>
    <p:extLst>
      <p:ext uri="{BB962C8B-B14F-4D97-AF65-F5344CB8AC3E}">
        <p14:creationId xmlns:p14="http://schemas.microsoft.com/office/powerpoint/2010/main" val="3336067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b="1" i="1" dirty="0"/>
              <a:t>Packaging &amp; Storage</a:t>
            </a:r>
          </a:p>
        </p:txBody>
      </p:sp>
      <p:sp>
        <p:nvSpPr>
          <p:cNvPr id="5" name="Content Placeholder 4"/>
          <p:cNvSpPr>
            <a:spLocks noGrp="1"/>
          </p:cNvSpPr>
          <p:nvPr>
            <p:ph idx="1"/>
          </p:nvPr>
        </p:nvSpPr>
        <p:spPr>
          <a:xfrm>
            <a:off x="628650" y="1506828"/>
            <a:ext cx="7886700" cy="4670135"/>
          </a:xfrm>
        </p:spPr>
        <p:txBody>
          <a:bodyPr>
            <a:normAutofit lnSpcReduction="10000"/>
          </a:bodyPr>
          <a:lstStyle/>
          <a:p>
            <a:r>
              <a:rPr lang="en-US" sz="4400" dirty="0"/>
              <a:t>All drums must be food grade and examined inside using a bright light before use and thoroughly cleaned using steam or potable water. </a:t>
            </a:r>
          </a:p>
          <a:p>
            <a:r>
              <a:rPr lang="en-US" sz="4400" dirty="0"/>
              <a:t>Bungs should be cleaned prior to use, replacing gaskets if necessary</a:t>
            </a:r>
            <a:r>
              <a:rPr lang="en-US" sz="4400" b="1" dirty="0"/>
              <a:t>.</a:t>
            </a:r>
          </a:p>
          <a:p>
            <a:endParaRPr lang="en-US" dirty="0"/>
          </a:p>
        </p:txBody>
      </p:sp>
    </p:spTree>
    <p:extLst>
      <p:ext uri="{BB962C8B-B14F-4D97-AF65-F5344CB8AC3E}">
        <p14:creationId xmlns:p14="http://schemas.microsoft.com/office/powerpoint/2010/main" val="39103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Packaging &amp; Storage</a:t>
            </a:r>
            <a:endParaRPr lang="en-US" sz="5400" dirty="0"/>
          </a:p>
        </p:txBody>
      </p:sp>
      <p:sp>
        <p:nvSpPr>
          <p:cNvPr id="5" name="Content Placeholder 4"/>
          <p:cNvSpPr>
            <a:spLocks noGrp="1"/>
          </p:cNvSpPr>
          <p:nvPr>
            <p:ph idx="1"/>
          </p:nvPr>
        </p:nvSpPr>
        <p:spPr>
          <a:xfrm>
            <a:off x="628650" y="1481070"/>
            <a:ext cx="7886700" cy="4971245"/>
          </a:xfrm>
        </p:spPr>
        <p:txBody>
          <a:bodyPr>
            <a:normAutofit lnSpcReduction="10000"/>
          </a:bodyPr>
          <a:lstStyle/>
          <a:p>
            <a:r>
              <a:rPr lang="en-US" sz="4000" dirty="0"/>
              <a:t>Best results are achieved by packing hot (180° - 195 F.) and filling completely. </a:t>
            </a:r>
          </a:p>
          <a:p>
            <a:r>
              <a:rPr lang="en-US" sz="4000" dirty="0"/>
              <a:t>Tighten bung securely. </a:t>
            </a:r>
          </a:p>
          <a:p>
            <a:r>
              <a:rPr lang="en-US" sz="4000" dirty="0"/>
              <a:t>Store bulk drums under refrigeration or in a cool, dry place. Once a bulk drum is opened, it is best if the entire drum is packed at one time.</a:t>
            </a:r>
          </a:p>
          <a:p>
            <a:endParaRPr lang="en-US" sz="3600" dirty="0"/>
          </a:p>
        </p:txBody>
      </p:sp>
    </p:spTree>
    <p:extLst>
      <p:ext uri="{BB962C8B-B14F-4D97-AF65-F5344CB8AC3E}">
        <p14:creationId xmlns:p14="http://schemas.microsoft.com/office/powerpoint/2010/main" val="5754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Packaging &amp; Storage</a:t>
            </a:r>
            <a:endParaRPr lang="en-US" sz="5400" dirty="0"/>
          </a:p>
        </p:txBody>
      </p:sp>
      <p:sp>
        <p:nvSpPr>
          <p:cNvPr id="5" name="Content Placeholder 4"/>
          <p:cNvSpPr>
            <a:spLocks noGrp="1"/>
          </p:cNvSpPr>
          <p:nvPr>
            <p:ph idx="1"/>
          </p:nvPr>
        </p:nvSpPr>
        <p:spPr>
          <a:xfrm>
            <a:off x="628650" y="1545464"/>
            <a:ext cx="7886700" cy="4881093"/>
          </a:xfrm>
        </p:spPr>
        <p:txBody>
          <a:bodyPr>
            <a:normAutofit/>
          </a:bodyPr>
          <a:lstStyle/>
          <a:p>
            <a:r>
              <a:rPr lang="en-US" dirty="0"/>
              <a:t>A log of every drum should be kept. Date produced, grade, weight (or volume), container id number should be the minimum of information </a:t>
            </a:r>
          </a:p>
          <a:p>
            <a:r>
              <a:rPr lang="en-US" dirty="0"/>
              <a:t>Mark each drum with syrup grade, and the date produced/packed. </a:t>
            </a:r>
          </a:p>
          <a:p>
            <a:r>
              <a:rPr lang="en-US" dirty="0"/>
              <a:t>Label and keep at least one sample jar per drum packed as a record of the syrup characteristics. </a:t>
            </a:r>
          </a:p>
          <a:p>
            <a:r>
              <a:rPr lang="en-US" dirty="0"/>
              <a:t>When the barrel is used or sold, keep a record of disposition. Keep logs for at least 3 years from the date of disposition.</a:t>
            </a:r>
          </a:p>
          <a:p>
            <a:endParaRPr lang="en-US" dirty="0"/>
          </a:p>
        </p:txBody>
      </p:sp>
    </p:spTree>
    <p:extLst>
      <p:ext uri="{BB962C8B-B14F-4D97-AF65-F5344CB8AC3E}">
        <p14:creationId xmlns:p14="http://schemas.microsoft.com/office/powerpoint/2010/main" val="21921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685800" y="1534026"/>
            <a:ext cx="7778416" cy="3776352"/>
          </a:xfrm>
          <a:prstGeom prst="rect">
            <a:avLst/>
          </a:prstGeom>
          <a:solidFill>
            <a:srgbClr val="03040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TextBox 3"/>
          <p:cNvSpPr txBox="1"/>
          <p:nvPr/>
        </p:nvSpPr>
        <p:spPr>
          <a:xfrm>
            <a:off x="595563" y="1444669"/>
            <a:ext cx="7868652" cy="3640740"/>
          </a:xfrm>
          <a:prstGeom prst="rect">
            <a:avLst/>
          </a:prstGeom>
          <a:noFill/>
        </p:spPr>
        <p:txBody>
          <a:bodyPr wrap="square" rtlCol="0">
            <a:spAutoFit/>
          </a:bodyPr>
          <a:lstStyle/>
          <a:p>
            <a:pPr algn="ctr">
              <a:lnSpc>
                <a:spcPct val="150000"/>
              </a:lnSpc>
            </a:pPr>
            <a:r>
              <a:rPr lang="en-US" sz="2400" b="1" spc="113" dirty="0">
                <a:solidFill>
                  <a:prstClr val="white"/>
                </a:solidFill>
                <a:latin typeface="Century Gothic" panose="020B0502020202020204" pitchFamily="34" charset="0"/>
              </a:rPr>
              <a:t>WHAT DOES THIS CERTIFICATION PROGRAM DO?</a:t>
            </a:r>
          </a:p>
          <a:p>
            <a:pPr algn="ctr">
              <a:lnSpc>
                <a:spcPct val="150000"/>
              </a:lnSpc>
            </a:pPr>
            <a:endParaRPr lang="en-US" sz="750" b="1" spc="113" dirty="0">
              <a:solidFill>
                <a:prstClr val="white"/>
              </a:solidFill>
              <a:latin typeface="Century Gothic" panose="020B0502020202020204" pitchFamily="34" charset="0"/>
            </a:endParaRP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Differentiates New York’s agricultural products in the marketplace</a:t>
            </a: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Addresses consumer awareness of food safety and environmental issues</a:t>
            </a:r>
          </a:p>
          <a:p>
            <a:pPr marL="600067" lvl="1" indent="-257175" defTabSz="685783">
              <a:spcBef>
                <a:spcPts val="450"/>
              </a:spcBef>
              <a:spcAft>
                <a:spcPts val="450"/>
              </a:spcAft>
              <a:buSzPct val="80000"/>
              <a:buFont typeface="Century Gothic" panose="020B0502020202020204" pitchFamily="34" charset="0"/>
              <a:buChar char="»"/>
              <a:defRPr/>
            </a:pPr>
            <a:r>
              <a:rPr lang="en-US" sz="1950" dirty="0">
                <a:solidFill>
                  <a:srgbClr val="FFFFFF"/>
                </a:solidFill>
                <a:latin typeface="Century Gothic" panose="020B0502020202020204" pitchFamily="34" charset="0"/>
              </a:rPr>
              <a:t>Provides producers with meaningful branding and an on-label logo</a:t>
            </a:r>
          </a:p>
          <a:p>
            <a:pPr marL="600067" lvl="1" indent="-257175" defTabSz="685783">
              <a:spcBef>
                <a:spcPts val="450"/>
              </a:spcBef>
              <a:spcAft>
                <a:spcPts val="450"/>
              </a:spcAft>
              <a:buSzPct val="80000"/>
              <a:buFont typeface="Century Gothic" panose="020B0502020202020204" pitchFamily="34" charset="0"/>
              <a:buChar char="»"/>
              <a:defRPr/>
            </a:pPr>
            <a:endParaRPr lang="en-US" sz="1950" dirty="0">
              <a:solidFill>
                <a:srgbClr val="FFFFFF"/>
              </a:solidFill>
              <a:latin typeface="Century Gothic" panose="020B0502020202020204" pitchFamily="34" charset="0"/>
            </a:endParaRPr>
          </a:p>
          <a:p>
            <a:endParaRPr lang="en-US" sz="1350" dirty="0">
              <a:solidFill>
                <a:prstClr val="black"/>
              </a:solidFill>
            </a:endParaRPr>
          </a:p>
        </p:txBody>
      </p:sp>
    </p:spTree>
    <p:extLst>
      <p:ext uri="{BB962C8B-B14F-4D97-AF65-F5344CB8AC3E}">
        <p14:creationId xmlns:p14="http://schemas.microsoft.com/office/powerpoint/2010/main" val="3847345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b="1" i="1" dirty="0">
                <a:solidFill>
                  <a:prstClr val="black"/>
                </a:solidFill>
              </a:rPr>
              <a:t>Packaging &amp; Storage</a:t>
            </a:r>
            <a:endParaRPr lang="en-US" dirty="0"/>
          </a:p>
        </p:txBody>
      </p:sp>
      <p:sp>
        <p:nvSpPr>
          <p:cNvPr id="5" name="Content Placeholder 4"/>
          <p:cNvSpPr>
            <a:spLocks noGrp="1"/>
          </p:cNvSpPr>
          <p:nvPr>
            <p:ph idx="1"/>
          </p:nvPr>
        </p:nvSpPr>
        <p:spPr>
          <a:xfrm>
            <a:off x="628650" y="1825624"/>
            <a:ext cx="7886700" cy="4691085"/>
          </a:xfrm>
        </p:spPr>
        <p:txBody>
          <a:bodyPr>
            <a:normAutofit/>
          </a:bodyPr>
          <a:lstStyle/>
          <a:p>
            <a:r>
              <a:rPr lang="en-US" sz="3200" dirty="0"/>
              <a:t>Use only retail containers that are new, undamaged, clean, dry, and free of foreign matter, and pack them hot (i.e., between 180° to 195° F.)</a:t>
            </a:r>
          </a:p>
          <a:p>
            <a:r>
              <a:rPr lang="en-US" sz="3200" dirty="0"/>
              <a:t>Syrup must be filtered prior to packaging. </a:t>
            </a:r>
          </a:p>
          <a:p>
            <a:r>
              <a:rPr lang="en-US" sz="3200" dirty="0"/>
              <a:t>Turn hot containers on their sides then cool the sealed containers as quickly as possible. </a:t>
            </a:r>
          </a:p>
          <a:p>
            <a:r>
              <a:rPr lang="en-US" sz="3200" dirty="0"/>
              <a:t>Store in a cool, dry environment or refrigerate.</a:t>
            </a:r>
          </a:p>
          <a:p>
            <a:endParaRPr lang="en-US" dirty="0"/>
          </a:p>
        </p:txBody>
      </p:sp>
    </p:spTree>
    <p:extLst>
      <p:ext uri="{BB962C8B-B14F-4D97-AF65-F5344CB8AC3E}">
        <p14:creationId xmlns:p14="http://schemas.microsoft.com/office/powerpoint/2010/main" val="3972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5400" b="1" i="1" dirty="0">
                <a:solidFill>
                  <a:prstClr val="black"/>
                </a:solidFill>
              </a:rPr>
              <a:t>Packaging &amp; Storage</a:t>
            </a:r>
            <a:endParaRPr lang="en-US" dirty="0"/>
          </a:p>
        </p:txBody>
      </p:sp>
      <p:sp>
        <p:nvSpPr>
          <p:cNvPr id="5" name="Content Placeholder 4"/>
          <p:cNvSpPr>
            <a:spLocks noGrp="1"/>
          </p:cNvSpPr>
          <p:nvPr>
            <p:ph idx="1"/>
          </p:nvPr>
        </p:nvSpPr>
        <p:spPr/>
        <p:txBody>
          <a:bodyPr>
            <a:normAutofit/>
          </a:bodyPr>
          <a:lstStyle/>
          <a:p>
            <a:r>
              <a:rPr lang="en-US" sz="3200" dirty="0"/>
              <a:t>Follow labeling </a:t>
            </a:r>
            <a:r>
              <a:rPr lang="en-US" sz="3200" dirty="0" err="1"/>
              <a:t>regs</a:t>
            </a:r>
            <a:r>
              <a:rPr lang="en-US" sz="3200" dirty="0"/>
              <a:t> - product name, grade, container volume, and producer name and address. </a:t>
            </a:r>
          </a:p>
          <a:p>
            <a:r>
              <a:rPr lang="en-US" sz="3200" dirty="0"/>
              <a:t>Assign a batch number when packaging any syrup. Batch number should be logged with drum number, production date, and date packaged.</a:t>
            </a:r>
          </a:p>
          <a:p>
            <a:r>
              <a:rPr lang="en-US" sz="3200" dirty="0"/>
              <a:t> Batch number should be on every retail package</a:t>
            </a:r>
          </a:p>
          <a:p>
            <a:endParaRPr lang="en-US" sz="3200" dirty="0"/>
          </a:p>
        </p:txBody>
      </p:sp>
    </p:spTree>
    <p:extLst>
      <p:ext uri="{BB962C8B-B14F-4D97-AF65-F5344CB8AC3E}">
        <p14:creationId xmlns:p14="http://schemas.microsoft.com/office/powerpoint/2010/main" val="41875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Sugarhouse Cleanliness</a:t>
            </a:r>
            <a:endParaRPr lang="en-US" sz="5400" b="1" dirty="0"/>
          </a:p>
        </p:txBody>
      </p:sp>
      <p:sp>
        <p:nvSpPr>
          <p:cNvPr id="5" name="Content Placeholder 4"/>
          <p:cNvSpPr>
            <a:spLocks noGrp="1"/>
          </p:cNvSpPr>
          <p:nvPr>
            <p:ph idx="1"/>
          </p:nvPr>
        </p:nvSpPr>
        <p:spPr>
          <a:xfrm>
            <a:off x="628650" y="1378039"/>
            <a:ext cx="7886700" cy="5048519"/>
          </a:xfrm>
        </p:spPr>
        <p:txBody>
          <a:bodyPr>
            <a:noAutofit/>
          </a:bodyPr>
          <a:lstStyle/>
          <a:p>
            <a:r>
              <a:rPr lang="en-US" sz="6600" dirty="0"/>
              <a:t>Animals of any type are not welcome in a sugarhouse at any time</a:t>
            </a:r>
          </a:p>
          <a:p>
            <a:pPr marL="0" indent="0">
              <a:buNone/>
            </a:pPr>
            <a:endParaRPr lang="en-US" sz="3200" dirty="0"/>
          </a:p>
        </p:txBody>
      </p:sp>
    </p:spTree>
    <p:extLst>
      <p:ext uri="{BB962C8B-B14F-4D97-AF65-F5344CB8AC3E}">
        <p14:creationId xmlns:p14="http://schemas.microsoft.com/office/powerpoint/2010/main" val="32845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Sugarhouse Cleanliness</a:t>
            </a:r>
            <a:endParaRPr lang="en-US" sz="5400" b="1" dirty="0"/>
          </a:p>
        </p:txBody>
      </p:sp>
      <p:sp>
        <p:nvSpPr>
          <p:cNvPr id="5" name="Content Placeholder 4"/>
          <p:cNvSpPr>
            <a:spLocks noGrp="1"/>
          </p:cNvSpPr>
          <p:nvPr>
            <p:ph idx="1"/>
          </p:nvPr>
        </p:nvSpPr>
        <p:spPr>
          <a:xfrm>
            <a:off x="628650" y="1558344"/>
            <a:ext cx="7886700" cy="5048517"/>
          </a:xfrm>
        </p:spPr>
        <p:txBody>
          <a:bodyPr>
            <a:normAutofit/>
          </a:bodyPr>
          <a:lstStyle/>
          <a:p>
            <a:r>
              <a:rPr lang="en-US" sz="5400" dirty="0"/>
              <a:t>Mouse or rat poisons should not be used inside the sugarhouse </a:t>
            </a:r>
          </a:p>
          <a:p>
            <a:r>
              <a:rPr lang="en-US" sz="5400" dirty="0"/>
              <a:t>Use them outside the sugarhouse in clearly marked bait stations. </a:t>
            </a:r>
            <a:endParaRPr lang="en-US" sz="3600" dirty="0"/>
          </a:p>
        </p:txBody>
      </p:sp>
    </p:spTree>
    <p:extLst>
      <p:ext uri="{BB962C8B-B14F-4D97-AF65-F5344CB8AC3E}">
        <p14:creationId xmlns:p14="http://schemas.microsoft.com/office/powerpoint/2010/main" val="15041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5911"/>
            <a:ext cx="8141863" cy="1326524"/>
          </a:xfrm>
        </p:spPr>
        <p:txBody>
          <a:bodyPr>
            <a:noAutofit/>
          </a:bodyPr>
          <a:lstStyle/>
          <a:p>
            <a:pPr algn="ctr"/>
            <a:r>
              <a:rPr lang="en-US" b="1" i="1" dirty="0"/>
              <a:t>Sugarhouse Cleanliness</a:t>
            </a:r>
            <a:endParaRPr lang="en-US" b="1" dirty="0"/>
          </a:p>
        </p:txBody>
      </p:sp>
      <p:sp>
        <p:nvSpPr>
          <p:cNvPr id="5" name="Content Placeholder 4"/>
          <p:cNvSpPr>
            <a:spLocks noGrp="1"/>
          </p:cNvSpPr>
          <p:nvPr>
            <p:ph idx="1"/>
          </p:nvPr>
        </p:nvSpPr>
        <p:spPr>
          <a:xfrm>
            <a:off x="628650" y="1442434"/>
            <a:ext cx="7886700" cy="5228821"/>
          </a:xfrm>
        </p:spPr>
        <p:txBody>
          <a:bodyPr>
            <a:normAutofit/>
          </a:bodyPr>
          <a:lstStyle/>
          <a:p>
            <a:pPr marL="0" indent="0">
              <a:buNone/>
            </a:pPr>
            <a:r>
              <a:rPr lang="en-US" sz="4400" dirty="0"/>
              <a:t>Pre-season: Clean everything!</a:t>
            </a:r>
          </a:p>
          <a:p>
            <a:pPr marL="0" indent="0">
              <a:buNone/>
            </a:pPr>
            <a:endParaRPr lang="en-US" sz="6600" dirty="0"/>
          </a:p>
          <a:p>
            <a:pPr marL="0" indent="0">
              <a:buNone/>
            </a:pPr>
            <a:r>
              <a:rPr lang="en-US" sz="4400" dirty="0"/>
              <a:t>Post-Season: Clean everything!</a:t>
            </a:r>
          </a:p>
        </p:txBody>
      </p:sp>
    </p:spTree>
    <p:extLst>
      <p:ext uri="{BB962C8B-B14F-4D97-AF65-F5344CB8AC3E}">
        <p14:creationId xmlns:p14="http://schemas.microsoft.com/office/powerpoint/2010/main" val="25720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i="1" dirty="0"/>
              <a:t>Sugarhouse Cleanliness</a:t>
            </a:r>
            <a:endParaRPr lang="en-US" sz="5400" b="1" dirty="0"/>
          </a:p>
        </p:txBody>
      </p:sp>
      <p:sp>
        <p:nvSpPr>
          <p:cNvPr id="5" name="Content Placeholder 4"/>
          <p:cNvSpPr>
            <a:spLocks noGrp="1"/>
          </p:cNvSpPr>
          <p:nvPr>
            <p:ph idx="1"/>
          </p:nvPr>
        </p:nvSpPr>
        <p:spPr>
          <a:xfrm>
            <a:off x="628650" y="1532586"/>
            <a:ext cx="7886700" cy="4644377"/>
          </a:xfrm>
        </p:spPr>
        <p:txBody>
          <a:bodyPr>
            <a:normAutofit/>
          </a:bodyPr>
          <a:lstStyle/>
          <a:p>
            <a:pPr lvl="0"/>
            <a:r>
              <a:rPr lang="en-US" sz="4000" dirty="0"/>
              <a:t>End-of-Season Sugarhouse Wrap-up</a:t>
            </a:r>
          </a:p>
          <a:p>
            <a:pPr lvl="1"/>
            <a:r>
              <a:rPr lang="en-US" sz="3600" dirty="0"/>
              <a:t>Clean Everything!</a:t>
            </a:r>
          </a:p>
          <a:p>
            <a:endParaRPr lang="en-US" dirty="0"/>
          </a:p>
        </p:txBody>
      </p:sp>
    </p:spTree>
    <p:extLst>
      <p:ext uri="{BB962C8B-B14F-4D97-AF65-F5344CB8AC3E}">
        <p14:creationId xmlns:p14="http://schemas.microsoft.com/office/powerpoint/2010/main" val="29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1" y="795939"/>
            <a:ext cx="9587516" cy="5249634"/>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Rectangle 3"/>
          <p:cNvSpPr/>
          <p:nvPr/>
        </p:nvSpPr>
        <p:spPr>
          <a:xfrm flipV="1">
            <a:off x="306204" y="2525578"/>
            <a:ext cx="9031406" cy="2583270"/>
          </a:xfrm>
          <a:prstGeom prst="rect">
            <a:avLst/>
          </a:prstGeom>
          <a:solidFill>
            <a:srgbClr val="191F2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597226" y="2525578"/>
            <a:ext cx="4926314" cy="2673923"/>
          </a:xfrm>
        </p:spPr>
        <p:txBody>
          <a:bodyPr>
            <a:normAutofit fontScale="85000" lnSpcReduction="10000"/>
          </a:bodyPr>
          <a:lstStyle/>
          <a:p>
            <a:pPr marL="0" indent="0" algn="ctr">
              <a:lnSpc>
                <a:spcPct val="120000"/>
              </a:lnSpc>
              <a:buNone/>
            </a:pPr>
            <a:r>
              <a:rPr lang="en-US" sz="1950" dirty="0">
                <a:solidFill>
                  <a:schemeClr val="bg1"/>
                </a:solidFill>
                <a:latin typeface="Century Gothic" panose="020B0502020202020204" pitchFamily="34" charset="0"/>
              </a:rPr>
              <a:t>Quantitative research of the NYS Grown and Certified label revealed that: </a:t>
            </a:r>
          </a:p>
          <a:p>
            <a:pPr algn="ctr">
              <a:lnSpc>
                <a:spcPct val="120000"/>
              </a:lnSpc>
              <a:buSzPct val="80000"/>
              <a:buFont typeface="Century Gothic" panose="020B0502020202020204" pitchFamily="34" charset="0"/>
              <a:buChar char="»"/>
            </a:pPr>
            <a:r>
              <a:rPr lang="en-US" dirty="0">
                <a:solidFill>
                  <a:schemeClr val="bg1"/>
                </a:solidFill>
                <a:latin typeface="Century Gothic" panose="020B0502020202020204" pitchFamily="34" charset="0"/>
              </a:rPr>
              <a:t>74% of people said they would </a:t>
            </a:r>
            <a:r>
              <a:rPr lang="en-US" b="1" dirty="0">
                <a:solidFill>
                  <a:schemeClr val="bg1"/>
                </a:solidFill>
                <a:latin typeface="Century Gothic" panose="020B0502020202020204" pitchFamily="34" charset="0"/>
              </a:rPr>
              <a:t>buy</a:t>
            </a:r>
            <a:r>
              <a:rPr lang="en-US" dirty="0">
                <a:solidFill>
                  <a:schemeClr val="bg1"/>
                </a:solidFill>
                <a:latin typeface="Century Gothic" panose="020B0502020202020204" pitchFamily="34" charset="0"/>
              </a:rPr>
              <a:t> more product with the label</a:t>
            </a:r>
          </a:p>
          <a:p>
            <a:pPr algn="ctr">
              <a:lnSpc>
                <a:spcPct val="120000"/>
              </a:lnSpc>
              <a:buSzPct val="80000"/>
              <a:buFont typeface="Century Gothic" panose="020B0502020202020204" pitchFamily="34" charset="0"/>
              <a:buChar char="»"/>
            </a:pPr>
            <a:r>
              <a:rPr lang="en-US" dirty="0">
                <a:solidFill>
                  <a:schemeClr val="bg1"/>
                </a:solidFill>
                <a:latin typeface="Century Gothic" panose="020B0502020202020204" pitchFamily="34" charset="0"/>
              </a:rPr>
              <a:t>49% said they would </a:t>
            </a:r>
            <a:r>
              <a:rPr lang="en-US" b="1" dirty="0">
                <a:solidFill>
                  <a:schemeClr val="bg1"/>
                </a:solidFill>
                <a:latin typeface="Century Gothic" panose="020B0502020202020204" pitchFamily="34" charset="0"/>
              </a:rPr>
              <a:t>pay</a:t>
            </a:r>
            <a:r>
              <a:rPr lang="en-US" dirty="0">
                <a:solidFill>
                  <a:schemeClr val="bg1"/>
                </a:solidFill>
                <a:latin typeface="Century Gothic" panose="020B0502020202020204" pitchFamily="34" charset="0"/>
              </a:rPr>
              <a:t> more</a:t>
            </a:r>
          </a:p>
          <a:p>
            <a:pPr algn="ctr">
              <a:lnSpc>
                <a:spcPct val="120000"/>
              </a:lnSpc>
              <a:buSzPct val="80000"/>
              <a:buFont typeface="Century Gothic" panose="020B0502020202020204" pitchFamily="34" charset="0"/>
              <a:buChar char="»"/>
            </a:pPr>
            <a:r>
              <a:rPr lang="en-US" dirty="0">
                <a:solidFill>
                  <a:schemeClr val="bg1"/>
                </a:solidFill>
                <a:latin typeface="Century Gothic" panose="020B0502020202020204" pitchFamily="34" charset="0"/>
              </a:rPr>
              <a:t>96% of respondents </a:t>
            </a:r>
            <a:r>
              <a:rPr lang="en-US" b="1" dirty="0">
                <a:solidFill>
                  <a:schemeClr val="bg1"/>
                </a:solidFill>
                <a:latin typeface="Century Gothic" panose="020B0502020202020204" pitchFamily="34" charset="0"/>
              </a:rPr>
              <a:t>favored</a:t>
            </a:r>
            <a:r>
              <a:rPr lang="en-US" dirty="0">
                <a:solidFill>
                  <a:schemeClr val="bg1"/>
                </a:solidFill>
                <a:latin typeface="Century Gothic" panose="020B0502020202020204" pitchFamily="34" charset="0"/>
              </a:rPr>
              <a:t> food bearing this label over food that did not</a:t>
            </a:r>
          </a:p>
          <a:p>
            <a:pPr algn="ctr">
              <a:lnSpc>
                <a:spcPct val="120000"/>
              </a:lnSpc>
              <a:buSzPct val="80000"/>
              <a:buFont typeface="Century Gothic" panose="020B0502020202020204" pitchFamily="34" charset="0"/>
              <a:buChar char="»"/>
            </a:pPr>
            <a:endParaRPr lang="en-US" dirty="0">
              <a:solidFill>
                <a:schemeClr val="bg1"/>
              </a:solidFill>
              <a:latin typeface="Century Gothic" panose="020B0502020202020204" pitchFamily="34" charset="0"/>
            </a:endParaRPr>
          </a:p>
        </p:txBody>
      </p:sp>
      <p:sp>
        <p:nvSpPr>
          <p:cNvPr id="6" name="TextBox 5"/>
          <p:cNvSpPr txBox="1"/>
          <p:nvPr/>
        </p:nvSpPr>
        <p:spPr>
          <a:xfrm>
            <a:off x="0" y="1370386"/>
            <a:ext cx="9144000" cy="784830"/>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rPr>
              <a:t>WHAT ARE PEOPLE SAYING ABOUT THE NYS GROWN &amp; CERTIFIED LABEL</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8539" y="2706582"/>
            <a:ext cx="2123023" cy="2123023"/>
          </a:xfrm>
          <a:prstGeom prst="rect">
            <a:avLst/>
          </a:prstGeom>
        </p:spPr>
      </p:pic>
    </p:spTree>
    <p:extLst>
      <p:ext uri="{BB962C8B-B14F-4D97-AF65-F5344CB8AC3E}">
        <p14:creationId xmlns:p14="http://schemas.microsoft.com/office/powerpoint/2010/main" val="85979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5460" y="857250"/>
            <a:ext cx="9344024" cy="5250656"/>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z</a:t>
            </a:r>
          </a:p>
        </p:txBody>
      </p:sp>
      <p:sp>
        <p:nvSpPr>
          <p:cNvPr id="11" name="TextBox 10"/>
          <p:cNvSpPr txBox="1"/>
          <p:nvPr/>
        </p:nvSpPr>
        <p:spPr>
          <a:xfrm>
            <a:off x="0" y="1686403"/>
            <a:ext cx="9144000" cy="438582"/>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rPr>
              <a:t>PARTICIPATION BENEFITS</a:t>
            </a:r>
          </a:p>
        </p:txBody>
      </p:sp>
      <p:sp>
        <p:nvSpPr>
          <p:cNvPr id="7" name="Rectangle 6"/>
          <p:cNvSpPr/>
          <p:nvPr/>
        </p:nvSpPr>
        <p:spPr>
          <a:xfrm flipV="1">
            <a:off x="1224388" y="2439802"/>
            <a:ext cx="6595210" cy="2765573"/>
          </a:xfrm>
          <a:prstGeom prst="rect">
            <a:avLst/>
          </a:prstGeom>
          <a:solidFill>
            <a:srgbClr val="191F23">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TextBox 2"/>
          <p:cNvSpPr txBox="1"/>
          <p:nvPr/>
        </p:nvSpPr>
        <p:spPr>
          <a:xfrm>
            <a:off x="1255969" y="2560000"/>
            <a:ext cx="6501165" cy="2689198"/>
          </a:xfrm>
          <a:prstGeom prst="rect">
            <a:avLst/>
          </a:prstGeom>
          <a:noFill/>
        </p:spPr>
        <p:txBody>
          <a:bodyPr wrap="square" rtlCol="0">
            <a:spAutoFit/>
          </a:bodyPr>
          <a:lstStyle/>
          <a:p>
            <a:pPr marL="257175" indent="-257175">
              <a:buSzPct val="80000"/>
              <a:buFont typeface="Century Gothic" panose="020B0502020202020204" pitchFamily="34" charset="0"/>
              <a:buChar char="»"/>
            </a:pPr>
            <a:r>
              <a:rPr lang="en-US" sz="1875" dirty="0">
                <a:solidFill>
                  <a:prstClr val="white"/>
                </a:solidFill>
                <a:latin typeface="Century Gothic" panose="020B0502020202020204" pitchFamily="34" charset="0"/>
              </a:rPr>
              <a:t>Statewide advertisement campaigns aimed at restaurants, institutional buyers, and retail consumers</a:t>
            </a:r>
          </a:p>
          <a:p>
            <a:pPr>
              <a:buSzPct val="80000"/>
            </a:pPr>
            <a:endParaRPr lang="en-US" sz="1875" dirty="0">
              <a:solidFill>
                <a:prstClr val="white"/>
              </a:solidFill>
              <a:latin typeface="Century Gothic" panose="020B0502020202020204" pitchFamily="34" charset="0"/>
            </a:endParaRPr>
          </a:p>
          <a:p>
            <a:pPr marL="257175" indent="-257175">
              <a:buSzPct val="80000"/>
              <a:buFont typeface="Century Gothic" panose="020B0502020202020204" pitchFamily="34" charset="0"/>
              <a:buChar char="»"/>
            </a:pPr>
            <a:r>
              <a:rPr lang="en-US" sz="1875" dirty="0">
                <a:solidFill>
                  <a:prstClr val="white"/>
                </a:solidFill>
                <a:latin typeface="Century Gothic" panose="020B0502020202020204" pitchFamily="34" charset="0"/>
              </a:rPr>
              <a:t> Free use of the New York State Grown &amp; Certified seal and access to marketing materials through a fulfillment site</a:t>
            </a:r>
          </a:p>
          <a:p>
            <a:pPr marL="257175" indent="-257175">
              <a:buSzPct val="80000"/>
              <a:buFont typeface="Century Gothic" panose="020B0502020202020204" pitchFamily="34" charset="0"/>
              <a:buChar char="»"/>
            </a:pPr>
            <a:endParaRPr lang="en-US" sz="1875" dirty="0">
              <a:solidFill>
                <a:prstClr val="white"/>
              </a:solidFill>
              <a:latin typeface="Century Gothic" panose="020B0502020202020204" pitchFamily="34" charset="0"/>
            </a:endParaRPr>
          </a:p>
          <a:p>
            <a:pPr marL="257175" indent="-257175">
              <a:buSzPct val="80000"/>
              <a:buFont typeface="Century Gothic" panose="020B0502020202020204" pitchFamily="34" charset="0"/>
              <a:buChar char="»"/>
            </a:pPr>
            <a:r>
              <a:rPr lang="en-US" sz="1875" dirty="0">
                <a:solidFill>
                  <a:prstClr val="white"/>
                </a:solidFill>
                <a:latin typeface="Century Gothic" panose="020B0502020202020204" pitchFamily="34" charset="0"/>
              </a:rPr>
              <a:t>Presence on the New York State Grown &amp; Certified website that maps qualified producers and retailers</a:t>
            </a:r>
          </a:p>
        </p:txBody>
      </p:sp>
    </p:spTree>
    <p:extLst>
      <p:ext uri="{BB962C8B-B14F-4D97-AF65-F5344CB8AC3E}">
        <p14:creationId xmlns:p14="http://schemas.microsoft.com/office/powerpoint/2010/main" val="369986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07" y="2684139"/>
            <a:ext cx="2714625" cy="2891560"/>
          </a:xfrm>
        </p:spPr>
        <p:txBody>
          <a:bodyPr/>
          <a:lstStyle/>
          <a:p>
            <a:r>
              <a:rPr lang="en-US" dirty="0"/>
              <a:t>Print</a:t>
            </a:r>
          </a:p>
          <a:p>
            <a:r>
              <a:rPr lang="en-US" dirty="0"/>
              <a:t>Digital</a:t>
            </a:r>
          </a:p>
          <a:p>
            <a:r>
              <a:rPr lang="en-US" dirty="0"/>
              <a:t>Commercials 2018</a:t>
            </a: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432" y="1570687"/>
            <a:ext cx="3315276" cy="4430063"/>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5627" y="1642594"/>
            <a:ext cx="1143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807" y="1016454"/>
            <a:ext cx="3257550" cy="461665"/>
          </a:xfrm>
          <a:prstGeom prst="rect">
            <a:avLst/>
          </a:prstGeom>
          <a:noFill/>
        </p:spPr>
        <p:txBody>
          <a:bodyPr wrap="square" rtlCol="0">
            <a:spAutoFit/>
          </a:bodyPr>
          <a:lstStyle/>
          <a:p>
            <a:pPr defTabSz="685783">
              <a:defRPr/>
            </a:pPr>
            <a:r>
              <a:rPr lang="en-US" sz="2400" b="1" dirty="0">
                <a:solidFill>
                  <a:srgbClr val="FFFFFF"/>
                </a:solidFill>
              </a:rPr>
              <a:t>Promotion</a:t>
            </a:r>
          </a:p>
        </p:txBody>
      </p:sp>
    </p:spTree>
    <p:extLst>
      <p:ext uri="{BB962C8B-B14F-4D97-AF65-F5344CB8AC3E}">
        <p14:creationId xmlns:p14="http://schemas.microsoft.com/office/powerpoint/2010/main" val="386016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D72"/>
        </a:solidFill>
        <a:effectLst/>
      </p:bgPr>
    </p:bg>
    <p:spTree>
      <p:nvGrpSpPr>
        <p:cNvPr id="1" name=""/>
        <p:cNvGrpSpPr/>
        <p:nvPr/>
      </p:nvGrpSpPr>
      <p:grpSpPr>
        <a:xfrm>
          <a:off x="0" y="0"/>
          <a:ext cx="0" cy="0"/>
          <a:chOff x="0" y="0"/>
          <a:chExt cx="0" cy="0"/>
        </a:xfrm>
      </p:grpSpPr>
      <p:sp>
        <p:nvSpPr>
          <p:cNvPr id="19" name="Rectangle 18"/>
          <p:cNvSpPr/>
          <p:nvPr/>
        </p:nvSpPr>
        <p:spPr>
          <a:xfrm>
            <a:off x="-85441" y="750334"/>
            <a:ext cx="9470783" cy="5250416"/>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678" t="28464" r="33588" b="28539"/>
          <a:stretch/>
        </p:blipFill>
        <p:spPr>
          <a:xfrm>
            <a:off x="3670704" y="4023320"/>
            <a:ext cx="1542579" cy="1498465"/>
          </a:xfrm>
          <a:prstGeom prst="ellipse">
            <a:avLst/>
          </a:prstGeom>
        </p:spPr>
      </p:pic>
      <p:sp>
        <p:nvSpPr>
          <p:cNvPr id="11" name="TextBox 10"/>
          <p:cNvSpPr txBox="1"/>
          <p:nvPr/>
        </p:nvSpPr>
        <p:spPr>
          <a:xfrm>
            <a:off x="97207" y="1427126"/>
            <a:ext cx="9288135" cy="438582"/>
          </a:xfrm>
          <a:prstGeom prst="rect">
            <a:avLst/>
          </a:prstGeom>
          <a:noFill/>
        </p:spPr>
        <p:txBody>
          <a:bodyPr wrap="square" rtlCol="0">
            <a:spAutoFit/>
          </a:bodyPr>
          <a:lstStyle/>
          <a:p>
            <a:pPr algn="ctr"/>
            <a:r>
              <a:rPr lang="en-US" sz="2250" b="1" spc="188" dirty="0">
                <a:solidFill>
                  <a:prstClr val="white"/>
                </a:solidFill>
                <a:latin typeface="Century Gothic" panose="020B0502020202020204" pitchFamily="34" charset="0"/>
              </a:rPr>
              <a:t>HOW DOES ONE QUALIFY FOR THIS PROGRAM?</a:t>
            </a:r>
          </a:p>
        </p:txBody>
      </p:sp>
      <p:sp>
        <p:nvSpPr>
          <p:cNvPr id="21" name="Rectangle 20"/>
          <p:cNvSpPr/>
          <p:nvPr/>
        </p:nvSpPr>
        <p:spPr>
          <a:xfrm flipV="1">
            <a:off x="3263789" y="2152545"/>
            <a:ext cx="2693192"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TextBox 13"/>
          <p:cNvSpPr txBox="1"/>
          <p:nvPr/>
        </p:nvSpPr>
        <p:spPr>
          <a:xfrm>
            <a:off x="3165976" y="2255409"/>
            <a:ext cx="2967947" cy="1061829"/>
          </a:xfrm>
          <a:prstGeom prst="rect">
            <a:avLst/>
          </a:prstGeom>
          <a:noFill/>
        </p:spPr>
        <p:txBody>
          <a:bodyPr wrap="square" rtlCol="0">
            <a:spAutoFit/>
          </a:bodyPr>
          <a:lstStyle/>
          <a:p>
            <a:pPr algn="ctr"/>
            <a:r>
              <a:rPr lang="en-US" sz="2100" spc="225" dirty="0">
                <a:solidFill>
                  <a:prstClr val="white"/>
                </a:solidFill>
                <a:latin typeface="Century Gothic" panose="020B0502020202020204" pitchFamily="34" charset="0"/>
              </a:rPr>
              <a:t>ADHERES TO FOOD SAFETY GUIDELINES</a:t>
            </a:r>
            <a:endParaRPr lang="en-US" sz="1500" i="1" spc="225" dirty="0">
              <a:solidFill>
                <a:prstClr val="white"/>
              </a:solidFill>
              <a:latin typeface="Century Gothic" panose="020B0502020202020204" pitchFamily="34" charset="0"/>
            </a:endParaRPr>
          </a:p>
        </p:txBody>
      </p:sp>
      <p:sp>
        <p:nvSpPr>
          <p:cNvPr id="23" name="Rectangle 22"/>
          <p:cNvSpPr/>
          <p:nvPr/>
        </p:nvSpPr>
        <p:spPr>
          <a:xfrm flipV="1">
            <a:off x="6312490" y="2128151"/>
            <a:ext cx="2693192"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Box 11"/>
          <p:cNvSpPr txBox="1"/>
          <p:nvPr/>
        </p:nvSpPr>
        <p:spPr>
          <a:xfrm>
            <a:off x="6312490" y="2211228"/>
            <a:ext cx="2898983" cy="1061829"/>
          </a:xfrm>
          <a:prstGeom prst="rect">
            <a:avLst/>
          </a:prstGeom>
          <a:noFill/>
        </p:spPr>
        <p:txBody>
          <a:bodyPr wrap="square" rtlCol="0">
            <a:spAutoFit/>
          </a:bodyPr>
          <a:lstStyle/>
          <a:p>
            <a:pPr algn="ctr"/>
            <a:r>
              <a:rPr lang="en-US" sz="2100" spc="225" dirty="0">
                <a:solidFill>
                  <a:prstClr val="white"/>
                </a:solidFill>
                <a:latin typeface="Century Gothic" panose="020B0502020202020204" pitchFamily="34" charset="0"/>
              </a:rPr>
              <a:t>FOLLOWS ENVIRONMENTAL STANDARDS</a:t>
            </a:r>
          </a:p>
        </p:txBody>
      </p:sp>
      <p:sp>
        <p:nvSpPr>
          <p:cNvPr id="24" name="Rectangle 23"/>
          <p:cNvSpPr/>
          <p:nvPr/>
        </p:nvSpPr>
        <p:spPr>
          <a:xfrm flipV="1">
            <a:off x="170335" y="2152545"/>
            <a:ext cx="2693192" cy="1309841"/>
          </a:xfrm>
          <a:prstGeom prst="rect">
            <a:avLst/>
          </a:prstGeom>
          <a:solidFill>
            <a:srgbClr val="191F23">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TextBox 16"/>
          <p:cNvSpPr txBox="1"/>
          <p:nvPr/>
        </p:nvSpPr>
        <p:spPr>
          <a:xfrm>
            <a:off x="170335" y="2283338"/>
            <a:ext cx="2756637" cy="1061829"/>
          </a:xfrm>
          <a:prstGeom prst="rect">
            <a:avLst/>
          </a:prstGeom>
          <a:noFill/>
        </p:spPr>
        <p:txBody>
          <a:bodyPr wrap="square" rtlCol="0">
            <a:spAutoFit/>
          </a:bodyPr>
          <a:lstStyle/>
          <a:p>
            <a:pPr algn="ctr"/>
            <a:r>
              <a:rPr lang="en-US" sz="2100" spc="225" dirty="0">
                <a:solidFill>
                  <a:prstClr val="white"/>
                </a:solidFill>
                <a:latin typeface="Century Gothic" panose="020B0502020202020204" pitchFamily="34" charset="0"/>
              </a:rPr>
              <a:t>GROWS OR PRODUCES IN NEW YORK STATE</a:t>
            </a:r>
          </a:p>
        </p:txBody>
      </p:sp>
    </p:spTree>
    <p:extLst>
      <p:ext uri="{BB962C8B-B14F-4D97-AF65-F5344CB8AC3E}">
        <p14:creationId xmlns:p14="http://schemas.microsoft.com/office/powerpoint/2010/main" val="3619492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EW JACK COLORS">
      <a:dk1>
        <a:srgbClr val="FFFFFF"/>
      </a:dk1>
      <a:lt1>
        <a:sysClr val="window" lastClr="FFFFFF"/>
      </a:lt1>
      <a:dk2>
        <a:srgbClr val="FFFFFF"/>
      </a:dk2>
      <a:lt2>
        <a:srgbClr val="FFFFFF"/>
      </a:lt2>
      <a:accent1>
        <a:srgbClr val="6EDAD5"/>
      </a:accent1>
      <a:accent2>
        <a:srgbClr val="BD3632"/>
      </a:accent2>
      <a:accent3>
        <a:srgbClr val="FF5000"/>
      </a:accent3>
      <a:accent4>
        <a:srgbClr val="333D47"/>
      </a:accent4>
      <a:accent5>
        <a:srgbClr val="96785D"/>
      </a:accent5>
      <a:accent6>
        <a:srgbClr val="FFFFFF"/>
      </a:accent6>
      <a:hlink>
        <a:srgbClr val="FFFFFF"/>
      </a:hlink>
      <a:folHlink>
        <a:srgbClr val="FFFFFF"/>
      </a:folHlink>
    </a:clrScheme>
    <a:fontScheme name="Custom 16">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77254</TotalTime>
  <Words>2461</Words>
  <Application>Microsoft Office PowerPoint</Application>
  <PresentationFormat>On-screen Show (4:3)</PresentationFormat>
  <Paragraphs>325</Paragraphs>
  <Slides>55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Calibri Light</vt:lpstr>
      <vt:lpstr>Century Gothic</vt:lpstr>
      <vt:lpstr>Open Sans Light</vt:lpstr>
      <vt:lpstr>Times</vt:lpstr>
      <vt:lpstr>Office Theme</vt:lpstr>
      <vt:lpstr>1_Office Theme</vt:lpstr>
      <vt:lpstr>2_Office Theme</vt:lpstr>
      <vt:lpstr>New York Certified Maple</vt:lpstr>
      <vt:lpstr>Training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APPLY</vt:lpstr>
      <vt:lpstr>Participating Retailers and Distributors</vt:lpstr>
      <vt:lpstr>PowerPoint Presentation</vt:lpstr>
      <vt:lpstr>PowerPoint Presentation</vt:lpstr>
      <vt:lpstr>PowerPoint Presentation</vt:lpstr>
      <vt:lpstr>PowerPoint Presentation</vt:lpstr>
      <vt:lpstr>PowerPoint Presentation</vt:lpstr>
      <vt:lpstr>PowerPoint Presentation</vt:lpstr>
      <vt:lpstr>Contact</vt:lpstr>
      <vt:lpstr>AEM Tier I &amp; II</vt:lpstr>
      <vt:lpstr>Agricultural Environmental Management Working with farm families in their pursuit to protect the environment, enhance farm viability, and grow agriculture in New York State.</vt:lpstr>
      <vt:lpstr>AEM Framework – 5 Tier Approach</vt:lpstr>
      <vt:lpstr>AEM Tier 2 Worksheets – potentially for Maple</vt:lpstr>
      <vt:lpstr>NYS Grown &amp; Certified / AEM Linkage</vt:lpstr>
      <vt:lpstr>NYS Grown and Certified Contacts</vt:lpstr>
      <vt:lpstr>Recommended  Food Safe Best Practices  for  Producing Maple Syrup  In New York State </vt:lpstr>
      <vt:lpstr>The purpose of this guide is to define best practices for maple sugaring operations in order to: </vt:lpstr>
      <vt:lpstr>PowerPoint Presentation</vt:lpstr>
      <vt:lpstr>Sugarbush Management</vt:lpstr>
      <vt:lpstr>Sugarhouse Design &amp; Construction</vt:lpstr>
      <vt:lpstr>Sugarhouse Design &amp; Construction</vt:lpstr>
      <vt:lpstr>Sugarhouse Design &amp; Construction</vt:lpstr>
      <vt:lpstr>Sugarhouse Design &amp; Construction</vt:lpstr>
      <vt:lpstr>Sap Collection  </vt:lpstr>
      <vt:lpstr>Sap Collection  </vt:lpstr>
      <vt:lpstr>Sap Collection  </vt:lpstr>
      <vt:lpstr>Sap Collection  </vt:lpstr>
      <vt:lpstr>Sap Collection  </vt:lpstr>
      <vt:lpstr>Sap Collection  </vt:lpstr>
      <vt:lpstr>Sap Collection  </vt:lpstr>
      <vt:lpstr>Sap Collection  </vt:lpstr>
      <vt:lpstr>Sap Processing </vt:lpstr>
      <vt:lpstr>Sap Processing </vt:lpstr>
      <vt:lpstr>Sap Processing </vt:lpstr>
      <vt:lpstr>Sap Processing </vt:lpstr>
      <vt:lpstr>Maple Syrup</vt:lpstr>
      <vt:lpstr>Packaging &amp; Storage</vt:lpstr>
      <vt:lpstr>Packaging &amp; Storage</vt:lpstr>
      <vt:lpstr>Packaging &amp; Storage</vt:lpstr>
      <vt:lpstr>Packaging &amp; Storage</vt:lpstr>
      <vt:lpstr>Packaging &amp; Storage</vt:lpstr>
      <vt:lpstr>Sugarhouse Cleanliness</vt:lpstr>
      <vt:lpstr>Sugarhouse Cleanliness</vt:lpstr>
      <vt:lpstr>Sugarhouse Cleanliness</vt:lpstr>
      <vt:lpstr>Sugarhouse Cleanliness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Food Safe Best Practices  for  Producing Maple Syrup  In New York State</dc:title>
  <dc:creator>Stephen L. Childs</dc:creator>
  <cp:lastModifiedBy>Aaron Wightman</cp:lastModifiedBy>
  <cp:revision>47</cp:revision>
  <dcterms:created xsi:type="dcterms:W3CDTF">2017-12-04T23:30:43Z</dcterms:created>
  <dcterms:modified xsi:type="dcterms:W3CDTF">2021-06-07T15:46:43Z</dcterms:modified>
</cp:coreProperties>
</file>