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79" r:id="rId3"/>
    <p:sldId id="325" r:id="rId4"/>
    <p:sldId id="326" r:id="rId5"/>
    <p:sldId id="334" r:id="rId6"/>
    <p:sldId id="336" r:id="rId7"/>
    <p:sldId id="329" r:id="rId8"/>
    <p:sldId id="292" r:id="rId9"/>
    <p:sldId id="347" r:id="rId10"/>
    <p:sldId id="327" r:id="rId11"/>
    <p:sldId id="328" r:id="rId12"/>
    <p:sldId id="340" r:id="rId13"/>
    <p:sldId id="349" r:id="rId14"/>
    <p:sldId id="331" r:id="rId15"/>
    <p:sldId id="330" r:id="rId16"/>
    <p:sldId id="346" r:id="rId17"/>
    <p:sldId id="341" r:id="rId18"/>
    <p:sldId id="339" r:id="rId19"/>
    <p:sldId id="342" r:id="rId20"/>
    <p:sldId id="343" r:id="rId21"/>
    <p:sldId id="344" r:id="rId22"/>
    <p:sldId id="320" r:id="rId23"/>
    <p:sldId id="302" r:id="rId24"/>
    <p:sldId id="308" r:id="rId25"/>
    <p:sldId id="34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0" autoAdjust="0"/>
    <p:restoredTop sz="69751" autoAdjust="0"/>
  </p:normalViewPr>
  <p:slideViewPr>
    <p:cSldViewPr snapToGrid="0">
      <p:cViewPr varScale="1">
        <p:scale>
          <a:sx n="49" d="100"/>
          <a:sy n="49" d="100"/>
        </p:scale>
        <p:origin x="1536" y="58"/>
      </p:cViewPr>
      <p:guideLst>
        <p:guide orient="horz" pos="2160"/>
        <p:guide pos="2880"/>
      </p:guideLst>
    </p:cSldViewPr>
  </p:slideViewPr>
  <p:notesTextViewPr>
    <p:cViewPr>
      <p:scale>
        <a:sx n="1" d="1"/>
        <a:sy n="1" d="1"/>
      </p:scale>
      <p:origin x="0" y="0"/>
    </p:cViewPr>
  </p:notesTextViewPr>
  <p:sorterViewPr>
    <p:cViewPr>
      <p:scale>
        <a:sx n="100" d="100"/>
        <a:sy n="100" d="100"/>
      </p:scale>
      <p:origin x="0" y="-9558"/>
    </p:cViewPr>
  </p:sorterViewPr>
  <p:notesViewPr>
    <p:cSldViewPr snapToGrid="0">
      <p:cViewPr varScale="1">
        <p:scale>
          <a:sx n="101" d="100"/>
          <a:sy n="101" d="100"/>
        </p:scale>
        <p:origin x="25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68F6-79C6-415C-A47C-5D573823439D}" type="datetimeFigureOut">
              <a:rPr lang="en-US" smtClean="0"/>
              <a:t>1/19/2016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BD28A-7732-451B-A022-7FC9D5355FBB}" type="slidenum">
              <a:rPr lang="en-US" smtClean="0"/>
              <a:t>‹#›</a:t>
            </a:fld>
            <a:endParaRPr lang="en-US"/>
          </a:p>
        </p:txBody>
      </p:sp>
    </p:spTree>
    <p:extLst>
      <p:ext uri="{BB962C8B-B14F-4D97-AF65-F5344CB8AC3E}">
        <p14:creationId xmlns:p14="http://schemas.microsoft.com/office/powerpoint/2010/main" val="341506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661988"/>
            <a:ext cx="4114800" cy="3086100"/>
          </a:xfrm>
        </p:spPr>
      </p:sp>
      <p:sp>
        <p:nvSpPr>
          <p:cNvPr id="4" name="Slide Number Placeholder 3"/>
          <p:cNvSpPr>
            <a:spLocks noGrp="1"/>
          </p:cNvSpPr>
          <p:nvPr>
            <p:ph type="sldNum" sz="quarter" idx="10"/>
          </p:nvPr>
        </p:nvSpPr>
        <p:spPr/>
        <p:txBody>
          <a:bodyPr/>
          <a:lstStyle/>
          <a:p>
            <a:fld id="{481BD28A-7732-451B-A022-7FC9D5355FBB}" type="slidenum">
              <a:rPr lang="en-US" smtClean="0"/>
              <a:t>1</a:t>
            </a:fld>
            <a:endParaRPr lang="en-US"/>
          </a:p>
        </p:txBody>
      </p:sp>
    </p:spTree>
    <p:extLst>
      <p:ext uri="{BB962C8B-B14F-4D97-AF65-F5344CB8AC3E}">
        <p14:creationId xmlns:p14="http://schemas.microsoft.com/office/powerpoint/2010/main" val="296634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 whitetails grow and shed antlers annually. Antlers are</a:t>
            </a:r>
            <a:r>
              <a:rPr lang="en-US" baseline="0" dirty="0" smtClean="0"/>
              <a:t> bone-like structures, and are not hollow like horns. While growing, antlers are covered in velvet which the buck rubs off once they’ve hardened. Antler size is determined by age, genetics and nutrition.</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10</a:t>
            </a:fld>
            <a:endParaRPr lang="en-US"/>
          </a:p>
        </p:txBody>
      </p:sp>
    </p:spTree>
    <p:extLst>
      <p:ext uri="{BB962C8B-B14F-4D97-AF65-F5344CB8AC3E}">
        <p14:creationId xmlns:p14="http://schemas.microsoft.com/office/powerpoint/2010/main" val="163937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summer whitetails coats are relatively thin and reddish in color.  For the winter this is replaced by a dense gray-brown coat with hollow outer hairs and a shorter undercoat. The hollow hairs trap warm air for insulation.</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11</a:t>
            </a:fld>
            <a:endParaRPr lang="en-US"/>
          </a:p>
        </p:txBody>
      </p:sp>
    </p:spTree>
    <p:extLst>
      <p:ext uri="{BB962C8B-B14F-4D97-AF65-F5344CB8AC3E}">
        <p14:creationId xmlns:p14="http://schemas.microsoft.com/office/powerpoint/2010/main" val="93913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mating season is also called the rut. The</a:t>
            </a:r>
            <a:r>
              <a:rPr lang="en-US" baseline="0" dirty="0" smtClean="0"/>
              <a:t> peak of the rut is in mid-November. Bucks usually become sexually mature by their second fall and most females also begin breeding at the same age. However, doe fawns can and sometimes do breed in their first fall if they’ve grown large enough.</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12</a:t>
            </a:fld>
            <a:endParaRPr lang="en-US"/>
          </a:p>
        </p:txBody>
      </p:sp>
    </p:spTree>
    <p:extLst>
      <p:ext uri="{BB962C8B-B14F-4D97-AF65-F5344CB8AC3E}">
        <p14:creationId xmlns:p14="http://schemas.microsoft.com/office/powerpoint/2010/main" val="370326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just 6 years 2 deer can turn into 64 deer. The actual reproductive potential is higher where the buck to doe ratio is skewed toward does. Due to this high growth</a:t>
            </a:r>
            <a:r>
              <a:rPr lang="en-US" baseline="0" dirty="0" smtClean="0"/>
              <a:t> rate, i</a:t>
            </a:r>
            <a:r>
              <a:rPr lang="en-US" dirty="0" smtClean="0"/>
              <a:t>f one wishes to have the population remain the same, more than 50% of the herd needs to die or be removed annually (from all causes). </a:t>
            </a:r>
          </a:p>
          <a:p>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13</a:t>
            </a:fld>
            <a:endParaRPr lang="en-US"/>
          </a:p>
        </p:txBody>
      </p:sp>
    </p:spTree>
    <p:extLst>
      <p:ext uri="{BB962C8B-B14F-4D97-AF65-F5344CB8AC3E}">
        <p14:creationId xmlns:p14="http://schemas.microsoft.com/office/powerpoint/2010/main" val="424733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t> Most fawns are born during May and June.  However, birth can take place from March to early August</a:t>
            </a:r>
          </a:p>
          <a:p>
            <a:pPr>
              <a:buFontTx/>
              <a:buChar char="•"/>
            </a:pPr>
            <a:r>
              <a:rPr lang="en-US" altLang="en-US" dirty="0" smtClean="0"/>
              <a:t>  </a:t>
            </a:r>
            <a:r>
              <a:rPr lang="en-US" altLang="en-US" dirty="0"/>
              <a:t>Fawns can stand within minutes after being </a:t>
            </a:r>
            <a:r>
              <a:rPr lang="en-US" altLang="en-US" dirty="0" smtClean="0"/>
              <a:t>born.</a:t>
            </a:r>
          </a:p>
          <a:p>
            <a:pPr>
              <a:buFontTx/>
              <a:buChar char="•"/>
            </a:pPr>
            <a:r>
              <a:rPr lang="en-US" altLang="en-US" dirty="0" smtClean="0"/>
              <a:t>  In good habitat most does give birth to twin fawns.  Younger does generally have just one fawn.</a:t>
            </a:r>
          </a:p>
          <a:p>
            <a:pPr>
              <a:buFontTx/>
              <a:buNone/>
            </a:pP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14</a:t>
            </a:fld>
            <a:endParaRPr lang="en-US"/>
          </a:p>
        </p:txBody>
      </p:sp>
    </p:spTree>
    <p:extLst>
      <p:ext uri="{BB962C8B-B14F-4D97-AF65-F5344CB8AC3E}">
        <p14:creationId xmlns:p14="http://schemas.microsoft.com/office/powerpoint/2010/main" val="297669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Fawns’ coats are camouflaged</a:t>
            </a:r>
            <a:r>
              <a:rPr lang="en-US" baseline="0" dirty="0" smtClean="0"/>
              <a:t> to blend in with its surroundings.  The spots look like sunlight hitting the forest floor.  Does will leave fawns hidden for hours while she feeds. Fawns lay perfectly still in order to elude predators.</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15</a:t>
            </a:fld>
            <a:endParaRPr lang="en-US"/>
          </a:p>
        </p:txBody>
      </p:sp>
    </p:spTree>
    <p:extLst>
      <p:ext uri="{BB962C8B-B14F-4D97-AF65-F5344CB8AC3E}">
        <p14:creationId xmlns:p14="http://schemas.microsoft.com/office/powerpoint/2010/main" val="154136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 deer in</a:t>
            </a:r>
            <a:r>
              <a:rPr lang="en-US" baseline="0" dirty="0" smtClean="0"/>
              <a:t> NY are rarely killed by predators. Predation is most common on fawns during their first 9 weeks. Bears, coyotes and bobcats are the most common predators.</a:t>
            </a:r>
            <a:endParaRPr lang="en-US" dirty="0" smtClean="0"/>
          </a:p>
          <a:p>
            <a:r>
              <a:rPr lang="en-US" dirty="0" smtClean="0"/>
              <a:t>In a Penn State study,</a:t>
            </a:r>
            <a:r>
              <a:rPr lang="en-US" baseline="0" dirty="0" smtClean="0"/>
              <a:t> bears and coyotes were most responsible for predator-caused mortality in fawns. Bears were more common than coyotes. Although predation on fawns can slow population growth, it does not reduce the population size.</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16</a:t>
            </a:fld>
            <a:endParaRPr lang="en-US"/>
          </a:p>
        </p:txBody>
      </p:sp>
    </p:spTree>
    <p:extLst>
      <p:ext uri="{BB962C8B-B14F-4D97-AF65-F5344CB8AC3E}">
        <p14:creationId xmlns:p14="http://schemas.microsoft.com/office/powerpoint/2010/main" val="406695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Deer are herbivores. They are primarily browsers rather than grazers. This means that during much of the year their diet consists mainly of leaves, buds and young twigs from trees and shrubs rather than mainly grass as a grazer would eat. However, deer also eat large quantities of grass and other herbaceous vegetation, especially when it first becomes available in the spring.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Deer need 5 to 7 </a:t>
            </a:r>
            <a:r>
              <a:rPr lang="en-US" sz="1200" kern="1200" dirty="0" err="1" smtClean="0">
                <a:solidFill>
                  <a:schemeClr val="tx1"/>
                </a:solidFill>
                <a:effectLst/>
                <a:latin typeface="+mn-lt"/>
                <a:ea typeface="+mn-ea"/>
                <a:cs typeface="+mn-cs"/>
              </a:rPr>
              <a:t>lbs</a:t>
            </a:r>
            <a:r>
              <a:rPr lang="en-US" sz="1200" kern="1200" dirty="0" smtClean="0">
                <a:solidFill>
                  <a:schemeClr val="tx1"/>
                </a:solidFill>
                <a:effectLst/>
                <a:latin typeface="+mn-lt"/>
                <a:ea typeface="+mn-ea"/>
                <a:cs typeface="+mn-cs"/>
              </a:rPr>
              <a:t> of good food each day, and more if it is of poor quality. This means that each deer will eat more than a ton of food in a year. </a:t>
            </a:r>
          </a:p>
          <a:p>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17</a:t>
            </a:fld>
            <a:endParaRPr lang="en-US"/>
          </a:p>
        </p:txBody>
      </p:sp>
    </p:spTree>
    <p:extLst>
      <p:ext uri="{BB962C8B-B14F-4D97-AF65-F5344CB8AC3E}">
        <p14:creationId xmlns:p14="http://schemas.microsoft.com/office/powerpoint/2010/main" val="95273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Deer need 6 to 8 </a:t>
            </a:r>
            <a:r>
              <a:rPr lang="en-US" dirty="0" err="1" smtClean="0"/>
              <a:t>lbs</a:t>
            </a:r>
            <a:r>
              <a:rPr lang="en-US" dirty="0" smtClean="0"/>
              <a:t> of woody browse per</a:t>
            </a:r>
            <a:r>
              <a:rPr lang="en-US" baseline="0" dirty="0" smtClean="0"/>
              <a:t> day. At 600 seedlings per pound that works out to 4,200 seedlings per day or over one and a half million seedlings a year per deer. Fortunately, most deer have access to other foods in the fall and summer.</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18</a:t>
            </a:fld>
            <a:endParaRPr lang="en-US"/>
          </a:p>
        </p:txBody>
      </p:sp>
    </p:spTree>
    <p:extLst>
      <p:ext uri="{BB962C8B-B14F-4D97-AF65-F5344CB8AC3E}">
        <p14:creationId xmlns:p14="http://schemas.microsoft.com/office/powerpoint/2010/main" val="7207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cattle and sheep, white-tailed deer are ruminants and have a four-part stomach. The first part, the rumen, is a large storage chamber. In deer, it can hold as much as 8 quarts of partially chewed food and water. Before passing to other parts of the stomach, partially chewed food from the rumen is regurgitated and chewed as a cud. This digestive mechanism allows deer to browse and graze rather rapidly. They may then retire to safer locations to complete the digestion of their meal. By themselves, deer are unable to digest the cellulose in many of the woody types of foods they eat. However, they have a combination of microflora in another stomach chamber called the reticulum composed chiefly of bacteria which, through fermentation, are able to convert cellulose into useable nutrients.</a:t>
            </a:r>
          </a:p>
          <a:p>
            <a:endParaRPr lang="en-US" dirty="0" smtClean="0"/>
          </a:p>
        </p:txBody>
      </p:sp>
      <p:sp>
        <p:nvSpPr>
          <p:cNvPr id="4" name="Slide Number Placeholder 3"/>
          <p:cNvSpPr>
            <a:spLocks noGrp="1"/>
          </p:cNvSpPr>
          <p:nvPr>
            <p:ph type="sldNum" sz="quarter" idx="10"/>
          </p:nvPr>
        </p:nvSpPr>
        <p:spPr/>
        <p:txBody>
          <a:bodyPr/>
          <a:lstStyle/>
          <a:p>
            <a:fld id="{481BD28A-7732-451B-A022-7FC9D5355FBB}" type="slidenum">
              <a:rPr lang="en-US" smtClean="0"/>
              <a:t>19</a:t>
            </a:fld>
            <a:endParaRPr lang="en-US"/>
          </a:p>
        </p:txBody>
      </p:sp>
    </p:spTree>
    <p:extLst>
      <p:ext uri="{BB962C8B-B14F-4D97-AF65-F5344CB8AC3E}">
        <p14:creationId xmlns:p14="http://schemas.microsoft.com/office/powerpoint/2010/main" val="297570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white-tailed deer is New York’s most popular</a:t>
            </a:r>
            <a:r>
              <a:rPr lang="en-US" baseline="0" dirty="0" smtClean="0"/>
              <a:t> game animal and the second largest hoofed mammal in the state, with moose being the largest. They belong to the family </a:t>
            </a:r>
            <a:r>
              <a:rPr lang="en-US" baseline="0" dirty="0" err="1" smtClean="0"/>
              <a:t>Cervidae</a:t>
            </a:r>
            <a:r>
              <a:rPr lang="en-US" baseline="0" dirty="0" smtClean="0"/>
              <a:t>. Members of this family have paired antlers that are shed and re-grown annually.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a:t>
            </a:fld>
            <a:endParaRPr lang="en-US"/>
          </a:p>
        </p:txBody>
      </p:sp>
    </p:spTree>
    <p:extLst>
      <p:ext uri="{BB962C8B-B14F-4D97-AF65-F5344CB8AC3E}">
        <p14:creationId xmlns:p14="http://schemas.microsoft.com/office/powerpoint/2010/main" val="52949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Deer transition their</a:t>
            </a:r>
            <a:r>
              <a:rPr lang="en-US" baseline="0" dirty="0" smtClean="0"/>
              <a:t> diet and their digestive system in winter, going from a green diet to a woody one.</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20</a:t>
            </a:fld>
            <a:endParaRPr lang="en-US"/>
          </a:p>
        </p:txBody>
      </p:sp>
    </p:spTree>
    <p:extLst>
      <p:ext uri="{BB962C8B-B14F-4D97-AF65-F5344CB8AC3E}">
        <p14:creationId xmlns:p14="http://schemas.microsoft.com/office/powerpoint/2010/main" val="187423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Winter browse is not very digestible. Major changes in diet require a change in the type of micro-organisms</a:t>
            </a:r>
            <a:r>
              <a:rPr lang="en-US" baseline="0" dirty="0" smtClean="0"/>
              <a:t> needed to break down food.  The transition to the new micro-organisms required to digest winter food can take 2 to 3 weeks during which time little, if any, nutrition is gained.</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21</a:t>
            </a:fld>
            <a:endParaRPr lang="en-US"/>
          </a:p>
        </p:txBody>
      </p:sp>
    </p:spTree>
    <p:extLst>
      <p:ext uri="{BB962C8B-B14F-4D97-AF65-F5344CB8AC3E}">
        <p14:creationId xmlns:p14="http://schemas.microsoft.com/office/powerpoint/2010/main" val="97088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Feeding deer in the winter time, although</a:t>
            </a:r>
            <a:r>
              <a:rPr lang="en-US" baseline="0" dirty="0" smtClean="0"/>
              <a:t> well intentioned, can lead to death. When a deer’s digestive tract is primed for digesting twigs and buds, they can die with a stomach full of corn. Abrupt changes in diet can result in a period of time when no nutrition can be gained from the new food or the changes can cause the deer’s micro-organisms to die. A quick change to a high carbohydrate diet such as corn or other grains can cause lactic acid build up in the rumen leading to </a:t>
            </a:r>
            <a:r>
              <a:rPr lang="en-US" baseline="0" dirty="0" err="1" smtClean="0"/>
              <a:t>rumenitis</a:t>
            </a:r>
            <a:r>
              <a:rPr lang="en-US" baseline="0" dirty="0" smtClean="0"/>
              <a:t> and a condition sometimes called corn toxicity, which is deadly.</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22</a:t>
            </a:fld>
            <a:endParaRPr lang="en-US"/>
          </a:p>
        </p:txBody>
      </p:sp>
    </p:spTree>
    <p:extLst>
      <p:ext uri="{BB962C8B-B14F-4D97-AF65-F5344CB8AC3E}">
        <p14:creationId xmlns:p14="http://schemas.microsoft.com/office/powerpoint/2010/main" val="1591780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1ECCAC-80CC-451E-ABA0-B4E109CA1201}" type="slidenum">
              <a:rPr lang="en-US" altLang="en-US">
                <a:solidFill>
                  <a:srgbClr val="FFFF66"/>
                </a:solidFill>
              </a:rPr>
              <a:pPr>
                <a:spcBef>
                  <a:spcPct val="0"/>
                </a:spcBef>
              </a:pPr>
              <a:t>23</a:t>
            </a:fld>
            <a:endParaRPr lang="en-US" altLang="en-US">
              <a:solidFill>
                <a:srgbClr val="FFFF66"/>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Over generations deer have adapted to winter survival with physical, physiological and behavioral changes to better cope with the increased stress. They</a:t>
            </a:r>
            <a:r>
              <a:rPr lang="en-US" altLang="en-US" baseline="0" dirty="0" smtClean="0"/>
              <a:t> lower their basal metabolism to conserve the fat reserves they’ve built up in the summer and fall. They also conserve energy by becoming less active and staying in habitats that offer shelter and access to south facing slopes for thermal exposure.</a:t>
            </a:r>
            <a:endParaRPr lang="en-US" altLang="en-US" dirty="0" smtClean="0"/>
          </a:p>
        </p:txBody>
      </p:sp>
    </p:spTree>
    <p:extLst>
      <p:ext uri="{BB962C8B-B14F-4D97-AF65-F5344CB8AC3E}">
        <p14:creationId xmlns:p14="http://schemas.microsoft.com/office/powerpoint/2010/main" val="4139877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ADD95-D3C3-478B-951A-BF43BDFA89E0}" type="slidenum">
              <a:rPr lang="en-US" altLang="en-US">
                <a:solidFill>
                  <a:srgbClr val="FFFF66"/>
                </a:solidFill>
              </a:rPr>
              <a:pPr>
                <a:spcBef>
                  <a:spcPct val="0"/>
                </a:spcBef>
              </a:pPr>
              <a:t>24</a:t>
            </a:fld>
            <a:endParaRPr lang="en-US" altLang="en-US">
              <a:solidFill>
                <a:srgbClr val="FFFF66"/>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Fat reserves represent a limited amount of stored energy. The faster they are utilized, the shorter the period of time that a deer can depend upon them for drawing energy.</a:t>
            </a:r>
          </a:p>
          <a:p>
            <a:pPr eaLnBrk="1" hangingPunct="1"/>
            <a:r>
              <a:rPr lang="en-US" altLang="en-US" dirty="0" smtClean="0"/>
              <a:t>Snow depth, snow crust, temperature,</a:t>
            </a:r>
            <a:r>
              <a:rPr lang="en-US" altLang="en-US" baseline="0" dirty="0" smtClean="0"/>
              <a:t> wind, and relative humidity all affect the rate at which deer utilize their fat reserves. Conditions making it difficult for deer to move or keep warm</a:t>
            </a:r>
            <a:r>
              <a:rPr lang="en-US" altLang="en-US" dirty="0" smtClean="0"/>
              <a:t> can hasten the use of fat reserves. </a:t>
            </a:r>
          </a:p>
        </p:txBody>
      </p:sp>
    </p:spTree>
    <p:extLst>
      <p:ext uri="{BB962C8B-B14F-4D97-AF65-F5344CB8AC3E}">
        <p14:creationId xmlns:p14="http://schemas.microsoft.com/office/powerpoint/2010/main" val="43385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white-tailed deer is a</a:t>
            </a:r>
            <a:r>
              <a:rPr lang="en-US" baseline="0" dirty="0" smtClean="0"/>
              <a:t> fascinating, charismatic animal enjoyed by New York citizens. With proper management </a:t>
            </a:r>
            <a:r>
              <a:rPr lang="en-US" altLang="en-US" dirty="0" smtClean="0"/>
              <a:t>healthy deer populations can be enjoyed by future generations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25</a:t>
            </a:fld>
            <a:endParaRPr lang="en-US"/>
          </a:p>
        </p:txBody>
      </p:sp>
    </p:spTree>
    <p:extLst>
      <p:ext uri="{BB962C8B-B14F-4D97-AF65-F5344CB8AC3E}">
        <p14:creationId xmlns:p14="http://schemas.microsoft.com/office/powerpoint/2010/main" val="106598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European settlement much </a:t>
            </a:r>
            <a:r>
              <a:rPr lang="en-US" dirty="0"/>
              <a:t>of the state was covered with mature forests. Deer, however, prefer “edges</a:t>
            </a:r>
            <a:r>
              <a:rPr lang="en-US" dirty="0" smtClean="0"/>
              <a:t>”— theses are habitat </a:t>
            </a:r>
            <a:r>
              <a:rPr lang="en-US" dirty="0"/>
              <a:t>transition zones </a:t>
            </a:r>
            <a:r>
              <a:rPr lang="en-US" dirty="0" smtClean="0"/>
              <a:t>along </a:t>
            </a:r>
            <a:r>
              <a:rPr lang="en-US" dirty="0"/>
              <a:t>the borders of forest clearings and waterways, or between various habitat types where grass and brush are available for food and cover. Mature forests with little undergrowth provide neither the food nor cover that deer need to thrive. Therefore, it is very likely that in pre-colonial New York deer were restricted to places where disturbances created by beaver, blowdowns, and fires created openings in the otherwise dense forest. </a:t>
            </a:r>
          </a:p>
        </p:txBody>
      </p:sp>
      <p:sp>
        <p:nvSpPr>
          <p:cNvPr id="4" name="Slide Number Placeholder 3"/>
          <p:cNvSpPr>
            <a:spLocks noGrp="1"/>
          </p:cNvSpPr>
          <p:nvPr>
            <p:ph type="sldNum" sz="quarter" idx="10"/>
          </p:nvPr>
        </p:nvSpPr>
        <p:spPr/>
        <p:txBody>
          <a:bodyPr/>
          <a:lstStyle/>
          <a:p>
            <a:fld id="{481BD28A-7732-451B-A022-7FC9D5355FBB}" type="slidenum">
              <a:rPr lang="en-US" smtClean="0"/>
              <a:t>3</a:t>
            </a:fld>
            <a:endParaRPr lang="en-US"/>
          </a:p>
        </p:txBody>
      </p:sp>
    </p:spTree>
    <p:extLst>
      <p:ext uri="{BB962C8B-B14F-4D97-AF65-F5344CB8AC3E}">
        <p14:creationId xmlns:p14="http://schemas.microsoft.com/office/powerpoint/2010/main" val="149396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European</a:t>
            </a:r>
            <a:r>
              <a:rPr lang="en-US" sz="1200" kern="1200" baseline="0" dirty="0" smtClean="0">
                <a:solidFill>
                  <a:schemeClr val="tx1"/>
                </a:solidFill>
                <a:effectLst/>
                <a:latin typeface="+mn-lt"/>
                <a:ea typeface="+mn-ea"/>
                <a:cs typeface="+mn-cs"/>
              </a:rPr>
              <a:t> settlers entered the state they added to the forest openings already being created by the Native Americans when they cut trees and cleared land. Shrubs and saplings grew in these openings. </a:t>
            </a:r>
            <a:r>
              <a:rPr lang="en-US" sz="1200" kern="1200" dirty="0" smtClean="0">
                <a:solidFill>
                  <a:schemeClr val="tx1"/>
                </a:solidFill>
                <a:effectLst/>
                <a:latin typeface="+mn-lt"/>
                <a:ea typeface="+mn-ea"/>
                <a:cs typeface="+mn-cs"/>
              </a:rPr>
              <a:t>An increase in habitat plus loss</a:t>
            </a:r>
            <a:r>
              <a:rPr lang="en-US" sz="1200" kern="1200" baseline="0" dirty="0" smtClean="0">
                <a:solidFill>
                  <a:schemeClr val="tx1"/>
                </a:solidFill>
                <a:effectLst/>
                <a:latin typeface="+mn-lt"/>
                <a:ea typeface="+mn-ea"/>
                <a:cs typeface="+mn-cs"/>
              </a:rPr>
              <a:t> of major predators led to </a:t>
            </a:r>
            <a:r>
              <a:rPr lang="en-US" sz="1200" kern="1200" dirty="0" smtClean="0">
                <a:solidFill>
                  <a:schemeClr val="tx1"/>
                </a:solidFill>
                <a:effectLst/>
                <a:latin typeface="+mn-lt"/>
                <a:ea typeface="+mn-ea"/>
                <a:cs typeface="+mn-cs"/>
              </a:rPr>
              <a:t>increasing deer numbers until the middle of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4</a:t>
            </a:fld>
            <a:endParaRPr lang="en-US"/>
          </a:p>
        </p:txBody>
      </p:sp>
    </p:spTree>
    <p:extLst>
      <p:ext uri="{BB962C8B-B14F-4D97-AF65-F5344CB8AC3E}">
        <p14:creationId xmlns:p14="http://schemas.microsoft.com/office/powerpoint/2010/main" val="259533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a:t>
            </a:r>
            <a:r>
              <a:rPr lang="en-US" sz="1200" kern="1200" baseline="0" dirty="0" smtClean="0">
                <a:solidFill>
                  <a:schemeClr val="tx1"/>
                </a:solidFill>
                <a:effectLst/>
                <a:latin typeface="+mn-lt"/>
                <a:ea typeface="+mn-ea"/>
                <a:cs typeface="+mn-cs"/>
              </a:rPr>
              <a:t> mid-1800s</a:t>
            </a:r>
            <a:r>
              <a:rPr lang="en-US" sz="1200" kern="1200" dirty="0" smtClean="0">
                <a:solidFill>
                  <a:schemeClr val="tx1"/>
                </a:solidFill>
                <a:effectLst/>
                <a:latin typeface="+mn-lt"/>
                <a:ea typeface="+mn-ea"/>
                <a:cs typeface="+mn-cs"/>
              </a:rPr>
              <a:t>, the tremendous increase in farmland – especially outside the Adirondack Region of northern New York – had more than counter-balanced the earlier beneficial effects of predator extirpation and clearing of land. Edge was greatly diminished again, but this time it was because very little forest was left. In addition, many more people were seeking deer to supplement their food supply. If each farm family harvested only one deer per year, the total harvest would have been several times the current legal harvest in New York. Moreover, market hunting (legal at the time) was taking thousands of deer for consumption by city dwellers. </a:t>
            </a:r>
          </a:p>
          <a:p>
            <a:r>
              <a:rPr lang="en-US" sz="1200" kern="1200" dirty="0" smtClean="0">
                <a:solidFill>
                  <a:schemeClr val="tx1"/>
                </a:solidFill>
                <a:effectLst/>
                <a:latin typeface="+mn-lt"/>
                <a:ea typeface="+mn-ea"/>
                <a:cs typeface="+mn-cs"/>
              </a:rPr>
              <a:t>	Except in the more inaccessible areas of the Adirondacks, the combined impact of these factors caused a rapid decline in deer throughout the state. By the 1880s, the deer population had reached its lowest point in recorded history. Deer had become extremely rare or absent in large portions of the state. </a:t>
            </a:r>
          </a:p>
        </p:txBody>
      </p:sp>
      <p:sp>
        <p:nvSpPr>
          <p:cNvPr id="4" name="Slide Number Placeholder 3"/>
          <p:cNvSpPr>
            <a:spLocks noGrp="1"/>
          </p:cNvSpPr>
          <p:nvPr>
            <p:ph type="sldNum" sz="quarter" idx="10"/>
          </p:nvPr>
        </p:nvSpPr>
        <p:spPr/>
        <p:txBody>
          <a:bodyPr/>
          <a:lstStyle/>
          <a:p>
            <a:fld id="{481BD28A-7732-451B-A022-7FC9D5355FBB}" type="slidenum">
              <a:rPr lang="en-US" smtClean="0"/>
              <a:t>5</a:t>
            </a:fld>
            <a:endParaRPr lang="en-US"/>
          </a:p>
        </p:txBody>
      </p:sp>
    </p:spTree>
    <p:extLst>
      <p:ext uri="{BB962C8B-B14F-4D97-AF65-F5344CB8AC3E}">
        <p14:creationId xmlns:p14="http://schemas.microsoft.com/office/powerpoint/2010/main" val="14564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1890</a:t>
            </a:r>
            <a:r>
              <a:rPr lang="en-US" sz="1200" kern="1200" baseline="0" dirty="0" smtClean="0">
                <a:solidFill>
                  <a:schemeClr val="tx1"/>
                </a:solidFill>
                <a:effectLst/>
                <a:latin typeface="+mn-lt"/>
                <a:ea typeface="+mn-ea"/>
                <a:cs typeface="+mn-cs"/>
              </a:rPr>
              <a:t> deer </a:t>
            </a:r>
            <a:r>
              <a:rPr lang="en-US" sz="1200" kern="1200" dirty="0" smtClean="0">
                <a:solidFill>
                  <a:schemeClr val="tx1"/>
                </a:solidFill>
                <a:effectLst/>
                <a:latin typeface="+mn-lt"/>
                <a:ea typeface="+mn-ea"/>
                <a:cs typeface="+mn-cs"/>
              </a:rPr>
              <a:t>had become so scarce in most of the state, that market hunting was almost nonexistent. Hunting regulations became much stricter in the early 1900s, and deer populations began to build in response. More importantly, large areas of farmland were abandoned during the first half of this century. This abandoned farmland was soon invaded by shrubs and pioneer tree species. Habitat conditions once more became suitable for deer in many parts of the state outside of the central Adirondacks. Herds increased rapidly in some areas and more slowly in others. Starvation became serious as deer densities became too high, particularly in a few local areas of the Catskills. Hunting regulations were adjusted to take more animals where they were ruining their own range or causing significant crop damage on the remaining farms.</a:t>
            </a:r>
          </a:p>
          <a:p>
            <a:r>
              <a:rPr lang="en-US" sz="1200" kern="1200" dirty="0" smtClean="0">
                <a:solidFill>
                  <a:schemeClr val="tx1"/>
                </a:solidFill>
                <a:effectLst/>
                <a:latin typeface="+mn-lt"/>
                <a:ea typeface="+mn-ea"/>
                <a:cs typeface="+mn-cs"/>
              </a:rPr>
              <a:t>	Today, whitetails are widely distributed throughout the entire state of New York. Deer can be found in forested and agricultural areas, and even in urban and suburban developments. Only in the most densely developed places are deer usually absent. Over one million deer currently inhabit New York State.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1BD28A-7732-451B-A022-7FC9D5355FBB}" type="slidenum">
              <a:rPr lang="en-US" smtClean="0"/>
              <a:t>6</a:t>
            </a:fld>
            <a:endParaRPr lang="en-US"/>
          </a:p>
        </p:txBody>
      </p:sp>
    </p:spTree>
    <p:extLst>
      <p:ext uri="{BB962C8B-B14F-4D97-AF65-F5344CB8AC3E}">
        <p14:creationId xmlns:p14="http://schemas.microsoft.com/office/powerpoint/2010/main" val="288212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tailed deer are named for the white hairs on the underside of the tail which they flag as a warning</a:t>
            </a:r>
            <a:r>
              <a:rPr lang="en-US" baseline="0" dirty="0" smtClean="0"/>
              <a:t> signal</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7</a:t>
            </a:fld>
            <a:endParaRPr lang="en-US"/>
          </a:p>
        </p:txBody>
      </p:sp>
    </p:spTree>
    <p:extLst>
      <p:ext uri="{BB962C8B-B14F-4D97-AF65-F5344CB8AC3E}">
        <p14:creationId xmlns:p14="http://schemas.microsoft.com/office/powerpoint/2010/main" val="313435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defRPr/>
            </a:pPr>
            <a:r>
              <a:rPr lang="en-US" dirty="0" smtClean="0"/>
              <a:t>A whitetail’s keen senses help them detect danger.  </a:t>
            </a:r>
          </a:p>
          <a:p>
            <a:pPr>
              <a:buFont typeface="Arial" pitchFamily="34" charset="0"/>
              <a:buChar char="•"/>
              <a:defRPr/>
            </a:pPr>
            <a:r>
              <a:rPr lang="en-US" dirty="0" smtClean="0"/>
              <a:t>  </a:t>
            </a:r>
            <a:r>
              <a:rPr lang="en-US" b="1" dirty="0" smtClean="0"/>
              <a:t>Smell</a:t>
            </a:r>
            <a:r>
              <a:rPr lang="en-US" dirty="0" smtClean="0"/>
              <a:t> – Few animals have a better sense of smell than the whitetail.  </a:t>
            </a:r>
          </a:p>
          <a:p>
            <a:pPr lvl="1">
              <a:buFont typeface="Arial" pitchFamily="34" charset="0"/>
              <a:buChar char="•"/>
              <a:defRPr/>
            </a:pPr>
            <a:r>
              <a:rPr lang="en-US" dirty="0" smtClean="0"/>
              <a:t>A large portion of whitetail’s brain is devoted to odor reception and interpretation</a:t>
            </a:r>
          </a:p>
          <a:p>
            <a:pPr marL="0" lvl="1">
              <a:buFont typeface="Arial" pitchFamily="34" charset="0"/>
              <a:buChar char="•"/>
              <a:defRPr/>
            </a:pPr>
            <a:r>
              <a:rPr lang="en-US" dirty="0" smtClean="0"/>
              <a:t>  </a:t>
            </a:r>
            <a:r>
              <a:rPr lang="en-US" b="1" dirty="0" smtClean="0"/>
              <a:t>Vision</a:t>
            </a:r>
            <a:r>
              <a:rPr lang="en-US" dirty="0" smtClean="0"/>
              <a:t> – Whitetails have excellent vision in low light or darkness, strong peripheral vision, and can easily detect motion.  Whitetails don’t see the colors we do and have difficulty detecting stationary objects.</a:t>
            </a:r>
          </a:p>
          <a:p>
            <a:pPr lvl="1">
              <a:buFont typeface="Arial" pitchFamily="34" charset="0"/>
              <a:buChar char="•"/>
              <a:defRPr/>
            </a:pPr>
            <a:r>
              <a:rPr lang="en-US" dirty="0" smtClean="0"/>
              <a:t>The eyes are located on the sides of its head allowing it to scan nearly 180 degrees.</a:t>
            </a:r>
          </a:p>
          <a:p>
            <a:pPr lvl="1">
              <a:buFont typeface="Arial" pitchFamily="34" charset="0"/>
              <a:buChar char="•"/>
              <a:defRPr/>
            </a:pPr>
            <a:r>
              <a:rPr lang="en-US" dirty="0" smtClean="0"/>
              <a:t>A whitetail’s retina is dominated by rod or light receptor cells making it 1000 times more sensitive to light than our own.  </a:t>
            </a:r>
          </a:p>
          <a:p>
            <a:pPr lvl="1">
              <a:buFont typeface="Arial" pitchFamily="34" charset="0"/>
              <a:buChar char="•"/>
              <a:defRPr/>
            </a:pPr>
            <a:r>
              <a:rPr lang="en-US" dirty="0" smtClean="0"/>
              <a:t>The retina also has a reflective pigment called the </a:t>
            </a:r>
            <a:r>
              <a:rPr lang="en-US" sz="1200" i="1" kern="1200" dirty="0" err="1" smtClean="0">
                <a:solidFill>
                  <a:schemeClr val="tx1"/>
                </a:solidFill>
                <a:effectLst/>
                <a:latin typeface="+mn-lt"/>
                <a:ea typeface="+mn-ea"/>
                <a:cs typeface="+mn-cs"/>
              </a:rPr>
              <a:t>tepatum</a:t>
            </a:r>
            <a:r>
              <a:rPr lang="en-US" dirty="0" smtClean="0"/>
              <a:t> </a:t>
            </a:r>
            <a:r>
              <a:rPr lang="en-US" dirty="0" smtClean="0"/>
              <a:t>which reflects light back to the retina.</a:t>
            </a:r>
          </a:p>
          <a:p>
            <a:pPr lvl="1">
              <a:buFont typeface="Arial" pitchFamily="34" charset="0"/>
              <a:buChar char="•"/>
              <a:defRPr/>
            </a:pPr>
            <a:r>
              <a:rPr lang="en-US" dirty="0" smtClean="0"/>
              <a:t>The whitetail’s pupil opens much wider than a humans allowing it to gather 9 times more light</a:t>
            </a:r>
          </a:p>
          <a:p>
            <a:pPr>
              <a:buFont typeface="Arial" pitchFamily="34" charset="0"/>
              <a:buChar char="•"/>
              <a:defRPr/>
            </a:pPr>
            <a:r>
              <a:rPr lang="en-US" b="1" dirty="0" smtClean="0"/>
              <a:t>  Hearing</a:t>
            </a:r>
            <a:r>
              <a:rPr lang="en-US" dirty="0" smtClean="0"/>
              <a:t> – large, cupped external ears gather and amplify sound.</a:t>
            </a:r>
          </a:p>
          <a:p>
            <a:pPr lvl="1">
              <a:buFont typeface="Arial" pitchFamily="34" charset="0"/>
              <a:buChar char="•"/>
              <a:defRPr/>
            </a:pPr>
            <a:r>
              <a:rPr lang="en-US" dirty="0" smtClean="0"/>
              <a:t>A whitetail’s ears are able to rotate in different directions enabling it to pinpoint sources.</a:t>
            </a:r>
          </a:p>
          <a:p>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8</a:t>
            </a:fld>
            <a:endParaRPr lang="en-US"/>
          </a:p>
        </p:txBody>
      </p:sp>
    </p:spTree>
    <p:extLst>
      <p:ext uri="{BB962C8B-B14F-4D97-AF65-F5344CB8AC3E}">
        <p14:creationId xmlns:p14="http://schemas.microsoft.com/office/powerpoint/2010/main" val="347161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Deer are also very vocal animals. Buck</a:t>
            </a:r>
            <a:r>
              <a:rPr lang="en-US" baseline="0" dirty="0" smtClean="0"/>
              <a:t>, does and fawns all make sounds, communicate vocally in some manner. Here’s the sound of a doe bleating. And a buck grunting. And now a fawn bleating.</a:t>
            </a:r>
            <a:endParaRPr lang="en-US" dirty="0"/>
          </a:p>
        </p:txBody>
      </p:sp>
      <p:sp>
        <p:nvSpPr>
          <p:cNvPr id="4" name="Slide Number Placeholder 3"/>
          <p:cNvSpPr>
            <a:spLocks noGrp="1"/>
          </p:cNvSpPr>
          <p:nvPr>
            <p:ph type="sldNum" sz="quarter" idx="10"/>
          </p:nvPr>
        </p:nvSpPr>
        <p:spPr/>
        <p:txBody>
          <a:bodyPr/>
          <a:lstStyle/>
          <a:p>
            <a:fld id="{481BD28A-7732-451B-A022-7FC9D5355FBB}" type="slidenum">
              <a:rPr lang="en-US" smtClean="0"/>
              <a:t>9</a:t>
            </a:fld>
            <a:endParaRPr lang="en-US"/>
          </a:p>
        </p:txBody>
      </p:sp>
    </p:spTree>
    <p:extLst>
      <p:ext uri="{BB962C8B-B14F-4D97-AF65-F5344CB8AC3E}">
        <p14:creationId xmlns:p14="http://schemas.microsoft.com/office/powerpoint/2010/main" val="40970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372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425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91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58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FFFF9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5670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8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65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67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0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7457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8795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2C5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8793126" y="0"/>
              <a:ext cx="3508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603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4" Type="http://schemas.openxmlformats.org/officeDocument/2006/relationships/audio" Target="../media/media2.wav"/><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4000" cy="6858000"/>
            <a:chOff x="0" y="0"/>
            <a:chExt cx="9144000" cy="6858000"/>
          </a:xfrm>
        </p:grpSpPr>
        <p:sp>
          <p:nvSpPr>
            <p:cNvPr id="12" name="Rectangle 11"/>
            <p:cNvSpPr/>
            <p:nvPr/>
          </p:nvSpPr>
          <p:spPr>
            <a:xfrm>
              <a:off x="0" y="0"/>
              <a:ext cx="9144000" cy="6858000"/>
            </a:xfrm>
            <a:prstGeom prst="rect">
              <a:avLst/>
            </a:prstGeom>
            <a:solidFill>
              <a:srgbClr val="2C5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3508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61237" y="1874636"/>
            <a:ext cx="7772400" cy="2387600"/>
          </a:xfrm>
        </p:spPr>
        <p:txBody>
          <a:bodyPr>
            <a:normAutofit/>
          </a:bodyPr>
          <a:lstStyle/>
          <a:p>
            <a:pPr algn="l"/>
            <a:r>
              <a:rPr lang="en-US" sz="5400" b="0" dirty="0" smtClean="0">
                <a:solidFill>
                  <a:schemeClr val="bg1"/>
                </a:solidFill>
                <a:latin typeface="Century Schoolbook" panose="02040604050505020304" pitchFamily="18" charset="0"/>
              </a:rPr>
              <a:t>The Natural History of White-tailed Deer</a:t>
            </a:r>
            <a:endParaRPr lang="en-US" sz="5400" b="0" dirty="0">
              <a:solidFill>
                <a:schemeClr val="bg1"/>
              </a:solidFill>
              <a:latin typeface="Century Schoolbook" panose="02040604050505020304" pitchFamily="18" charset="0"/>
            </a:endParaRPr>
          </a:p>
        </p:txBody>
      </p:sp>
      <p:sp>
        <p:nvSpPr>
          <p:cNvPr id="3" name="Subtitle 2"/>
          <p:cNvSpPr>
            <a:spLocks noGrp="1"/>
          </p:cNvSpPr>
          <p:nvPr>
            <p:ph type="subTitle" idx="1"/>
          </p:nvPr>
        </p:nvSpPr>
        <p:spPr>
          <a:xfrm>
            <a:off x="574158" y="4475286"/>
            <a:ext cx="6858000" cy="413702"/>
          </a:xfrm>
        </p:spPr>
        <p:txBody>
          <a:bodyPr>
            <a:normAutofit fontScale="85000" lnSpcReduction="10000"/>
          </a:bodyPr>
          <a:lstStyle/>
          <a:p>
            <a:r>
              <a:rPr lang="en-US" dirty="0">
                <a:solidFill>
                  <a:srgbClr val="FFFF99"/>
                </a:solidFill>
                <a:latin typeface="Century Schoolbook" panose="02040604050505020304" pitchFamily="18" charset="0"/>
              </a:rPr>
              <a:t>Collaborative Deer </a:t>
            </a:r>
            <a:r>
              <a:rPr lang="en-US" dirty="0">
                <a:latin typeface="Century Schoolbook" panose="02040604050505020304" pitchFamily="18" charset="0"/>
              </a:rPr>
              <a:t>Management Outreach Initiative</a:t>
            </a:r>
          </a:p>
          <a:p>
            <a:endParaRPr lang="en-US" dirty="0">
              <a:solidFill>
                <a:schemeClr val="accent4">
                  <a:lumMod val="20000"/>
                  <a:lumOff val="80000"/>
                </a:schemeClr>
              </a:solidFill>
            </a:endParaRPr>
          </a:p>
        </p:txBody>
      </p:sp>
      <p:pic>
        <p:nvPicPr>
          <p:cNvPr id="18" name="Picture 17"/>
          <p:cNvPicPr>
            <a:picLocks noChangeAspect="1"/>
          </p:cNvPicPr>
          <p:nvPr/>
        </p:nvPicPr>
        <p:blipFill>
          <a:blip r:embed="rId3"/>
          <a:stretch>
            <a:fillRect/>
          </a:stretch>
        </p:blipFill>
        <p:spPr>
          <a:xfrm>
            <a:off x="350874" y="6136871"/>
            <a:ext cx="8793126" cy="721130"/>
          </a:xfrm>
          <a:prstGeom prst="rect">
            <a:avLst/>
          </a:prstGeom>
        </p:spPr>
      </p:pic>
    </p:spTree>
    <p:extLst>
      <p:ext uri="{BB962C8B-B14F-4D97-AF65-F5344CB8AC3E}">
        <p14:creationId xmlns:p14="http://schemas.microsoft.com/office/powerpoint/2010/main" val="347717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Antlers</a:t>
            </a:r>
            <a:endParaRPr lang="en-US" dirty="0"/>
          </a:p>
        </p:txBody>
      </p:sp>
      <p:sp>
        <p:nvSpPr>
          <p:cNvPr id="3" name="Content Placeholder 2"/>
          <p:cNvSpPr>
            <a:spLocks noGrp="1"/>
          </p:cNvSpPr>
          <p:nvPr>
            <p:ph idx="1"/>
          </p:nvPr>
        </p:nvSpPr>
        <p:spPr>
          <a:xfrm>
            <a:off x="259683" y="2055815"/>
            <a:ext cx="4719511" cy="4705429"/>
          </a:xfrm>
        </p:spPr>
        <p:txBody>
          <a:bodyPr>
            <a:normAutofit/>
          </a:bodyPr>
          <a:lstStyle/>
          <a:p>
            <a:r>
              <a:rPr lang="en-US" dirty="0" smtClean="0"/>
              <a:t>Not hollow like horns</a:t>
            </a:r>
          </a:p>
          <a:p>
            <a:r>
              <a:rPr lang="en-US" dirty="0" smtClean="0"/>
              <a:t>Growing antlers soft, covered with velvety skin rich with blood vessels</a:t>
            </a:r>
          </a:p>
          <a:p>
            <a:r>
              <a:rPr lang="en-US" dirty="0" smtClean="0"/>
              <a:t>Begin growing in May and finish growing in September</a:t>
            </a:r>
          </a:p>
          <a:p>
            <a:r>
              <a:rPr lang="en-US" dirty="0" smtClean="0"/>
              <a:t>Antlers harden and “velvet” is rubbed off</a:t>
            </a:r>
          </a:p>
          <a:p>
            <a:r>
              <a:rPr lang="en-US" dirty="0" smtClean="0"/>
              <a:t>Antler size determined by genetics, age and nutrition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403" t="27837" r="31754" b="3859"/>
          <a:stretch/>
        </p:blipFill>
        <p:spPr>
          <a:xfrm>
            <a:off x="4979194" y="0"/>
            <a:ext cx="3770648" cy="339823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2643" t="19451" r="29253" b="45590"/>
          <a:stretch/>
        </p:blipFill>
        <p:spPr>
          <a:xfrm>
            <a:off x="4979194" y="3363005"/>
            <a:ext cx="3770648" cy="3517847"/>
          </a:xfrm>
          <a:prstGeom prst="rect">
            <a:avLst/>
          </a:prstGeom>
        </p:spPr>
      </p:pic>
    </p:spTree>
    <p:extLst>
      <p:ext uri="{BB962C8B-B14F-4D97-AF65-F5344CB8AC3E}">
        <p14:creationId xmlns:p14="http://schemas.microsoft.com/office/powerpoint/2010/main" val="2610574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13" y="134065"/>
            <a:ext cx="7886700" cy="1325563"/>
          </a:xfrm>
        </p:spPr>
        <p:txBody>
          <a:bodyPr/>
          <a:lstStyle/>
          <a:p>
            <a:r>
              <a:rPr lang="en-US" dirty="0" smtClean="0"/>
              <a:t>Summer vs Winter Coat</a:t>
            </a:r>
            <a:endParaRPr lang="en-US" dirty="0"/>
          </a:p>
        </p:txBody>
      </p:sp>
      <p:sp>
        <p:nvSpPr>
          <p:cNvPr id="3" name="Content Placeholder 2"/>
          <p:cNvSpPr>
            <a:spLocks noGrp="1"/>
          </p:cNvSpPr>
          <p:nvPr>
            <p:ph idx="1"/>
          </p:nvPr>
        </p:nvSpPr>
        <p:spPr>
          <a:xfrm>
            <a:off x="195513" y="1587250"/>
            <a:ext cx="5387139" cy="4351338"/>
          </a:xfrm>
        </p:spPr>
        <p:txBody>
          <a:bodyPr/>
          <a:lstStyle/>
          <a:p>
            <a:r>
              <a:rPr lang="en-US" dirty="0"/>
              <a:t>T</a:t>
            </a:r>
            <a:r>
              <a:rPr lang="en-US" dirty="0" smtClean="0"/>
              <a:t>hin</a:t>
            </a:r>
            <a:r>
              <a:rPr lang="en-US" dirty="0"/>
              <a:t>, </a:t>
            </a:r>
            <a:r>
              <a:rPr lang="en-US" dirty="0" smtClean="0"/>
              <a:t>reddish </a:t>
            </a:r>
            <a:r>
              <a:rPr lang="en-US" dirty="0"/>
              <a:t>summer coat </a:t>
            </a:r>
            <a:endParaRPr lang="en-US" dirty="0" smtClean="0"/>
          </a:p>
          <a:p>
            <a:r>
              <a:rPr lang="en-US" dirty="0" smtClean="0"/>
              <a:t>Shed and </a:t>
            </a:r>
            <a:r>
              <a:rPr lang="en-US" dirty="0"/>
              <a:t>replaced by a dense winter coat of </a:t>
            </a:r>
            <a:r>
              <a:rPr lang="en-US" dirty="0" smtClean="0"/>
              <a:t>darker gray/brown </a:t>
            </a:r>
            <a:r>
              <a:rPr lang="en-US" dirty="0"/>
              <a:t>hollow hairs about </a:t>
            </a:r>
            <a:r>
              <a:rPr lang="en-US" dirty="0" smtClean="0"/>
              <a:t>2 in long, </a:t>
            </a:r>
            <a:r>
              <a:rPr lang="en-US" dirty="0"/>
              <a:t>with an undercoat of short, soft </a:t>
            </a:r>
            <a:r>
              <a:rPr lang="en-US" dirty="0" smtClean="0"/>
              <a:t>hairs</a:t>
            </a:r>
            <a:endParaRPr lang="en-US" dirty="0"/>
          </a:p>
          <a:p>
            <a:r>
              <a:rPr lang="en-US" dirty="0" smtClean="0"/>
              <a:t>Hollow hairs trap warm air and insulate the animal</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070" t="65365" r="31517" b="7040"/>
          <a:stretch/>
        </p:blipFill>
        <p:spPr>
          <a:xfrm>
            <a:off x="4146452" y="4283242"/>
            <a:ext cx="4553994" cy="25747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2807" t="20584" r="701" b="6199"/>
          <a:stretch/>
        </p:blipFill>
        <p:spPr>
          <a:xfrm>
            <a:off x="5727031" y="142096"/>
            <a:ext cx="2973415" cy="2890308"/>
          </a:xfrm>
          <a:prstGeom prst="rect">
            <a:avLst/>
          </a:prstGeom>
        </p:spPr>
      </p:pic>
    </p:spTree>
    <p:extLst>
      <p:ext uri="{BB962C8B-B14F-4D97-AF65-F5344CB8AC3E}">
        <p14:creationId xmlns:p14="http://schemas.microsoft.com/office/powerpoint/2010/main" val="2287376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308116" y="148389"/>
            <a:ext cx="6908800" cy="1219200"/>
          </a:xfrm>
        </p:spPr>
        <p:txBody>
          <a:bodyPr>
            <a:normAutofit/>
          </a:bodyPr>
          <a:lstStyle/>
          <a:p>
            <a:pPr>
              <a:defRPr/>
            </a:pPr>
            <a:r>
              <a:rPr lang="en-US" dirty="0" smtClean="0"/>
              <a:t>Mating Season (rut)</a:t>
            </a:r>
          </a:p>
        </p:txBody>
      </p:sp>
      <p:sp>
        <p:nvSpPr>
          <p:cNvPr id="472067" name="Text Box 3"/>
          <p:cNvSpPr txBox="1">
            <a:spLocks noChangeArrowheads="1"/>
          </p:cNvSpPr>
          <p:nvPr/>
        </p:nvSpPr>
        <p:spPr bwMode="auto">
          <a:xfrm>
            <a:off x="272716" y="3749457"/>
            <a:ext cx="8406064" cy="2246769"/>
          </a:xfrm>
          <a:prstGeom prst="rect">
            <a:avLst/>
          </a:prstGeom>
          <a:noFill/>
          <a:ln w="9525" algn="ctr">
            <a:noFill/>
            <a:miter lim="800000"/>
            <a:headEnd/>
            <a:tailEnd/>
          </a:ln>
          <a:effectLst/>
        </p:spPr>
        <p:txBody>
          <a:bodyPr wrap="square">
            <a:spAutoFit/>
          </a:bodyPr>
          <a:lstStyle/>
          <a:p>
            <a:pPr marL="223838" indent="-223838" eaLnBrk="0" fontAlgn="base" hangingPunct="0">
              <a:spcBef>
                <a:spcPct val="0"/>
              </a:spcBef>
              <a:spcAft>
                <a:spcPct val="0"/>
              </a:spcAft>
              <a:buFontTx/>
              <a:buChar char="•"/>
              <a:defRPr/>
            </a:pPr>
            <a:r>
              <a:rPr lang="en-US" altLang="en-US" sz="2800" dirty="0" smtClean="0">
                <a:solidFill>
                  <a:srgbClr val="FFFF99"/>
                </a:solidFill>
              </a:rPr>
              <a:t>Most females begin breeding at 1 </a:t>
            </a:r>
            <a:r>
              <a:rPr lang="en-US" altLang="en-US" sz="2800" dirty="0">
                <a:solidFill>
                  <a:srgbClr val="FFFF99"/>
                </a:solidFill>
              </a:rPr>
              <a:t>½ years </a:t>
            </a:r>
            <a:endParaRPr lang="en-US" altLang="en-US" sz="2800" dirty="0" smtClean="0">
              <a:solidFill>
                <a:srgbClr val="FFFF99"/>
              </a:solidFill>
            </a:endParaRPr>
          </a:p>
          <a:p>
            <a:pPr marL="223838" indent="-223838" eaLnBrk="0" fontAlgn="base" hangingPunct="0">
              <a:spcBef>
                <a:spcPct val="0"/>
              </a:spcBef>
              <a:spcAft>
                <a:spcPct val="0"/>
              </a:spcAft>
              <a:buFontTx/>
              <a:buChar char="•"/>
              <a:defRPr/>
            </a:pPr>
            <a:r>
              <a:rPr lang="en-US" sz="2800" dirty="0" smtClean="0">
                <a:solidFill>
                  <a:srgbClr val="FFFF99"/>
                </a:solidFill>
              </a:rPr>
              <a:t>Doe </a:t>
            </a:r>
            <a:r>
              <a:rPr lang="en-US" sz="2800" dirty="0">
                <a:solidFill>
                  <a:srgbClr val="FFFF99"/>
                </a:solidFill>
              </a:rPr>
              <a:t>fawns reaching </a:t>
            </a:r>
            <a:r>
              <a:rPr lang="en-US" sz="2800" dirty="0" smtClean="0">
                <a:solidFill>
                  <a:srgbClr val="FFFF99"/>
                </a:solidFill>
              </a:rPr>
              <a:t>critical </a:t>
            </a:r>
            <a:r>
              <a:rPr lang="en-US" sz="2800" dirty="0">
                <a:solidFill>
                  <a:srgbClr val="FFFF99"/>
                </a:solidFill>
              </a:rPr>
              <a:t>size (80-90 </a:t>
            </a:r>
            <a:r>
              <a:rPr lang="en-US" sz="2800" dirty="0" err="1">
                <a:solidFill>
                  <a:srgbClr val="FFFF99"/>
                </a:solidFill>
              </a:rPr>
              <a:t>lbs</a:t>
            </a:r>
            <a:r>
              <a:rPr lang="en-US" sz="2800" dirty="0">
                <a:solidFill>
                  <a:srgbClr val="FFFF99"/>
                </a:solidFill>
              </a:rPr>
              <a:t>) come into estrous their first fall; but breed later than adult </a:t>
            </a:r>
            <a:r>
              <a:rPr lang="en-US" sz="2800" dirty="0" smtClean="0">
                <a:solidFill>
                  <a:srgbClr val="FFFF99"/>
                </a:solidFill>
              </a:rPr>
              <a:t>does</a:t>
            </a:r>
          </a:p>
          <a:p>
            <a:pPr marL="223838" indent="-223838" eaLnBrk="0" fontAlgn="base" hangingPunct="0">
              <a:spcBef>
                <a:spcPct val="0"/>
              </a:spcBef>
              <a:spcAft>
                <a:spcPct val="0"/>
              </a:spcAft>
              <a:buFontTx/>
              <a:buChar char="•"/>
              <a:defRPr/>
            </a:pPr>
            <a:r>
              <a:rPr lang="en-US" sz="2800" dirty="0" smtClean="0">
                <a:solidFill>
                  <a:srgbClr val="FFFF99"/>
                </a:solidFill>
              </a:rPr>
              <a:t>Peak </a:t>
            </a:r>
            <a:r>
              <a:rPr lang="en-US" sz="2800" dirty="0">
                <a:solidFill>
                  <a:srgbClr val="FFFF99"/>
                </a:solidFill>
              </a:rPr>
              <a:t>breeding by fawns </a:t>
            </a:r>
            <a:r>
              <a:rPr lang="en-US" sz="2800" dirty="0" smtClean="0">
                <a:solidFill>
                  <a:srgbClr val="FFFF99"/>
                </a:solidFill>
              </a:rPr>
              <a:t>- late </a:t>
            </a:r>
            <a:r>
              <a:rPr lang="en-US" sz="2800" dirty="0">
                <a:solidFill>
                  <a:srgbClr val="FFFF99"/>
                </a:solidFill>
              </a:rPr>
              <a:t>November and early </a:t>
            </a:r>
            <a:r>
              <a:rPr lang="en-US" sz="2800" dirty="0" smtClean="0">
                <a:solidFill>
                  <a:srgbClr val="FFFF99"/>
                </a:solidFill>
              </a:rPr>
              <a:t>December</a:t>
            </a:r>
            <a:endParaRPr lang="en-US" sz="2800" b="1" dirty="0">
              <a:solidFill>
                <a:srgbClr val="FFFF99"/>
              </a:solidFill>
              <a:effectLst>
                <a:outerShdw blurRad="38100" dist="38100" dir="2700000" algn="tl">
                  <a:srgbClr val="000000"/>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403" t="9340" r="19649" b="20959"/>
          <a:stretch/>
        </p:blipFill>
        <p:spPr>
          <a:xfrm>
            <a:off x="5358062" y="344904"/>
            <a:ext cx="3574910" cy="3096128"/>
          </a:xfrm>
          <a:prstGeom prst="rect">
            <a:avLst/>
          </a:prstGeom>
        </p:spPr>
      </p:pic>
      <p:sp>
        <p:nvSpPr>
          <p:cNvPr id="3" name="TextBox 2"/>
          <p:cNvSpPr txBox="1"/>
          <p:nvPr/>
        </p:nvSpPr>
        <p:spPr>
          <a:xfrm>
            <a:off x="272716" y="1171074"/>
            <a:ext cx="5085346" cy="2677656"/>
          </a:xfrm>
          <a:prstGeom prst="rect">
            <a:avLst/>
          </a:prstGeom>
          <a:noFill/>
        </p:spPr>
        <p:txBody>
          <a:bodyPr wrap="square" rtlCol="0">
            <a:spAutoFit/>
          </a:bodyPr>
          <a:lstStyle/>
          <a:p>
            <a:pPr marL="223838" indent="-223838" eaLnBrk="0" fontAlgn="base" hangingPunct="0">
              <a:spcBef>
                <a:spcPct val="0"/>
              </a:spcBef>
              <a:spcAft>
                <a:spcPct val="0"/>
              </a:spcAft>
              <a:buFontTx/>
              <a:buChar char="•"/>
              <a:defRPr/>
            </a:pPr>
            <a:r>
              <a:rPr lang="en-US" sz="2800" dirty="0">
                <a:solidFill>
                  <a:srgbClr val="FFFF99"/>
                </a:solidFill>
              </a:rPr>
              <a:t>Breed </a:t>
            </a:r>
            <a:r>
              <a:rPr lang="en-US" sz="2800" dirty="0" smtClean="0">
                <a:solidFill>
                  <a:srgbClr val="FFFF99"/>
                </a:solidFill>
              </a:rPr>
              <a:t>October - January</a:t>
            </a:r>
            <a:r>
              <a:rPr lang="en-US" sz="2800" dirty="0">
                <a:solidFill>
                  <a:srgbClr val="FFFF99"/>
                </a:solidFill>
              </a:rPr>
              <a:t>, with the peak breeding period in mid-November</a:t>
            </a:r>
          </a:p>
          <a:p>
            <a:pPr marL="223838" indent="-223838" eaLnBrk="0" fontAlgn="base" hangingPunct="0">
              <a:spcBef>
                <a:spcPct val="0"/>
              </a:spcBef>
              <a:spcAft>
                <a:spcPct val="0"/>
              </a:spcAft>
              <a:buFontTx/>
              <a:buChar char="•"/>
              <a:defRPr/>
            </a:pPr>
            <a:r>
              <a:rPr lang="en-US" sz="2800" dirty="0">
                <a:solidFill>
                  <a:srgbClr val="FFFF99"/>
                </a:solidFill>
              </a:rPr>
              <a:t>Bucks usually become sexually mature when </a:t>
            </a:r>
            <a:r>
              <a:rPr lang="en-US" sz="2800" dirty="0" smtClean="0">
                <a:solidFill>
                  <a:srgbClr val="FFFF99"/>
                </a:solidFill>
              </a:rPr>
              <a:t>1</a:t>
            </a:r>
            <a:r>
              <a:rPr lang="en-US" sz="2800" dirty="0">
                <a:solidFill>
                  <a:srgbClr val="FFFF99"/>
                </a:solidFill>
              </a:rPr>
              <a:t> </a:t>
            </a:r>
            <a:r>
              <a:rPr lang="en-US" sz="2800" dirty="0" smtClean="0">
                <a:solidFill>
                  <a:srgbClr val="FFFF99"/>
                </a:solidFill>
              </a:rPr>
              <a:t>½ years </a:t>
            </a:r>
            <a:r>
              <a:rPr lang="en-US" sz="2800" dirty="0">
                <a:solidFill>
                  <a:srgbClr val="FFFF99"/>
                </a:solidFill>
              </a:rPr>
              <a:t>old (their second fall)</a:t>
            </a:r>
          </a:p>
        </p:txBody>
      </p:sp>
    </p:spTree>
    <p:extLst>
      <p:ext uri="{BB962C8B-B14F-4D97-AF65-F5344CB8AC3E}">
        <p14:creationId xmlns:p14="http://schemas.microsoft.com/office/powerpoint/2010/main" val="2107255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56578" y="1850656"/>
            <a:ext cx="8772193"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endParaRPr lang="en-US" sz="2800" u="sng" dirty="0">
              <a:solidFill>
                <a:srgbClr val="FFFF99"/>
              </a:solidFill>
            </a:endParaRPr>
          </a:p>
          <a:p>
            <a:pPr algn="l"/>
            <a:r>
              <a:rPr lang="en-US" sz="3200" dirty="0">
                <a:solidFill>
                  <a:srgbClr val="FFFF99"/>
                </a:solidFill>
              </a:rPr>
              <a:t>Over</a:t>
            </a:r>
            <a:r>
              <a:rPr lang="en-US" sz="2800" dirty="0">
                <a:solidFill>
                  <a:srgbClr val="FFFF99"/>
                </a:solidFill>
              </a:rPr>
              <a:t> 50% of the herd </a:t>
            </a:r>
            <a:r>
              <a:rPr lang="en-US" sz="2800" dirty="0" smtClean="0">
                <a:solidFill>
                  <a:srgbClr val="FFFF99"/>
                </a:solidFill>
              </a:rPr>
              <a:t>must </a:t>
            </a:r>
            <a:r>
              <a:rPr lang="en-US" sz="2800" dirty="0">
                <a:solidFill>
                  <a:srgbClr val="FFFF99"/>
                </a:solidFill>
              </a:rPr>
              <a:t>die or go elsewhere </a:t>
            </a:r>
            <a:r>
              <a:rPr lang="en-US" sz="2800" b="1" dirty="0">
                <a:solidFill>
                  <a:srgbClr val="FFFF99"/>
                </a:solidFill>
              </a:rPr>
              <a:t>annually</a:t>
            </a:r>
            <a:r>
              <a:rPr lang="en-US" sz="2800" dirty="0">
                <a:solidFill>
                  <a:srgbClr val="FFFF99"/>
                </a:solidFill>
              </a:rPr>
              <a:t> </a:t>
            </a:r>
            <a:r>
              <a:rPr lang="en-US" sz="2800" dirty="0" smtClean="0">
                <a:solidFill>
                  <a:srgbClr val="FFFF99"/>
                </a:solidFill>
              </a:rPr>
              <a:t>just for population to stay the same</a:t>
            </a:r>
          </a:p>
        </p:txBody>
      </p:sp>
      <p:sp>
        <p:nvSpPr>
          <p:cNvPr id="10" name="Title 1"/>
          <p:cNvSpPr>
            <a:spLocks noGrp="1"/>
          </p:cNvSpPr>
          <p:nvPr>
            <p:ph type="title"/>
          </p:nvPr>
        </p:nvSpPr>
        <p:spPr>
          <a:xfrm>
            <a:off x="560832" y="418325"/>
            <a:ext cx="7871079" cy="1325563"/>
          </a:xfrm>
        </p:spPr>
        <p:txBody>
          <a:bodyPr>
            <a:normAutofit/>
          </a:bodyPr>
          <a:lstStyle/>
          <a:p>
            <a:pPr algn="ctr"/>
            <a:r>
              <a:rPr lang="en-US" dirty="0" smtClean="0"/>
              <a:t>Deer Populations Can Grow Quickly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024" y="3297206"/>
            <a:ext cx="4608576" cy="3454026"/>
          </a:xfrm>
          <a:prstGeom prst="rect">
            <a:avLst/>
          </a:prstGeom>
        </p:spPr>
      </p:pic>
    </p:spTree>
    <p:extLst>
      <p:ext uri="{BB962C8B-B14F-4D97-AF65-F5344CB8AC3E}">
        <p14:creationId xmlns:p14="http://schemas.microsoft.com/office/powerpoint/2010/main" val="63577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19" y="910558"/>
            <a:ext cx="7886700" cy="1325563"/>
          </a:xfrm>
        </p:spPr>
        <p:txBody>
          <a:bodyPr/>
          <a:lstStyle/>
          <a:p>
            <a:r>
              <a:rPr lang="en-US" dirty="0" smtClean="0"/>
              <a:t>Fawns</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9969"/>
          <a:stretch/>
        </p:blipFill>
        <p:spPr>
          <a:xfrm>
            <a:off x="2770793" y="236789"/>
            <a:ext cx="5503926" cy="3303630"/>
          </a:xfrm>
        </p:spPr>
      </p:pic>
      <p:sp>
        <p:nvSpPr>
          <p:cNvPr id="7" name="Rectangle 6"/>
          <p:cNvSpPr/>
          <p:nvPr/>
        </p:nvSpPr>
        <p:spPr>
          <a:xfrm>
            <a:off x="168442" y="3861261"/>
            <a:ext cx="8325854" cy="2677656"/>
          </a:xfrm>
          <a:prstGeom prst="rect">
            <a:avLst/>
          </a:prstGeom>
        </p:spPr>
        <p:txBody>
          <a:bodyPr wrap="square">
            <a:spAutoFit/>
          </a:bodyPr>
          <a:lstStyle/>
          <a:p>
            <a:pPr marL="288925" indent="-288925">
              <a:buFontTx/>
              <a:buChar char="•"/>
            </a:pPr>
            <a:r>
              <a:rPr lang="en-US" altLang="en-US" sz="2800" dirty="0" smtClean="0">
                <a:solidFill>
                  <a:srgbClr val="FFFF99"/>
                </a:solidFill>
              </a:rPr>
              <a:t>Most </a:t>
            </a:r>
            <a:r>
              <a:rPr lang="en-US" altLang="en-US" sz="2800" dirty="0">
                <a:solidFill>
                  <a:srgbClr val="FFFF99"/>
                </a:solidFill>
              </a:rPr>
              <a:t>fawns are born during May and </a:t>
            </a:r>
            <a:r>
              <a:rPr lang="en-US" altLang="en-US" sz="2800" dirty="0" smtClean="0">
                <a:solidFill>
                  <a:srgbClr val="FFFF99"/>
                </a:solidFill>
              </a:rPr>
              <a:t>June</a:t>
            </a:r>
          </a:p>
          <a:p>
            <a:pPr marL="288925" indent="-288925">
              <a:buFontTx/>
              <a:buChar char="•"/>
            </a:pPr>
            <a:r>
              <a:rPr lang="en-US" altLang="en-US" sz="2800" dirty="0" smtClean="0">
                <a:solidFill>
                  <a:srgbClr val="FFFF99"/>
                </a:solidFill>
              </a:rPr>
              <a:t>Fawns born to females in their first year born later in the summer</a:t>
            </a:r>
          </a:p>
          <a:p>
            <a:pPr marL="288925" indent="-288925">
              <a:buFontTx/>
              <a:buChar char="•"/>
            </a:pPr>
            <a:r>
              <a:rPr lang="en-US" altLang="en-US" sz="2800" dirty="0" smtClean="0">
                <a:solidFill>
                  <a:srgbClr val="FFFF99"/>
                </a:solidFill>
              </a:rPr>
              <a:t>Fawns </a:t>
            </a:r>
            <a:r>
              <a:rPr lang="en-US" altLang="en-US" sz="2800" dirty="0">
                <a:solidFill>
                  <a:srgbClr val="FFFF99"/>
                </a:solidFill>
              </a:rPr>
              <a:t>can stand within minutes after being </a:t>
            </a:r>
            <a:r>
              <a:rPr lang="en-US" altLang="en-US" sz="2800" dirty="0" smtClean="0">
                <a:solidFill>
                  <a:srgbClr val="FFFF99"/>
                </a:solidFill>
              </a:rPr>
              <a:t>born</a:t>
            </a:r>
            <a:endParaRPr lang="en-US" altLang="en-US" sz="2800" dirty="0">
              <a:solidFill>
                <a:srgbClr val="FFFF99"/>
              </a:solidFill>
            </a:endParaRPr>
          </a:p>
          <a:p>
            <a:pPr marL="288925" indent="-288925">
              <a:buFontTx/>
              <a:buChar char="•"/>
            </a:pPr>
            <a:r>
              <a:rPr lang="en-US" altLang="en-US" sz="2800" dirty="0" smtClean="0">
                <a:solidFill>
                  <a:srgbClr val="FFFF99"/>
                </a:solidFill>
              </a:rPr>
              <a:t>In </a:t>
            </a:r>
            <a:r>
              <a:rPr lang="en-US" altLang="en-US" sz="2800" dirty="0">
                <a:solidFill>
                  <a:srgbClr val="FFFF99"/>
                </a:solidFill>
              </a:rPr>
              <a:t>good habitat most does give birth to </a:t>
            </a:r>
            <a:r>
              <a:rPr lang="en-US" altLang="en-US" sz="2800" dirty="0" smtClean="0">
                <a:solidFill>
                  <a:srgbClr val="FFFF99"/>
                </a:solidFill>
              </a:rPr>
              <a:t>two fawns (3 possible)</a:t>
            </a:r>
            <a:endParaRPr lang="en-US" altLang="en-US" sz="2800" dirty="0">
              <a:solidFill>
                <a:srgbClr val="FFFF99"/>
              </a:solidFill>
            </a:endParaRPr>
          </a:p>
        </p:txBody>
      </p:sp>
    </p:spTree>
    <p:extLst>
      <p:ext uri="{BB962C8B-B14F-4D97-AF65-F5344CB8AC3E}">
        <p14:creationId xmlns:p14="http://schemas.microsoft.com/office/powerpoint/2010/main" val="269331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365126"/>
            <a:ext cx="7381875" cy="1325563"/>
          </a:xfrm>
        </p:spPr>
        <p:txBody>
          <a:bodyPr/>
          <a:lstStyle/>
          <a:p>
            <a:r>
              <a:rPr lang="en-US" dirty="0" smtClean="0"/>
              <a:t>Fawns</a:t>
            </a:r>
            <a:endParaRPr lang="en-US" dirty="0"/>
          </a:p>
        </p:txBody>
      </p:sp>
      <p:sp>
        <p:nvSpPr>
          <p:cNvPr id="3" name="Content Placeholder 2"/>
          <p:cNvSpPr>
            <a:spLocks noGrp="1"/>
          </p:cNvSpPr>
          <p:nvPr>
            <p:ph idx="1"/>
          </p:nvPr>
        </p:nvSpPr>
        <p:spPr>
          <a:xfrm>
            <a:off x="224089" y="1690689"/>
            <a:ext cx="5262310" cy="4351338"/>
          </a:xfrm>
        </p:spPr>
        <p:txBody>
          <a:bodyPr/>
          <a:lstStyle/>
          <a:p>
            <a:pPr>
              <a:spcBef>
                <a:spcPct val="0"/>
              </a:spcBef>
              <a:tabLst>
                <a:tab pos="285750" algn="l"/>
              </a:tabLst>
            </a:pPr>
            <a:r>
              <a:rPr lang="en-US" altLang="en-US" dirty="0" smtClean="0"/>
              <a:t>Reddish brown </a:t>
            </a:r>
            <a:r>
              <a:rPr lang="en-US" altLang="en-US" dirty="0"/>
              <a:t>with white spots </a:t>
            </a:r>
            <a:r>
              <a:rPr lang="en-US" altLang="en-US" dirty="0" smtClean="0"/>
              <a:t>for camouflage</a:t>
            </a:r>
          </a:p>
          <a:p>
            <a:pPr>
              <a:spcBef>
                <a:spcPct val="0"/>
              </a:spcBef>
              <a:tabLst>
                <a:tab pos="285750" algn="l"/>
              </a:tabLst>
            </a:pPr>
            <a:r>
              <a:rPr lang="en-US" altLang="en-US" dirty="0" smtClean="0"/>
              <a:t>Spots look like sunlight hitting the forest floor </a:t>
            </a:r>
          </a:p>
          <a:p>
            <a:pPr>
              <a:spcBef>
                <a:spcPct val="0"/>
              </a:spcBef>
              <a:tabLst>
                <a:tab pos="285750" algn="l"/>
              </a:tabLst>
            </a:pPr>
            <a:r>
              <a:rPr lang="en-US" altLang="en-US" dirty="0" smtClean="0"/>
              <a:t>The </a:t>
            </a:r>
            <a:r>
              <a:rPr lang="en-US" altLang="en-US" dirty="0"/>
              <a:t>mother leaves the fawns well-hidden for hours </a:t>
            </a:r>
            <a:r>
              <a:rPr lang="en-US" altLang="en-US" dirty="0" smtClean="0"/>
              <a:t>while </a:t>
            </a:r>
            <a:r>
              <a:rPr lang="en-US" altLang="en-US" dirty="0"/>
              <a:t>she feeds </a:t>
            </a:r>
            <a:r>
              <a:rPr lang="en-US" altLang="en-US" dirty="0" smtClean="0"/>
              <a:t>nearby</a:t>
            </a:r>
            <a:endParaRPr lang="en-US" altLang="en-US" dirty="0"/>
          </a:p>
          <a:p>
            <a:pPr marL="285750" indent="-285750">
              <a:spcBef>
                <a:spcPct val="0"/>
              </a:spcBef>
              <a:buFontTx/>
              <a:buChar char="•"/>
            </a:pPr>
            <a:r>
              <a:rPr lang="en-US" altLang="en-US" dirty="0"/>
              <a:t>F</a:t>
            </a:r>
            <a:r>
              <a:rPr lang="en-US" altLang="en-US" dirty="0" smtClean="0"/>
              <a:t>awns </a:t>
            </a:r>
            <a:r>
              <a:rPr lang="en-US" altLang="en-US" dirty="0"/>
              <a:t>lay </a:t>
            </a:r>
            <a:r>
              <a:rPr lang="en-US" altLang="en-US" dirty="0" smtClean="0"/>
              <a:t>still </a:t>
            </a:r>
            <a:r>
              <a:rPr lang="en-US" altLang="en-US" dirty="0"/>
              <a:t>on the </a:t>
            </a:r>
            <a:r>
              <a:rPr lang="en-US" altLang="en-US" dirty="0" smtClean="0"/>
              <a:t>ground, </a:t>
            </a:r>
            <a:r>
              <a:rPr lang="en-US" altLang="en-US" dirty="0"/>
              <a:t>making it difficult for predators to find </a:t>
            </a:r>
            <a:r>
              <a:rPr lang="en-US" altLang="en-US" dirty="0" smtClean="0"/>
              <a:t>them</a:t>
            </a:r>
            <a:endParaRPr lang="en-US" altLang="en-US" dirty="0"/>
          </a:p>
          <a:p>
            <a:pPr marL="0" indent="0"/>
            <a:endParaRPr lang="en-US"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7620" t="7683" r="8882" b="10081"/>
          <a:stretch/>
        </p:blipFill>
        <p:spPr>
          <a:xfrm>
            <a:off x="5486399" y="2132986"/>
            <a:ext cx="3176337" cy="2665457"/>
          </a:xfrm>
          <a:prstGeom prst="rect">
            <a:avLst/>
          </a:prstGeom>
        </p:spPr>
      </p:pic>
    </p:spTree>
    <p:extLst>
      <p:ext uri="{BB962C8B-B14F-4D97-AF65-F5344CB8AC3E}">
        <p14:creationId xmlns:p14="http://schemas.microsoft.com/office/powerpoint/2010/main" val="361292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365126"/>
            <a:ext cx="7381875" cy="1325563"/>
          </a:xfrm>
        </p:spPr>
        <p:txBody>
          <a:bodyPr/>
          <a:lstStyle/>
          <a:p>
            <a:r>
              <a:rPr lang="en-US" dirty="0" smtClean="0"/>
              <a:t>Predation</a:t>
            </a:r>
            <a:endParaRPr lang="en-US" dirty="0"/>
          </a:p>
        </p:txBody>
      </p:sp>
      <p:sp>
        <p:nvSpPr>
          <p:cNvPr id="3" name="Content Placeholder 2"/>
          <p:cNvSpPr>
            <a:spLocks noGrp="1"/>
          </p:cNvSpPr>
          <p:nvPr>
            <p:ph idx="1"/>
          </p:nvPr>
        </p:nvSpPr>
        <p:spPr>
          <a:xfrm>
            <a:off x="224089" y="2065827"/>
            <a:ext cx="5262310" cy="4351338"/>
          </a:xfrm>
        </p:spPr>
        <p:txBody>
          <a:bodyPr/>
          <a:lstStyle/>
          <a:p>
            <a:pPr>
              <a:spcBef>
                <a:spcPct val="0"/>
              </a:spcBef>
              <a:tabLst>
                <a:tab pos="285750" algn="l"/>
              </a:tabLst>
            </a:pPr>
            <a:r>
              <a:rPr lang="en-US" altLang="en-US" dirty="0" smtClean="0"/>
              <a:t>Bears, coyotes and bobcats most common predators</a:t>
            </a:r>
          </a:p>
          <a:p>
            <a:pPr>
              <a:spcBef>
                <a:spcPct val="0"/>
              </a:spcBef>
              <a:tabLst>
                <a:tab pos="285750" algn="l"/>
              </a:tabLst>
            </a:pPr>
            <a:r>
              <a:rPr lang="en-US" altLang="en-US" dirty="0" smtClean="0"/>
              <a:t>Predation most common on fawns during their first 9 weeks</a:t>
            </a:r>
          </a:p>
          <a:p>
            <a:pPr>
              <a:spcBef>
                <a:spcPct val="0"/>
              </a:spcBef>
              <a:tabLst>
                <a:tab pos="285750" algn="l"/>
              </a:tabLst>
            </a:pPr>
            <a:r>
              <a:rPr lang="en-US" altLang="en-US" dirty="0" smtClean="0"/>
              <a:t>Adult deer are rarely killed by predators (&lt;1% of mortality in adults due to predators)</a:t>
            </a:r>
          </a:p>
          <a:p>
            <a:pPr>
              <a:spcBef>
                <a:spcPct val="0"/>
              </a:spcBef>
              <a:tabLst>
                <a:tab pos="285750" algn="l"/>
              </a:tabLst>
            </a:pPr>
            <a:r>
              <a:rPr lang="en-US" altLang="en-US" b="1" dirty="0" smtClean="0"/>
              <a:t>Predation on fawns can slow population growth but does not reduce population size</a:t>
            </a:r>
            <a:endParaRPr lang="en-US" altLang="en-US" b="1" dirty="0"/>
          </a:p>
          <a:p>
            <a:pPr marL="0" indent="0"/>
            <a:endParaRPr lang="en-US" dirty="0"/>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1748" t="18024" r="22273" b="15089"/>
          <a:stretch/>
        </p:blipFill>
        <p:spPr>
          <a:xfrm>
            <a:off x="5614737" y="429933"/>
            <a:ext cx="3047999" cy="2731423"/>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7620" t="7683" r="8882" b="10081"/>
          <a:stretch/>
        </p:blipFill>
        <p:spPr>
          <a:xfrm>
            <a:off x="5486399" y="3376570"/>
            <a:ext cx="3176337" cy="2665457"/>
          </a:xfrm>
          <a:prstGeom prst="rect">
            <a:avLst/>
          </a:prstGeom>
        </p:spPr>
      </p:pic>
    </p:spTree>
    <p:extLst>
      <p:ext uri="{BB962C8B-B14F-4D97-AF65-F5344CB8AC3E}">
        <p14:creationId xmlns:p14="http://schemas.microsoft.com/office/powerpoint/2010/main" val="2617102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Food</a:t>
            </a:r>
            <a:endParaRPr lang="en-US" dirty="0"/>
          </a:p>
        </p:txBody>
      </p:sp>
      <p:sp>
        <p:nvSpPr>
          <p:cNvPr id="3" name="Content Placeholder 2"/>
          <p:cNvSpPr>
            <a:spLocks noGrp="1"/>
          </p:cNvSpPr>
          <p:nvPr>
            <p:ph idx="1"/>
          </p:nvPr>
        </p:nvSpPr>
        <p:spPr>
          <a:xfrm>
            <a:off x="628650" y="1167898"/>
            <a:ext cx="7886700" cy="4351338"/>
          </a:xfrm>
        </p:spPr>
        <p:txBody>
          <a:bodyPr/>
          <a:lstStyle/>
          <a:p>
            <a:pPr marL="0" indent="0">
              <a:buNone/>
            </a:pPr>
            <a:r>
              <a:rPr lang="en-US" dirty="0" smtClean="0"/>
              <a:t>Spring and Summer – deer feed on grasses and other herbaceous vegetation in addition to leaves, buds and twigs</a:t>
            </a:r>
          </a:p>
          <a:p>
            <a:pPr marL="0" indent="0">
              <a:buNone/>
            </a:pPr>
            <a:r>
              <a:rPr lang="en-US" dirty="0" smtClean="0"/>
              <a:t>Fall – hard mast (acorns, beech nuts, etc.), apples and other foods available </a:t>
            </a:r>
          </a:p>
          <a:p>
            <a:pPr marL="0" indent="0">
              <a:buNone/>
            </a:pPr>
            <a:r>
              <a:rPr lang="en-US" dirty="0" smtClean="0"/>
              <a:t>Winter – primarily buds and twigs (woody browse)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884" y="3968197"/>
            <a:ext cx="4276209" cy="2841006"/>
          </a:xfrm>
          <a:prstGeom prst="rect">
            <a:avLst/>
          </a:prstGeom>
        </p:spPr>
      </p:pic>
    </p:spTree>
    <p:extLst>
      <p:ext uri="{BB962C8B-B14F-4D97-AF65-F5344CB8AC3E}">
        <p14:creationId xmlns:p14="http://schemas.microsoft.com/office/powerpoint/2010/main" val="90128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804137" y="368968"/>
            <a:ext cx="6908800" cy="1219200"/>
          </a:xfrm>
        </p:spPr>
        <p:txBody>
          <a:bodyPr>
            <a:noAutofit/>
          </a:bodyPr>
          <a:lstStyle/>
          <a:p>
            <a:pPr>
              <a:defRPr/>
            </a:pPr>
            <a:r>
              <a:rPr lang="en-US" b="1" dirty="0" smtClean="0"/>
              <a:t/>
            </a:r>
            <a:br>
              <a:rPr lang="en-US" b="1" dirty="0" smtClean="0"/>
            </a:br>
            <a:r>
              <a:rPr lang="en-US" sz="5400" dirty="0" smtClean="0"/>
              <a:t>Browse Facts</a:t>
            </a:r>
            <a:r>
              <a:rPr lang="en-US" dirty="0" smtClean="0"/>
              <a:t/>
            </a:r>
            <a:br>
              <a:rPr lang="en-US" dirty="0" smtClean="0"/>
            </a:br>
            <a:endParaRPr lang="en-US" dirty="0" smtClean="0"/>
          </a:p>
        </p:txBody>
      </p:sp>
      <p:sp>
        <p:nvSpPr>
          <p:cNvPr id="472067" name="Text Box 3"/>
          <p:cNvSpPr txBox="1">
            <a:spLocks noChangeArrowheads="1"/>
          </p:cNvSpPr>
          <p:nvPr/>
        </p:nvSpPr>
        <p:spPr bwMode="auto">
          <a:xfrm>
            <a:off x="417095" y="2300582"/>
            <a:ext cx="8726905" cy="3905685"/>
          </a:xfrm>
          <a:prstGeom prst="rect">
            <a:avLst/>
          </a:prstGeom>
          <a:noFill/>
          <a:ln w="9525" algn="ctr">
            <a:noFill/>
            <a:miter lim="800000"/>
            <a:headEnd/>
            <a:tailEnd/>
          </a:ln>
          <a:effectLst/>
        </p:spPr>
        <p:txBody>
          <a:bodyPr wrap="square">
            <a:spAutoFit/>
          </a:bodyPr>
          <a:lstStyle/>
          <a:p>
            <a:pPr eaLnBrk="0" fontAlgn="base" hangingPunct="0">
              <a:spcBef>
                <a:spcPct val="0"/>
              </a:spcBef>
              <a:spcAft>
                <a:spcPct val="0"/>
              </a:spcAft>
              <a:defRPr/>
            </a:pPr>
            <a:r>
              <a:rPr lang="en-US" sz="2800" dirty="0" smtClean="0">
                <a:solidFill>
                  <a:srgbClr val="FFFF99"/>
                </a:solidFill>
              </a:rPr>
              <a:t>Deer </a:t>
            </a:r>
            <a:r>
              <a:rPr lang="en-US" sz="2800" dirty="0">
                <a:solidFill>
                  <a:srgbClr val="FFFF99"/>
                </a:solidFill>
              </a:rPr>
              <a:t>need 6 to 8 </a:t>
            </a:r>
            <a:r>
              <a:rPr lang="en-US" sz="2800" dirty="0" err="1" smtClean="0">
                <a:solidFill>
                  <a:srgbClr val="FFFF99"/>
                </a:solidFill>
              </a:rPr>
              <a:t>lbs</a:t>
            </a:r>
            <a:r>
              <a:rPr lang="en-US" sz="2800" dirty="0" smtClean="0">
                <a:solidFill>
                  <a:srgbClr val="FFFF99"/>
                </a:solidFill>
              </a:rPr>
              <a:t> </a:t>
            </a:r>
            <a:r>
              <a:rPr lang="en-US" sz="2800" dirty="0">
                <a:solidFill>
                  <a:srgbClr val="FFFF99"/>
                </a:solidFill>
              </a:rPr>
              <a:t>of woody browse per </a:t>
            </a:r>
            <a:r>
              <a:rPr lang="en-US" sz="2800" dirty="0" smtClean="0">
                <a:solidFill>
                  <a:srgbClr val="FFFF99"/>
                </a:solidFill>
              </a:rPr>
              <a:t>day </a:t>
            </a:r>
          </a:p>
          <a:p>
            <a:pPr eaLnBrk="0" fontAlgn="base" hangingPunct="0">
              <a:spcBef>
                <a:spcPct val="0"/>
              </a:spcBef>
              <a:spcAft>
                <a:spcPct val="0"/>
              </a:spcAft>
              <a:defRPr/>
            </a:pPr>
            <a:r>
              <a:rPr lang="en-US" sz="2800" dirty="0" smtClean="0">
                <a:solidFill>
                  <a:srgbClr val="FFFF99"/>
                </a:solidFill>
              </a:rPr>
              <a:t>At </a:t>
            </a:r>
            <a:r>
              <a:rPr lang="en-US" sz="2800" dirty="0">
                <a:solidFill>
                  <a:srgbClr val="FFFF99"/>
                </a:solidFill>
              </a:rPr>
              <a:t>600 </a:t>
            </a:r>
            <a:r>
              <a:rPr lang="en-US" sz="2800" dirty="0" smtClean="0">
                <a:solidFill>
                  <a:srgbClr val="FFFF99"/>
                </a:solidFill>
              </a:rPr>
              <a:t>seedlings/</a:t>
            </a:r>
            <a:r>
              <a:rPr lang="en-US" sz="2800" dirty="0" err="1" smtClean="0">
                <a:solidFill>
                  <a:srgbClr val="FFFF99"/>
                </a:solidFill>
              </a:rPr>
              <a:t>lb</a:t>
            </a:r>
            <a:r>
              <a:rPr lang="en-US" sz="2800" dirty="0" smtClean="0">
                <a:solidFill>
                  <a:srgbClr val="FFFF99"/>
                </a:solidFill>
              </a:rPr>
              <a:t> that is:</a:t>
            </a:r>
            <a:endParaRPr lang="en-US" sz="2800" dirty="0">
              <a:solidFill>
                <a:srgbClr val="FFFF99"/>
              </a:solidFill>
            </a:endParaRPr>
          </a:p>
          <a:p>
            <a:pPr eaLnBrk="0" fontAlgn="base" hangingPunct="0">
              <a:spcBef>
                <a:spcPct val="0"/>
              </a:spcBef>
              <a:spcAft>
                <a:spcPct val="0"/>
              </a:spcAft>
              <a:buFontTx/>
              <a:buChar char="•"/>
              <a:defRPr/>
            </a:pPr>
            <a:endParaRPr lang="en-US" sz="2800" dirty="0">
              <a:solidFill>
                <a:srgbClr val="FFFF99"/>
              </a:solidFill>
            </a:endParaRPr>
          </a:p>
          <a:p>
            <a:pPr lvl="4" eaLnBrk="0" fontAlgn="base" hangingPunct="0">
              <a:spcBef>
                <a:spcPct val="0"/>
              </a:spcBef>
              <a:spcAft>
                <a:spcPct val="0"/>
              </a:spcAft>
              <a:defRPr/>
            </a:pPr>
            <a:r>
              <a:rPr lang="en-US" sz="2800" dirty="0" smtClean="0">
                <a:solidFill>
                  <a:srgbClr val="FFFF99"/>
                </a:solidFill>
              </a:rPr>
              <a:t>- 4,200 </a:t>
            </a:r>
            <a:r>
              <a:rPr lang="en-US" sz="2800" dirty="0">
                <a:solidFill>
                  <a:srgbClr val="FFFF99"/>
                </a:solidFill>
              </a:rPr>
              <a:t>seedlings per day</a:t>
            </a:r>
          </a:p>
          <a:p>
            <a:pPr lvl="2" eaLnBrk="0" fontAlgn="base" hangingPunct="0">
              <a:spcBef>
                <a:spcPct val="0"/>
              </a:spcBef>
              <a:spcAft>
                <a:spcPct val="0"/>
              </a:spcAft>
              <a:defRPr/>
            </a:pPr>
            <a:r>
              <a:rPr lang="en-US" sz="2800" dirty="0">
                <a:solidFill>
                  <a:srgbClr val="FFFF99"/>
                </a:solidFill>
              </a:rPr>
              <a:t> 	</a:t>
            </a:r>
            <a:r>
              <a:rPr lang="en-US" sz="2800" dirty="0" smtClean="0">
                <a:solidFill>
                  <a:srgbClr val="FFFF99"/>
                </a:solidFill>
              </a:rPr>
              <a:t>- &gt;</a:t>
            </a:r>
            <a:r>
              <a:rPr lang="en-US" sz="2800" dirty="0">
                <a:solidFill>
                  <a:srgbClr val="FFFF99"/>
                </a:solidFill>
              </a:rPr>
              <a:t>1.5 million </a:t>
            </a:r>
            <a:r>
              <a:rPr lang="en-US" sz="2800" dirty="0" smtClean="0">
                <a:solidFill>
                  <a:srgbClr val="FFFF99"/>
                </a:solidFill>
              </a:rPr>
              <a:t>seedlings/year/deer</a:t>
            </a:r>
            <a:endParaRPr lang="en-US" sz="2800" dirty="0">
              <a:solidFill>
                <a:srgbClr val="FFFF99"/>
              </a:solidFill>
            </a:endParaRPr>
          </a:p>
          <a:p>
            <a:pPr lvl="2" eaLnBrk="0" fontAlgn="base" hangingPunct="0">
              <a:spcBef>
                <a:spcPct val="0"/>
              </a:spcBef>
              <a:spcAft>
                <a:spcPct val="0"/>
              </a:spcAft>
              <a:defRPr/>
            </a:pPr>
            <a:r>
              <a:rPr lang="en-US" sz="2800" dirty="0">
                <a:solidFill>
                  <a:srgbClr val="FFFF99"/>
                </a:solidFill>
              </a:rPr>
              <a:t>	</a:t>
            </a:r>
          </a:p>
          <a:p>
            <a:pPr marL="63500" lvl="2" eaLnBrk="0" fontAlgn="base" hangingPunct="0">
              <a:spcBef>
                <a:spcPct val="0"/>
              </a:spcBef>
              <a:spcAft>
                <a:spcPct val="0"/>
              </a:spcAft>
              <a:defRPr/>
            </a:pPr>
            <a:r>
              <a:rPr lang="en-US" sz="2800" dirty="0">
                <a:solidFill>
                  <a:srgbClr val="FFFF99"/>
                </a:solidFill>
              </a:rPr>
              <a:t>Fortunately, most deer have access to other food resources in the fall and </a:t>
            </a:r>
            <a:r>
              <a:rPr lang="en-US" sz="2800" dirty="0" smtClean="0">
                <a:solidFill>
                  <a:srgbClr val="FFFF99"/>
                </a:solidFill>
              </a:rPr>
              <a:t>summer</a:t>
            </a:r>
            <a:endParaRPr lang="en-US" sz="2800" dirty="0">
              <a:solidFill>
                <a:srgbClr val="FFFF99"/>
              </a:solidFill>
            </a:endParaRPr>
          </a:p>
          <a:p>
            <a:pPr lvl="2" eaLnBrk="0" fontAlgn="base" hangingPunct="0">
              <a:lnSpc>
                <a:spcPct val="85000"/>
              </a:lnSpc>
              <a:spcBef>
                <a:spcPct val="0"/>
              </a:spcBef>
              <a:spcAft>
                <a:spcPct val="0"/>
              </a:spcAft>
              <a:defRPr/>
            </a:pPr>
            <a:endParaRPr lang="en-US" sz="2800" b="1" dirty="0">
              <a:solidFill>
                <a:srgbClr val="FFFFFF"/>
              </a:solidFill>
              <a:effectLst>
                <a:outerShdw blurRad="38100" dist="38100" dir="2700000" algn="tl">
                  <a:srgbClr val="000000"/>
                </a:outerShdw>
              </a:effectLst>
              <a:latin typeface="Arial"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673"/>
          <a:stretch/>
        </p:blipFill>
        <p:spPr>
          <a:xfrm>
            <a:off x="6272462" y="160419"/>
            <a:ext cx="2406315" cy="2140163"/>
          </a:xfrm>
          <a:prstGeom prst="rect">
            <a:avLst/>
          </a:prstGeom>
        </p:spPr>
      </p:pic>
    </p:spTree>
    <p:extLst>
      <p:ext uri="{BB962C8B-B14F-4D97-AF65-F5344CB8AC3E}">
        <p14:creationId xmlns:p14="http://schemas.microsoft.com/office/powerpoint/2010/main" val="958701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Deer are Ruminants</a:t>
            </a:r>
            <a:endParaRPr lang="en-US" dirty="0"/>
          </a:p>
        </p:txBody>
      </p:sp>
      <p:sp>
        <p:nvSpPr>
          <p:cNvPr id="3" name="Content Placeholder 2"/>
          <p:cNvSpPr>
            <a:spLocks noGrp="1"/>
          </p:cNvSpPr>
          <p:nvPr>
            <p:ph idx="1"/>
          </p:nvPr>
        </p:nvSpPr>
        <p:spPr/>
        <p:txBody>
          <a:bodyPr>
            <a:normAutofit fontScale="92500" lnSpcReduction="20000"/>
          </a:bodyPr>
          <a:lstStyle/>
          <a:p>
            <a:pPr>
              <a:spcBef>
                <a:spcPct val="0"/>
              </a:spcBef>
            </a:pPr>
            <a:r>
              <a:rPr lang="en-US" altLang="en-US" sz="3000" dirty="0"/>
              <a:t>Deer are ruminants, like cows and </a:t>
            </a:r>
            <a:r>
              <a:rPr lang="en-US" altLang="en-US" sz="3000" dirty="0" smtClean="0"/>
              <a:t>goats</a:t>
            </a:r>
            <a:endParaRPr lang="en-US" altLang="en-US" sz="3000" dirty="0"/>
          </a:p>
          <a:p>
            <a:pPr>
              <a:spcBef>
                <a:spcPct val="0"/>
              </a:spcBef>
            </a:pPr>
            <a:endParaRPr lang="en-US" altLang="en-US" sz="3000" dirty="0"/>
          </a:p>
          <a:p>
            <a:pPr>
              <a:spcBef>
                <a:spcPct val="0"/>
              </a:spcBef>
            </a:pPr>
            <a:r>
              <a:rPr lang="en-US" altLang="en-US" sz="3000" dirty="0"/>
              <a:t>They have a stomach system with four separate chambers for digesting </a:t>
            </a:r>
            <a:r>
              <a:rPr lang="en-US" altLang="en-US" sz="3000" dirty="0" smtClean="0"/>
              <a:t>food</a:t>
            </a:r>
          </a:p>
          <a:p>
            <a:pPr>
              <a:spcBef>
                <a:spcPct val="0"/>
              </a:spcBef>
            </a:pPr>
            <a:endParaRPr lang="en-US" altLang="en-US" sz="3000" dirty="0" smtClean="0"/>
          </a:p>
          <a:p>
            <a:pPr>
              <a:spcBef>
                <a:spcPct val="0"/>
              </a:spcBef>
            </a:pPr>
            <a:r>
              <a:rPr lang="en-US" altLang="en-US" sz="3000" dirty="0" smtClean="0"/>
              <a:t>Food is stored in the rumen (1</a:t>
            </a:r>
            <a:r>
              <a:rPr lang="en-US" altLang="en-US" sz="3000" baseline="30000" dirty="0" smtClean="0"/>
              <a:t>st</a:t>
            </a:r>
            <a:r>
              <a:rPr lang="en-US" altLang="en-US" sz="3000" dirty="0" smtClean="0"/>
              <a:t> chamber) and is regurgitated, chewed and swallowed</a:t>
            </a:r>
            <a:endParaRPr lang="en-US" altLang="en-US" sz="3000" dirty="0"/>
          </a:p>
          <a:p>
            <a:pPr>
              <a:spcBef>
                <a:spcPct val="0"/>
              </a:spcBef>
            </a:pPr>
            <a:endParaRPr lang="en-US" altLang="en-US" sz="3000" dirty="0"/>
          </a:p>
          <a:p>
            <a:pPr>
              <a:spcBef>
                <a:spcPct val="0"/>
              </a:spcBef>
            </a:pPr>
            <a:r>
              <a:rPr lang="en-US" altLang="en-US" sz="3000" dirty="0"/>
              <a:t>They do not have digestive juices like most </a:t>
            </a:r>
          </a:p>
          <a:p>
            <a:pPr marL="234950" indent="-234950">
              <a:spcBef>
                <a:spcPct val="0"/>
              </a:spcBef>
              <a:buNone/>
            </a:pPr>
            <a:r>
              <a:rPr lang="en-US" altLang="en-US" sz="3000" dirty="0" smtClean="0"/>
              <a:t>   mammals</a:t>
            </a:r>
            <a:r>
              <a:rPr lang="en-US" altLang="en-US" sz="3000" dirty="0"/>
              <a:t>, but instead rely upon </a:t>
            </a:r>
            <a:r>
              <a:rPr lang="en-US" altLang="en-US" sz="3000" dirty="0" smtClean="0"/>
              <a:t>micro-organisms     to </a:t>
            </a:r>
            <a:r>
              <a:rPr lang="en-US" altLang="en-US" sz="3000" dirty="0"/>
              <a:t>break down the </a:t>
            </a:r>
            <a:r>
              <a:rPr lang="en-US" altLang="en-US" sz="3000" dirty="0" smtClean="0"/>
              <a:t>food</a:t>
            </a:r>
            <a:endParaRPr lang="en-US" altLang="en-US" sz="3000" dirty="0"/>
          </a:p>
          <a:p>
            <a:pPr>
              <a:spcBef>
                <a:spcPct val="0"/>
              </a:spcBef>
            </a:pPr>
            <a:endParaRPr lang="en-US" altLang="en-US" sz="3000" dirty="0"/>
          </a:p>
          <a:p>
            <a:pPr>
              <a:spcBef>
                <a:spcPct val="0"/>
              </a:spcBef>
            </a:pPr>
            <a:r>
              <a:rPr lang="en-US" altLang="en-US" sz="3000" dirty="0"/>
              <a:t>The concentration of </a:t>
            </a:r>
            <a:r>
              <a:rPr lang="en-US" altLang="en-US" sz="3000" dirty="0" smtClean="0"/>
              <a:t>micro-organisms </a:t>
            </a:r>
            <a:r>
              <a:rPr lang="en-US" altLang="en-US" sz="3000" dirty="0"/>
              <a:t>is </a:t>
            </a:r>
          </a:p>
          <a:p>
            <a:pPr>
              <a:spcBef>
                <a:spcPct val="0"/>
              </a:spcBef>
              <a:buNone/>
            </a:pPr>
            <a:r>
              <a:rPr lang="en-US" altLang="en-US" sz="3000" dirty="0" smtClean="0"/>
              <a:t>   specific </a:t>
            </a:r>
            <a:r>
              <a:rPr lang="en-US" altLang="en-US" sz="3000" dirty="0"/>
              <a:t>for the type of food </a:t>
            </a:r>
            <a:r>
              <a:rPr lang="en-US" altLang="en-US" sz="3000" dirty="0" smtClean="0"/>
              <a:t>consumed </a:t>
            </a:r>
            <a:endParaRPr lang="en-US" altLang="en-US" sz="3000" dirty="0"/>
          </a:p>
          <a:p>
            <a:endParaRPr lang="en-US" dirty="0"/>
          </a:p>
        </p:txBody>
      </p:sp>
    </p:spTree>
    <p:extLst>
      <p:ext uri="{BB962C8B-B14F-4D97-AF65-F5344CB8AC3E}">
        <p14:creationId xmlns:p14="http://schemas.microsoft.com/office/powerpoint/2010/main" val="366355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York’s Most Popular Game Animal</a:t>
            </a:r>
            <a:endParaRPr lang="en-US" dirty="0"/>
          </a:p>
        </p:txBody>
      </p:sp>
      <p:sp>
        <p:nvSpPr>
          <p:cNvPr id="3" name="Content Placeholder 2"/>
          <p:cNvSpPr>
            <a:spLocks noGrp="1"/>
          </p:cNvSpPr>
          <p:nvPr>
            <p:ph idx="1"/>
          </p:nvPr>
        </p:nvSpPr>
        <p:spPr>
          <a:xfrm>
            <a:off x="227396" y="2245894"/>
            <a:ext cx="4120015" cy="4284841"/>
          </a:xfrm>
        </p:spPr>
        <p:txBody>
          <a:bodyPr/>
          <a:lstStyle/>
          <a:p>
            <a:r>
              <a:rPr lang="en-US" dirty="0" smtClean="0"/>
              <a:t>Family </a:t>
            </a:r>
            <a:r>
              <a:rPr lang="en-US" dirty="0" err="1" smtClean="0"/>
              <a:t>Cervidae</a:t>
            </a:r>
            <a:r>
              <a:rPr lang="en-US" dirty="0" smtClean="0"/>
              <a:t> (paired antlers) – other family members living </a:t>
            </a:r>
            <a:r>
              <a:rPr lang="en-US" dirty="0"/>
              <a:t>in North America include the elk, caribou, and mule </a:t>
            </a:r>
            <a:r>
              <a:rPr lang="en-US" dirty="0" smtClean="0"/>
              <a:t>deer</a:t>
            </a:r>
          </a:p>
          <a:p>
            <a:r>
              <a:rPr lang="en-US" dirty="0" smtClean="0"/>
              <a:t>Found from Canada to Panama</a:t>
            </a:r>
          </a:p>
          <a:p>
            <a:r>
              <a:rPr lang="en-US" dirty="0" smtClean="0"/>
              <a:t>Throughout New York State</a:t>
            </a:r>
            <a:endParaRPr lang="en-US" dirty="0"/>
          </a:p>
        </p:txBody>
      </p:sp>
      <p:pic>
        <p:nvPicPr>
          <p:cNvPr id="4" name="Picture 3" descr="Distribution of White-tailed D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8" y="2486526"/>
            <a:ext cx="4961992" cy="299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77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159041" y="317996"/>
            <a:ext cx="6701589" cy="769441"/>
          </a:xfrm>
          <a:prstGeom prst="rect">
            <a:avLst/>
          </a:prstGeom>
          <a:noFill/>
          <a:ln w="9525">
            <a:noFill/>
            <a:miter lim="800000"/>
            <a:headEnd/>
            <a:tailEnd/>
          </a:ln>
          <a:effectLst/>
        </p:spPr>
        <p:txBody>
          <a:bodyPr wrap="square">
            <a:spAutoFit/>
          </a:bodyPr>
          <a:lstStyle/>
          <a:p>
            <a:pPr eaLnBrk="1" hangingPunct="1">
              <a:defRPr/>
            </a:pPr>
            <a:r>
              <a:rPr lang="en-US" sz="4400" dirty="0">
                <a:solidFill>
                  <a:schemeClr val="bg1"/>
                </a:solidFill>
              </a:rPr>
              <a:t>More About Deer Digestion</a:t>
            </a:r>
            <a:r>
              <a:rPr lang="en-US" sz="2000" dirty="0">
                <a:solidFill>
                  <a:schemeClr val="bg1"/>
                </a:solidFill>
              </a:rPr>
              <a:t>  </a:t>
            </a:r>
          </a:p>
        </p:txBody>
      </p:sp>
      <p:sp>
        <p:nvSpPr>
          <p:cNvPr id="29699" name="Text Box 3"/>
          <p:cNvSpPr txBox="1">
            <a:spLocks noChangeArrowheads="1"/>
          </p:cNvSpPr>
          <p:nvPr/>
        </p:nvSpPr>
        <p:spPr bwMode="auto">
          <a:xfrm>
            <a:off x="822325" y="1543050"/>
            <a:ext cx="669914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800" dirty="0">
                <a:solidFill>
                  <a:srgbClr val="FFFF99"/>
                </a:solidFill>
                <a:latin typeface="+mn-lt"/>
              </a:rPr>
              <a:t>In response to winter, deer </a:t>
            </a:r>
            <a:r>
              <a:rPr lang="en-US" altLang="en-US" sz="2800" dirty="0" smtClean="0">
                <a:solidFill>
                  <a:srgbClr val="FFFF99"/>
                </a:solidFill>
                <a:latin typeface="+mn-lt"/>
              </a:rPr>
              <a:t>transition </a:t>
            </a:r>
            <a:r>
              <a:rPr lang="en-US" altLang="en-US" sz="2800" dirty="0">
                <a:solidFill>
                  <a:srgbClr val="FFFF99"/>
                </a:solidFill>
                <a:latin typeface="+mn-lt"/>
              </a:rPr>
              <a:t>from a </a:t>
            </a:r>
          </a:p>
          <a:p>
            <a:pPr eaLnBrk="1" hangingPunct="1">
              <a:spcBef>
                <a:spcPct val="0"/>
              </a:spcBef>
              <a:buClrTx/>
              <a:buSzTx/>
              <a:buFontTx/>
              <a:buNone/>
            </a:pPr>
            <a:r>
              <a:rPr lang="en-US" altLang="en-US" sz="2800" dirty="0" smtClean="0">
                <a:solidFill>
                  <a:srgbClr val="FFFF99"/>
                </a:solidFill>
                <a:latin typeface="+mn-lt"/>
              </a:rPr>
              <a:t>diet </a:t>
            </a:r>
            <a:r>
              <a:rPr lang="en-US" altLang="en-US" sz="2800" dirty="0">
                <a:solidFill>
                  <a:srgbClr val="FFFF99"/>
                </a:solidFill>
                <a:latin typeface="+mn-lt"/>
              </a:rPr>
              <a:t>of green, herbaceous vegetation</a:t>
            </a:r>
          </a:p>
          <a:p>
            <a:pPr eaLnBrk="1" hangingPunct="1">
              <a:spcBef>
                <a:spcPct val="0"/>
              </a:spcBef>
              <a:buClrTx/>
              <a:buSzTx/>
              <a:buFontTx/>
              <a:buNone/>
            </a:pPr>
            <a:r>
              <a:rPr lang="en-US" altLang="en-US" sz="2800" dirty="0">
                <a:solidFill>
                  <a:srgbClr val="FFFF99"/>
                </a:solidFill>
                <a:latin typeface="+mn-lt"/>
              </a:rPr>
              <a:t>to a diet of woody browse, buds and twig </a:t>
            </a:r>
          </a:p>
          <a:p>
            <a:pPr eaLnBrk="1" hangingPunct="1">
              <a:spcBef>
                <a:spcPct val="0"/>
              </a:spcBef>
              <a:buClrTx/>
              <a:buSzTx/>
              <a:buFontTx/>
              <a:buNone/>
            </a:pPr>
            <a:r>
              <a:rPr lang="en-US" altLang="en-US" sz="2800" dirty="0" smtClean="0">
                <a:solidFill>
                  <a:srgbClr val="FFFF99"/>
                </a:solidFill>
                <a:latin typeface="+mn-lt"/>
              </a:rPr>
              <a:t>tips</a:t>
            </a:r>
            <a:endParaRPr lang="en-US" altLang="en-US" sz="2800" dirty="0">
              <a:solidFill>
                <a:srgbClr val="FFFF99"/>
              </a:solidFill>
              <a:latin typeface="+mn-lt"/>
            </a:endParaRPr>
          </a:p>
        </p:txBody>
      </p:sp>
      <p:sp>
        <p:nvSpPr>
          <p:cNvPr id="29700" name="AutoShape 7"/>
          <p:cNvSpPr>
            <a:spLocks noChangeArrowheads="1"/>
          </p:cNvSpPr>
          <p:nvPr/>
        </p:nvSpPr>
        <p:spPr bwMode="auto">
          <a:xfrm>
            <a:off x="4191000" y="4495800"/>
            <a:ext cx="1143000" cy="533400"/>
          </a:xfrm>
          <a:prstGeom prst="rightArrow">
            <a:avLst>
              <a:gd name="adj1" fmla="val 50000"/>
              <a:gd name="adj2" fmla="val 53571"/>
            </a:avLst>
          </a:prstGeom>
          <a:solidFill>
            <a:srgbClr val="FFFF66"/>
          </a:solidFill>
          <a:ln w="9525">
            <a:solidFill>
              <a:schemeClr val="tx1"/>
            </a:solidFill>
            <a:miter lim="800000"/>
            <a:headEnd/>
            <a:tailEnd/>
          </a:ln>
        </p:spPr>
        <p:txBody>
          <a:bodyPr wrap="none" anchor="ct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a:solidFill>
                <a:srgbClr val="FFFF66"/>
              </a:solidFill>
            </a:endParaRPr>
          </a:p>
        </p:txBody>
      </p:sp>
      <p:pic>
        <p:nvPicPr>
          <p:cNvPr id="29701" name="Picture 8" descr="C:\Browse pictures\MVC-02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C:\Browse pictures\deerfami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3505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451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2837" y="1472448"/>
            <a:ext cx="855399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marL="457200" indent="-457200">
              <a:spcBef>
                <a:spcPct val="0"/>
              </a:spcBef>
              <a:buClrTx/>
              <a:buSzTx/>
            </a:pPr>
            <a:r>
              <a:rPr lang="en-US" altLang="en-US" sz="2800" dirty="0">
                <a:solidFill>
                  <a:srgbClr val="FFFF99"/>
                </a:solidFill>
                <a:latin typeface="+mn-lt"/>
              </a:rPr>
              <a:t>Digestibility of winter browse is low, and </a:t>
            </a:r>
          </a:p>
          <a:p>
            <a:pPr marL="465138" indent="-465138">
              <a:spcBef>
                <a:spcPct val="0"/>
              </a:spcBef>
              <a:buClrTx/>
              <a:buSzTx/>
              <a:buNone/>
            </a:pPr>
            <a:r>
              <a:rPr lang="en-US" altLang="en-US" sz="2800" dirty="0" smtClean="0">
                <a:solidFill>
                  <a:srgbClr val="FFFF99"/>
                </a:solidFill>
                <a:latin typeface="+mn-lt"/>
              </a:rPr>
              <a:t>     rumen </a:t>
            </a:r>
            <a:r>
              <a:rPr lang="en-US" altLang="en-US" sz="2800" dirty="0">
                <a:solidFill>
                  <a:srgbClr val="FFFF99"/>
                </a:solidFill>
                <a:latin typeface="+mn-lt"/>
              </a:rPr>
              <a:t>function depends on fiber in the </a:t>
            </a:r>
            <a:r>
              <a:rPr lang="en-US" altLang="en-US" sz="2800" dirty="0" smtClean="0">
                <a:solidFill>
                  <a:srgbClr val="FFFF99"/>
                </a:solidFill>
                <a:latin typeface="+mn-lt"/>
              </a:rPr>
              <a:t>diet</a:t>
            </a:r>
            <a:endParaRPr lang="en-US" altLang="en-US" sz="2800" dirty="0">
              <a:solidFill>
                <a:srgbClr val="FFFF99"/>
              </a:solidFill>
              <a:latin typeface="+mn-lt"/>
            </a:endParaRPr>
          </a:p>
          <a:p>
            <a:pPr marL="457200" indent="-457200">
              <a:spcBef>
                <a:spcPct val="0"/>
              </a:spcBef>
              <a:buClrTx/>
              <a:buSzTx/>
            </a:pPr>
            <a:endParaRPr lang="en-US" altLang="en-US" sz="2800" dirty="0" smtClean="0">
              <a:solidFill>
                <a:srgbClr val="FFFF99"/>
              </a:solidFill>
              <a:latin typeface="+mn-lt"/>
            </a:endParaRPr>
          </a:p>
          <a:p>
            <a:pPr marL="457200" indent="-457200">
              <a:spcBef>
                <a:spcPct val="0"/>
              </a:spcBef>
              <a:buClrTx/>
              <a:buSzTx/>
            </a:pPr>
            <a:r>
              <a:rPr lang="en-US" altLang="en-US" sz="2800" dirty="0" smtClean="0">
                <a:solidFill>
                  <a:srgbClr val="FFFF99"/>
                </a:solidFill>
                <a:latin typeface="+mn-lt"/>
              </a:rPr>
              <a:t>Major </a:t>
            </a:r>
            <a:r>
              <a:rPr lang="en-US" altLang="en-US" sz="2800" dirty="0">
                <a:solidFill>
                  <a:srgbClr val="FFFF99"/>
                </a:solidFill>
                <a:latin typeface="+mn-lt"/>
              </a:rPr>
              <a:t>changes in diet require a change in </a:t>
            </a:r>
            <a:r>
              <a:rPr lang="en-US" altLang="en-US" sz="2800" dirty="0" smtClean="0">
                <a:solidFill>
                  <a:srgbClr val="FFFF99"/>
                </a:solidFill>
                <a:latin typeface="+mn-lt"/>
              </a:rPr>
              <a:t>the type </a:t>
            </a:r>
            <a:r>
              <a:rPr lang="en-US" altLang="en-US" sz="2800" dirty="0">
                <a:solidFill>
                  <a:srgbClr val="FFFF99"/>
                </a:solidFill>
                <a:latin typeface="+mn-lt"/>
              </a:rPr>
              <a:t>and concentration of </a:t>
            </a:r>
            <a:r>
              <a:rPr lang="en-US" altLang="en-US" sz="2800" dirty="0" smtClean="0">
                <a:solidFill>
                  <a:srgbClr val="FFFF99"/>
                </a:solidFill>
                <a:latin typeface="+mn-lt"/>
              </a:rPr>
              <a:t>micro-organisms needed </a:t>
            </a:r>
            <a:r>
              <a:rPr lang="en-US" altLang="en-US" sz="2800" dirty="0">
                <a:solidFill>
                  <a:srgbClr val="FFFF99"/>
                </a:solidFill>
                <a:latin typeface="+mn-lt"/>
              </a:rPr>
              <a:t>to break down food </a:t>
            </a:r>
            <a:r>
              <a:rPr lang="en-US" altLang="en-US" sz="2800" dirty="0" smtClean="0">
                <a:solidFill>
                  <a:srgbClr val="FFFF99"/>
                </a:solidFill>
                <a:latin typeface="+mn-lt"/>
              </a:rPr>
              <a:t>material  </a:t>
            </a:r>
            <a:endParaRPr lang="en-US" altLang="en-US" sz="2800" dirty="0">
              <a:solidFill>
                <a:srgbClr val="FFFF99"/>
              </a:solidFill>
              <a:latin typeface="+mn-lt"/>
            </a:endParaRPr>
          </a:p>
          <a:p>
            <a:pPr marL="457200" indent="-457200">
              <a:spcBef>
                <a:spcPct val="0"/>
              </a:spcBef>
              <a:buClrTx/>
              <a:buSzTx/>
            </a:pPr>
            <a:endParaRPr lang="en-US" altLang="en-US" sz="2800" dirty="0" smtClean="0">
              <a:solidFill>
                <a:srgbClr val="FFFF99"/>
              </a:solidFill>
              <a:latin typeface="+mn-lt"/>
            </a:endParaRPr>
          </a:p>
          <a:p>
            <a:pPr marL="457200" indent="-457200">
              <a:spcBef>
                <a:spcPct val="0"/>
              </a:spcBef>
              <a:buClrTx/>
              <a:buSzTx/>
            </a:pPr>
            <a:r>
              <a:rPr lang="en-US" altLang="en-US" sz="2800" dirty="0" smtClean="0">
                <a:solidFill>
                  <a:srgbClr val="FFFF99"/>
                </a:solidFill>
                <a:latin typeface="+mn-lt"/>
              </a:rPr>
              <a:t>The </a:t>
            </a:r>
            <a:r>
              <a:rPr lang="en-US" altLang="en-US" sz="2800" dirty="0">
                <a:solidFill>
                  <a:srgbClr val="FFFF99"/>
                </a:solidFill>
                <a:latin typeface="+mn-lt"/>
              </a:rPr>
              <a:t>transition to the new </a:t>
            </a:r>
            <a:r>
              <a:rPr lang="en-US" altLang="en-US" sz="2800" dirty="0" smtClean="0">
                <a:solidFill>
                  <a:srgbClr val="FFFF99"/>
                </a:solidFill>
                <a:latin typeface="+mn-lt"/>
              </a:rPr>
              <a:t>micro-organism culture </a:t>
            </a:r>
            <a:r>
              <a:rPr lang="en-US" altLang="en-US" sz="2800" dirty="0">
                <a:solidFill>
                  <a:srgbClr val="FFFF99"/>
                </a:solidFill>
                <a:latin typeface="+mn-lt"/>
              </a:rPr>
              <a:t>can take two to three weeks to occur, </a:t>
            </a:r>
            <a:r>
              <a:rPr lang="en-US" altLang="en-US" sz="2800" dirty="0" smtClean="0">
                <a:solidFill>
                  <a:srgbClr val="FFFF99"/>
                </a:solidFill>
                <a:latin typeface="+mn-lt"/>
              </a:rPr>
              <a:t>during </a:t>
            </a:r>
            <a:r>
              <a:rPr lang="en-US" altLang="en-US" sz="2800" dirty="0">
                <a:solidFill>
                  <a:srgbClr val="FFFF99"/>
                </a:solidFill>
                <a:latin typeface="+mn-lt"/>
              </a:rPr>
              <a:t>which time little, if any, nutrition is </a:t>
            </a:r>
            <a:r>
              <a:rPr lang="en-US" altLang="en-US" sz="2800" dirty="0" smtClean="0">
                <a:solidFill>
                  <a:srgbClr val="FFFF99"/>
                </a:solidFill>
                <a:latin typeface="+mn-lt"/>
              </a:rPr>
              <a:t>realized</a:t>
            </a:r>
            <a:endParaRPr lang="en-US" altLang="en-US" sz="2800" dirty="0">
              <a:solidFill>
                <a:srgbClr val="FFFF99"/>
              </a:solidFill>
              <a:latin typeface="+mn-lt"/>
            </a:endParaRPr>
          </a:p>
        </p:txBody>
      </p:sp>
      <p:sp>
        <p:nvSpPr>
          <p:cNvPr id="5" name="Text Box 2"/>
          <p:cNvSpPr txBox="1">
            <a:spLocks noChangeArrowheads="1"/>
          </p:cNvSpPr>
          <p:nvPr/>
        </p:nvSpPr>
        <p:spPr bwMode="auto">
          <a:xfrm>
            <a:off x="1159041" y="317996"/>
            <a:ext cx="6701589" cy="769441"/>
          </a:xfrm>
          <a:prstGeom prst="rect">
            <a:avLst/>
          </a:prstGeom>
          <a:noFill/>
          <a:ln w="9525">
            <a:noFill/>
            <a:miter lim="800000"/>
            <a:headEnd/>
            <a:tailEnd/>
          </a:ln>
          <a:effectLst/>
        </p:spPr>
        <p:txBody>
          <a:bodyPr wrap="square">
            <a:spAutoFit/>
          </a:bodyPr>
          <a:lstStyle/>
          <a:p>
            <a:pPr eaLnBrk="1" hangingPunct="1">
              <a:defRPr/>
            </a:pPr>
            <a:r>
              <a:rPr lang="en-US" sz="4400" dirty="0">
                <a:solidFill>
                  <a:schemeClr val="bg1"/>
                </a:solidFill>
              </a:rPr>
              <a:t>More About Deer Digestion</a:t>
            </a:r>
            <a:r>
              <a:rPr lang="en-US" sz="2000" dirty="0">
                <a:solidFill>
                  <a:schemeClr val="bg1"/>
                </a:solidFill>
              </a:rPr>
              <a:t>  </a:t>
            </a:r>
          </a:p>
        </p:txBody>
      </p:sp>
    </p:spTree>
    <p:extLst>
      <p:ext uri="{BB962C8B-B14F-4D97-AF65-F5344CB8AC3E}">
        <p14:creationId xmlns:p14="http://schemas.microsoft.com/office/powerpoint/2010/main" val="281851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457200" y="1367590"/>
            <a:ext cx="715837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marL="457200" indent="-457200">
              <a:spcBef>
                <a:spcPct val="0"/>
              </a:spcBef>
              <a:buClrTx/>
              <a:buSzTx/>
            </a:pPr>
            <a:r>
              <a:rPr lang="en-US" altLang="en-US" sz="2800" dirty="0" smtClean="0">
                <a:solidFill>
                  <a:srgbClr val="FFFF99"/>
                </a:solidFill>
                <a:latin typeface="+mn-lt"/>
              </a:rPr>
              <a:t>Abrupt </a:t>
            </a:r>
            <a:r>
              <a:rPr lang="en-US" altLang="en-US" sz="2800" dirty="0">
                <a:solidFill>
                  <a:srgbClr val="FFFF99"/>
                </a:solidFill>
                <a:latin typeface="+mn-lt"/>
              </a:rPr>
              <a:t>changes in diet can  result </a:t>
            </a:r>
            <a:r>
              <a:rPr lang="en-US" altLang="en-US" sz="2800" dirty="0" smtClean="0">
                <a:solidFill>
                  <a:srgbClr val="FFFF99"/>
                </a:solidFill>
                <a:latin typeface="+mn-lt"/>
              </a:rPr>
              <a:t>in </a:t>
            </a:r>
            <a:r>
              <a:rPr lang="en-US" altLang="en-US" sz="2800" dirty="0">
                <a:solidFill>
                  <a:srgbClr val="FFFF99"/>
                </a:solidFill>
                <a:latin typeface="+mn-lt"/>
              </a:rPr>
              <a:t>a </a:t>
            </a:r>
            <a:endParaRPr lang="en-US" altLang="en-US" sz="2800" dirty="0" smtClean="0">
              <a:solidFill>
                <a:srgbClr val="FFFF99"/>
              </a:solidFill>
              <a:latin typeface="+mn-lt"/>
            </a:endParaRPr>
          </a:p>
          <a:p>
            <a:pPr>
              <a:spcBef>
                <a:spcPct val="0"/>
              </a:spcBef>
              <a:buClrTx/>
              <a:buSzTx/>
              <a:buNone/>
            </a:pPr>
            <a:r>
              <a:rPr lang="en-US" altLang="en-US" sz="2800" dirty="0" smtClean="0">
                <a:solidFill>
                  <a:srgbClr val="FFFF99"/>
                </a:solidFill>
                <a:latin typeface="+mn-lt"/>
              </a:rPr>
              <a:t>     significant </a:t>
            </a:r>
            <a:r>
              <a:rPr lang="en-US" altLang="en-US" sz="2800" dirty="0">
                <a:solidFill>
                  <a:srgbClr val="FFFF99"/>
                </a:solidFill>
                <a:latin typeface="+mn-lt"/>
              </a:rPr>
              <a:t>period of time when no nutrition </a:t>
            </a:r>
          </a:p>
          <a:p>
            <a:pPr>
              <a:spcBef>
                <a:spcPct val="0"/>
              </a:spcBef>
              <a:buClrTx/>
              <a:buSzTx/>
              <a:buNone/>
            </a:pPr>
            <a:r>
              <a:rPr lang="en-US" altLang="en-US" sz="2800" dirty="0" smtClean="0">
                <a:solidFill>
                  <a:srgbClr val="FFFF99"/>
                </a:solidFill>
                <a:latin typeface="+mn-lt"/>
              </a:rPr>
              <a:t>     is received</a:t>
            </a:r>
          </a:p>
          <a:p>
            <a:pPr>
              <a:spcBef>
                <a:spcPct val="0"/>
              </a:spcBef>
              <a:buClrTx/>
              <a:buSzTx/>
              <a:buNone/>
            </a:pPr>
            <a:endParaRPr lang="en-US" altLang="en-US" sz="2800" dirty="0">
              <a:solidFill>
                <a:srgbClr val="FFFF99"/>
              </a:solidFill>
              <a:latin typeface="+mn-lt"/>
            </a:endParaRPr>
          </a:p>
          <a:p>
            <a:pPr marL="457200" indent="-457200">
              <a:spcBef>
                <a:spcPct val="0"/>
              </a:spcBef>
              <a:buClrTx/>
              <a:buSzTx/>
            </a:pPr>
            <a:r>
              <a:rPr lang="en-US" altLang="en-US" sz="2800" dirty="0" smtClean="0">
                <a:solidFill>
                  <a:srgbClr val="FFFF99"/>
                </a:solidFill>
                <a:latin typeface="+mn-lt"/>
              </a:rPr>
              <a:t>Sudden </a:t>
            </a:r>
            <a:r>
              <a:rPr lang="en-US" altLang="en-US" sz="2800" dirty="0">
                <a:solidFill>
                  <a:srgbClr val="FFFF99"/>
                </a:solidFill>
                <a:latin typeface="+mn-lt"/>
              </a:rPr>
              <a:t>changes can cause the micro</a:t>
            </a:r>
          </a:p>
          <a:p>
            <a:pPr>
              <a:spcBef>
                <a:spcPct val="0"/>
              </a:spcBef>
              <a:buClrTx/>
              <a:buSzTx/>
              <a:buNone/>
            </a:pPr>
            <a:r>
              <a:rPr lang="en-US" altLang="en-US" sz="2800" dirty="0" smtClean="0">
                <a:solidFill>
                  <a:srgbClr val="FFFF99"/>
                </a:solidFill>
                <a:latin typeface="+mn-lt"/>
              </a:rPr>
              <a:t>     organisms </a:t>
            </a:r>
            <a:r>
              <a:rPr lang="en-US" altLang="en-US" sz="2800" dirty="0">
                <a:solidFill>
                  <a:srgbClr val="FFFF99"/>
                </a:solidFill>
                <a:latin typeface="+mn-lt"/>
              </a:rPr>
              <a:t>to die, rendering the deer unable </a:t>
            </a:r>
          </a:p>
          <a:p>
            <a:pPr>
              <a:spcBef>
                <a:spcPct val="0"/>
              </a:spcBef>
              <a:buClrTx/>
              <a:buSzTx/>
              <a:buNone/>
            </a:pPr>
            <a:r>
              <a:rPr lang="en-US" altLang="en-US" sz="2800" dirty="0" smtClean="0">
                <a:solidFill>
                  <a:srgbClr val="FFFF99"/>
                </a:solidFill>
                <a:latin typeface="+mn-lt"/>
              </a:rPr>
              <a:t>     to </a:t>
            </a:r>
            <a:r>
              <a:rPr lang="en-US" altLang="en-US" sz="2800" dirty="0">
                <a:solidFill>
                  <a:srgbClr val="FFFF99"/>
                </a:solidFill>
                <a:latin typeface="+mn-lt"/>
              </a:rPr>
              <a:t>digest any </a:t>
            </a:r>
            <a:r>
              <a:rPr lang="en-US" altLang="en-US" sz="2800" dirty="0" smtClean="0">
                <a:solidFill>
                  <a:srgbClr val="FFFF99"/>
                </a:solidFill>
                <a:latin typeface="+mn-lt"/>
              </a:rPr>
              <a:t>food</a:t>
            </a:r>
            <a:endParaRPr lang="en-US" altLang="en-US" sz="2800" dirty="0">
              <a:solidFill>
                <a:srgbClr val="FFFF99"/>
              </a:solidFill>
              <a:latin typeface="+mn-lt"/>
            </a:endParaRPr>
          </a:p>
          <a:p>
            <a:pPr marL="457200" indent="-457200">
              <a:spcBef>
                <a:spcPct val="0"/>
              </a:spcBef>
              <a:buClrTx/>
              <a:buSzTx/>
            </a:pPr>
            <a:endParaRPr lang="en-US" altLang="en-US" sz="2800" dirty="0">
              <a:solidFill>
                <a:srgbClr val="FFFF99"/>
              </a:solidFill>
              <a:latin typeface="+mn-lt"/>
            </a:endParaRPr>
          </a:p>
          <a:p>
            <a:pPr marL="457200" indent="-457200">
              <a:spcBef>
                <a:spcPct val="0"/>
              </a:spcBef>
              <a:buClrTx/>
              <a:buSzTx/>
            </a:pPr>
            <a:r>
              <a:rPr lang="en-US" altLang="en-US" sz="2800" dirty="0" smtClean="0">
                <a:solidFill>
                  <a:srgbClr val="FFFF99"/>
                </a:solidFill>
                <a:latin typeface="+mn-lt"/>
              </a:rPr>
              <a:t>Food </a:t>
            </a:r>
            <a:r>
              <a:rPr lang="en-US" altLang="en-US" sz="2800" dirty="0">
                <a:solidFill>
                  <a:srgbClr val="FFFF99"/>
                </a:solidFill>
                <a:latin typeface="+mn-lt"/>
              </a:rPr>
              <a:t>high in carbohydrates can also result</a:t>
            </a:r>
          </a:p>
          <a:p>
            <a:pPr>
              <a:spcBef>
                <a:spcPct val="0"/>
              </a:spcBef>
              <a:buClrTx/>
              <a:buSzTx/>
              <a:buNone/>
            </a:pPr>
            <a:r>
              <a:rPr lang="en-US" altLang="en-US" sz="2800" dirty="0" smtClean="0">
                <a:solidFill>
                  <a:srgbClr val="FFFF99"/>
                </a:solidFill>
                <a:latin typeface="+mn-lt"/>
              </a:rPr>
              <a:t>     in </a:t>
            </a:r>
            <a:r>
              <a:rPr lang="en-US" altLang="en-US" sz="2800" dirty="0">
                <a:solidFill>
                  <a:srgbClr val="FFFF99"/>
                </a:solidFill>
                <a:latin typeface="+mn-lt"/>
              </a:rPr>
              <a:t>fermentation occurring within the rumen</a:t>
            </a:r>
          </a:p>
          <a:p>
            <a:pPr>
              <a:spcBef>
                <a:spcPct val="0"/>
              </a:spcBef>
              <a:buClrTx/>
              <a:buSzTx/>
              <a:buNone/>
            </a:pPr>
            <a:r>
              <a:rPr lang="en-US" altLang="en-US" sz="2800" dirty="0" smtClean="0">
                <a:solidFill>
                  <a:srgbClr val="FFFF99"/>
                </a:solidFill>
                <a:latin typeface="+mn-lt"/>
              </a:rPr>
              <a:t>     causing </a:t>
            </a:r>
            <a:r>
              <a:rPr lang="en-US" altLang="en-US" sz="2800" dirty="0">
                <a:solidFill>
                  <a:srgbClr val="FFFF99"/>
                </a:solidFill>
                <a:latin typeface="+mn-lt"/>
              </a:rPr>
              <a:t>gastrointestinal distress, or </a:t>
            </a:r>
            <a:r>
              <a:rPr lang="en-US" altLang="en-US" sz="2800" dirty="0" err="1" smtClean="0">
                <a:solidFill>
                  <a:srgbClr val="FFFF99"/>
                </a:solidFill>
                <a:latin typeface="+mn-lt"/>
              </a:rPr>
              <a:t>rumenitis</a:t>
            </a:r>
            <a:endParaRPr lang="en-US" altLang="en-US" sz="2800" dirty="0">
              <a:solidFill>
                <a:srgbClr val="FFFF99"/>
              </a:solidFill>
              <a:latin typeface="+mn-lt"/>
            </a:endParaRPr>
          </a:p>
        </p:txBody>
      </p:sp>
      <p:sp>
        <p:nvSpPr>
          <p:cNvPr id="4" name="Text Box 2"/>
          <p:cNvSpPr txBox="1">
            <a:spLocks noChangeArrowheads="1"/>
          </p:cNvSpPr>
          <p:nvPr/>
        </p:nvSpPr>
        <p:spPr bwMode="auto">
          <a:xfrm>
            <a:off x="457201" y="317996"/>
            <a:ext cx="8157410" cy="769441"/>
          </a:xfrm>
          <a:prstGeom prst="rect">
            <a:avLst/>
          </a:prstGeom>
          <a:noFill/>
          <a:ln w="9525">
            <a:noFill/>
            <a:miter lim="800000"/>
            <a:headEnd/>
            <a:tailEnd/>
          </a:ln>
          <a:effectLst/>
        </p:spPr>
        <p:txBody>
          <a:bodyPr wrap="square">
            <a:spAutoFit/>
          </a:bodyPr>
          <a:lstStyle/>
          <a:p>
            <a:pPr eaLnBrk="1" hangingPunct="1">
              <a:defRPr/>
            </a:pPr>
            <a:r>
              <a:rPr lang="en-US" sz="4400" dirty="0" smtClean="0">
                <a:solidFill>
                  <a:schemeClr val="bg1"/>
                </a:solidFill>
              </a:rPr>
              <a:t>Feeding Deer has Risks</a:t>
            </a:r>
            <a:endParaRPr lang="en-US" sz="2000" dirty="0">
              <a:solidFill>
                <a:schemeClr val="bg1"/>
              </a:solidFill>
            </a:endParaRPr>
          </a:p>
        </p:txBody>
      </p:sp>
    </p:spTree>
    <p:extLst>
      <p:ext uri="{BB962C8B-B14F-4D97-AF65-F5344CB8AC3E}">
        <p14:creationId xmlns:p14="http://schemas.microsoft.com/office/powerpoint/2010/main" val="2586971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83514" y="310262"/>
            <a:ext cx="7886700" cy="1325563"/>
          </a:xfrm>
        </p:spPr>
        <p:txBody>
          <a:bodyPr/>
          <a:lstStyle/>
          <a:p>
            <a:pPr eaLnBrk="1" hangingPunct="1"/>
            <a:r>
              <a:rPr lang="en-US" altLang="en-US" sz="4000" dirty="0" smtClean="0"/>
              <a:t>Deer are Well Adapted for Winter Survival</a:t>
            </a:r>
          </a:p>
        </p:txBody>
      </p:sp>
      <p:sp>
        <p:nvSpPr>
          <p:cNvPr id="8199" name="Text Box 7"/>
          <p:cNvSpPr txBox="1">
            <a:spLocks noChangeArrowheads="1"/>
          </p:cNvSpPr>
          <p:nvPr/>
        </p:nvSpPr>
        <p:spPr bwMode="auto">
          <a:xfrm>
            <a:off x="352425" y="1952625"/>
            <a:ext cx="758464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pPr>
            <a:r>
              <a:rPr lang="en-US" altLang="en-US" sz="2800" dirty="0" smtClean="0">
                <a:solidFill>
                  <a:srgbClr val="FFFF66"/>
                </a:solidFill>
              </a:rPr>
              <a:t> </a:t>
            </a:r>
            <a:r>
              <a:rPr lang="en-US" altLang="en-US" sz="2800" dirty="0" smtClean="0">
                <a:solidFill>
                  <a:srgbClr val="FFFF99"/>
                </a:solidFill>
                <a:latin typeface="+mn-lt"/>
              </a:rPr>
              <a:t>Develop </a:t>
            </a:r>
            <a:r>
              <a:rPr lang="en-US" altLang="en-US" sz="2800" dirty="0">
                <a:solidFill>
                  <a:srgbClr val="FFFF99"/>
                </a:solidFill>
                <a:latin typeface="+mn-lt"/>
              </a:rPr>
              <a:t>of a winter coat of hollow guard </a:t>
            </a:r>
            <a:r>
              <a:rPr lang="en-US" altLang="en-US" sz="2800" dirty="0" smtClean="0">
                <a:solidFill>
                  <a:srgbClr val="FFFF99"/>
                </a:solidFill>
                <a:latin typeface="+mn-lt"/>
              </a:rPr>
              <a:t>hairs</a:t>
            </a:r>
            <a:endParaRPr lang="en-US" altLang="en-US" sz="2800" dirty="0">
              <a:solidFill>
                <a:srgbClr val="FFFF99"/>
              </a:solidFill>
              <a:latin typeface="+mn-lt"/>
            </a:endParaRPr>
          </a:p>
          <a:p>
            <a:pPr eaLnBrk="1" hangingPunct="1">
              <a:spcBef>
                <a:spcPct val="0"/>
              </a:spcBef>
              <a:buClrTx/>
              <a:buSzTx/>
            </a:pPr>
            <a:endParaRPr lang="en-US" altLang="en-US" sz="2800" dirty="0">
              <a:solidFill>
                <a:srgbClr val="FFFF99"/>
              </a:solidFill>
              <a:latin typeface="+mn-lt"/>
            </a:endParaRPr>
          </a:p>
          <a:p>
            <a:pPr eaLnBrk="1" hangingPunct="1">
              <a:spcBef>
                <a:spcPct val="0"/>
              </a:spcBef>
              <a:buClrTx/>
              <a:buSzTx/>
            </a:pPr>
            <a:r>
              <a:rPr lang="en-US" altLang="en-US" sz="2800" dirty="0" smtClean="0">
                <a:solidFill>
                  <a:srgbClr val="FFFF99"/>
                </a:solidFill>
                <a:latin typeface="+mn-lt"/>
              </a:rPr>
              <a:t> Lower </a:t>
            </a:r>
            <a:r>
              <a:rPr lang="en-US" altLang="en-US" sz="2800" dirty="0">
                <a:solidFill>
                  <a:srgbClr val="FFFF99"/>
                </a:solidFill>
                <a:latin typeface="+mn-lt"/>
              </a:rPr>
              <a:t>basal metabolism by as much as 30</a:t>
            </a:r>
            <a:r>
              <a:rPr lang="en-US" altLang="en-US" sz="2800" dirty="0" smtClean="0">
                <a:solidFill>
                  <a:srgbClr val="FFFF99"/>
                </a:solidFill>
                <a:latin typeface="+mn-lt"/>
              </a:rPr>
              <a:t>%</a:t>
            </a:r>
            <a:endParaRPr lang="en-US" altLang="en-US" sz="2800" dirty="0">
              <a:solidFill>
                <a:srgbClr val="FFFF99"/>
              </a:solidFill>
              <a:latin typeface="+mn-lt"/>
            </a:endParaRPr>
          </a:p>
          <a:p>
            <a:pPr eaLnBrk="1" hangingPunct="1">
              <a:spcBef>
                <a:spcPct val="0"/>
              </a:spcBef>
              <a:buClrTx/>
              <a:buSzTx/>
            </a:pPr>
            <a:endParaRPr lang="en-US" altLang="en-US" sz="2800" dirty="0">
              <a:solidFill>
                <a:srgbClr val="FFFF99"/>
              </a:solidFill>
              <a:latin typeface="+mn-lt"/>
            </a:endParaRPr>
          </a:p>
          <a:p>
            <a:pPr eaLnBrk="1" hangingPunct="1">
              <a:spcBef>
                <a:spcPct val="0"/>
              </a:spcBef>
              <a:buClrTx/>
              <a:buSzTx/>
            </a:pPr>
            <a:r>
              <a:rPr lang="en-US" altLang="en-US" sz="2800" dirty="0" smtClean="0">
                <a:solidFill>
                  <a:srgbClr val="FFFF99"/>
                </a:solidFill>
                <a:latin typeface="+mn-lt"/>
              </a:rPr>
              <a:t> Build </a:t>
            </a:r>
            <a:r>
              <a:rPr lang="en-US" altLang="en-US" sz="2800" dirty="0">
                <a:solidFill>
                  <a:srgbClr val="FFFF99"/>
                </a:solidFill>
                <a:latin typeface="+mn-lt"/>
              </a:rPr>
              <a:t>fat reserves to serve as both additional</a:t>
            </a:r>
          </a:p>
          <a:p>
            <a:pPr eaLnBrk="1" hangingPunct="1">
              <a:spcBef>
                <a:spcPct val="0"/>
              </a:spcBef>
              <a:buClrTx/>
              <a:buSzTx/>
              <a:buFont typeface="Wingdings" panose="05000000000000000000" pitchFamily="2" charset="2"/>
              <a:buNone/>
            </a:pPr>
            <a:r>
              <a:rPr lang="en-US" altLang="en-US" sz="2800" dirty="0">
                <a:solidFill>
                  <a:srgbClr val="FFFF99"/>
                </a:solidFill>
                <a:latin typeface="+mn-lt"/>
              </a:rPr>
              <a:t>  insulation and reservoirs for stored </a:t>
            </a:r>
            <a:r>
              <a:rPr lang="en-US" altLang="en-US" sz="2800" dirty="0" smtClean="0">
                <a:solidFill>
                  <a:srgbClr val="FFFF99"/>
                </a:solidFill>
                <a:latin typeface="+mn-lt"/>
              </a:rPr>
              <a:t>energy</a:t>
            </a:r>
            <a:endParaRPr lang="en-US" altLang="en-US" sz="2800" dirty="0">
              <a:solidFill>
                <a:srgbClr val="FFFF99"/>
              </a:solidFill>
              <a:latin typeface="+mn-lt"/>
            </a:endParaRPr>
          </a:p>
          <a:p>
            <a:pPr eaLnBrk="1" hangingPunct="1">
              <a:spcBef>
                <a:spcPct val="0"/>
              </a:spcBef>
              <a:buClrTx/>
              <a:buSzTx/>
              <a:buFont typeface="Wingdings" panose="05000000000000000000" pitchFamily="2" charset="2"/>
              <a:buNone/>
            </a:pPr>
            <a:endParaRPr lang="en-US" altLang="en-US" sz="2800" dirty="0">
              <a:solidFill>
                <a:srgbClr val="FFFF99"/>
              </a:solidFill>
              <a:latin typeface="+mn-lt"/>
            </a:endParaRPr>
          </a:p>
          <a:p>
            <a:pPr eaLnBrk="1" hangingPunct="1">
              <a:spcBef>
                <a:spcPct val="0"/>
              </a:spcBef>
              <a:buClrTx/>
              <a:buSzTx/>
            </a:pPr>
            <a:r>
              <a:rPr lang="en-US" altLang="en-US" sz="2800" dirty="0">
                <a:solidFill>
                  <a:srgbClr val="FFFF99"/>
                </a:solidFill>
                <a:latin typeface="+mn-lt"/>
              </a:rPr>
              <a:t> Become less active and confine movements to</a:t>
            </a:r>
          </a:p>
          <a:p>
            <a:pPr eaLnBrk="1" hangingPunct="1">
              <a:spcBef>
                <a:spcPct val="0"/>
              </a:spcBef>
              <a:buClrTx/>
              <a:buSzTx/>
              <a:buFont typeface="Wingdings" panose="05000000000000000000" pitchFamily="2" charset="2"/>
              <a:buNone/>
            </a:pPr>
            <a:r>
              <a:rPr lang="en-US" altLang="en-US" sz="2800" dirty="0">
                <a:solidFill>
                  <a:srgbClr val="FFFF99"/>
                </a:solidFill>
                <a:latin typeface="+mn-lt"/>
              </a:rPr>
              <a:t> stands of cover vegetation and south facing slopes</a:t>
            </a:r>
          </a:p>
          <a:p>
            <a:pPr eaLnBrk="1" hangingPunct="1">
              <a:spcBef>
                <a:spcPct val="0"/>
              </a:spcBef>
              <a:buClrTx/>
              <a:buSzTx/>
              <a:buFont typeface="Wingdings" panose="05000000000000000000" pitchFamily="2" charset="2"/>
              <a:buNone/>
            </a:pPr>
            <a:r>
              <a:rPr lang="en-US" altLang="en-US" sz="2800" dirty="0">
                <a:solidFill>
                  <a:srgbClr val="FFFF99"/>
                </a:solidFill>
                <a:latin typeface="+mn-lt"/>
              </a:rPr>
              <a:t> with greater thermal </a:t>
            </a:r>
            <a:r>
              <a:rPr lang="en-US" altLang="en-US" sz="2800" dirty="0" smtClean="0">
                <a:solidFill>
                  <a:srgbClr val="FFFF99"/>
                </a:solidFill>
                <a:latin typeface="+mn-lt"/>
              </a:rPr>
              <a:t>exposure</a:t>
            </a:r>
            <a:endParaRPr lang="en-US" altLang="en-US" dirty="0">
              <a:solidFill>
                <a:srgbClr val="FFFF99"/>
              </a:solidFill>
              <a:latin typeface="+mn-lt"/>
            </a:endParaRPr>
          </a:p>
        </p:txBody>
      </p:sp>
    </p:spTree>
    <p:extLst>
      <p:ext uri="{BB962C8B-B14F-4D97-AF65-F5344CB8AC3E}">
        <p14:creationId xmlns:p14="http://schemas.microsoft.com/office/powerpoint/2010/main" val="1543113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475541" y="1691462"/>
            <a:ext cx="647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800" dirty="0" smtClean="0">
                <a:solidFill>
                  <a:srgbClr val="FFFF99"/>
                </a:solidFill>
                <a:latin typeface="+mn-lt"/>
              </a:rPr>
              <a:t>Mobility </a:t>
            </a:r>
            <a:r>
              <a:rPr lang="en-US" altLang="en-US" sz="2800" dirty="0">
                <a:solidFill>
                  <a:srgbClr val="FFFF99"/>
                </a:solidFill>
                <a:latin typeface="+mn-lt"/>
              </a:rPr>
              <a:t>Issues:   Snow Depth</a:t>
            </a:r>
          </a:p>
          <a:p>
            <a:pPr eaLnBrk="1" hangingPunct="1">
              <a:spcBef>
                <a:spcPct val="0"/>
              </a:spcBef>
              <a:buClrTx/>
              <a:buSzTx/>
              <a:buFontTx/>
              <a:buNone/>
            </a:pPr>
            <a:r>
              <a:rPr lang="en-US" altLang="en-US" sz="2800" dirty="0">
                <a:solidFill>
                  <a:srgbClr val="FFFF99"/>
                </a:solidFill>
                <a:latin typeface="+mn-lt"/>
              </a:rPr>
              <a:t>                                Snow Crust </a:t>
            </a:r>
          </a:p>
        </p:txBody>
      </p:sp>
      <p:sp>
        <p:nvSpPr>
          <p:cNvPr id="18437" name="Text Box 5"/>
          <p:cNvSpPr txBox="1">
            <a:spLocks noChangeArrowheads="1"/>
          </p:cNvSpPr>
          <p:nvPr/>
        </p:nvSpPr>
        <p:spPr bwMode="auto">
          <a:xfrm>
            <a:off x="475541" y="2881314"/>
            <a:ext cx="7239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5000"/>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tx2"/>
              </a:buClr>
              <a:buSzPct val="115000"/>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tx2"/>
              </a:buClr>
              <a:buSzPct val="11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0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800" dirty="0" smtClean="0">
                <a:solidFill>
                  <a:srgbClr val="FFFF99"/>
                </a:solidFill>
                <a:latin typeface="+mn-lt"/>
              </a:rPr>
              <a:t>Thermal </a:t>
            </a:r>
            <a:r>
              <a:rPr lang="en-US" altLang="en-US" sz="2800" dirty="0">
                <a:solidFill>
                  <a:srgbClr val="FFFF99"/>
                </a:solidFill>
                <a:latin typeface="+mn-lt"/>
              </a:rPr>
              <a:t>Energy Loss Issues:</a:t>
            </a:r>
          </a:p>
          <a:p>
            <a:pPr eaLnBrk="1" hangingPunct="1">
              <a:spcBef>
                <a:spcPct val="0"/>
              </a:spcBef>
              <a:buClrTx/>
              <a:buSzTx/>
              <a:buFontTx/>
              <a:buNone/>
            </a:pPr>
            <a:r>
              <a:rPr lang="en-US" altLang="en-US" sz="2800" dirty="0">
                <a:solidFill>
                  <a:srgbClr val="FFFF99"/>
                </a:solidFill>
                <a:latin typeface="+mn-lt"/>
              </a:rPr>
              <a:t>                               Temperature</a:t>
            </a:r>
          </a:p>
          <a:p>
            <a:pPr eaLnBrk="1" hangingPunct="1">
              <a:spcBef>
                <a:spcPct val="0"/>
              </a:spcBef>
              <a:buClrTx/>
              <a:buSzTx/>
              <a:buFontTx/>
              <a:buNone/>
            </a:pPr>
            <a:r>
              <a:rPr lang="en-US" altLang="en-US" sz="2800" dirty="0">
                <a:solidFill>
                  <a:srgbClr val="FFFF99"/>
                </a:solidFill>
                <a:latin typeface="+mn-lt"/>
              </a:rPr>
              <a:t>		 </a:t>
            </a:r>
            <a:r>
              <a:rPr lang="en-US" altLang="en-US" sz="2800" dirty="0" smtClean="0">
                <a:solidFill>
                  <a:srgbClr val="FFFF99"/>
                </a:solidFill>
                <a:latin typeface="+mn-lt"/>
              </a:rPr>
              <a:t>        Wind</a:t>
            </a:r>
            <a:endParaRPr lang="en-US" altLang="en-US" sz="2800" dirty="0">
              <a:solidFill>
                <a:srgbClr val="FFFF99"/>
              </a:solidFill>
              <a:latin typeface="+mn-lt"/>
            </a:endParaRPr>
          </a:p>
          <a:p>
            <a:pPr eaLnBrk="1" hangingPunct="1">
              <a:spcBef>
                <a:spcPct val="0"/>
              </a:spcBef>
              <a:buClrTx/>
              <a:buSzTx/>
              <a:buFontTx/>
              <a:buNone/>
            </a:pPr>
            <a:r>
              <a:rPr lang="en-US" altLang="en-US" sz="2800" dirty="0">
                <a:solidFill>
                  <a:srgbClr val="FFFF99"/>
                </a:solidFill>
                <a:latin typeface="+mn-lt"/>
              </a:rPr>
              <a:t>                               Relative Humidity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032" y="1523998"/>
            <a:ext cx="3305182" cy="2478887"/>
          </a:xfrm>
          <a:prstGeom prst="rect">
            <a:avLst/>
          </a:prstGeom>
        </p:spPr>
      </p:pic>
      <p:sp>
        <p:nvSpPr>
          <p:cNvPr id="7" name="Rectangle 5"/>
          <p:cNvSpPr txBox="1">
            <a:spLocks noChangeArrowheads="1"/>
          </p:cNvSpPr>
          <p:nvPr/>
        </p:nvSpPr>
        <p:spPr>
          <a:xfrm>
            <a:off x="683514" y="31026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ltLang="en-US" sz="4000" dirty="0" smtClean="0"/>
              <a:t>Factors Affecting Winter Survival</a:t>
            </a:r>
          </a:p>
        </p:txBody>
      </p:sp>
      <p:pic>
        <p:nvPicPr>
          <p:cNvPr id="8" name="Picture 3" descr="C:\Browse pictures\snowde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99777"/>
            <a:ext cx="2414016" cy="195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72385" y="5376672"/>
            <a:ext cx="5497830" cy="1200329"/>
          </a:xfrm>
          <a:prstGeom prst="rect">
            <a:avLst/>
          </a:prstGeom>
          <a:noFill/>
        </p:spPr>
        <p:txBody>
          <a:bodyPr wrap="square" rtlCol="0">
            <a:spAutoFit/>
          </a:bodyPr>
          <a:lstStyle/>
          <a:p>
            <a:r>
              <a:rPr lang="en-US" sz="2400" dirty="0" smtClean="0">
                <a:solidFill>
                  <a:srgbClr val="FFFF99"/>
                </a:solidFill>
              </a:rPr>
              <a:t>Fawns, yearling males, aged and injured most likely to be affected during severe winters</a:t>
            </a:r>
            <a:endParaRPr lang="en-US" sz="2400" dirty="0">
              <a:solidFill>
                <a:srgbClr val="FFFF99"/>
              </a:solidFill>
            </a:endParaRPr>
          </a:p>
        </p:txBody>
      </p:sp>
    </p:spTree>
    <p:extLst>
      <p:ext uri="{BB962C8B-B14F-4D97-AF65-F5344CB8AC3E}">
        <p14:creationId xmlns:p14="http://schemas.microsoft.com/office/powerpoint/2010/main" val="3960782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683514" y="31026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altLang="en-US" sz="4000" dirty="0" smtClean="0"/>
          </a:p>
        </p:txBody>
      </p:sp>
      <p:sp>
        <p:nvSpPr>
          <p:cNvPr id="4" name="Rectangle 5"/>
          <p:cNvSpPr txBox="1">
            <a:spLocks noChangeArrowheads="1"/>
          </p:cNvSpPr>
          <p:nvPr/>
        </p:nvSpPr>
        <p:spPr>
          <a:xfrm>
            <a:off x="759714" y="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altLang="en-US" sz="4000" dirty="0" smtClean="0"/>
              <a:t>The White-tailed Deer is a Valuable Resource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666" t="20267" r="16400" b="10933"/>
          <a:stretch/>
        </p:blipFill>
        <p:spPr>
          <a:xfrm>
            <a:off x="1489117" y="1405859"/>
            <a:ext cx="5571744" cy="47183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00" y="4511040"/>
            <a:ext cx="3503678" cy="223026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3001" r="6599" b="11484"/>
          <a:stretch/>
        </p:blipFill>
        <p:spPr>
          <a:xfrm>
            <a:off x="5399109" y="1150241"/>
            <a:ext cx="3323505" cy="5461296"/>
          </a:xfrm>
          <a:prstGeom prst="rect">
            <a:avLst/>
          </a:prstGeom>
        </p:spPr>
      </p:pic>
    </p:spTree>
    <p:extLst>
      <p:ext uri="{BB962C8B-B14F-4D97-AF65-F5344CB8AC3E}">
        <p14:creationId xmlns:p14="http://schemas.microsoft.com/office/powerpoint/2010/main" val="232927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Deer Abundance</a:t>
            </a:r>
            <a:endParaRPr lang="en-US" dirty="0"/>
          </a:p>
        </p:txBody>
      </p:sp>
      <p:sp>
        <p:nvSpPr>
          <p:cNvPr id="3" name="Content Placeholder 2"/>
          <p:cNvSpPr>
            <a:spLocks noGrp="1"/>
          </p:cNvSpPr>
          <p:nvPr>
            <p:ph idx="1"/>
          </p:nvPr>
        </p:nvSpPr>
        <p:spPr>
          <a:xfrm>
            <a:off x="451103" y="1573161"/>
            <a:ext cx="7886700" cy="4468866"/>
          </a:xfrm>
        </p:spPr>
        <p:txBody>
          <a:bodyPr>
            <a:normAutofit fontScale="92500" lnSpcReduction="10000"/>
          </a:bodyPr>
          <a:lstStyle/>
          <a:p>
            <a:r>
              <a:rPr lang="en-US" dirty="0" smtClean="0"/>
              <a:t>Prior to European settlement </a:t>
            </a:r>
            <a:r>
              <a:rPr lang="en-US" dirty="0"/>
              <a:t>m</a:t>
            </a:r>
            <a:r>
              <a:rPr lang="en-US" dirty="0" smtClean="0"/>
              <a:t>uch of the state covered by </a:t>
            </a:r>
            <a:r>
              <a:rPr lang="en-US" dirty="0"/>
              <a:t>mature forest habitat </a:t>
            </a:r>
            <a:endParaRPr lang="en-US" dirty="0" smtClean="0"/>
          </a:p>
          <a:p>
            <a:r>
              <a:rPr lang="en-US" dirty="0" smtClean="0"/>
              <a:t>Deer prefer “edge habitat” </a:t>
            </a:r>
          </a:p>
          <a:p>
            <a:r>
              <a:rPr lang="en-US" dirty="0" smtClean="0"/>
              <a:t>Deer </a:t>
            </a:r>
            <a:r>
              <a:rPr lang="en-US" dirty="0"/>
              <a:t>were probably </a:t>
            </a:r>
            <a:r>
              <a:rPr lang="en-US" dirty="0" smtClean="0"/>
              <a:t>not plentiful </a:t>
            </a:r>
            <a:r>
              <a:rPr lang="en-US" dirty="0"/>
              <a:t>in </a:t>
            </a:r>
            <a:r>
              <a:rPr lang="en-US" dirty="0" smtClean="0"/>
              <a:t>most areas of the state, though </a:t>
            </a:r>
            <a:r>
              <a:rPr lang="en-US" dirty="0"/>
              <a:t>locally abundant in </a:t>
            </a:r>
            <a:r>
              <a:rPr lang="en-US" dirty="0" smtClean="0"/>
              <a:t>some areas with </a:t>
            </a:r>
            <a:r>
              <a:rPr lang="en-US" dirty="0"/>
              <a:t>suitable habitat </a:t>
            </a:r>
          </a:p>
          <a:p>
            <a:r>
              <a:rPr lang="en-US" dirty="0" smtClean="0"/>
              <a:t>Deer </a:t>
            </a:r>
            <a:r>
              <a:rPr lang="en-US" dirty="0"/>
              <a:t>were restricted to places where disturbances created by beaver, </a:t>
            </a:r>
            <a:r>
              <a:rPr lang="en-US" dirty="0" smtClean="0"/>
              <a:t>blowdowns </a:t>
            </a:r>
            <a:r>
              <a:rPr lang="en-US" dirty="0"/>
              <a:t>and fires created </a:t>
            </a:r>
            <a:r>
              <a:rPr lang="en-US" dirty="0" smtClean="0"/>
              <a:t>openings</a:t>
            </a:r>
          </a:p>
          <a:p>
            <a:r>
              <a:rPr lang="en-US" dirty="0" smtClean="0"/>
              <a:t>Probably more abundant in the Lake Plains and Finger Lakes regions where habitat was more abundant</a:t>
            </a:r>
          </a:p>
        </p:txBody>
      </p:sp>
    </p:spTree>
    <p:extLst>
      <p:ext uri="{BB962C8B-B14F-4D97-AF65-F5344CB8AC3E}">
        <p14:creationId xmlns:p14="http://schemas.microsoft.com/office/powerpoint/2010/main" val="3679545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Deer Abundance</a:t>
            </a:r>
            <a:endParaRPr lang="en-US" dirty="0"/>
          </a:p>
        </p:txBody>
      </p:sp>
      <p:sp>
        <p:nvSpPr>
          <p:cNvPr id="3" name="Content Placeholder 2"/>
          <p:cNvSpPr>
            <a:spLocks noGrp="1"/>
          </p:cNvSpPr>
          <p:nvPr>
            <p:ph idx="1"/>
          </p:nvPr>
        </p:nvSpPr>
        <p:spPr>
          <a:xfrm>
            <a:off x="162898" y="2055814"/>
            <a:ext cx="5496922" cy="4802185"/>
          </a:xfrm>
        </p:spPr>
        <p:txBody>
          <a:bodyPr>
            <a:normAutofit/>
          </a:bodyPr>
          <a:lstStyle/>
          <a:p>
            <a:r>
              <a:rPr lang="en-US" dirty="0" smtClean="0"/>
              <a:t>Native Americans and early European settlers implemented controlled burns, cut trees for homes and cleared and burned forests for cropland and pastures</a:t>
            </a:r>
          </a:p>
          <a:p>
            <a:r>
              <a:rPr lang="en-US" dirty="0" smtClean="0"/>
              <a:t>Shrubs and saplings flourished and provided excellent conditions for deer</a:t>
            </a:r>
          </a:p>
          <a:p>
            <a:r>
              <a:rPr lang="en-US" dirty="0" smtClean="0"/>
              <a:t>Gradual extermination of wolves and mountain lions</a:t>
            </a:r>
          </a:p>
        </p:txBody>
      </p:sp>
      <p:pic>
        <p:nvPicPr>
          <p:cNvPr id="4" name="Picture 6" descr="P1010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70904" y="2598138"/>
            <a:ext cx="3573096" cy="2674444"/>
          </a:xfrm>
          <a:prstGeom prst="rect">
            <a:avLst/>
          </a:prstGeom>
          <a:ln>
            <a:noFill/>
            <a:miter lim="800000"/>
            <a:headEnd/>
            <a:tailEnd/>
          </a:ln>
          <a:effectLst/>
        </p:spPr>
      </p:pic>
    </p:spTree>
    <p:extLst>
      <p:ext uri="{BB962C8B-B14F-4D97-AF65-F5344CB8AC3E}">
        <p14:creationId xmlns:p14="http://schemas.microsoft.com/office/powerpoint/2010/main" val="1795170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298"/>
            <a:ext cx="7886700" cy="1325563"/>
          </a:xfrm>
        </p:spPr>
        <p:txBody>
          <a:bodyPr/>
          <a:lstStyle/>
          <a:p>
            <a:pPr algn="ctr"/>
            <a:r>
              <a:rPr lang="en-US" dirty="0" smtClean="0"/>
              <a:t>History of Deer Abundance</a:t>
            </a:r>
            <a:endParaRPr lang="en-US" dirty="0"/>
          </a:p>
        </p:txBody>
      </p:sp>
      <p:sp>
        <p:nvSpPr>
          <p:cNvPr id="3" name="Content Placeholder 2"/>
          <p:cNvSpPr>
            <a:spLocks noGrp="1"/>
          </p:cNvSpPr>
          <p:nvPr>
            <p:ph idx="1"/>
          </p:nvPr>
        </p:nvSpPr>
        <p:spPr>
          <a:xfrm>
            <a:off x="56086" y="1712999"/>
            <a:ext cx="5029261" cy="4351338"/>
          </a:xfrm>
        </p:spPr>
        <p:txBody>
          <a:bodyPr>
            <a:normAutofit lnSpcReduction="10000"/>
          </a:bodyPr>
          <a:lstStyle/>
          <a:p>
            <a:r>
              <a:rPr lang="en-US" dirty="0" smtClean="0"/>
              <a:t>Mid-1800s - large-scale clearing of land for agriculture and timber reduced the area of forest and available habitat significantly</a:t>
            </a:r>
          </a:p>
          <a:p>
            <a:r>
              <a:rPr lang="en-US" dirty="0" smtClean="0"/>
              <a:t>Habitat loss combined with market hunting and hunting for food led to lowest deer population in history by 1880 </a:t>
            </a:r>
          </a:p>
          <a:p>
            <a:r>
              <a:rPr lang="en-US" dirty="0" smtClean="0"/>
              <a:t>Deer absent or rare in much of the state</a:t>
            </a:r>
          </a:p>
        </p:txBody>
      </p:sp>
      <p:pic>
        <p:nvPicPr>
          <p:cNvPr id="4" name="Picture 5" descr="trends22"/>
          <p:cNvPicPr>
            <a:picLocks noChangeAspect="1" noChangeArrowheads="1"/>
          </p:cNvPicPr>
          <p:nvPr/>
        </p:nvPicPr>
        <p:blipFill>
          <a:blip r:embed="rId3">
            <a:extLst>
              <a:ext uri="{28A0092B-C50C-407E-A947-70E740481C1C}">
                <a14:useLocalDpi xmlns:a14="http://schemas.microsoft.com/office/drawing/2010/main" val="0"/>
              </a:ext>
            </a:extLst>
          </a:blip>
          <a:srcRect l="36700" t="33467" r="23300" b="3734"/>
          <a:stretch>
            <a:fillRect/>
          </a:stretch>
        </p:blipFill>
        <p:spPr bwMode="auto">
          <a:xfrm>
            <a:off x="5085347" y="1344971"/>
            <a:ext cx="4007393" cy="471936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5927725" y="6213475"/>
            <a:ext cx="181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bg1"/>
                </a:solidFill>
              </a:rPr>
              <a:t>Meyer, 1995.</a:t>
            </a:r>
          </a:p>
        </p:txBody>
      </p:sp>
    </p:spTree>
    <p:extLst>
      <p:ext uri="{BB962C8B-B14F-4D97-AF65-F5344CB8AC3E}">
        <p14:creationId xmlns:p14="http://schemas.microsoft.com/office/powerpoint/2010/main" val="785275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298"/>
            <a:ext cx="7886700" cy="1325563"/>
          </a:xfrm>
        </p:spPr>
        <p:txBody>
          <a:bodyPr/>
          <a:lstStyle/>
          <a:p>
            <a:pPr algn="ctr"/>
            <a:r>
              <a:rPr lang="en-US" dirty="0" smtClean="0"/>
              <a:t>Deer Harvest Regulations</a:t>
            </a:r>
            <a:endParaRPr lang="en-US" dirty="0"/>
          </a:p>
        </p:txBody>
      </p:sp>
      <p:sp>
        <p:nvSpPr>
          <p:cNvPr id="3" name="Content Placeholder 2"/>
          <p:cNvSpPr>
            <a:spLocks noGrp="1"/>
          </p:cNvSpPr>
          <p:nvPr>
            <p:ph idx="1"/>
          </p:nvPr>
        </p:nvSpPr>
        <p:spPr>
          <a:xfrm>
            <a:off x="742889" y="2049883"/>
            <a:ext cx="7772461" cy="4351338"/>
          </a:xfrm>
        </p:spPr>
        <p:txBody>
          <a:bodyPr>
            <a:normAutofit/>
          </a:bodyPr>
          <a:lstStyle/>
          <a:p>
            <a:r>
              <a:rPr lang="en-US" dirty="0" smtClean="0"/>
              <a:t>Hunting regulations became much stricter in early 1900s</a:t>
            </a:r>
          </a:p>
          <a:p>
            <a:r>
              <a:rPr lang="en-US" dirty="0" smtClean="0"/>
              <a:t>Farmland abandonment led to habitat recovery and deer populations began to rebound</a:t>
            </a:r>
          </a:p>
          <a:p>
            <a:r>
              <a:rPr lang="en-US" dirty="0" smtClean="0"/>
              <a:t>Today over 1 million deer in New York State</a:t>
            </a:r>
          </a:p>
        </p:txBody>
      </p:sp>
    </p:spTree>
    <p:extLst>
      <p:ext uri="{BB962C8B-B14F-4D97-AF65-F5344CB8AC3E}">
        <p14:creationId xmlns:p14="http://schemas.microsoft.com/office/powerpoint/2010/main" val="147832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White-tailed Deer</a:t>
            </a:r>
            <a:endParaRPr lang="en-US" dirty="0"/>
          </a:p>
        </p:txBody>
      </p:sp>
      <p:sp>
        <p:nvSpPr>
          <p:cNvPr id="9" name="TextBox 8"/>
          <p:cNvSpPr txBox="1"/>
          <p:nvPr/>
        </p:nvSpPr>
        <p:spPr>
          <a:xfrm>
            <a:off x="436665" y="2439403"/>
            <a:ext cx="4568471" cy="2677656"/>
          </a:xfrm>
          <a:prstGeom prst="rect">
            <a:avLst/>
          </a:prstGeom>
          <a:noFill/>
        </p:spPr>
        <p:txBody>
          <a:bodyPr wrap="square" rtlCol="0">
            <a:spAutoFit/>
          </a:bodyPr>
          <a:lstStyle/>
          <a:p>
            <a:pPr marL="457200" indent="-457200">
              <a:buFont typeface="Arial" panose="020B0604020202020204" pitchFamily="34" charset="0"/>
              <a:buChar char="•"/>
            </a:pPr>
            <a:r>
              <a:rPr lang="en-US" altLang="en-US" sz="2800" dirty="0">
                <a:solidFill>
                  <a:srgbClr val="FFFF99"/>
                </a:solidFill>
              </a:rPr>
              <a:t>Named for the white hairs on the underside of </a:t>
            </a:r>
            <a:r>
              <a:rPr lang="en-US" altLang="en-US" sz="2800" dirty="0" smtClean="0">
                <a:solidFill>
                  <a:srgbClr val="FFFF99"/>
                </a:solidFill>
              </a:rPr>
              <a:t>the tail  </a:t>
            </a:r>
          </a:p>
          <a:p>
            <a:pPr marL="457200" indent="-457200">
              <a:buFont typeface="Arial" panose="020B0604020202020204" pitchFamily="34" charset="0"/>
              <a:buChar char="•"/>
            </a:pPr>
            <a:r>
              <a:rPr lang="en-US" altLang="en-US" sz="2800" dirty="0" smtClean="0">
                <a:solidFill>
                  <a:srgbClr val="FFFF99"/>
                </a:solidFill>
              </a:rPr>
              <a:t>When </a:t>
            </a:r>
            <a:r>
              <a:rPr lang="en-US" altLang="en-US" sz="2800" dirty="0">
                <a:solidFill>
                  <a:srgbClr val="FFFF99"/>
                </a:solidFill>
              </a:rPr>
              <a:t>they sense </a:t>
            </a:r>
            <a:r>
              <a:rPr lang="en-US" altLang="en-US" sz="2800" dirty="0" smtClean="0">
                <a:solidFill>
                  <a:srgbClr val="FFFF99"/>
                </a:solidFill>
              </a:rPr>
              <a:t>danger, whitetails </a:t>
            </a:r>
            <a:r>
              <a:rPr lang="en-US" altLang="en-US" sz="2800" dirty="0">
                <a:solidFill>
                  <a:srgbClr val="FFFF99"/>
                </a:solidFill>
              </a:rPr>
              <a:t>“flag” their </a:t>
            </a:r>
            <a:r>
              <a:rPr lang="en-US" altLang="en-US" sz="2800" dirty="0" smtClean="0">
                <a:solidFill>
                  <a:srgbClr val="FFFF99"/>
                </a:solidFill>
              </a:rPr>
              <a:t>tail </a:t>
            </a:r>
            <a:r>
              <a:rPr lang="en-US" altLang="en-US" sz="2800" dirty="0">
                <a:solidFill>
                  <a:srgbClr val="FFFF99"/>
                </a:solidFill>
              </a:rPr>
              <a:t>as a warning </a:t>
            </a:r>
            <a:r>
              <a:rPr lang="en-US" altLang="en-US" sz="2800" dirty="0" smtClean="0">
                <a:solidFill>
                  <a:srgbClr val="FFFF99"/>
                </a:solidFill>
              </a:rPr>
              <a:t>signal to other deer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730" y="2439402"/>
            <a:ext cx="2582041" cy="3356653"/>
          </a:xfrm>
          <a:prstGeom prst="rect">
            <a:avLst/>
          </a:prstGeom>
        </p:spPr>
      </p:pic>
    </p:spTree>
    <p:extLst>
      <p:ext uri="{BB962C8B-B14F-4D97-AF65-F5344CB8AC3E}">
        <p14:creationId xmlns:p14="http://schemas.microsoft.com/office/powerpoint/2010/main" val="3756145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Keen Senses</a:t>
            </a:r>
            <a:endParaRPr lang="en-US" dirty="0"/>
          </a:p>
        </p:txBody>
      </p:sp>
      <p:sp>
        <p:nvSpPr>
          <p:cNvPr id="3" name="Content Placeholder 2"/>
          <p:cNvSpPr>
            <a:spLocks noGrp="1"/>
          </p:cNvSpPr>
          <p:nvPr>
            <p:ph idx="1"/>
          </p:nvPr>
        </p:nvSpPr>
        <p:spPr>
          <a:xfrm>
            <a:off x="372618" y="2431598"/>
            <a:ext cx="7886700" cy="4351338"/>
          </a:xfrm>
        </p:spPr>
        <p:txBody>
          <a:bodyPr>
            <a:normAutofit lnSpcReduction="10000"/>
          </a:bodyPr>
          <a:lstStyle/>
          <a:p>
            <a:pPr marL="0" indent="0">
              <a:buNone/>
            </a:pPr>
            <a:r>
              <a:rPr lang="en-US" altLang="en-US" dirty="0"/>
              <a:t>A whitetail’s </a:t>
            </a:r>
            <a:r>
              <a:rPr lang="en-US" altLang="en-US" dirty="0" smtClean="0"/>
              <a:t>well-developed </a:t>
            </a:r>
            <a:r>
              <a:rPr lang="en-US" altLang="en-US" dirty="0"/>
              <a:t>senses of smell, vision, and hearing</a:t>
            </a:r>
            <a:r>
              <a:rPr lang="en-US" altLang="en-US" b="1" dirty="0"/>
              <a:t> </a:t>
            </a:r>
            <a:r>
              <a:rPr lang="en-US" altLang="en-US" dirty="0"/>
              <a:t>help them detect danger from predators including bear, coyotes</a:t>
            </a:r>
            <a:r>
              <a:rPr lang="en-US" altLang="en-US" b="1" dirty="0"/>
              <a:t>, </a:t>
            </a:r>
            <a:r>
              <a:rPr lang="en-US" altLang="en-US" dirty="0" smtClean="0"/>
              <a:t>bobcats and </a:t>
            </a:r>
            <a:r>
              <a:rPr lang="en-US" altLang="en-US" dirty="0"/>
              <a:t>humans</a:t>
            </a:r>
            <a:r>
              <a:rPr lang="en-US" altLang="en-US" dirty="0" smtClean="0"/>
              <a:t>!</a:t>
            </a:r>
          </a:p>
          <a:p>
            <a:pPr marL="0" indent="0">
              <a:buNone/>
            </a:pPr>
            <a:endParaRPr lang="en-US" altLang="en-US" dirty="0"/>
          </a:p>
          <a:p>
            <a:r>
              <a:rPr lang="en-US" altLang="en-US" dirty="0" smtClean="0"/>
              <a:t>Large part of the brain devoted to odor reception and interpretation</a:t>
            </a:r>
          </a:p>
          <a:p>
            <a:r>
              <a:rPr lang="en-US" altLang="en-US" dirty="0" smtClean="0"/>
              <a:t>Excellent vision in low light or darkness</a:t>
            </a:r>
          </a:p>
          <a:p>
            <a:r>
              <a:rPr lang="en-US" altLang="en-US" dirty="0" smtClean="0"/>
              <a:t>Difficulty detecting stationary objects but can easily detect motion</a:t>
            </a:r>
          </a:p>
          <a:p>
            <a:r>
              <a:rPr lang="en-US" altLang="en-US" dirty="0" smtClean="0"/>
              <a:t>Large, cupped ears help pinpoint sounds</a:t>
            </a:r>
            <a:endParaRPr lang="en-US" alt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119" r="10098"/>
          <a:stretch/>
        </p:blipFill>
        <p:spPr>
          <a:xfrm>
            <a:off x="6455664" y="200534"/>
            <a:ext cx="2194560" cy="2039991"/>
          </a:xfrm>
          <a:prstGeom prst="rect">
            <a:avLst/>
          </a:prstGeom>
        </p:spPr>
      </p:pic>
    </p:spTree>
    <p:extLst>
      <p:ext uri="{BB962C8B-B14F-4D97-AF65-F5344CB8AC3E}">
        <p14:creationId xmlns:p14="http://schemas.microsoft.com/office/powerpoint/2010/main" val="1668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Vocalizations</a:t>
            </a:r>
            <a:endParaRPr lang="en-US" dirty="0"/>
          </a:p>
        </p:txBody>
      </p:sp>
      <p:sp>
        <p:nvSpPr>
          <p:cNvPr id="5" name="Content Placeholder 4"/>
          <p:cNvSpPr>
            <a:spLocks noGrp="1"/>
          </p:cNvSpPr>
          <p:nvPr>
            <p:ph idx="1"/>
          </p:nvPr>
        </p:nvSpPr>
        <p:spPr>
          <a:xfrm>
            <a:off x="256032" y="3543136"/>
            <a:ext cx="8887968" cy="3589184"/>
          </a:xfrm>
        </p:spPr>
        <p:txBody>
          <a:bodyPr>
            <a:normAutofit/>
          </a:bodyPr>
          <a:lstStyle/>
          <a:p>
            <a:pPr lvl="1"/>
            <a:endParaRPr lang="en-US" sz="3600" dirty="0"/>
          </a:p>
          <a:p>
            <a:pPr marL="457200" lvl="1" indent="0">
              <a:buNone/>
            </a:pPr>
            <a:r>
              <a:rPr lang="en-US" sz="2600" dirty="0" smtClean="0"/>
              <a:t>Examples:</a:t>
            </a:r>
          </a:p>
          <a:p>
            <a:pPr marL="457200" lvl="1" indent="0">
              <a:buNone/>
            </a:pPr>
            <a:r>
              <a:rPr lang="en-US" sz="2600" dirty="0" smtClean="0"/>
              <a:t>Doe bleat</a:t>
            </a:r>
          </a:p>
          <a:p>
            <a:pPr marL="457200" lvl="1" indent="0">
              <a:buNone/>
            </a:pPr>
            <a:endParaRPr lang="en-US" sz="1600" dirty="0" smtClean="0"/>
          </a:p>
          <a:p>
            <a:pPr marL="0" indent="0">
              <a:buNone/>
            </a:pPr>
            <a:r>
              <a:rPr lang="en-US" sz="2600" dirty="0"/>
              <a:t> </a:t>
            </a:r>
            <a:r>
              <a:rPr lang="en-US" sz="2600" dirty="0" smtClean="0"/>
              <a:t>      Buck grunt</a:t>
            </a:r>
          </a:p>
          <a:p>
            <a:pPr marL="0" indent="0">
              <a:buNone/>
            </a:pPr>
            <a:endParaRPr lang="en-US" sz="1600" dirty="0" smtClean="0"/>
          </a:p>
          <a:p>
            <a:pPr marL="0" indent="0">
              <a:buNone/>
            </a:pPr>
            <a:r>
              <a:rPr lang="en-US" sz="2600" dirty="0"/>
              <a:t> </a:t>
            </a:r>
            <a:r>
              <a:rPr lang="en-US" sz="2600" dirty="0" smtClean="0"/>
              <a:t>      Fawn bleat</a:t>
            </a:r>
          </a:p>
        </p:txBody>
      </p:sp>
      <p:pic>
        <p:nvPicPr>
          <p:cNvPr id="6" name="bl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78352" y="4395505"/>
            <a:ext cx="481584" cy="481584"/>
          </a:xfrm>
          <a:prstGeom prst="rect">
            <a:avLst/>
          </a:prstGeom>
        </p:spPr>
      </p:pic>
      <p:pic>
        <p:nvPicPr>
          <p:cNvPr id="10" name="buckgrun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547701" y="5176003"/>
            <a:ext cx="512235" cy="512235"/>
          </a:xfrm>
          <a:prstGeom prst="rect">
            <a:avLst/>
          </a:prstGeom>
        </p:spPr>
      </p:pic>
      <p:sp>
        <p:nvSpPr>
          <p:cNvPr id="12" name="TextBox 11"/>
          <p:cNvSpPr txBox="1"/>
          <p:nvPr/>
        </p:nvSpPr>
        <p:spPr>
          <a:xfrm>
            <a:off x="1185271" y="1493329"/>
            <a:ext cx="7235122" cy="3093154"/>
          </a:xfrm>
          <a:prstGeom prst="rect">
            <a:avLst/>
          </a:prstGeom>
          <a:noFill/>
        </p:spPr>
        <p:txBody>
          <a:bodyPr wrap="none" rtlCol="0">
            <a:spAutoFit/>
          </a:bodyPr>
          <a:lstStyle/>
          <a:p>
            <a:r>
              <a:rPr lang="en-US" sz="3200" dirty="0">
                <a:solidFill>
                  <a:srgbClr val="FFFF99"/>
                </a:solidFill>
              </a:rPr>
              <a:t>Deer use different sounds to</a:t>
            </a:r>
          </a:p>
          <a:p>
            <a:pPr marL="914400" lvl="1" indent="-457200">
              <a:buFont typeface="Arial" panose="020B0604020202020204" pitchFamily="34" charset="0"/>
              <a:buChar char="•"/>
            </a:pPr>
            <a:r>
              <a:rPr lang="en-US" sz="2800" dirty="0">
                <a:solidFill>
                  <a:srgbClr val="FFFF99"/>
                </a:solidFill>
              </a:rPr>
              <a:t>Keep in contact with each other </a:t>
            </a:r>
            <a:endParaRPr lang="en-US" sz="2800" dirty="0" smtClean="0">
              <a:solidFill>
                <a:srgbClr val="FFFF99"/>
              </a:solidFill>
            </a:endParaRPr>
          </a:p>
          <a:p>
            <a:pPr marL="914400" lvl="1" indent="-457200">
              <a:buFont typeface="Arial" panose="020B0604020202020204" pitchFamily="34" charset="0"/>
              <a:buChar char="•"/>
            </a:pPr>
            <a:r>
              <a:rPr lang="en-US" sz="2800" dirty="0">
                <a:solidFill>
                  <a:srgbClr val="FFFF99"/>
                </a:solidFill>
              </a:rPr>
              <a:t>Express alarm and distress </a:t>
            </a:r>
          </a:p>
          <a:p>
            <a:pPr marL="914400" lvl="1" indent="-457200">
              <a:buFont typeface="Arial" panose="020B0604020202020204" pitchFamily="34" charset="0"/>
              <a:buChar char="•"/>
            </a:pPr>
            <a:r>
              <a:rPr lang="en-US" sz="2800" dirty="0">
                <a:solidFill>
                  <a:srgbClr val="FFFF99"/>
                </a:solidFill>
              </a:rPr>
              <a:t>Express dominance/threaten other deer </a:t>
            </a:r>
          </a:p>
          <a:p>
            <a:pPr marL="914400" lvl="1" indent="-457200">
              <a:buFont typeface="Arial" panose="020B0604020202020204" pitchFamily="34" charset="0"/>
              <a:buChar char="•"/>
            </a:pPr>
            <a:r>
              <a:rPr lang="en-US" sz="2800" dirty="0">
                <a:solidFill>
                  <a:srgbClr val="FFFF99"/>
                </a:solidFill>
              </a:rPr>
              <a:t>Facilitate courtship and breeding behavior</a:t>
            </a:r>
          </a:p>
          <a:p>
            <a:endParaRPr lang="en-US" dirty="0">
              <a:solidFill>
                <a:srgbClr val="FFFF99"/>
              </a:solidFill>
            </a:endParaRPr>
          </a:p>
          <a:p>
            <a:pPr lvl="1"/>
            <a:endParaRPr lang="en-US" sz="3300" dirty="0">
              <a:solidFill>
                <a:srgbClr val="FFFF99"/>
              </a:solidFill>
            </a:endParaRPr>
          </a:p>
        </p:txBody>
      </p:sp>
      <p:pic>
        <p:nvPicPr>
          <p:cNvPr id="3" name="fawnblea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578352" y="6036966"/>
            <a:ext cx="555648" cy="555648"/>
          </a:xfrm>
          <a:prstGeom prst="rect">
            <a:avLst/>
          </a:prstGeom>
        </p:spPr>
      </p:pic>
    </p:spTree>
    <p:extLst>
      <p:ext uri="{BB962C8B-B14F-4D97-AF65-F5344CB8AC3E}">
        <p14:creationId xmlns:p14="http://schemas.microsoft.com/office/powerpoint/2010/main" val="2897511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9"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517"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ive Deer Management Outreach Initiative template" id="{F49E17A3-7073-4625-9C65-3B4D70AA49FE}" vid="{754E5575-F9D2-4400-8235-ED4C291446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Collaborative Deer Management Outreach Initiative template</Template>
  <TotalTime>7321</TotalTime>
  <Words>2904</Words>
  <Application>Microsoft Office PowerPoint</Application>
  <PresentationFormat>On-screen Show (4:3)</PresentationFormat>
  <Paragraphs>216</Paragraphs>
  <Slides>25</Slides>
  <Notes>25</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 Schoolbook</vt:lpstr>
      <vt:lpstr>Times New Roman</vt:lpstr>
      <vt:lpstr>Wingdings</vt:lpstr>
      <vt:lpstr>Office Theme</vt:lpstr>
      <vt:lpstr>The Natural History of White-tailed Deer</vt:lpstr>
      <vt:lpstr>New York’s Most Popular Game Animal</vt:lpstr>
      <vt:lpstr>History of Deer Abundance</vt:lpstr>
      <vt:lpstr>History of Deer Abundance</vt:lpstr>
      <vt:lpstr>History of Deer Abundance</vt:lpstr>
      <vt:lpstr>Deer Harvest Regulations</vt:lpstr>
      <vt:lpstr>White-tailed Deer</vt:lpstr>
      <vt:lpstr>Keen Senses</vt:lpstr>
      <vt:lpstr>Vocalizations</vt:lpstr>
      <vt:lpstr>Antlers</vt:lpstr>
      <vt:lpstr>Summer vs Winter Coat</vt:lpstr>
      <vt:lpstr>Mating Season (rut)</vt:lpstr>
      <vt:lpstr>Deer Populations Can Grow Quickly</vt:lpstr>
      <vt:lpstr>Fawns</vt:lpstr>
      <vt:lpstr>Fawns</vt:lpstr>
      <vt:lpstr>Predation</vt:lpstr>
      <vt:lpstr>Food</vt:lpstr>
      <vt:lpstr> Browse Facts </vt:lpstr>
      <vt:lpstr>Deer are Ruminants</vt:lpstr>
      <vt:lpstr>PowerPoint Presentation</vt:lpstr>
      <vt:lpstr>PowerPoint Presentation</vt:lpstr>
      <vt:lpstr>PowerPoint Presentation</vt:lpstr>
      <vt:lpstr>Deer are Well Adapted for Winter Survival</vt:lpstr>
      <vt:lpstr>PowerPoint Presentation</vt:lpstr>
      <vt:lpstr>PowerPoint Presentation</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Kristi L. Sullivan</dc:creator>
  <cp:lastModifiedBy>Diana L. Bryant</cp:lastModifiedBy>
  <cp:revision>202</cp:revision>
  <dcterms:created xsi:type="dcterms:W3CDTF">2015-08-11T14:07:35Z</dcterms:created>
  <dcterms:modified xsi:type="dcterms:W3CDTF">2016-01-19T18:31:22Z</dcterms:modified>
</cp:coreProperties>
</file>