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7" r:id="rId2"/>
    <p:sldId id="279" r:id="rId3"/>
    <p:sldId id="264" r:id="rId4"/>
    <p:sldId id="265" r:id="rId5"/>
    <p:sldId id="262" r:id="rId6"/>
    <p:sldId id="263" r:id="rId7"/>
    <p:sldId id="260" r:id="rId8"/>
    <p:sldId id="276" r:id="rId9"/>
    <p:sldId id="261" r:id="rId10"/>
    <p:sldId id="288" r:id="rId11"/>
    <p:sldId id="278" r:id="rId12"/>
    <p:sldId id="287" r:id="rId13"/>
    <p:sldId id="273" r:id="rId14"/>
    <p:sldId id="272" r:id="rId15"/>
    <p:sldId id="277" r:id="rId16"/>
    <p:sldId id="289" r:id="rId17"/>
    <p:sldId id="286" r:id="rId18"/>
    <p:sldId id="268" r:id="rId19"/>
    <p:sldId id="269" r:id="rId20"/>
    <p:sldId id="270" r:id="rId21"/>
    <p:sldId id="282" r:id="rId22"/>
    <p:sldId id="296" r:id="rId23"/>
    <p:sldId id="290" r:id="rId24"/>
    <p:sldId id="291" r:id="rId25"/>
    <p:sldId id="292" r:id="rId26"/>
    <p:sldId id="294" r:id="rId27"/>
    <p:sldId id="29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4" autoAdjust="0"/>
    <p:restoredTop sz="94660"/>
  </p:normalViewPr>
  <p:slideViewPr>
    <p:cSldViewPr snapToGrid="0">
      <p:cViewPr varScale="1">
        <p:scale>
          <a:sx n="100" d="100"/>
          <a:sy n="100" d="100"/>
        </p:scale>
        <p:origin x="90" y="198"/>
      </p:cViewPr>
      <p:guideLst/>
    </p:cSldViewPr>
  </p:slideViewPr>
  <p:notesTextViewPr>
    <p:cViewPr>
      <p:scale>
        <a:sx n="1" d="1"/>
        <a:sy n="1" d="1"/>
      </p:scale>
      <p:origin x="0" y="0"/>
    </p:cViewPr>
  </p:notesTextViewPr>
  <p:sorterViewPr>
    <p:cViewPr>
      <p:scale>
        <a:sx n="100" d="100"/>
        <a:sy n="100" d="100"/>
      </p:scale>
      <p:origin x="0" y="-4998"/>
    </p:cViewPr>
  </p:sorterViewPr>
  <p:notesViewPr>
    <p:cSldViewPr snapToGrid="0">
      <p:cViewPr varScale="1">
        <p:scale>
          <a:sx n="79" d="100"/>
          <a:sy n="79" d="100"/>
        </p:scale>
        <p:origin x="19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348E263-4F24-44CB-9E8A-136EAFB844D7}" type="datetimeFigureOut">
              <a:rPr lang="en-US" smtClean="0"/>
              <a:t>1/13/2016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F9F8BBE-BF43-45CD-80E0-E46AB83D93FC}" type="slidenum">
              <a:rPr lang="en-US" smtClean="0"/>
              <a:t>‹#›</a:t>
            </a:fld>
            <a:endParaRPr lang="en-US"/>
          </a:p>
        </p:txBody>
      </p:sp>
    </p:spTree>
    <p:extLst>
      <p:ext uri="{BB962C8B-B14F-4D97-AF65-F5344CB8AC3E}">
        <p14:creationId xmlns:p14="http://schemas.microsoft.com/office/powerpoint/2010/main" val="182374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8568F6-79C6-415C-A47C-5D573823439D}" type="datetimeFigureOut">
              <a:rPr lang="en-US" smtClean="0"/>
              <a:t>1/13/2016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1BD28A-7732-451B-A022-7FC9D5355FBB}" type="slidenum">
              <a:rPr lang="en-US" smtClean="0"/>
              <a:t>‹#›</a:t>
            </a:fld>
            <a:endParaRPr lang="en-US"/>
          </a:p>
        </p:txBody>
      </p:sp>
    </p:spTree>
    <p:extLst>
      <p:ext uri="{BB962C8B-B14F-4D97-AF65-F5344CB8AC3E}">
        <p14:creationId xmlns:p14="http://schemas.microsoft.com/office/powerpoint/2010/main" val="341506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1BD28A-7732-451B-A022-7FC9D5355FBB}" type="slidenum">
              <a:rPr lang="en-US" smtClean="0"/>
              <a:t>1</a:t>
            </a:fld>
            <a:endParaRPr lang="en-US"/>
          </a:p>
        </p:txBody>
      </p:sp>
    </p:spTree>
    <p:extLst>
      <p:ext uri="{BB962C8B-B14F-4D97-AF65-F5344CB8AC3E}">
        <p14:creationId xmlns:p14="http://schemas.microsoft.com/office/powerpoint/2010/main" val="296634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Browsing by deer during winter often prevents seedlings from growing any taller than the typical snow depth and can deform seedlings.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10</a:t>
            </a:fld>
            <a:endParaRPr lang="en-US"/>
          </a:p>
        </p:txBody>
      </p:sp>
    </p:spTree>
    <p:extLst>
      <p:ext uri="{BB962C8B-B14F-4D97-AF65-F5344CB8AC3E}">
        <p14:creationId xmlns:p14="http://schemas.microsoft.com/office/powerpoint/2010/main" val="164066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affecting the structure of the forest, deer browsing can influence the types of trees and other plants that will grow. Because they prefer to feed on some plant over others, the species preferred can be eliminated or reduced in abundance, while other species persist. Overall, this can lead to a reduction in the diversity of species in a forest.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11</a:t>
            </a:fld>
            <a:endParaRPr lang="en-US"/>
          </a:p>
        </p:txBody>
      </p:sp>
    </p:spTree>
    <p:extLst>
      <p:ext uri="{BB962C8B-B14F-4D97-AF65-F5344CB8AC3E}">
        <p14:creationId xmlns:p14="http://schemas.microsoft.com/office/powerpoint/2010/main" val="3329235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effects from deer over-browsing can have economic as well as ecological impacts, as many of the species preferred by deer are also the more valuable timber species.</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12</a:t>
            </a:fld>
            <a:endParaRPr lang="en-US"/>
          </a:p>
        </p:txBody>
      </p:sp>
    </p:spTree>
    <p:extLst>
      <p:ext uri="{BB962C8B-B14F-4D97-AF65-F5344CB8AC3E}">
        <p14:creationId xmlns:p14="http://schemas.microsoft.com/office/powerpoint/2010/main" val="278192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left behind in heavily browsed forests is often a monoculture of American beech (a species not preferred). And, in fact, the lack of tree species diversity can persist for years, leaving behind a long-lasting “legacy” effect even if deer browsing pressure is reduced. In Allegheny National Forest in Pennsylvania,  researchers fenced deer INTO areas of forest at varying densities from 1979-1990. In 2005, they went back and measured tree species diversity in each of the enclosures. Fifteen years after removing the deer enclosures, the forests with the highest deer densities in the past still had the lowest tree species diversity.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13</a:t>
            </a:fld>
            <a:endParaRPr lang="en-US"/>
          </a:p>
        </p:txBody>
      </p:sp>
    </p:spTree>
    <p:extLst>
      <p:ext uri="{BB962C8B-B14F-4D97-AF65-F5344CB8AC3E}">
        <p14:creationId xmlns:p14="http://schemas.microsoft.com/office/powerpoint/2010/main" val="3114991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true of trees, wildflowers, and other plants as well. </a:t>
            </a:r>
            <a:r>
              <a:rPr lang="en-US" dirty="0"/>
              <a:t>In Allegheny National Forest in Pennsylvania,  researchers fenced deer INTO areas of forest at varying densities from 1979-1990. </a:t>
            </a:r>
            <a:r>
              <a:rPr lang="en-US" dirty="0" smtClean="0"/>
              <a:t> The number of different kinds of wildflowers decreased as the number of deer increased. Flowers like Indian cucumber (upper left), Canada mayflower (lower left), Trillium (lower right) and others can be eliminated by deer.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14</a:t>
            </a:fld>
            <a:endParaRPr lang="en-US"/>
          </a:p>
        </p:txBody>
      </p:sp>
    </p:spTree>
    <p:extLst>
      <p:ext uri="{BB962C8B-B14F-4D97-AF65-F5344CB8AC3E}">
        <p14:creationId xmlns:p14="http://schemas.microsoft.com/office/powerpoint/2010/main" val="3442505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browsing by deer removes native vegetation from the forest floor, invasive plant species often move in to fill the void (garlic mustard pictured left; Japanese barberry pictured right). Monocultures of invasive species that result can further prevent native plants from becoming re-established. In addition, thick stands of barberry shrubs provide ideal conditions for the black-legged tick which transmits Lyme disease.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15</a:t>
            </a:fld>
            <a:endParaRPr lang="en-US"/>
          </a:p>
        </p:txBody>
      </p:sp>
    </p:spTree>
    <p:extLst>
      <p:ext uri="{BB962C8B-B14F-4D97-AF65-F5344CB8AC3E}">
        <p14:creationId xmlns:p14="http://schemas.microsoft.com/office/powerpoint/2010/main" val="894656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Monocultures of native, browse tolerant species like American beech (left) or hay-scented fern (right) can also become established. These thickets shade the forest floor and prevent sunlight from reaching the forest floor, thereby limiting the growth of new seedlings. Without management to remove the existing vegetation, these monocultures can persist long into the future.</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16</a:t>
            </a:fld>
            <a:endParaRPr lang="en-US"/>
          </a:p>
        </p:txBody>
      </p:sp>
    </p:spTree>
    <p:extLst>
      <p:ext uri="{BB962C8B-B14F-4D97-AF65-F5344CB8AC3E}">
        <p14:creationId xmlns:p14="http://schemas.microsoft.com/office/powerpoint/2010/main" val="250115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simplifying the structure and species found in the forest, deer also affect the habitat of other wildlife.  Different kinds of birds, for example, use different layers of the forest vegetation for feeding and nesting. The scarlet tanager uses the tree canopy, the black-capped chickadee feeds in the mid-layers of the forest and the ovenbird uses the forest floor. More layers of vegetation mean that more types of birds can live there. </a:t>
            </a:r>
          </a:p>
          <a:p>
            <a:endParaRPr lang="en-US" dirty="0"/>
          </a:p>
          <a:p>
            <a:r>
              <a:rPr lang="en-US" dirty="0" smtClean="0"/>
              <a:t>Fewer plants also means less food for wildlife. The number of caterpillars and other insects may decline when there are fewer leaves for them to feed on and, in turn, insect food for birds is reduced. By selecting some tree species over others, deer can also prevent some important wildlife food trees, such as oak, from becoming established, reducing the availability of acorns and other foods.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17</a:t>
            </a:fld>
            <a:endParaRPr lang="en-US"/>
          </a:p>
        </p:txBody>
      </p:sp>
    </p:spTree>
    <p:extLst>
      <p:ext uri="{BB962C8B-B14F-4D97-AF65-F5344CB8AC3E}">
        <p14:creationId xmlns:p14="http://schemas.microsoft.com/office/powerpoint/2010/main" val="1435367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study from Allegheny National Forest (previously referenced) researchers found that the number of songbirds decreased as the number of deer increased.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18</a:t>
            </a:fld>
            <a:endParaRPr lang="en-US"/>
          </a:p>
        </p:txBody>
      </p:sp>
    </p:spTree>
    <p:extLst>
      <p:ext uri="{BB962C8B-B14F-4D97-AF65-F5344CB8AC3E}">
        <p14:creationId xmlns:p14="http://schemas.microsoft.com/office/powerpoint/2010/main" val="868567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continued to be true in those areas yet in 2008.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19</a:t>
            </a:fld>
            <a:endParaRPr lang="en-US"/>
          </a:p>
        </p:txBody>
      </p:sp>
    </p:spTree>
    <p:extLst>
      <p:ext uri="{BB962C8B-B14F-4D97-AF65-F5344CB8AC3E}">
        <p14:creationId xmlns:p14="http://schemas.microsoft.com/office/powerpoint/2010/main" val="201460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factors that determine whether or not a forest is a “healthy” forest, but the ability for a variety of native plant and tree species to grow where conditions are appropriate, and the ability for a new forest to grow when the existing forest canopy is disturbed or intentionally removed (as is the case when timber is harvested) are two key factors.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a:t>
            </a:fld>
            <a:endParaRPr lang="en-US"/>
          </a:p>
        </p:txBody>
      </p:sp>
    </p:spTree>
    <p:extLst>
      <p:ext uri="{BB962C8B-B14F-4D97-AF65-F5344CB8AC3E}">
        <p14:creationId xmlns:p14="http://schemas.microsoft.com/office/powerpoint/2010/main" val="52949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study in New Jersey the researchers found that, from 1980-2005, populations of many bird species that nest in the forest canopy (Right from top to bottom = tufted titmouse, red-bellied woodpecker, warbling vireo) have been increasing or staying stable, whereas many species nesting in the mid-story or at shrub or ground level (Left from top to bottom = ovenbird, rose-breasted grosbeak, wood thrush) are declining. This trend reflects the loss of habitat layers these birds depend upon.</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20</a:t>
            </a:fld>
            <a:endParaRPr lang="en-US"/>
          </a:p>
        </p:txBody>
      </p:sp>
    </p:spTree>
    <p:extLst>
      <p:ext uri="{BB962C8B-B14F-4D97-AF65-F5344CB8AC3E}">
        <p14:creationId xmlns:p14="http://schemas.microsoft.com/office/powerpoint/2010/main" val="410353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overabundance of deer and lack of understory vegetation limits the forage available to deer both in the present and for the future. Keeping deer populations in balance with available habitat results in fewer, but often healthier deer, more diverse wildlife populations, and increased forest health </a:t>
            </a:r>
            <a:r>
              <a:rPr lang="en-US" smtClean="0"/>
              <a:t>and diversity.</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21</a:t>
            </a:fld>
            <a:endParaRPr lang="en-US"/>
          </a:p>
        </p:txBody>
      </p:sp>
    </p:spTree>
    <p:extLst>
      <p:ext uri="{BB962C8B-B14F-4D97-AF65-F5344CB8AC3E}">
        <p14:creationId xmlns:p14="http://schemas.microsoft.com/office/powerpoint/2010/main" val="1495099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1BD28A-7732-451B-A022-7FC9D5355FBB}" type="slidenum">
              <a:rPr lang="en-US" smtClean="0"/>
              <a:t>22</a:t>
            </a:fld>
            <a:endParaRPr lang="en-US"/>
          </a:p>
        </p:txBody>
      </p:sp>
    </p:spTree>
    <p:extLst>
      <p:ext uri="{BB962C8B-B14F-4D97-AF65-F5344CB8AC3E}">
        <p14:creationId xmlns:p14="http://schemas.microsoft.com/office/powerpoint/2010/main" val="332047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instances, you can tell if deer are affecting your forest or the forests in your community by looking for some key features. For example, does trillium, Canada mayflower, </a:t>
            </a:r>
            <a:r>
              <a:rPr lang="en-US" dirty="0" err="1" smtClean="0"/>
              <a:t>indian</a:t>
            </a:r>
            <a:r>
              <a:rPr lang="en-US" dirty="0" smtClean="0"/>
              <a:t> cucumber and other wildflowers preferred by deer grow </a:t>
            </a:r>
            <a:r>
              <a:rPr lang="en-US" u="sng" dirty="0" smtClean="0"/>
              <a:t>and flower</a:t>
            </a:r>
            <a:r>
              <a:rPr lang="en-US" dirty="0" smtClean="0"/>
              <a:t> in your woods? Is there a variety of different kinds of seedlings growing in the understory? If not, that could indicate deer are affecting the vegetation. Do you see a “browse line” (little or no vegetation growing under 5 feet in height) when you look out through your woods?</a:t>
            </a:r>
            <a:endParaRPr lang="en-US" u="sng" dirty="0"/>
          </a:p>
        </p:txBody>
      </p:sp>
      <p:sp>
        <p:nvSpPr>
          <p:cNvPr id="4" name="Slide Number Placeholder 3"/>
          <p:cNvSpPr>
            <a:spLocks noGrp="1"/>
          </p:cNvSpPr>
          <p:nvPr>
            <p:ph type="sldNum" sz="quarter" idx="10"/>
          </p:nvPr>
        </p:nvSpPr>
        <p:spPr/>
        <p:txBody>
          <a:bodyPr/>
          <a:lstStyle/>
          <a:p>
            <a:fld id="{481BD28A-7732-451B-A022-7FC9D5355FBB}" type="slidenum">
              <a:rPr lang="en-US" smtClean="0"/>
              <a:t>23</a:t>
            </a:fld>
            <a:endParaRPr lang="en-US"/>
          </a:p>
        </p:txBody>
      </p:sp>
    </p:spTree>
    <p:extLst>
      <p:ext uri="{BB962C8B-B14F-4D97-AF65-F5344CB8AC3E}">
        <p14:creationId xmlns:p14="http://schemas.microsoft.com/office/powerpoint/2010/main" val="4242578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assess the impact deer are having on your woods is to fence a small area to keep deer out. After just 2 or 3 years, if you see a big difference between the vegetation inside and outside the fence, you will know deer browsing is seriously affecting your woods. </a:t>
            </a:r>
          </a:p>
          <a:p>
            <a:endParaRPr lang="en-US" dirty="0"/>
          </a:p>
          <a:p>
            <a:r>
              <a:rPr lang="en-US" dirty="0" smtClean="0"/>
              <a:t>Cornell University, SUNY ESF and NYSDEC have developed a method for citizens to monitor wildflowers and tree seedlings on their lands and submit the information to help DEC determine whether deer are impacting forests in their region.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24</a:t>
            </a:fld>
            <a:endParaRPr lang="en-US"/>
          </a:p>
        </p:txBody>
      </p:sp>
    </p:spTree>
    <p:extLst>
      <p:ext uri="{BB962C8B-B14F-4D97-AF65-F5344CB8AC3E}">
        <p14:creationId xmlns:p14="http://schemas.microsoft.com/office/powerpoint/2010/main" val="1838903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see signs that deer are affecting your woods you can continue to monitor the situation over time. If you do see signs of impact, you can work to harvest more deer on your land, fence important areas to exclude deer, etc.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25</a:t>
            </a:fld>
            <a:endParaRPr lang="en-US"/>
          </a:p>
        </p:txBody>
      </p:sp>
    </p:spTree>
    <p:extLst>
      <p:ext uri="{BB962C8B-B14F-4D97-AF65-F5344CB8AC3E}">
        <p14:creationId xmlns:p14="http://schemas.microsoft.com/office/powerpoint/2010/main" val="1161676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in some situations (when invasive species or even some native species have taken over the understory and are preventing other plants from becoming established), reducing deer populations alone or excluding them from the forest may not be enough. Other actions to remove the competing vegetation will have to take place as well and then the area will need to be protected until native vegetation becomes established.</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26</a:t>
            </a:fld>
            <a:endParaRPr lang="en-US"/>
          </a:p>
        </p:txBody>
      </p:sp>
    </p:spTree>
    <p:extLst>
      <p:ext uri="{BB962C8B-B14F-4D97-AF65-F5344CB8AC3E}">
        <p14:creationId xmlns:p14="http://schemas.microsoft.com/office/powerpoint/2010/main" val="3840149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areas a healthy forest with diverse vegetation and many different layers may be easy to establish, but in many areas of New York State, regenerating a new forest has become increasingly challenging for the forest owner.</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27</a:t>
            </a:fld>
            <a:endParaRPr lang="en-US"/>
          </a:p>
        </p:txBody>
      </p:sp>
    </p:spTree>
    <p:extLst>
      <p:ext uri="{BB962C8B-B14F-4D97-AF65-F5344CB8AC3E}">
        <p14:creationId xmlns:p14="http://schemas.microsoft.com/office/powerpoint/2010/main" val="141656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New York State, as well as other states in the northeast, it is becoming increasingly difficult to regenerate the variety of canopy trees we currently have growing in our forests. According to a study by the Nature Conservancy (2010), only about 2/3 of the forests throughout the state would have good or very good regeneration in the face of a disturbance (some or all canopy trees removed). One third of our forests would have only a fair or poor chance of regenerating sufficiently.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3</a:t>
            </a:fld>
            <a:endParaRPr lang="en-US"/>
          </a:p>
        </p:txBody>
      </p:sp>
    </p:spTree>
    <p:extLst>
      <p:ext uri="{BB962C8B-B14F-4D97-AF65-F5344CB8AC3E}">
        <p14:creationId xmlns:p14="http://schemas.microsoft.com/office/powerpoint/2010/main" val="192190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only the tree species that are desirable timber species are considered (</a:t>
            </a:r>
            <a:r>
              <a:rPr lang="en-US" dirty="0" err="1" smtClean="0"/>
              <a:t>eg</a:t>
            </a:r>
            <a:r>
              <a:rPr lang="en-US" dirty="0" smtClean="0"/>
              <a:t> oak, maple, etc.), these species would regenerate in less than half of the forests across the state. This is particularly true in the lower Hudson Valley, Long Island, and the Catskills region.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4</a:t>
            </a:fld>
            <a:endParaRPr lang="en-US"/>
          </a:p>
        </p:txBody>
      </p:sp>
    </p:spTree>
    <p:extLst>
      <p:ext uri="{BB962C8B-B14F-4D97-AF65-F5344CB8AC3E}">
        <p14:creationId xmlns:p14="http://schemas.microsoft.com/office/powerpoint/2010/main" val="405440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Researchers in the Department of Natural Resources at Cornell surveyed foresters and asked them to rank the level of regeneration success they are seeing in forests in New York State. Seventy percent responded that, in their experience, regeneration success was either marginally successful or a complete failure.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5</a:t>
            </a:fld>
            <a:endParaRPr lang="en-US"/>
          </a:p>
        </p:txBody>
      </p:sp>
    </p:spTree>
    <p:extLst>
      <p:ext uri="{BB962C8B-B14F-4D97-AF65-F5344CB8AC3E}">
        <p14:creationId xmlns:p14="http://schemas.microsoft.com/office/powerpoint/2010/main" val="7257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asked what they thought were the reasons for failed regeneration, deer browsing was the number one reason identified followed by interfering vegetation (either native or non-native).</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6</a:t>
            </a:fld>
            <a:endParaRPr lang="en-US"/>
          </a:p>
        </p:txBody>
      </p:sp>
    </p:spTree>
    <p:extLst>
      <p:ext uri="{BB962C8B-B14F-4D97-AF65-F5344CB8AC3E}">
        <p14:creationId xmlns:p14="http://schemas.microsoft.com/office/powerpoint/2010/main" val="347099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deer affect the forest? Because deer feed on forest plants and trees, over time they have the ability to affect the quality and structure of forest habitat, which in turn determines the quality of habitat the forest provides for deer and for other wildlife species.</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7</a:t>
            </a:fld>
            <a:endParaRPr lang="en-US"/>
          </a:p>
        </p:txBody>
      </p:sp>
    </p:spTree>
    <p:extLst>
      <p:ext uri="{BB962C8B-B14F-4D97-AF65-F5344CB8AC3E}">
        <p14:creationId xmlns:p14="http://schemas.microsoft.com/office/powerpoint/2010/main" val="384285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Over-browsing can completely eliminate the shrub and understory layers of the forest, causing park-like forests like the one pictured here. Young tree seedlings begin to grow but are browsed, leaving no young trees to replace the old.</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8</a:t>
            </a:fld>
            <a:endParaRPr lang="en-US"/>
          </a:p>
        </p:txBody>
      </p:sp>
    </p:spTree>
    <p:extLst>
      <p:ext uri="{BB962C8B-B14F-4D97-AF65-F5344CB8AC3E}">
        <p14:creationId xmlns:p14="http://schemas.microsoft.com/office/powerpoint/2010/main" val="323137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forest depicted in this picture is the same on both sides except that deer have been excluded (fenced out of) the area on the right. Note the abundance of young seedlings in the area where deer have been excluded, and the complete lack of vegetation (with the exception of ferns) on the left. Note the “browse line” evident in this forest. There are no branches below the height deer can reach (5-6 feet).</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9</a:t>
            </a:fld>
            <a:endParaRPr lang="en-US"/>
          </a:p>
        </p:txBody>
      </p:sp>
    </p:spTree>
    <p:extLst>
      <p:ext uri="{BB962C8B-B14F-4D97-AF65-F5344CB8AC3E}">
        <p14:creationId xmlns:p14="http://schemas.microsoft.com/office/powerpoint/2010/main" val="127315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63720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425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891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58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FFFF9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5670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68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656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3677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30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7457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78795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solidFill>
              <a:srgbClr val="2C5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userDrawn="1"/>
          </p:nvSpPr>
          <p:spPr>
            <a:xfrm>
              <a:off x="8793126" y="0"/>
              <a:ext cx="35087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1603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14.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Microsoft_Excel_97-2003_Worksheet2.xls"/></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0"/>
            <a:ext cx="9144000" cy="6858000"/>
            <a:chOff x="0" y="0"/>
            <a:chExt cx="9144000" cy="6858000"/>
          </a:xfrm>
        </p:grpSpPr>
        <p:sp>
          <p:nvSpPr>
            <p:cNvPr id="12" name="Rectangle 11"/>
            <p:cNvSpPr/>
            <p:nvPr/>
          </p:nvSpPr>
          <p:spPr>
            <a:xfrm>
              <a:off x="0" y="0"/>
              <a:ext cx="9144000" cy="6858000"/>
            </a:xfrm>
            <a:prstGeom prst="rect">
              <a:avLst/>
            </a:prstGeom>
            <a:solidFill>
              <a:srgbClr val="2C5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35087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861237" y="1874636"/>
            <a:ext cx="7772400" cy="2387600"/>
          </a:xfrm>
        </p:spPr>
        <p:txBody>
          <a:bodyPr>
            <a:normAutofit/>
          </a:bodyPr>
          <a:lstStyle/>
          <a:p>
            <a:pPr algn="l"/>
            <a:r>
              <a:rPr lang="en-US" sz="5400" b="0" dirty="0" smtClean="0">
                <a:solidFill>
                  <a:schemeClr val="bg1"/>
                </a:solidFill>
                <a:latin typeface="Century Schoolbook" panose="02040604050505020304" pitchFamily="18" charset="0"/>
              </a:rPr>
              <a:t>Healthy Forests, Healthy Deer</a:t>
            </a:r>
            <a:endParaRPr lang="en-US" sz="5400" b="0" dirty="0">
              <a:solidFill>
                <a:schemeClr val="bg1"/>
              </a:solidFill>
              <a:latin typeface="Century Schoolbook" panose="02040604050505020304" pitchFamily="18" charset="0"/>
            </a:endParaRPr>
          </a:p>
        </p:txBody>
      </p:sp>
      <p:sp>
        <p:nvSpPr>
          <p:cNvPr id="3" name="Subtitle 2"/>
          <p:cNvSpPr>
            <a:spLocks noGrp="1"/>
          </p:cNvSpPr>
          <p:nvPr>
            <p:ph type="subTitle" idx="1"/>
          </p:nvPr>
        </p:nvSpPr>
        <p:spPr>
          <a:xfrm>
            <a:off x="574158" y="4475286"/>
            <a:ext cx="6858000" cy="413702"/>
          </a:xfrm>
        </p:spPr>
        <p:txBody>
          <a:bodyPr>
            <a:normAutofit fontScale="85000" lnSpcReduction="10000"/>
          </a:bodyPr>
          <a:lstStyle/>
          <a:p>
            <a:r>
              <a:rPr lang="en-US" dirty="0">
                <a:solidFill>
                  <a:srgbClr val="FFFF99"/>
                </a:solidFill>
                <a:latin typeface="Century Schoolbook" panose="02040604050505020304" pitchFamily="18" charset="0"/>
              </a:rPr>
              <a:t>Collaborative Deer Management Outreach Initiative</a:t>
            </a:r>
          </a:p>
          <a:p>
            <a:endParaRPr lang="en-US" dirty="0">
              <a:solidFill>
                <a:schemeClr val="accent4">
                  <a:lumMod val="20000"/>
                  <a:lumOff val="80000"/>
                </a:schemeClr>
              </a:solidFill>
            </a:endParaRPr>
          </a:p>
        </p:txBody>
      </p:sp>
      <p:pic>
        <p:nvPicPr>
          <p:cNvPr id="18" name="Picture 17"/>
          <p:cNvPicPr>
            <a:picLocks noChangeAspect="1"/>
          </p:cNvPicPr>
          <p:nvPr/>
        </p:nvPicPr>
        <p:blipFill>
          <a:blip r:embed="rId3"/>
          <a:stretch>
            <a:fillRect/>
          </a:stretch>
        </p:blipFill>
        <p:spPr>
          <a:xfrm>
            <a:off x="350874" y="6136871"/>
            <a:ext cx="8793126" cy="721130"/>
          </a:xfrm>
          <a:prstGeom prst="rect">
            <a:avLst/>
          </a:prstGeom>
        </p:spPr>
      </p:pic>
    </p:spTree>
    <p:extLst>
      <p:ext uri="{BB962C8B-B14F-4D97-AF65-F5344CB8AC3E}">
        <p14:creationId xmlns:p14="http://schemas.microsoft.com/office/powerpoint/2010/main" val="3477177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Browsed Seedlings</a:t>
            </a:r>
            <a:endParaRPr lang="en-US" dirty="0"/>
          </a:p>
        </p:txBody>
      </p:sp>
      <p:pic>
        <p:nvPicPr>
          <p:cNvPr id="4" name="Picture 4" descr="Plot 2-4 4 open Browsed ste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1812746"/>
            <a:ext cx="326350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r="29808"/>
          <a:stretch/>
        </p:blipFill>
        <p:spPr>
          <a:xfrm>
            <a:off x="628650" y="2673322"/>
            <a:ext cx="3685149" cy="3490762"/>
          </a:xfrm>
          <a:prstGeom prst="rect">
            <a:avLst/>
          </a:prstGeom>
        </p:spPr>
      </p:pic>
    </p:spTree>
    <p:extLst>
      <p:ext uri="{BB962C8B-B14F-4D97-AF65-F5344CB8AC3E}">
        <p14:creationId xmlns:p14="http://schemas.microsoft.com/office/powerpoint/2010/main" val="1102362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60" y="255314"/>
            <a:ext cx="7886700" cy="1325563"/>
          </a:xfrm>
        </p:spPr>
        <p:txBody>
          <a:bodyPr/>
          <a:lstStyle/>
          <a:p>
            <a:r>
              <a:rPr lang="en-US" dirty="0" smtClean="0">
                <a:solidFill>
                  <a:schemeClr val="bg1"/>
                </a:solidFill>
              </a:rPr>
              <a:t>How Do Deer Affect the Forest?</a:t>
            </a:r>
            <a:endParaRPr lang="en-US" dirty="0">
              <a:solidFill>
                <a:schemeClr val="bg1"/>
              </a:solidFill>
            </a:endParaRPr>
          </a:p>
        </p:txBody>
      </p:sp>
      <p:sp>
        <p:nvSpPr>
          <p:cNvPr id="4" name="TextBox 3"/>
          <p:cNvSpPr txBox="1"/>
          <p:nvPr/>
        </p:nvSpPr>
        <p:spPr>
          <a:xfrm>
            <a:off x="554005" y="1431865"/>
            <a:ext cx="6371488" cy="461665"/>
          </a:xfrm>
          <a:prstGeom prst="rect">
            <a:avLst/>
          </a:prstGeom>
          <a:noFill/>
        </p:spPr>
        <p:txBody>
          <a:bodyPr wrap="none" rtlCol="0">
            <a:spAutoFit/>
          </a:bodyPr>
          <a:lstStyle/>
          <a:p>
            <a:r>
              <a:rPr lang="en-US" sz="2400" dirty="0" smtClean="0">
                <a:solidFill>
                  <a:srgbClr val="FFFF99"/>
                </a:solidFill>
              </a:rPr>
              <a:t>Influence the kinds of plants growing in the forest</a:t>
            </a:r>
            <a:endParaRPr lang="en-US" sz="2400" dirty="0">
              <a:solidFill>
                <a:srgbClr val="FFFF99"/>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2103423"/>
              </p:ext>
            </p:extLst>
          </p:nvPr>
        </p:nvGraphicFramePr>
        <p:xfrm>
          <a:off x="554005" y="2425958"/>
          <a:ext cx="7806224" cy="3796052"/>
        </p:xfrm>
        <a:graphic>
          <a:graphicData uri="http://schemas.openxmlformats.org/drawingml/2006/table">
            <a:tbl>
              <a:tblPr firstRow="1" firstCol="1">
                <a:tableStyleId>{5C22544A-7EE6-4342-B048-85BDC9FD1C3A}</a:tableStyleId>
              </a:tblPr>
              <a:tblGrid>
                <a:gridCol w="3924689"/>
                <a:gridCol w="3881535"/>
              </a:tblGrid>
              <a:tr h="568551">
                <a:tc>
                  <a:txBody>
                    <a:bodyPr/>
                    <a:lstStyle/>
                    <a:p>
                      <a:pPr marL="0" marR="0" algn="ctr" fontAlgn="ctr">
                        <a:lnSpc>
                          <a:spcPts val="1350"/>
                        </a:lnSpc>
                        <a:spcBef>
                          <a:spcPts val="0"/>
                        </a:spcBef>
                        <a:spcAft>
                          <a:spcPts val="0"/>
                        </a:spcAft>
                      </a:pPr>
                      <a:endParaRPr lang="en-US" sz="1800" dirty="0" smtClean="0">
                        <a:effectLst/>
                      </a:endParaRPr>
                    </a:p>
                    <a:p>
                      <a:pPr marL="0" marR="0" algn="ctr" fontAlgn="ctr">
                        <a:lnSpc>
                          <a:spcPts val="1350"/>
                        </a:lnSpc>
                        <a:spcBef>
                          <a:spcPts val="0"/>
                        </a:spcBef>
                        <a:spcAft>
                          <a:spcPts val="0"/>
                        </a:spcAft>
                      </a:pPr>
                      <a:r>
                        <a:rPr lang="en-US" sz="1800" dirty="0" smtClean="0">
                          <a:effectLst/>
                        </a:rPr>
                        <a:t>High </a:t>
                      </a:r>
                      <a:r>
                        <a:rPr lang="en-US" sz="1800" dirty="0">
                          <a:effectLst/>
                        </a:rPr>
                        <a:t>Preference </a:t>
                      </a:r>
                      <a:r>
                        <a:rPr lang="en-US" sz="1800" dirty="0" smtClean="0">
                          <a:effectLst/>
                        </a:rPr>
                        <a:t>Species</a:t>
                      </a:r>
                    </a:p>
                    <a:p>
                      <a:pPr marL="0" marR="0" algn="ctr" fontAlgn="ctr">
                        <a:lnSpc>
                          <a:spcPts val="135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fontAlgn="ctr">
                        <a:lnSpc>
                          <a:spcPts val="1350"/>
                        </a:lnSpc>
                        <a:spcBef>
                          <a:spcPts val="0"/>
                        </a:spcBef>
                        <a:spcAft>
                          <a:spcPts val="0"/>
                        </a:spcAft>
                      </a:pPr>
                      <a:endParaRPr lang="en-US" sz="1600" dirty="0" smtClean="0">
                        <a:effectLst/>
                      </a:endParaRPr>
                    </a:p>
                    <a:p>
                      <a:pPr marL="0" marR="0" algn="ctr" fontAlgn="ctr">
                        <a:lnSpc>
                          <a:spcPts val="1350"/>
                        </a:lnSpc>
                        <a:spcBef>
                          <a:spcPts val="0"/>
                        </a:spcBef>
                        <a:spcAft>
                          <a:spcPts val="0"/>
                        </a:spcAft>
                      </a:pPr>
                      <a:r>
                        <a:rPr lang="en-US" sz="1800" dirty="0" smtClean="0">
                          <a:effectLst/>
                        </a:rPr>
                        <a:t>Low </a:t>
                      </a:r>
                      <a:r>
                        <a:rPr lang="en-US" sz="1800" dirty="0">
                          <a:effectLst/>
                        </a:rPr>
                        <a:t>Preference Species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69228">
                <a:tc>
                  <a:txBody>
                    <a:bodyPr/>
                    <a:lstStyle/>
                    <a:p>
                      <a:pPr marL="0" marR="0" fontAlgn="ctr">
                        <a:lnSpc>
                          <a:spcPts val="1350"/>
                        </a:lnSpc>
                        <a:spcBef>
                          <a:spcPts val="0"/>
                        </a:spcBef>
                        <a:spcAft>
                          <a:spcPts val="0"/>
                        </a:spcAft>
                      </a:pPr>
                      <a:r>
                        <a:rPr lang="en-US" sz="1600" b="0" dirty="0">
                          <a:effectLst/>
                        </a:rPr>
                        <a:t>Red maple (</a:t>
                      </a:r>
                      <a:r>
                        <a:rPr lang="en-US" sz="1600" b="0" i="1" dirty="0">
                          <a:effectLst/>
                        </a:rPr>
                        <a:t>Acer </a:t>
                      </a:r>
                      <a:r>
                        <a:rPr lang="en-US" sz="1600" b="0" i="1" dirty="0" err="1">
                          <a:effectLst/>
                        </a:rPr>
                        <a:t>rubrum</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solidFill>
                            <a:schemeClr val="bg1"/>
                          </a:solidFill>
                          <a:effectLst/>
                        </a:rPr>
                        <a:t>American beech (</a:t>
                      </a:r>
                      <a:r>
                        <a:rPr lang="en-US" sz="1600" i="1" dirty="0">
                          <a:solidFill>
                            <a:schemeClr val="bg1"/>
                          </a:solidFill>
                          <a:effectLst/>
                        </a:rPr>
                        <a:t>Fagus </a:t>
                      </a:r>
                      <a:r>
                        <a:rPr lang="en-US" sz="1600" i="1" dirty="0" err="1">
                          <a:solidFill>
                            <a:schemeClr val="bg1"/>
                          </a:solidFill>
                          <a:effectLst/>
                        </a:rPr>
                        <a:t>grandifolia</a:t>
                      </a:r>
                      <a:r>
                        <a:rPr lang="en-US" sz="1600" dirty="0">
                          <a:solidFill>
                            <a:schemeClr val="bg1"/>
                          </a:solidFill>
                          <a:effectLst/>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r h="244359">
                <a:tc>
                  <a:txBody>
                    <a:bodyPr/>
                    <a:lstStyle/>
                    <a:p>
                      <a:pPr marL="0" marR="0" fontAlgn="ctr">
                        <a:lnSpc>
                          <a:spcPts val="1350"/>
                        </a:lnSpc>
                        <a:spcBef>
                          <a:spcPts val="0"/>
                        </a:spcBef>
                        <a:spcAft>
                          <a:spcPts val="0"/>
                        </a:spcAft>
                      </a:pPr>
                      <a:r>
                        <a:rPr lang="en-US" sz="1600" b="0" dirty="0">
                          <a:effectLst/>
                        </a:rPr>
                        <a:t>Sugar maple (</a:t>
                      </a:r>
                      <a:r>
                        <a:rPr lang="en-US" sz="1600" b="0" i="1" dirty="0">
                          <a:effectLst/>
                        </a:rPr>
                        <a:t>Acer </a:t>
                      </a:r>
                      <a:r>
                        <a:rPr lang="en-US" sz="1600" b="0" i="1" dirty="0" err="1">
                          <a:effectLst/>
                        </a:rPr>
                        <a:t>saccharum</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solidFill>
                            <a:schemeClr val="bg1"/>
                          </a:solidFill>
                          <a:effectLst/>
                        </a:rPr>
                        <a:t>Hop hornbeam (</a:t>
                      </a:r>
                      <a:r>
                        <a:rPr lang="en-US" sz="1600" i="1" dirty="0" err="1">
                          <a:solidFill>
                            <a:schemeClr val="bg1"/>
                          </a:solidFill>
                          <a:effectLst/>
                        </a:rPr>
                        <a:t>Ostraya</a:t>
                      </a:r>
                      <a:r>
                        <a:rPr lang="en-US" sz="1600" i="1" dirty="0">
                          <a:solidFill>
                            <a:schemeClr val="bg1"/>
                          </a:solidFill>
                          <a:effectLst/>
                        </a:rPr>
                        <a:t> </a:t>
                      </a:r>
                      <a:r>
                        <a:rPr lang="en-US" sz="1600" i="1" dirty="0" err="1">
                          <a:solidFill>
                            <a:schemeClr val="bg1"/>
                          </a:solidFill>
                          <a:effectLst/>
                        </a:rPr>
                        <a:t>virginiana</a:t>
                      </a:r>
                      <a:r>
                        <a:rPr lang="en-US" sz="1600" dirty="0">
                          <a:solidFill>
                            <a:schemeClr val="bg1"/>
                          </a:solidFill>
                          <a:effectLst/>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r h="254540">
                <a:tc>
                  <a:txBody>
                    <a:bodyPr/>
                    <a:lstStyle/>
                    <a:p>
                      <a:pPr marL="0" marR="0" fontAlgn="ctr">
                        <a:lnSpc>
                          <a:spcPts val="1350"/>
                        </a:lnSpc>
                        <a:spcBef>
                          <a:spcPts val="0"/>
                        </a:spcBef>
                        <a:spcAft>
                          <a:spcPts val="0"/>
                        </a:spcAft>
                      </a:pPr>
                      <a:r>
                        <a:rPr lang="en-US" sz="1600" b="0" dirty="0">
                          <a:effectLst/>
                        </a:rPr>
                        <a:t>White ash (</a:t>
                      </a:r>
                      <a:r>
                        <a:rPr lang="en-US" sz="1600" b="0" i="1" dirty="0" err="1">
                          <a:effectLst/>
                        </a:rPr>
                        <a:t>Fraxinus</a:t>
                      </a:r>
                      <a:r>
                        <a:rPr lang="en-US" sz="1600" b="0" i="1" dirty="0">
                          <a:effectLst/>
                        </a:rPr>
                        <a:t> </a:t>
                      </a:r>
                      <a:r>
                        <a:rPr lang="en-US" sz="1600" b="0" i="1" dirty="0" err="1">
                          <a:effectLst/>
                        </a:rPr>
                        <a:t>americana</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solidFill>
                            <a:schemeClr val="bg1"/>
                          </a:solidFill>
                          <a:effectLst/>
                        </a:rPr>
                        <a:t>Striped maple (</a:t>
                      </a:r>
                      <a:r>
                        <a:rPr lang="en-US" sz="1600" i="1" dirty="0">
                          <a:solidFill>
                            <a:schemeClr val="bg1"/>
                          </a:solidFill>
                          <a:effectLst/>
                        </a:rPr>
                        <a:t>Acer </a:t>
                      </a:r>
                      <a:r>
                        <a:rPr lang="en-US" sz="1600" i="1" dirty="0" err="1">
                          <a:solidFill>
                            <a:schemeClr val="bg1"/>
                          </a:solidFill>
                          <a:effectLst/>
                        </a:rPr>
                        <a:t>pensylvanicum</a:t>
                      </a:r>
                      <a:r>
                        <a:rPr lang="en-US" sz="1600" dirty="0">
                          <a:solidFill>
                            <a:schemeClr val="bg1"/>
                          </a:solidFill>
                          <a:effectLst/>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r h="203719">
                <a:tc>
                  <a:txBody>
                    <a:bodyPr/>
                    <a:lstStyle/>
                    <a:p>
                      <a:pPr marL="0" marR="0" fontAlgn="ctr">
                        <a:lnSpc>
                          <a:spcPts val="1350"/>
                        </a:lnSpc>
                        <a:spcBef>
                          <a:spcPts val="0"/>
                        </a:spcBef>
                        <a:spcAft>
                          <a:spcPts val="0"/>
                        </a:spcAft>
                      </a:pPr>
                      <a:r>
                        <a:rPr lang="en-US" sz="1600" b="0" dirty="0">
                          <a:effectLst/>
                        </a:rPr>
                        <a:t>Aspen (</a:t>
                      </a:r>
                      <a:r>
                        <a:rPr lang="en-US" sz="1600" b="0" i="1" dirty="0" err="1">
                          <a:effectLst/>
                        </a:rPr>
                        <a:t>Populus</a:t>
                      </a:r>
                      <a:r>
                        <a:rPr lang="en-US" sz="1600" b="0" i="1" dirty="0">
                          <a:effectLst/>
                        </a:rPr>
                        <a:t> spp</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solidFill>
                            <a:schemeClr val="bg1"/>
                          </a:solidFill>
                          <a:effectLst/>
                        </a:rPr>
                        <a:t>White pine (</a:t>
                      </a:r>
                      <a:r>
                        <a:rPr lang="en-US" sz="1600" i="1" dirty="0" err="1">
                          <a:solidFill>
                            <a:schemeClr val="bg1"/>
                          </a:solidFill>
                          <a:effectLst/>
                        </a:rPr>
                        <a:t>Pinus</a:t>
                      </a:r>
                      <a:r>
                        <a:rPr lang="en-US" sz="1600" i="1" dirty="0">
                          <a:solidFill>
                            <a:schemeClr val="bg1"/>
                          </a:solidFill>
                          <a:effectLst/>
                        </a:rPr>
                        <a:t> </a:t>
                      </a:r>
                      <a:r>
                        <a:rPr lang="en-US" sz="1600" i="1" dirty="0" err="1">
                          <a:solidFill>
                            <a:schemeClr val="bg1"/>
                          </a:solidFill>
                          <a:effectLst/>
                        </a:rPr>
                        <a:t>strobus</a:t>
                      </a:r>
                      <a:r>
                        <a:rPr lang="en-US" sz="1600" dirty="0">
                          <a:solidFill>
                            <a:schemeClr val="bg1"/>
                          </a:solidFill>
                          <a:effectLst/>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r h="243794">
                <a:tc>
                  <a:txBody>
                    <a:bodyPr/>
                    <a:lstStyle/>
                    <a:p>
                      <a:pPr marL="0" marR="0" fontAlgn="ctr">
                        <a:lnSpc>
                          <a:spcPts val="1350"/>
                        </a:lnSpc>
                        <a:spcBef>
                          <a:spcPts val="0"/>
                        </a:spcBef>
                        <a:spcAft>
                          <a:spcPts val="0"/>
                        </a:spcAft>
                      </a:pPr>
                      <a:r>
                        <a:rPr lang="en-US" sz="1600" b="0" dirty="0">
                          <a:effectLst/>
                        </a:rPr>
                        <a:t>Oak (</a:t>
                      </a:r>
                      <a:r>
                        <a:rPr lang="en-US" sz="1600" b="0" i="1" dirty="0" err="1">
                          <a:effectLst/>
                        </a:rPr>
                        <a:t>Quercus</a:t>
                      </a:r>
                      <a:r>
                        <a:rPr lang="en-US" sz="1600" b="0" i="1" dirty="0">
                          <a:effectLst/>
                        </a:rPr>
                        <a:t> spp</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solidFill>
                            <a:schemeClr val="bg1"/>
                          </a:solidFill>
                          <a:effectLst/>
                        </a:rPr>
                        <a:t>Red pine (</a:t>
                      </a:r>
                      <a:r>
                        <a:rPr lang="en-US" sz="1600" i="1" dirty="0" err="1">
                          <a:solidFill>
                            <a:schemeClr val="bg1"/>
                          </a:solidFill>
                          <a:effectLst/>
                        </a:rPr>
                        <a:t>Pinus</a:t>
                      </a:r>
                      <a:r>
                        <a:rPr lang="en-US" sz="1600" i="1" dirty="0">
                          <a:solidFill>
                            <a:schemeClr val="bg1"/>
                          </a:solidFill>
                          <a:effectLst/>
                        </a:rPr>
                        <a:t> </a:t>
                      </a:r>
                      <a:r>
                        <a:rPr lang="en-US" sz="1600" i="1" dirty="0" err="1">
                          <a:solidFill>
                            <a:schemeClr val="bg1"/>
                          </a:solidFill>
                          <a:effectLst/>
                        </a:rPr>
                        <a:t>resinosa</a:t>
                      </a:r>
                      <a:r>
                        <a:rPr lang="en-US" sz="1600" dirty="0">
                          <a:solidFill>
                            <a:schemeClr val="bg1"/>
                          </a:solidFill>
                          <a:effectLst/>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r h="264721">
                <a:tc>
                  <a:txBody>
                    <a:bodyPr/>
                    <a:lstStyle/>
                    <a:p>
                      <a:pPr marL="0" marR="0" fontAlgn="ctr">
                        <a:lnSpc>
                          <a:spcPts val="1350"/>
                        </a:lnSpc>
                        <a:spcBef>
                          <a:spcPts val="0"/>
                        </a:spcBef>
                        <a:spcAft>
                          <a:spcPts val="0"/>
                        </a:spcAft>
                      </a:pPr>
                      <a:r>
                        <a:rPr lang="en-US" sz="1600" b="0" dirty="0">
                          <a:effectLst/>
                        </a:rPr>
                        <a:t>Basswood (</a:t>
                      </a:r>
                      <a:r>
                        <a:rPr lang="en-US" sz="1600" b="0" i="1" dirty="0" err="1">
                          <a:effectLst/>
                        </a:rPr>
                        <a:t>Tilia</a:t>
                      </a:r>
                      <a:r>
                        <a:rPr lang="en-US" sz="1600" b="0" i="1" dirty="0">
                          <a:effectLst/>
                        </a:rPr>
                        <a:t> </a:t>
                      </a:r>
                      <a:r>
                        <a:rPr lang="en-US" sz="1600" b="0" i="1" dirty="0" err="1">
                          <a:effectLst/>
                        </a:rPr>
                        <a:t>americana</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solidFill>
                            <a:schemeClr val="bg1"/>
                          </a:solidFill>
                          <a:effectLst/>
                        </a:rPr>
                        <a:t>Spruce (</a:t>
                      </a:r>
                      <a:r>
                        <a:rPr lang="en-US" sz="1600" i="1" dirty="0" err="1">
                          <a:solidFill>
                            <a:schemeClr val="bg1"/>
                          </a:solidFill>
                          <a:effectLst/>
                        </a:rPr>
                        <a:t>Picea</a:t>
                      </a:r>
                      <a:r>
                        <a:rPr lang="en-US" sz="1600" i="1" dirty="0">
                          <a:solidFill>
                            <a:schemeClr val="bg1"/>
                          </a:solidFill>
                          <a:effectLst/>
                        </a:rPr>
                        <a:t> spp</a:t>
                      </a:r>
                      <a:r>
                        <a:rPr lang="en-US" sz="1600" dirty="0">
                          <a:solidFill>
                            <a:schemeClr val="bg1"/>
                          </a:solidFill>
                          <a:effectLst/>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r h="244357">
                <a:tc>
                  <a:txBody>
                    <a:bodyPr/>
                    <a:lstStyle/>
                    <a:p>
                      <a:pPr marL="0" marR="0" fontAlgn="ctr">
                        <a:lnSpc>
                          <a:spcPts val="1350"/>
                        </a:lnSpc>
                        <a:spcBef>
                          <a:spcPts val="0"/>
                        </a:spcBef>
                        <a:spcAft>
                          <a:spcPts val="0"/>
                        </a:spcAft>
                      </a:pPr>
                      <a:r>
                        <a:rPr lang="en-US" sz="1600" b="0" dirty="0">
                          <a:effectLst/>
                        </a:rPr>
                        <a:t>Eastern hemlock (</a:t>
                      </a:r>
                      <a:r>
                        <a:rPr lang="en-US" sz="1600" b="0" i="1" dirty="0" err="1">
                          <a:effectLst/>
                        </a:rPr>
                        <a:t>Tsuga</a:t>
                      </a:r>
                      <a:r>
                        <a:rPr lang="en-US" sz="1600" b="0" i="1" dirty="0">
                          <a:effectLst/>
                        </a:rPr>
                        <a:t> </a:t>
                      </a:r>
                      <a:r>
                        <a:rPr lang="en-US" sz="1600" b="0" i="1" dirty="0" err="1">
                          <a:effectLst/>
                        </a:rPr>
                        <a:t>canadensis</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solidFill>
                            <a:schemeClr val="bg1"/>
                          </a:solidFill>
                          <a:effectLst/>
                        </a:rPr>
                        <a:t>American hornbeam (</a:t>
                      </a:r>
                      <a:r>
                        <a:rPr lang="en-US" sz="1600" i="1" dirty="0" err="1">
                          <a:solidFill>
                            <a:schemeClr val="bg1"/>
                          </a:solidFill>
                          <a:effectLst/>
                        </a:rPr>
                        <a:t>Carpinus</a:t>
                      </a:r>
                      <a:r>
                        <a:rPr lang="en-US" sz="1600" i="1" dirty="0">
                          <a:solidFill>
                            <a:schemeClr val="bg1"/>
                          </a:solidFill>
                          <a:effectLst/>
                        </a:rPr>
                        <a:t> </a:t>
                      </a:r>
                      <a:r>
                        <a:rPr lang="en-US" sz="1600" i="1" dirty="0" err="1">
                          <a:solidFill>
                            <a:schemeClr val="bg1"/>
                          </a:solidFill>
                          <a:effectLst/>
                        </a:rPr>
                        <a:t>carolinensis</a:t>
                      </a:r>
                      <a:r>
                        <a:rPr lang="en-US" sz="1600" dirty="0">
                          <a:solidFill>
                            <a:schemeClr val="bg1"/>
                          </a:solidFill>
                          <a:effectLst/>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r h="295267">
                <a:tc>
                  <a:txBody>
                    <a:bodyPr/>
                    <a:lstStyle/>
                    <a:p>
                      <a:pPr marL="0" marR="0" fontAlgn="ctr">
                        <a:lnSpc>
                          <a:spcPts val="1350"/>
                        </a:lnSpc>
                        <a:spcBef>
                          <a:spcPts val="0"/>
                        </a:spcBef>
                        <a:spcAft>
                          <a:spcPts val="0"/>
                        </a:spcAft>
                      </a:pPr>
                      <a:r>
                        <a:rPr lang="en-US" sz="1600" b="0" dirty="0">
                          <a:effectLst/>
                        </a:rPr>
                        <a:t>Birch (</a:t>
                      </a:r>
                      <a:r>
                        <a:rPr lang="en-US" sz="1600" b="0" i="1" dirty="0" err="1">
                          <a:effectLst/>
                        </a:rPr>
                        <a:t>Betula</a:t>
                      </a:r>
                      <a:r>
                        <a:rPr lang="en-US" sz="1600" b="0" i="1" dirty="0">
                          <a:effectLst/>
                        </a:rPr>
                        <a:t> spp</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solidFill>
                            <a:schemeClr val="bg1"/>
                          </a:solidFill>
                          <a:effectLst/>
                        </a:rPr>
                        <a:t>Black cherry (</a:t>
                      </a:r>
                      <a:r>
                        <a:rPr lang="en-US" sz="1600" i="1" dirty="0" err="1">
                          <a:solidFill>
                            <a:schemeClr val="bg1"/>
                          </a:solidFill>
                          <a:effectLst/>
                        </a:rPr>
                        <a:t>Prunus</a:t>
                      </a:r>
                      <a:r>
                        <a:rPr lang="en-US" sz="1600" i="1" dirty="0">
                          <a:solidFill>
                            <a:schemeClr val="bg1"/>
                          </a:solidFill>
                          <a:effectLst/>
                        </a:rPr>
                        <a:t> </a:t>
                      </a:r>
                      <a:r>
                        <a:rPr lang="en-US" sz="1600" i="1" dirty="0" err="1">
                          <a:solidFill>
                            <a:schemeClr val="bg1"/>
                          </a:solidFill>
                          <a:effectLst/>
                        </a:rPr>
                        <a:t>serotina</a:t>
                      </a:r>
                      <a:r>
                        <a:rPr lang="en-US" sz="1600" dirty="0">
                          <a:solidFill>
                            <a:schemeClr val="bg1"/>
                          </a:solidFill>
                          <a:effectLst/>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r h="330605">
                <a:tc>
                  <a:txBody>
                    <a:bodyPr/>
                    <a:lstStyle/>
                    <a:p>
                      <a:pPr marL="0" marR="0" fontAlgn="ctr">
                        <a:lnSpc>
                          <a:spcPts val="1350"/>
                        </a:lnSpc>
                        <a:spcBef>
                          <a:spcPts val="0"/>
                        </a:spcBef>
                        <a:spcAft>
                          <a:spcPts val="0"/>
                        </a:spcAft>
                      </a:pPr>
                      <a:r>
                        <a:rPr lang="en-US" sz="1600" b="0" dirty="0">
                          <a:effectLst/>
                        </a:rPr>
                        <a:t>Maple–leaf viburnum (</a:t>
                      </a:r>
                      <a:r>
                        <a:rPr lang="en-US" sz="1600" b="0" i="1" dirty="0">
                          <a:effectLst/>
                        </a:rPr>
                        <a:t>Viburnum </a:t>
                      </a:r>
                      <a:r>
                        <a:rPr lang="en-US" sz="1600" b="0" i="1" dirty="0" err="1">
                          <a:effectLst/>
                        </a:rPr>
                        <a:t>acerifolium</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r h="315629">
                <a:tc>
                  <a:txBody>
                    <a:bodyPr/>
                    <a:lstStyle/>
                    <a:p>
                      <a:pPr marL="0" marR="0" fontAlgn="ctr">
                        <a:lnSpc>
                          <a:spcPts val="1350"/>
                        </a:lnSpc>
                        <a:spcBef>
                          <a:spcPts val="0"/>
                        </a:spcBef>
                        <a:spcAft>
                          <a:spcPts val="0"/>
                        </a:spcAft>
                      </a:pPr>
                      <a:r>
                        <a:rPr lang="en-US" sz="1600" b="0" dirty="0">
                          <a:effectLst/>
                        </a:rPr>
                        <a:t>Red elderberry (</a:t>
                      </a:r>
                      <a:r>
                        <a:rPr lang="en-US" sz="1600" b="0" i="1" dirty="0" err="1">
                          <a:effectLst/>
                        </a:rPr>
                        <a:t>Sambucus</a:t>
                      </a:r>
                      <a:r>
                        <a:rPr lang="en-US" sz="1600" b="0" i="1" dirty="0">
                          <a:effectLst/>
                        </a:rPr>
                        <a:t> </a:t>
                      </a:r>
                      <a:r>
                        <a:rPr lang="en-US" sz="1600" b="0" i="1" dirty="0" err="1">
                          <a:effectLst/>
                        </a:rPr>
                        <a:t>racemosa</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r h="244357">
                <a:tc>
                  <a:txBody>
                    <a:bodyPr/>
                    <a:lstStyle/>
                    <a:p>
                      <a:pPr marL="0" marR="0" fontAlgn="ctr">
                        <a:lnSpc>
                          <a:spcPts val="1350"/>
                        </a:lnSpc>
                        <a:spcBef>
                          <a:spcPts val="0"/>
                        </a:spcBef>
                        <a:spcAft>
                          <a:spcPts val="0"/>
                        </a:spcAft>
                      </a:pPr>
                      <a:r>
                        <a:rPr lang="en-US" sz="1600" b="0" dirty="0">
                          <a:effectLst/>
                        </a:rPr>
                        <a:t>Blackberry and raspberry (</a:t>
                      </a:r>
                      <a:r>
                        <a:rPr lang="en-US" sz="1600" b="0" i="1" dirty="0" err="1">
                          <a:effectLst/>
                        </a:rPr>
                        <a:t>Rubus</a:t>
                      </a:r>
                      <a:r>
                        <a:rPr lang="en-US" sz="1600" b="0" i="1" dirty="0">
                          <a:effectLst/>
                        </a:rPr>
                        <a:t> spp</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c>
                  <a:txBody>
                    <a:bodyPr/>
                    <a:lstStyle/>
                    <a:p>
                      <a:pPr marL="0" marR="0" fontAlgn="ctr">
                        <a:lnSpc>
                          <a:spcPts val="1350"/>
                        </a:lnSpc>
                        <a:spcBef>
                          <a:spcPts val="0"/>
                        </a:spcBef>
                        <a:spcAft>
                          <a:spcPts val="0"/>
                        </a:spcAft>
                      </a:pPr>
                      <a:r>
                        <a:rPr lang="en-US" sz="16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oFill/>
                  </a:tcPr>
                </a:tc>
              </a:tr>
            </a:tbl>
          </a:graphicData>
        </a:graphic>
      </p:graphicFrame>
    </p:spTree>
    <p:extLst>
      <p:ext uri="{BB962C8B-B14F-4D97-AF65-F5344CB8AC3E}">
        <p14:creationId xmlns:p14="http://schemas.microsoft.com/office/powerpoint/2010/main" val="583050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2"/>
          <p:cNvSpPr txBox="1">
            <a:spLocks noChangeArrowheads="1"/>
          </p:cNvSpPr>
          <p:nvPr/>
        </p:nvSpPr>
        <p:spPr bwMode="auto">
          <a:xfrm>
            <a:off x="152681" y="370119"/>
            <a:ext cx="34519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4000" dirty="0" smtClean="0">
                <a:solidFill>
                  <a:schemeClr val="bg1"/>
                </a:solidFill>
                <a:latin typeface="+mj-lt"/>
              </a:rPr>
              <a:t>Economic Effect</a:t>
            </a:r>
            <a:endParaRPr lang="en-US" altLang="en-US" sz="4000" dirty="0">
              <a:solidFill>
                <a:schemeClr val="bg1"/>
              </a:solidFill>
              <a:latin typeface="+mj-lt"/>
            </a:endParaRPr>
          </a:p>
        </p:txBody>
      </p:sp>
      <p:sp>
        <p:nvSpPr>
          <p:cNvPr id="2" name="TextBox 1"/>
          <p:cNvSpPr txBox="1"/>
          <p:nvPr/>
        </p:nvSpPr>
        <p:spPr>
          <a:xfrm>
            <a:off x="334852" y="1550971"/>
            <a:ext cx="8229600" cy="830997"/>
          </a:xfrm>
          <a:prstGeom prst="rect">
            <a:avLst/>
          </a:prstGeom>
          <a:noFill/>
        </p:spPr>
        <p:txBody>
          <a:bodyPr wrap="square" rtlCol="0">
            <a:spAutoFit/>
          </a:bodyPr>
          <a:lstStyle/>
          <a:p>
            <a:r>
              <a:rPr lang="en-US" sz="2400" dirty="0" smtClean="0">
                <a:solidFill>
                  <a:srgbClr val="FFFF99"/>
                </a:solidFill>
              </a:rPr>
              <a:t>Species preferred by deer also tend to be the most economically valuable timber species (oak, maple, etc.)</a:t>
            </a:r>
            <a:endParaRPr lang="en-US" sz="2400" dirty="0">
              <a:solidFill>
                <a:srgbClr val="FFFF99"/>
              </a:solidFill>
            </a:endParaRPr>
          </a:p>
        </p:txBody>
      </p:sp>
      <p:pic>
        <p:nvPicPr>
          <p:cNvPr id="7" name="Picture 2" descr="3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flipV="1">
            <a:off x="669701" y="2381968"/>
            <a:ext cx="6709893" cy="44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782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2"/>
          <p:cNvSpPr txBox="1">
            <a:spLocks noChangeArrowheads="1"/>
          </p:cNvSpPr>
          <p:nvPr/>
        </p:nvSpPr>
        <p:spPr bwMode="auto">
          <a:xfrm>
            <a:off x="152681" y="370119"/>
            <a:ext cx="8539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4000" dirty="0">
                <a:solidFill>
                  <a:schemeClr val="bg1"/>
                </a:solidFill>
                <a:latin typeface="+mj-lt"/>
              </a:rPr>
              <a:t>Legacy Effect Tree Species Diversity 2005</a:t>
            </a:r>
          </a:p>
        </p:txBody>
      </p:sp>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0663" y="2192694"/>
            <a:ext cx="4714154" cy="38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763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090057" y="76200"/>
            <a:ext cx="674914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algn="ctr" eaLnBrk="0" fontAlgn="base" hangingPunct="0">
              <a:spcBef>
                <a:spcPct val="0"/>
              </a:spcBef>
              <a:spcAft>
                <a:spcPct val="0"/>
              </a:spcAft>
              <a:defRPr sz="4000" b="1">
                <a:solidFill>
                  <a:schemeClr val="tx1"/>
                </a:solidFill>
                <a:latin typeface="Arial" charset="0"/>
              </a:defRPr>
            </a:lvl6pPr>
            <a:lvl7pPr marL="2971800" indent="-228600" algn="ctr" eaLnBrk="0" fontAlgn="base" hangingPunct="0">
              <a:spcBef>
                <a:spcPct val="0"/>
              </a:spcBef>
              <a:spcAft>
                <a:spcPct val="0"/>
              </a:spcAft>
              <a:defRPr sz="4000" b="1">
                <a:solidFill>
                  <a:schemeClr val="tx1"/>
                </a:solidFill>
                <a:latin typeface="Arial" charset="0"/>
              </a:defRPr>
            </a:lvl7pPr>
            <a:lvl8pPr marL="3429000" indent="-228600" algn="ctr" eaLnBrk="0" fontAlgn="base" hangingPunct="0">
              <a:spcBef>
                <a:spcPct val="0"/>
              </a:spcBef>
              <a:spcAft>
                <a:spcPct val="0"/>
              </a:spcAft>
              <a:defRPr sz="4000" b="1">
                <a:solidFill>
                  <a:schemeClr val="tx1"/>
                </a:solidFill>
                <a:latin typeface="Arial" charset="0"/>
              </a:defRPr>
            </a:lvl8pPr>
            <a:lvl9pPr marL="3886200" indent="-228600" algn="ctr" eaLnBrk="0" fontAlgn="base" hangingPunct="0">
              <a:spcBef>
                <a:spcPct val="0"/>
              </a:spcBef>
              <a:spcAft>
                <a:spcPct val="0"/>
              </a:spcAft>
              <a:defRPr sz="4000" b="1">
                <a:solidFill>
                  <a:schemeClr val="tx1"/>
                </a:solidFill>
                <a:latin typeface="Arial" charset="0"/>
              </a:defRPr>
            </a:lvl9pPr>
          </a:lstStyle>
          <a:p>
            <a:pPr>
              <a:defRPr/>
            </a:pPr>
            <a:r>
              <a:rPr lang="en-US" sz="3600" b="0" dirty="0">
                <a:solidFill>
                  <a:schemeClr val="bg1"/>
                </a:solidFill>
                <a:latin typeface="+mj-lt"/>
              </a:rPr>
              <a:t>Deer Density versus </a:t>
            </a:r>
            <a:endParaRPr lang="en-US" sz="3600" b="0" dirty="0" smtClean="0">
              <a:solidFill>
                <a:schemeClr val="bg1"/>
              </a:solidFill>
              <a:latin typeface="+mj-lt"/>
            </a:endParaRPr>
          </a:p>
          <a:p>
            <a:pPr>
              <a:defRPr/>
            </a:pPr>
            <a:r>
              <a:rPr lang="en-US" sz="3600" b="0" dirty="0" smtClean="0">
                <a:solidFill>
                  <a:schemeClr val="bg1"/>
                </a:solidFill>
                <a:latin typeface="+mj-lt"/>
              </a:rPr>
              <a:t>Wildflower Species Richness</a:t>
            </a:r>
            <a:endParaRPr lang="en-US" sz="2400" b="0" dirty="0">
              <a:solidFill>
                <a:schemeClr val="bg1"/>
              </a:solidFill>
              <a:latin typeface="+mj-lt"/>
            </a:endParaRPr>
          </a:p>
        </p:txBody>
      </p:sp>
      <p:graphicFrame>
        <p:nvGraphicFramePr>
          <p:cNvPr id="28675" name="Chart 1"/>
          <p:cNvGraphicFramePr>
            <a:graphicFrameLocks/>
          </p:cNvGraphicFramePr>
          <p:nvPr>
            <p:extLst>
              <p:ext uri="{D42A27DB-BD31-4B8C-83A1-F6EECF244321}">
                <p14:modId xmlns:p14="http://schemas.microsoft.com/office/powerpoint/2010/main" val="2283109163"/>
              </p:ext>
            </p:extLst>
          </p:nvPr>
        </p:nvGraphicFramePr>
        <p:xfrm>
          <a:off x="1987939" y="1422548"/>
          <a:ext cx="6197600" cy="4165600"/>
        </p:xfrm>
        <a:graphic>
          <a:graphicData uri="http://schemas.openxmlformats.org/presentationml/2006/ole">
            <mc:AlternateContent xmlns:mc="http://schemas.openxmlformats.org/markup-compatibility/2006">
              <mc:Choice xmlns:v="urn:schemas-microsoft-com:vml" Requires="v">
                <p:oleObj spid="_x0000_s2119" r:id="rId4" imgW="6200169" imgH="4170025" progId="Excel.Chart.8">
                  <p:embed/>
                </p:oleObj>
              </mc:Choice>
              <mc:Fallback>
                <p:oleObj r:id="rId4" imgW="6200169" imgH="417002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939" y="1422548"/>
                        <a:ext cx="6197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TextBox 2"/>
          <p:cNvSpPr txBox="1">
            <a:spLocks noChangeArrowheads="1"/>
          </p:cNvSpPr>
          <p:nvPr/>
        </p:nvSpPr>
        <p:spPr bwMode="auto">
          <a:xfrm>
            <a:off x="2755212" y="5734347"/>
            <a:ext cx="3720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chemeClr val="bg1"/>
                </a:solidFill>
                <a:latin typeface="+mn-lt"/>
              </a:rPr>
              <a:t>Deer Density  #/Square Mile</a:t>
            </a:r>
          </a:p>
        </p:txBody>
      </p:sp>
      <p:sp>
        <p:nvSpPr>
          <p:cNvPr id="28677" name="TextBox 5"/>
          <p:cNvSpPr txBox="1">
            <a:spLocks noChangeArrowheads="1"/>
          </p:cNvSpPr>
          <p:nvPr/>
        </p:nvSpPr>
        <p:spPr bwMode="auto">
          <a:xfrm rot="-5400000">
            <a:off x="-266927" y="3283099"/>
            <a:ext cx="2830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chemeClr val="bg1"/>
                </a:solidFill>
              </a:rPr>
              <a:t># </a:t>
            </a:r>
            <a:r>
              <a:rPr lang="en-US" altLang="en-US" sz="2400" dirty="0">
                <a:solidFill>
                  <a:schemeClr val="bg1"/>
                </a:solidFill>
                <a:latin typeface="+mn-lt"/>
              </a:rPr>
              <a:t>Wildflower Species</a:t>
            </a:r>
          </a:p>
        </p:txBody>
      </p:sp>
      <p:pic>
        <p:nvPicPr>
          <p:cNvPr id="2867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7150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0" y="0"/>
            <a:ext cx="18494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70150" y="5369314"/>
            <a:ext cx="188753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140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3" y="227322"/>
            <a:ext cx="7886700" cy="1325563"/>
          </a:xfrm>
        </p:spPr>
        <p:txBody>
          <a:bodyPr/>
          <a:lstStyle/>
          <a:p>
            <a:r>
              <a:rPr lang="en-US" dirty="0" smtClean="0">
                <a:solidFill>
                  <a:schemeClr val="bg1"/>
                </a:solidFill>
              </a:rPr>
              <a:t>How Do Deer Affect the Forest?</a:t>
            </a:r>
            <a:endParaRPr lang="en-US" dirty="0">
              <a:solidFill>
                <a:schemeClr val="bg1"/>
              </a:solidFill>
            </a:endParaRPr>
          </a:p>
        </p:txBody>
      </p:sp>
      <p:sp>
        <p:nvSpPr>
          <p:cNvPr id="4" name="TextBox 3"/>
          <p:cNvSpPr txBox="1"/>
          <p:nvPr/>
        </p:nvSpPr>
        <p:spPr>
          <a:xfrm>
            <a:off x="262772" y="1186412"/>
            <a:ext cx="8466741" cy="461665"/>
          </a:xfrm>
          <a:prstGeom prst="rect">
            <a:avLst/>
          </a:prstGeom>
          <a:noFill/>
        </p:spPr>
        <p:txBody>
          <a:bodyPr wrap="none" rtlCol="0">
            <a:spAutoFit/>
          </a:bodyPr>
          <a:lstStyle/>
          <a:p>
            <a:r>
              <a:rPr lang="en-US" sz="2400" dirty="0" smtClean="0">
                <a:solidFill>
                  <a:srgbClr val="FFFF99"/>
                </a:solidFill>
              </a:rPr>
              <a:t>Browsing native plants allows room for invasive plants to take over</a:t>
            </a:r>
            <a:endParaRPr lang="en-US" sz="2400" dirty="0">
              <a:solidFill>
                <a:srgbClr val="FFFF99"/>
              </a:solidFill>
            </a:endParaRPr>
          </a:p>
        </p:txBody>
      </p:sp>
      <p:sp>
        <p:nvSpPr>
          <p:cNvPr id="7" name="TextBox 6"/>
          <p:cNvSpPr txBox="1"/>
          <p:nvPr/>
        </p:nvSpPr>
        <p:spPr>
          <a:xfrm>
            <a:off x="1144070" y="6092221"/>
            <a:ext cx="6704143" cy="369332"/>
          </a:xfrm>
          <a:prstGeom prst="rect">
            <a:avLst/>
          </a:prstGeom>
          <a:noFill/>
        </p:spPr>
        <p:txBody>
          <a:bodyPr wrap="none" rtlCol="0">
            <a:spAutoFit/>
          </a:bodyPr>
          <a:lstStyle/>
          <a:p>
            <a:r>
              <a:rPr lang="en-US" dirty="0" smtClean="0">
                <a:solidFill>
                  <a:srgbClr val="FFFF99"/>
                </a:solidFill>
              </a:rPr>
              <a:t>Degraded plant community, structure favorable for black-legged ticks </a:t>
            </a:r>
            <a:endParaRPr lang="en-US" dirty="0">
              <a:solidFill>
                <a:srgbClr val="FFFF99"/>
              </a:solidFill>
            </a:endParaRPr>
          </a:p>
        </p:txBody>
      </p:sp>
      <p:pic>
        <p:nvPicPr>
          <p:cNvPr id="8" name="Content Placeholder 7" descr="Picture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2948" t="2368" b="12383"/>
          <a:stretch>
            <a:fillRect/>
          </a:stretch>
        </p:blipFill>
        <p:spPr bwMode="auto">
          <a:xfrm>
            <a:off x="353979" y="2023880"/>
            <a:ext cx="3202004" cy="350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kls20\Kristi\Images\pics from Carmalt property\DSC_0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6691" y="2214266"/>
            <a:ext cx="4731002" cy="314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679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ls20\Desktop\beech bru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00" y="1892643"/>
            <a:ext cx="5011890" cy="33045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ern in understory K Sullivan"/>
          <p:cNvPicPr>
            <a:picLocks noChangeAspect="1" noChangeArrowheads="1"/>
          </p:cNvPicPr>
          <p:nvPr/>
        </p:nvPicPr>
        <p:blipFill>
          <a:blip r:embed="rId4" cstate="print">
            <a:extLst>
              <a:ext uri="{28A0092B-C50C-407E-A947-70E740481C1C}">
                <a14:useLocalDpi xmlns:a14="http://schemas.microsoft.com/office/drawing/2010/main" val="0"/>
              </a:ext>
            </a:extLst>
          </a:blip>
          <a:srcRect l="17700" r="-23" b="2707"/>
          <a:stretch>
            <a:fillRect/>
          </a:stretch>
        </p:blipFill>
        <p:spPr bwMode="auto">
          <a:xfrm>
            <a:off x="4677149" y="3694921"/>
            <a:ext cx="4052364" cy="300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1929" y="770003"/>
            <a:ext cx="8388218" cy="1200329"/>
          </a:xfrm>
          <a:prstGeom prst="rect">
            <a:avLst/>
          </a:prstGeom>
          <a:noFill/>
        </p:spPr>
        <p:txBody>
          <a:bodyPr wrap="square" rtlCol="0">
            <a:spAutoFit/>
          </a:bodyPr>
          <a:lstStyle/>
          <a:p>
            <a:r>
              <a:rPr lang="en-US" sz="2400" dirty="0" smtClean="0">
                <a:solidFill>
                  <a:srgbClr val="FFFF99"/>
                </a:solidFill>
              </a:rPr>
              <a:t>Browse tolerant native plants can also take over and may require purposeful management to restore even if deer populations are reduced</a:t>
            </a:r>
            <a:endParaRPr lang="en-US" sz="2400" dirty="0">
              <a:solidFill>
                <a:srgbClr val="FFFF99"/>
              </a:solidFill>
            </a:endParaRPr>
          </a:p>
        </p:txBody>
      </p:sp>
    </p:spTree>
    <p:extLst>
      <p:ext uri="{BB962C8B-B14F-4D97-AF65-F5344CB8AC3E}">
        <p14:creationId xmlns:p14="http://schemas.microsoft.com/office/powerpoint/2010/main" val="2017494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9" y="255314"/>
            <a:ext cx="8188779" cy="1325563"/>
          </a:xfrm>
        </p:spPr>
        <p:txBody>
          <a:bodyPr/>
          <a:lstStyle/>
          <a:p>
            <a:r>
              <a:rPr lang="en-US" dirty="0" smtClean="0">
                <a:solidFill>
                  <a:schemeClr val="bg1"/>
                </a:solidFill>
              </a:rPr>
              <a:t>How Do Deer Affect other Wildlife?</a:t>
            </a:r>
            <a:endParaRPr lang="en-US" dirty="0">
              <a:solidFill>
                <a:schemeClr val="bg1"/>
              </a:solidFill>
            </a:endParaRPr>
          </a:p>
        </p:txBody>
      </p:sp>
      <p:sp>
        <p:nvSpPr>
          <p:cNvPr id="4" name="TextBox 3"/>
          <p:cNvSpPr txBox="1"/>
          <p:nvPr/>
        </p:nvSpPr>
        <p:spPr>
          <a:xfrm>
            <a:off x="554005" y="1431865"/>
            <a:ext cx="6014339" cy="461665"/>
          </a:xfrm>
          <a:prstGeom prst="rect">
            <a:avLst/>
          </a:prstGeom>
          <a:noFill/>
        </p:spPr>
        <p:txBody>
          <a:bodyPr wrap="none" rtlCol="0">
            <a:spAutoFit/>
          </a:bodyPr>
          <a:lstStyle/>
          <a:p>
            <a:r>
              <a:rPr lang="en-US" sz="2400" dirty="0" smtClean="0">
                <a:solidFill>
                  <a:srgbClr val="FFFF99"/>
                </a:solidFill>
              </a:rPr>
              <a:t>Change the Habitat Structure and Composition</a:t>
            </a:r>
            <a:endParaRPr lang="en-US" sz="2400" dirty="0">
              <a:solidFill>
                <a:srgbClr val="FFFF99"/>
              </a:solidFill>
            </a:endParaRPr>
          </a:p>
        </p:txBody>
      </p:sp>
      <p:sp>
        <p:nvSpPr>
          <p:cNvPr id="7" name="TextBox 6"/>
          <p:cNvSpPr txBox="1"/>
          <p:nvPr/>
        </p:nvSpPr>
        <p:spPr>
          <a:xfrm>
            <a:off x="4171443" y="4101626"/>
            <a:ext cx="486030" cy="523220"/>
          </a:xfrm>
          <a:prstGeom prst="rect">
            <a:avLst/>
          </a:prstGeom>
          <a:noFill/>
        </p:spPr>
        <p:txBody>
          <a:bodyPr wrap="none" rtlCol="0">
            <a:spAutoFit/>
          </a:bodyPr>
          <a:lstStyle/>
          <a:p>
            <a:r>
              <a:rPr lang="en-US" sz="2800" dirty="0" smtClean="0">
                <a:solidFill>
                  <a:srgbClr val="FFFF99"/>
                </a:solidFill>
              </a:rPr>
              <a:t>vs</a:t>
            </a:r>
            <a:endParaRPr lang="en-US" sz="2800" dirty="0">
              <a:solidFill>
                <a:srgbClr val="FFFF99"/>
              </a:solidFill>
            </a:endParaRPr>
          </a:p>
        </p:txBody>
      </p:sp>
      <p:pic>
        <p:nvPicPr>
          <p:cNvPr id="8" name="Picture 6" descr="P10100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10007" y="2773769"/>
            <a:ext cx="3985211" cy="2982910"/>
          </a:xfrm>
          <a:prstGeom prst="rect">
            <a:avLst/>
          </a:prstGeom>
          <a:ln>
            <a:noFill/>
            <a:miter lim="800000"/>
            <a:headEnd/>
            <a:tailEnd/>
          </a:ln>
        </p:spPr>
      </p:pic>
      <p:pic>
        <p:nvPicPr>
          <p:cNvPr id="9" name="Picture 3" descr="C:\Users\kls20\Kristi\Images\Images\potter pics 05\100NIKON\middle-aged for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746" y="2757428"/>
            <a:ext cx="3999273" cy="29992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96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67424" y="236538"/>
            <a:ext cx="86546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algn="ctr" eaLnBrk="0" fontAlgn="base" hangingPunct="0">
              <a:spcBef>
                <a:spcPct val="0"/>
              </a:spcBef>
              <a:spcAft>
                <a:spcPct val="0"/>
              </a:spcAft>
              <a:defRPr sz="4000" b="1">
                <a:solidFill>
                  <a:schemeClr val="tx1"/>
                </a:solidFill>
                <a:latin typeface="Arial" charset="0"/>
              </a:defRPr>
            </a:lvl6pPr>
            <a:lvl7pPr marL="2971800" indent="-228600" algn="ctr" eaLnBrk="0" fontAlgn="base" hangingPunct="0">
              <a:spcBef>
                <a:spcPct val="0"/>
              </a:spcBef>
              <a:spcAft>
                <a:spcPct val="0"/>
              </a:spcAft>
              <a:defRPr sz="4000" b="1">
                <a:solidFill>
                  <a:schemeClr val="tx1"/>
                </a:solidFill>
                <a:latin typeface="Arial" charset="0"/>
              </a:defRPr>
            </a:lvl7pPr>
            <a:lvl8pPr marL="3429000" indent="-228600" algn="ctr" eaLnBrk="0" fontAlgn="base" hangingPunct="0">
              <a:spcBef>
                <a:spcPct val="0"/>
              </a:spcBef>
              <a:spcAft>
                <a:spcPct val="0"/>
              </a:spcAft>
              <a:defRPr sz="4000" b="1">
                <a:solidFill>
                  <a:schemeClr val="tx1"/>
                </a:solidFill>
                <a:latin typeface="Arial" charset="0"/>
              </a:defRPr>
            </a:lvl8pPr>
            <a:lvl9pPr marL="3886200" indent="-228600" algn="ctr" eaLnBrk="0" fontAlgn="base" hangingPunct="0">
              <a:spcBef>
                <a:spcPct val="0"/>
              </a:spcBef>
              <a:spcAft>
                <a:spcPct val="0"/>
              </a:spcAft>
              <a:defRPr sz="4000" b="1">
                <a:solidFill>
                  <a:schemeClr val="tx1"/>
                </a:solidFill>
                <a:latin typeface="Arial" charset="0"/>
              </a:defRPr>
            </a:lvl9pPr>
          </a:lstStyle>
          <a:p>
            <a:pPr>
              <a:defRPr/>
            </a:pPr>
            <a:r>
              <a:rPr lang="en-US" b="0" dirty="0">
                <a:solidFill>
                  <a:schemeClr val="bg1"/>
                </a:solidFill>
                <a:latin typeface="+mj-lt"/>
              </a:rPr>
              <a:t>Deer Density </a:t>
            </a:r>
            <a:r>
              <a:rPr lang="en-US" b="0" dirty="0" smtClean="0">
                <a:solidFill>
                  <a:schemeClr val="bg1"/>
                </a:solidFill>
                <a:latin typeface="+mj-lt"/>
              </a:rPr>
              <a:t>and Songbird Abundance</a:t>
            </a:r>
            <a:endParaRPr lang="en-US" sz="2800" b="0" dirty="0">
              <a:solidFill>
                <a:schemeClr val="bg1"/>
              </a:solidFill>
              <a:latin typeface="+mj-lt"/>
            </a:endParaRPr>
          </a:p>
        </p:txBody>
      </p:sp>
      <p:graphicFrame>
        <p:nvGraphicFramePr>
          <p:cNvPr id="24579" name="Chart 1"/>
          <p:cNvGraphicFramePr>
            <a:graphicFrameLocks/>
          </p:cNvGraphicFramePr>
          <p:nvPr/>
        </p:nvGraphicFramePr>
        <p:xfrm>
          <a:off x="1854200" y="1625600"/>
          <a:ext cx="6197600" cy="4165600"/>
        </p:xfrm>
        <a:graphic>
          <a:graphicData uri="http://schemas.openxmlformats.org/presentationml/2006/ole">
            <mc:AlternateContent xmlns:mc="http://schemas.openxmlformats.org/markup-compatibility/2006">
              <mc:Choice xmlns:v="urn:schemas-microsoft-com:vml" Requires="v">
                <p:oleObj spid="_x0000_s1096" r:id="rId4" imgW="6200169" imgH="4163929" progId="Excel.Chart.8">
                  <p:embed/>
                </p:oleObj>
              </mc:Choice>
              <mc:Fallback>
                <p:oleObj r:id="rId4" imgW="6200169" imgH="416392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1625600"/>
                        <a:ext cx="6197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0" name="TextBox 2"/>
          <p:cNvSpPr txBox="1">
            <a:spLocks noChangeArrowheads="1"/>
          </p:cNvSpPr>
          <p:nvPr/>
        </p:nvSpPr>
        <p:spPr bwMode="auto">
          <a:xfrm>
            <a:off x="2971800" y="5911850"/>
            <a:ext cx="3881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dirty="0">
                <a:solidFill>
                  <a:schemeClr val="bg1"/>
                </a:solidFill>
              </a:rPr>
              <a:t>Deer Density  #/Square Mile</a:t>
            </a:r>
          </a:p>
        </p:txBody>
      </p:sp>
      <p:sp>
        <p:nvSpPr>
          <p:cNvPr id="24581" name="TextBox 5"/>
          <p:cNvSpPr txBox="1">
            <a:spLocks noChangeArrowheads="1"/>
          </p:cNvSpPr>
          <p:nvPr/>
        </p:nvSpPr>
        <p:spPr bwMode="auto">
          <a:xfrm rot="-5400000">
            <a:off x="-397700" y="3283099"/>
            <a:ext cx="3092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dirty="0">
                <a:solidFill>
                  <a:schemeClr val="bg1"/>
                </a:solidFill>
              </a:rPr>
              <a:t># Songbirds Observed</a:t>
            </a:r>
          </a:p>
        </p:txBody>
      </p:sp>
    </p:spTree>
    <p:extLst>
      <p:ext uri="{BB962C8B-B14F-4D97-AF65-F5344CB8AC3E}">
        <p14:creationId xmlns:p14="http://schemas.microsoft.com/office/powerpoint/2010/main" val="2789605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19188"/>
            <a:ext cx="6477000" cy="54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309570" y="282513"/>
            <a:ext cx="82516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4400" dirty="0">
                <a:solidFill>
                  <a:schemeClr val="bg1"/>
                </a:solidFill>
                <a:latin typeface="+mj-lt"/>
              </a:rPr>
              <a:t>Legacy Effect on Bird Density - 2008</a:t>
            </a:r>
          </a:p>
        </p:txBody>
      </p:sp>
    </p:spTree>
    <p:extLst>
      <p:ext uri="{BB962C8B-B14F-4D97-AF65-F5344CB8AC3E}">
        <p14:creationId xmlns:p14="http://schemas.microsoft.com/office/powerpoint/2010/main" val="1838707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healthy forest?</a:t>
            </a:r>
            <a:endParaRPr lang="en-US" dirty="0"/>
          </a:p>
        </p:txBody>
      </p:sp>
      <p:sp>
        <p:nvSpPr>
          <p:cNvPr id="3" name="Content Placeholder 2"/>
          <p:cNvSpPr>
            <a:spLocks noGrp="1"/>
          </p:cNvSpPr>
          <p:nvPr>
            <p:ph idx="1"/>
          </p:nvPr>
        </p:nvSpPr>
        <p:spPr>
          <a:xfrm>
            <a:off x="584453" y="1690689"/>
            <a:ext cx="7886700" cy="4351338"/>
          </a:xfrm>
        </p:spPr>
        <p:txBody>
          <a:bodyPr/>
          <a:lstStyle/>
          <a:p>
            <a:r>
              <a:rPr lang="en-US" dirty="0" smtClean="0"/>
              <a:t>A variety of native plant and tree species</a:t>
            </a:r>
          </a:p>
          <a:p>
            <a:r>
              <a:rPr lang="en-US" dirty="0" smtClean="0"/>
              <a:t>Ability for a new forest to grow or “regenerate” in the case of disturbance (natural disturbance or timber harvest)</a:t>
            </a:r>
          </a:p>
          <a:p>
            <a:pPr marL="0" indent="0">
              <a:buNone/>
            </a:pPr>
            <a:endParaRPr lang="en-US" dirty="0"/>
          </a:p>
        </p:txBody>
      </p:sp>
      <p:pic>
        <p:nvPicPr>
          <p:cNvPr id="4" name="Picture 2" descr="successful oak, maple re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981199" y="3462528"/>
            <a:ext cx="5093209" cy="3395472"/>
          </a:xfrm>
          <a:prstGeom prst="rect">
            <a:avLst/>
          </a:prstGeom>
        </p:spPr>
      </p:pic>
    </p:spTree>
    <p:extLst>
      <p:ext uri="{BB962C8B-B14F-4D97-AF65-F5344CB8AC3E}">
        <p14:creationId xmlns:p14="http://schemas.microsoft.com/office/powerpoint/2010/main" val="3736776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2"/>
          <p:cNvSpPr txBox="1">
            <a:spLocks noChangeArrowheads="1"/>
          </p:cNvSpPr>
          <p:nvPr/>
        </p:nvSpPr>
        <p:spPr bwMode="auto">
          <a:xfrm>
            <a:off x="299433" y="210147"/>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dirty="0">
                <a:solidFill>
                  <a:schemeClr val="bg1"/>
                </a:solidFill>
                <a:latin typeface="+mj-lt"/>
              </a:rPr>
              <a:t>Forest breeding bird species trends 1980-2005</a:t>
            </a:r>
          </a:p>
        </p:txBody>
      </p:sp>
      <p:pic>
        <p:nvPicPr>
          <p:cNvPr id="4" name="Picture 4" descr="OVEN_540"/>
          <p:cNvPicPr>
            <a:picLocks noChangeAspect="1" noChangeArrowheads="1"/>
          </p:cNvPicPr>
          <p:nvPr/>
        </p:nvPicPr>
        <p:blipFill rotWithShape="1">
          <a:blip r:embed="rId3">
            <a:extLst>
              <a:ext uri="{28A0092B-C50C-407E-A947-70E740481C1C}">
                <a14:useLocalDpi xmlns:a14="http://schemas.microsoft.com/office/drawing/2010/main" val="0"/>
              </a:ext>
            </a:extLst>
          </a:blip>
          <a:srcRect t="6758" r="9645"/>
          <a:stretch/>
        </p:blipFill>
        <p:spPr bwMode="auto">
          <a:xfrm>
            <a:off x="948419" y="1912456"/>
            <a:ext cx="1920236" cy="13611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6194" t="22747" r="23206" b="20226"/>
          <a:stretch/>
        </p:blipFill>
        <p:spPr>
          <a:xfrm>
            <a:off x="5776365" y="1868458"/>
            <a:ext cx="1842756" cy="1384542"/>
          </a:xfrm>
          <a:prstGeom prst="rect">
            <a:avLst/>
          </a:prstGeom>
        </p:spPr>
      </p:pic>
      <p:grpSp>
        <p:nvGrpSpPr>
          <p:cNvPr id="6" name="Group 5"/>
          <p:cNvGrpSpPr/>
          <p:nvPr/>
        </p:nvGrpSpPr>
        <p:grpSpPr>
          <a:xfrm>
            <a:off x="849940" y="5131837"/>
            <a:ext cx="2117195" cy="1675440"/>
            <a:chOff x="2918832" y="956593"/>
            <a:chExt cx="5444979" cy="4446671"/>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1633" r="10714" b="16168"/>
            <a:stretch/>
          </p:blipFill>
          <p:spPr>
            <a:xfrm>
              <a:off x="3089418" y="956593"/>
              <a:ext cx="5271796" cy="4311909"/>
            </a:xfrm>
            <a:prstGeom prst="rect">
              <a:avLst/>
            </a:prstGeom>
          </p:spPr>
        </p:pic>
        <p:sp>
          <p:nvSpPr>
            <p:cNvPr id="5" name="TextBox 4"/>
            <p:cNvSpPr txBox="1"/>
            <p:nvPr/>
          </p:nvSpPr>
          <p:spPr>
            <a:xfrm>
              <a:off x="2918832" y="4829797"/>
              <a:ext cx="5444979" cy="573467"/>
            </a:xfrm>
            <a:prstGeom prst="rect">
              <a:avLst/>
            </a:prstGeom>
            <a:noFill/>
          </p:spPr>
          <p:txBody>
            <a:bodyPr wrap="square" rtlCol="0">
              <a:spAutoFit/>
            </a:bodyPr>
            <a:lstStyle/>
            <a:p>
              <a:r>
                <a:rPr lang="en-US" sz="800" dirty="0" smtClean="0">
                  <a:solidFill>
                    <a:schemeClr val="bg1"/>
                  </a:solidFill>
                </a:rPr>
                <a:t>Photo credit: Andy </a:t>
              </a:r>
              <a:r>
                <a:rPr lang="en-US" sz="800" dirty="0" err="1" smtClean="0">
                  <a:solidFill>
                    <a:schemeClr val="bg1"/>
                  </a:solidFill>
                </a:rPr>
                <a:t>Reago</a:t>
              </a:r>
              <a:r>
                <a:rPr lang="en-US" sz="800" dirty="0" smtClean="0">
                  <a:solidFill>
                    <a:schemeClr val="bg1"/>
                  </a:solidFill>
                </a:rPr>
                <a:t> &amp; Chrissy </a:t>
              </a:r>
              <a:r>
                <a:rPr lang="en-US" sz="800" dirty="0" err="1" smtClean="0">
                  <a:solidFill>
                    <a:schemeClr val="bg1"/>
                  </a:solidFill>
                </a:rPr>
                <a:t>McClarren</a:t>
              </a:r>
              <a:endParaRPr lang="en-US" sz="800" dirty="0">
                <a:solidFill>
                  <a:schemeClr val="bg1"/>
                </a:solidFill>
              </a:endParaRPr>
            </a:p>
          </p:txBody>
        </p:sp>
      </p:grpSp>
      <p:sp>
        <p:nvSpPr>
          <p:cNvPr id="10" name="TextBox 9"/>
          <p:cNvSpPr txBox="1"/>
          <p:nvPr/>
        </p:nvSpPr>
        <p:spPr>
          <a:xfrm>
            <a:off x="299433" y="1543124"/>
            <a:ext cx="3702424" cy="369332"/>
          </a:xfrm>
          <a:prstGeom prst="rect">
            <a:avLst/>
          </a:prstGeom>
          <a:noFill/>
          <a:ln>
            <a:noFill/>
          </a:ln>
        </p:spPr>
        <p:txBody>
          <a:bodyPr wrap="none" rtlCol="0">
            <a:spAutoFit/>
          </a:bodyPr>
          <a:lstStyle/>
          <a:p>
            <a:r>
              <a:rPr lang="en-US" dirty="0" smtClean="0">
                <a:solidFill>
                  <a:srgbClr val="FFFF99"/>
                </a:solidFill>
              </a:rPr>
              <a:t>Mid-story, shrub, and ground </a:t>
            </a:r>
            <a:r>
              <a:rPr lang="en-US" dirty="0">
                <a:solidFill>
                  <a:srgbClr val="FFFF99"/>
                </a:solidFill>
              </a:rPr>
              <a:t>n</a:t>
            </a:r>
            <a:r>
              <a:rPr lang="en-US" dirty="0" smtClean="0">
                <a:solidFill>
                  <a:srgbClr val="FFFF99"/>
                </a:solidFill>
              </a:rPr>
              <a:t>esters </a:t>
            </a:r>
            <a:endParaRPr lang="en-US" dirty="0">
              <a:solidFill>
                <a:srgbClr val="FFFF99"/>
              </a:solidFill>
            </a:endParaRPr>
          </a:p>
        </p:txBody>
      </p:sp>
      <p:sp>
        <p:nvSpPr>
          <p:cNvPr id="12" name="Down Arrow 11"/>
          <p:cNvSpPr/>
          <p:nvPr/>
        </p:nvSpPr>
        <p:spPr>
          <a:xfrm>
            <a:off x="4001857" y="1410476"/>
            <a:ext cx="178257" cy="481709"/>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99"/>
              </a:solidFill>
            </a:endParaRPr>
          </a:p>
        </p:txBody>
      </p:sp>
      <p:grpSp>
        <p:nvGrpSpPr>
          <p:cNvPr id="17" name="Group 16"/>
          <p:cNvGrpSpPr/>
          <p:nvPr/>
        </p:nvGrpSpPr>
        <p:grpSpPr>
          <a:xfrm>
            <a:off x="5177064" y="1328008"/>
            <a:ext cx="2809914" cy="575117"/>
            <a:chOff x="4719867" y="1337339"/>
            <a:chExt cx="2809914" cy="575117"/>
          </a:xfrm>
        </p:grpSpPr>
        <p:sp>
          <p:nvSpPr>
            <p:cNvPr id="15" name="TextBox 14"/>
            <p:cNvSpPr txBox="1"/>
            <p:nvPr/>
          </p:nvSpPr>
          <p:spPr>
            <a:xfrm>
              <a:off x="4719867" y="1543124"/>
              <a:ext cx="1673279" cy="369332"/>
            </a:xfrm>
            <a:prstGeom prst="rect">
              <a:avLst/>
            </a:prstGeom>
            <a:noFill/>
            <a:ln>
              <a:noFill/>
            </a:ln>
          </p:spPr>
          <p:txBody>
            <a:bodyPr wrap="none" rtlCol="0">
              <a:spAutoFit/>
            </a:bodyPr>
            <a:lstStyle/>
            <a:p>
              <a:r>
                <a:rPr lang="en-US" dirty="0" smtClean="0">
                  <a:solidFill>
                    <a:srgbClr val="FFFF99"/>
                  </a:solidFill>
                </a:rPr>
                <a:t>Canopy nesters </a:t>
              </a:r>
              <a:endParaRPr lang="en-US" dirty="0">
                <a:solidFill>
                  <a:srgbClr val="FFFF99"/>
                </a:solidFill>
              </a:endParaRPr>
            </a:p>
          </p:txBody>
        </p:sp>
        <p:sp>
          <p:nvSpPr>
            <p:cNvPr id="13" name="Up Arrow 12"/>
            <p:cNvSpPr/>
            <p:nvPr/>
          </p:nvSpPr>
          <p:spPr>
            <a:xfrm>
              <a:off x="6312318" y="1337339"/>
              <a:ext cx="161655" cy="481709"/>
            </a:xfrm>
            <a:prstGeom prst="up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28160" y="1543124"/>
              <a:ext cx="1001621" cy="369332"/>
            </a:xfrm>
            <a:prstGeom prst="rect">
              <a:avLst/>
            </a:prstGeom>
            <a:noFill/>
          </p:spPr>
          <p:txBody>
            <a:bodyPr wrap="none" rtlCol="0">
              <a:spAutoFit/>
            </a:bodyPr>
            <a:lstStyle/>
            <a:p>
              <a:r>
                <a:rPr lang="en-US" dirty="0">
                  <a:solidFill>
                    <a:srgbClr val="FFFF99"/>
                  </a:solidFill>
                </a:rPr>
                <a:t>o</a:t>
              </a:r>
              <a:r>
                <a:rPr lang="en-US" dirty="0" smtClean="0">
                  <a:solidFill>
                    <a:srgbClr val="FFFF99"/>
                  </a:solidFill>
                </a:rPr>
                <a:t>r stable</a:t>
              </a:r>
              <a:endParaRPr lang="en-US" dirty="0">
                <a:solidFill>
                  <a:srgbClr val="FFFF99"/>
                </a:solidFill>
              </a:endParaRPr>
            </a:p>
          </p:txBody>
        </p:sp>
      </p:grpSp>
      <p:grpSp>
        <p:nvGrpSpPr>
          <p:cNvPr id="20" name="Group 19"/>
          <p:cNvGrpSpPr/>
          <p:nvPr/>
        </p:nvGrpSpPr>
        <p:grpSpPr>
          <a:xfrm>
            <a:off x="5713566" y="5131837"/>
            <a:ext cx="2111898" cy="1565319"/>
            <a:chOff x="5673578" y="5043093"/>
            <a:chExt cx="2111898" cy="1565319"/>
          </a:xfrm>
        </p:grpSpPr>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6020" t="8386" r="29082" b="17257"/>
            <a:stretch/>
          </p:blipFill>
          <p:spPr>
            <a:xfrm>
              <a:off x="5753554" y="5043093"/>
              <a:ext cx="2031921" cy="1548110"/>
            </a:xfrm>
            <a:prstGeom prst="rect">
              <a:avLst/>
            </a:prstGeom>
          </p:spPr>
        </p:pic>
        <p:sp>
          <p:nvSpPr>
            <p:cNvPr id="19" name="TextBox 18"/>
            <p:cNvSpPr txBox="1"/>
            <p:nvPr/>
          </p:nvSpPr>
          <p:spPr>
            <a:xfrm>
              <a:off x="5673578" y="6392968"/>
              <a:ext cx="2111898" cy="215444"/>
            </a:xfrm>
            <a:prstGeom prst="rect">
              <a:avLst/>
            </a:prstGeom>
            <a:noFill/>
          </p:spPr>
          <p:txBody>
            <a:bodyPr wrap="square" rtlCol="0">
              <a:spAutoFit/>
            </a:bodyPr>
            <a:lstStyle/>
            <a:p>
              <a:r>
                <a:rPr lang="en-US" sz="800" dirty="0">
                  <a:solidFill>
                    <a:schemeClr val="bg1"/>
                  </a:solidFill>
                </a:rPr>
                <a:t>Photo credit: Andy </a:t>
              </a:r>
              <a:r>
                <a:rPr lang="en-US" sz="800" dirty="0" err="1">
                  <a:solidFill>
                    <a:schemeClr val="bg1"/>
                  </a:solidFill>
                </a:rPr>
                <a:t>Reago</a:t>
              </a:r>
              <a:r>
                <a:rPr lang="en-US" sz="800" dirty="0">
                  <a:solidFill>
                    <a:schemeClr val="bg1"/>
                  </a:solidFill>
                </a:rPr>
                <a:t> &amp; Chrissy </a:t>
              </a:r>
              <a:r>
                <a:rPr lang="en-US" sz="800" dirty="0" err="1" smtClean="0">
                  <a:solidFill>
                    <a:schemeClr val="bg1"/>
                  </a:solidFill>
                </a:rPr>
                <a:t>McClarren</a:t>
              </a:r>
              <a:endParaRPr lang="en-US" sz="800" dirty="0">
                <a:solidFill>
                  <a:schemeClr val="bg1"/>
                </a:solidFill>
              </a:endParaRPr>
            </a:p>
          </p:txBody>
        </p:sp>
      </p:grpSp>
      <p:grpSp>
        <p:nvGrpSpPr>
          <p:cNvPr id="22" name="Group 21"/>
          <p:cNvGrpSpPr/>
          <p:nvPr/>
        </p:nvGrpSpPr>
        <p:grpSpPr>
          <a:xfrm>
            <a:off x="6015535" y="3385314"/>
            <a:ext cx="1350050" cy="1653115"/>
            <a:chOff x="6015535" y="3385314"/>
            <a:chExt cx="1350050" cy="1653115"/>
          </a:xfrm>
        </p:grpSpPr>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406" t="7040" r="-1406" b="-3599"/>
            <a:stretch/>
          </p:blipFill>
          <p:spPr>
            <a:xfrm>
              <a:off x="6071521" y="3385314"/>
              <a:ext cx="1252443" cy="1653115"/>
            </a:xfrm>
            <a:prstGeom prst="rect">
              <a:avLst/>
            </a:prstGeom>
          </p:spPr>
        </p:pic>
        <p:sp>
          <p:nvSpPr>
            <p:cNvPr id="21" name="TextBox 20"/>
            <p:cNvSpPr txBox="1"/>
            <p:nvPr/>
          </p:nvSpPr>
          <p:spPr>
            <a:xfrm>
              <a:off x="6015535" y="4786599"/>
              <a:ext cx="1350050" cy="200055"/>
            </a:xfrm>
            <a:prstGeom prst="rect">
              <a:avLst/>
            </a:prstGeom>
            <a:noFill/>
          </p:spPr>
          <p:txBody>
            <a:bodyPr wrap="none" rtlCol="0">
              <a:spAutoFit/>
            </a:bodyPr>
            <a:lstStyle/>
            <a:p>
              <a:r>
                <a:rPr lang="en-US" sz="700" dirty="0" smtClean="0">
                  <a:solidFill>
                    <a:schemeClr val="bg1"/>
                  </a:solidFill>
                </a:rPr>
                <a:t>Photo credit: Bonnie Gruenberg</a:t>
              </a:r>
              <a:endParaRPr lang="en-US" sz="700" dirty="0">
                <a:solidFill>
                  <a:schemeClr val="bg1"/>
                </a:solidFill>
              </a:endParaRPr>
            </a:p>
          </p:txBody>
        </p:sp>
      </p:grpSp>
      <p:grpSp>
        <p:nvGrpSpPr>
          <p:cNvPr id="24" name="Group 23"/>
          <p:cNvGrpSpPr/>
          <p:nvPr/>
        </p:nvGrpSpPr>
        <p:grpSpPr>
          <a:xfrm>
            <a:off x="1165644" y="3405585"/>
            <a:ext cx="1444164" cy="1636951"/>
            <a:chOff x="1165644" y="3405585"/>
            <a:chExt cx="1444164" cy="1636951"/>
          </a:xfrm>
        </p:grpSpPr>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19296" t="12515" r="30344" b="1102"/>
            <a:stretch/>
          </p:blipFill>
          <p:spPr>
            <a:xfrm>
              <a:off x="1207265" y="3405585"/>
              <a:ext cx="1402543" cy="1594293"/>
            </a:xfrm>
            <a:prstGeom prst="rect">
              <a:avLst/>
            </a:prstGeom>
          </p:spPr>
        </p:pic>
        <p:sp>
          <p:nvSpPr>
            <p:cNvPr id="23" name="TextBox 22"/>
            <p:cNvSpPr txBox="1"/>
            <p:nvPr/>
          </p:nvSpPr>
          <p:spPr>
            <a:xfrm>
              <a:off x="1165644" y="4811704"/>
              <a:ext cx="1348446" cy="230832"/>
            </a:xfrm>
            <a:prstGeom prst="rect">
              <a:avLst/>
            </a:prstGeom>
            <a:noFill/>
          </p:spPr>
          <p:txBody>
            <a:bodyPr wrap="none" rtlCol="0">
              <a:spAutoFit/>
            </a:bodyPr>
            <a:lstStyle/>
            <a:p>
              <a:r>
                <a:rPr lang="en-US" sz="900" dirty="0" smtClean="0"/>
                <a:t>Photo credit: Cheep shot</a:t>
              </a:r>
              <a:endParaRPr lang="en-US" sz="900" dirty="0"/>
            </a:p>
          </p:txBody>
        </p:sp>
      </p:grpSp>
    </p:spTree>
    <p:extLst>
      <p:ext uri="{BB962C8B-B14F-4D97-AF65-F5344CB8AC3E}">
        <p14:creationId xmlns:p14="http://schemas.microsoft.com/office/powerpoint/2010/main" val="1429813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99433" y="247471"/>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dirty="0" smtClean="0">
                <a:solidFill>
                  <a:schemeClr val="bg1"/>
                </a:solidFill>
                <a:latin typeface="+mj-lt"/>
              </a:rPr>
              <a:t>Deer Can Have a Long-lasting Effect on their OWN Habitat</a:t>
            </a:r>
            <a:endParaRPr lang="en-US" altLang="en-US" sz="3600" dirty="0">
              <a:solidFill>
                <a:schemeClr val="bg1"/>
              </a:solidFill>
              <a:latin typeface="+mj-lt"/>
            </a:endParaRPr>
          </a:p>
        </p:txBody>
      </p:sp>
      <p:pic>
        <p:nvPicPr>
          <p:cNvPr id="3" name="Content Placeholder 6" descr="Deer @ Garage Near Main Office h.JPG"/>
          <p:cNvPicPr>
            <a:picLocks noChangeAspect="1"/>
          </p:cNvPicPr>
          <p:nvPr/>
        </p:nvPicPr>
        <p:blipFill>
          <a:blip r:embed="rId3"/>
          <a:srcRect b="4527"/>
          <a:stretch>
            <a:fillRect/>
          </a:stretch>
        </p:blipFill>
        <p:spPr>
          <a:xfrm>
            <a:off x="1307841" y="1847461"/>
            <a:ext cx="6172200" cy="4419600"/>
          </a:xfrm>
          <a:prstGeom prst="rect">
            <a:avLst/>
          </a:prstGeom>
          <a:ln>
            <a:noFill/>
          </a:ln>
        </p:spPr>
      </p:pic>
    </p:spTree>
    <p:extLst>
      <p:ext uri="{BB962C8B-B14F-4D97-AF65-F5344CB8AC3E}">
        <p14:creationId xmlns:p14="http://schemas.microsoft.com/office/powerpoint/2010/main" val="1995905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86808" y="1689732"/>
            <a:ext cx="7958667" cy="1083733"/>
          </a:xfrm>
          <a:noFill/>
          <a:ln/>
        </p:spPr>
        <p:txBody>
          <a:bodyPr>
            <a:normAutofit/>
          </a:bodyPr>
          <a:lstStyle/>
          <a:p>
            <a:r>
              <a:rPr lang="en-US" altLang="en-US" sz="2800" dirty="0">
                <a:latin typeface="+mn-lt"/>
              </a:rPr>
              <a:t>Deer Management Options</a:t>
            </a:r>
            <a:endParaRPr lang="en-US" altLang="en-US" sz="1800" dirty="0">
              <a:latin typeface="+mn-lt"/>
            </a:endParaRPr>
          </a:p>
        </p:txBody>
      </p:sp>
      <p:sp>
        <p:nvSpPr>
          <p:cNvPr id="16387" name="Rectangle 3"/>
          <p:cNvSpPr>
            <a:spLocks noGrp="1" noChangeArrowheads="1"/>
          </p:cNvSpPr>
          <p:nvPr>
            <p:ph type="body" idx="1"/>
          </p:nvPr>
        </p:nvSpPr>
        <p:spPr>
          <a:xfrm>
            <a:off x="658283" y="2816225"/>
            <a:ext cx="8365067" cy="3589867"/>
          </a:xfrm>
          <a:noFill/>
          <a:ln/>
        </p:spPr>
        <p:txBody>
          <a:bodyPr>
            <a:normAutofit/>
          </a:bodyPr>
          <a:lstStyle/>
          <a:p>
            <a:pPr>
              <a:lnSpc>
                <a:spcPct val="80000"/>
              </a:lnSpc>
            </a:pPr>
            <a:r>
              <a:rPr lang="en-US" altLang="en-US" dirty="0" smtClean="0"/>
              <a:t>Fencing</a:t>
            </a:r>
            <a:endParaRPr lang="en-US" altLang="en-US" dirty="0"/>
          </a:p>
          <a:p>
            <a:pPr>
              <a:lnSpc>
                <a:spcPct val="80000"/>
              </a:lnSpc>
            </a:pPr>
            <a:r>
              <a:rPr lang="en-US" altLang="en-US" dirty="0"/>
              <a:t>Individual tree protection</a:t>
            </a:r>
          </a:p>
          <a:p>
            <a:pPr>
              <a:lnSpc>
                <a:spcPct val="80000"/>
              </a:lnSpc>
            </a:pPr>
            <a:r>
              <a:rPr lang="en-US" altLang="en-US" dirty="0"/>
              <a:t>Increase harvest of female deer</a:t>
            </a:r>
          </a:p>
          <a:p>
            <a:pPr lvl="1">
              <a:lnSpc>
                <a:spcPct val="80000"/>
              </a:lnSpc>
            </a:pPr>
            <a:r>
              <a:rPr lang="en-US" altLang="en-US" sz="1600" dirty="0" smtClean="0"/>
              <a:t>Encourage hunters on your land to shoot a doe before shooting a buck</a:t>
            </a:r>
          </a:p>
          <a:p>
            <a:pPr lvl="1">
              <a:lnSpc>
                <a:spcPct val="80000"/>
              </a:lnSpc>
            </a:pPr>
            <a:r>
              <a:rPr lang="en-US" altLang="en-US" sz="1600" dirty="0" smtClean="0"/>
              <a:t>Obtain </a:t>
            </a:r>
            <a:r>
              <a:rPr lang="en-US" altLang="en-US" sz="1600" dirty="0" smtClean="0"/>
              <a:t>Deer </a:t>
            </a:r>
            <a:r>
              <a:rPr lang="en-US" altLang="en-US" sz="1600" dirty="0"/>
              <a:t>Management Assistance Program (DMAP</a:t>
            </a:r>
            <a:r>
              <a:rPr lang="en-US" altLang="en-US" sz="1600" dirty="0" smtClean="0"/>
              <a:t>) permits for hunters to use on </a:t>
            </a:r>
          </a:p>
          <a:p>
            <a:pPr marL="457200" lvl="1" indent="0">
              <a:lnSpc>
                <a:spcPct val="80000"/>
              </a:lnSpc>
              <a:buNone/>
            </a:pPr>
            <a:r>
              <a:rPr lang="en-US" altLang="en-US" sz="1600" dirty="0"/>
              <a:t> </a:t>
            </a:r>
            <a:r>
              <a:rPr lang="en-US" altLang="en-US" sz="1600" dirty="0" smtClean="0"/>
              <a:t>     </a:t>
            </a:r>
            <a:r>
              <a:rPr lang="en-US" altLang="en-US" sz="1600" dirty="0" smtClean="0"/>
              <a:t>your land</a:t>
            </a:r>
            <a:endParaRPr lang="en-US" altLang="en-US" sz="1600" dirty="0"/>
          </a:p>
          <a:p>
            <a:pPr marL="457200" lvl="1" indent="0">
              <a:lnSpc>
                <a:spcPct val="80000"/>
              </a:lnSpc>
              <a:buNone/>
            </a:pPr>
            <a:endParaRPr lang="en-US" altLang="en-US" sz="1600" dirty="0"/>
          </a:p>
          <a:p>
            <a:pPr lvl="1">
              <a:lnSpc>
                <a:spcPct val="80000"/>
              </a:lnSpc>
            </a:pPr>
            <a:endParaRPr lang="en-US" altLang="en-US" sz="1600" dirty="0"/>
          </a:p>
          <a:p>
            <a:pPr lvl="1">
              <a:lnSpc>
                <a:spcPct val="80000"/>
              </a:lnSpc>
            </a:pPr>
            <a:endParaRPr lang="en-US" altLang="en-US" sz="1600" b="1" dirty="0">
              <a:latin typeface="Arial" panose="020B0604020202020204" pitchFamily="34" charset="0"/>
            </a:endParaRPr>
          </a:p>
          <a:p>
            <a:pPr lvl="1">
              <a:lnSpc>
                <a:spcPct val="80000"/>
              </a:lnSpc>
            </a:pPr>
            <a:endParaRPr lang="en-US" altLang="en-US" sz="1600" b="1" dirty="0">
              <a:latin typeface="Arial" panose="020B0604020202020204" pitchFamily="34" charset="0"/>
            </a:endParaRPr>
          </a:p>
        </p:txBody>
      </p:sp>
      <p:sp>
        <p:nvSpPr>
          <p:cNvPr id="5" name="TextBox 4"/>
          <p:cNvSpPr txBox="1"/>
          <p:nvPr/>
        </p:nvSpPr>
        <p:spPr>
          <a:xfrm>
            <a:off x="1854071" y="507368"/>
            <a:ext cx="4648708" cy="830997"/>
          </a:xfrm>
          <a:prstGeom prst="rect">
            <a:avLst/>
          </a:prstGeom>
          <a:noFill/>
        </p:spPr>
        <p:txBody>
          <a:bodyPr wrap="none" rtlCol="0">
            <a:spAutoFit/>
          </a:bodyPr>
          <a:lstStyle/>
          <a:p>
            <a:r>
              <a:rPr lang="en-US" sz="4800" dirty="0" smtClean="0">
                <a:solidFill>
                  <a:schemeClr val="bg1"/>
                </a:solidFill>
                <a:latin typeface="+mj-lt"/>
              </a:rPr>
              <a:t>What can you do?</a:t>
            </a:r>
            <a:endParaRPr lang="en-US" sz="4800" dirty="0">
              <a:solidFill>
                <a:schemeClr val="bg1"/>
              </a:solidFill>
              <a:latin typeface="+mj-lt"/>
            </a:endParaRPr>
          </a:p>
        </p:txBody>
      </p:sp>
    </p:spTree>
    <p:extLst>
      <p:ext uri="{BB962C8B-B14F-4D97-AF65-F5344CB8AC3E}">
        <p14:creationId xmlns:p14="http://schemas.microsoft.com/office/powerpoint/2010/main" val="202436475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84" y="2743200"/>
            <a:ext cx="8915400" cy="3970318"/>
          </a:xfrm>
          <a:prstGeom prst="rect">
            <a:avLst/>
          </a:prstGeom>
          <a:noFill/>
        </p:spPr>
        <p:txBody>
          <a:bodyPr wrap="square" rtlCol="0">
            <a:spAutoFit/>
          </a:bodyPr>
          <a:lstStyle/>
          <a:p>
            <a:r>
              <a:rPr lang="en-US" sz="2800" dirty="0" smtClean="0">
                <a:solidFill>
                  <a:srgbClr val="FFFF99"/>
                </a:solidFill>
              </a:rPr>
              <a:t>Step 1. </a:t>
            </a:r>
            <a:r>
              <a:rPr lang="en-US" sz="2800" u="sng" dirty="0" smtClean="0">
                <a:solidFill>
                  <a:srgbClr val="FFFF99"/>
                </a:solidFill>
              </a:rPr>
              <a:t>Assess</a:t>
            </a:r>
            <a:r>
              <a:rPr lang="en-US" sz="2800" dirty="0" smtClean="0">
                <a:solidFill>
                  <a:srgbClr val="FFFF99"/>
                </a:solidFill>
              </a:rPr>
              <a:t> the situation</a:t>
            </a:r>
          </a:p>
          <a:p>
            <a:pPr marL="1885950" lvl="3" indent="-514350">
              <a:buFont typeface="+mj-lt"/>
              <a:buAutoNum type="alphaLcPeriod"/>
            </a:pPr>
            <a:r>
              <a:rPr lang="en-US" sz="2800" dirty="0" smtClean="0">
                <a:solidFill>
                  <a:schemeClr val="bg1"/>
                </a:solidFill>
              </a:rPr>
              <a:t>Visual signs </a:t>
            </a:r>
          </a:p>
          <a:p>
            <a:pPr marL="2400300" lvl="4" indent="-571500">
              <a:buFont typeface="+mj-lt"/>
              <a:buAutoNum type="romanLcPeriod"/>
            </a:pPr>
            <a:r>
              <a:rPr lang="en-US" sz="2800" dirty="0" smtClean="0">
                <a:solidFill>
                  <a:schemeClr val="bg1"/>
                </a:solidFill>
              </a:rPr>
              <a:t>Are there wildflowers present? Do they flower?</a:t>
            </a:r>
          </a:p>
          <a:p>
            <a:pPr marL="2400300" lvl="4" indent="-571500">
              <a:buFont typeface="+mj-lt"/>
              <a:buAutoNum type="romanLcPeriod"/>
            </a:pPr>
            <a:r>
              <a:rPr lang="en-US" sz="2800" dirty="0" smtClean="0">
                <a:solidFill>
                  <a:schemeClr val="bg1"/>
                </a:solidFill>
              </a:rPr>
              <a:t>Is there a variety of seedlings present? Are any of them growing past the height that deer can reach?</a:t>
            </a:r>
          </a:p>
          <a:p>
            <a:pPr marL="2400300" lvl="4" indent="-571500">
              <a:buFont typeface="+mj-lt"/>
              <a:buAutoNum type="romanLcPeriod"/>
            </a:pPr>
            <a:r>
              <a:rPr lang="en-US" sz="2800" dirty="0" smtClean="0">
                <a:solidFill>
                  <a:schemeClr val="bg1"/>
                </a:solidFill>
              </a:rPr>
              <a:t>Is there evidence of browsing (browse line, direct browse to seedlings, etc.)</a:t>
            </a:r>
          </a:p>
        </p:txBody>
      </p:sp>
      <p:sp>
        <p:nvSpPr>
          <p:cNvPr id="3" name="TextBox 2"/>
          <p:cNvSpPr txBox="1"/>
          <p:nvPr/>
        </p:nvSpPr>
        <p:spPr>
          <a:xfrm>
            <a:off x="3511421" y="724268"/>
            <a:ext cx="4648708" cy="830997"/>
          </a:xfrm>
          <a:prstGeom prst="rect">
            <a:avLst/>
          </a:prstGeom>
          <a:noFill/>
        </p:spPr>
        <p:txBody>
          <a:bodyPr wrap="none" rtlCol="0">
            <a:spAutoFit/>
          </a:bodyPr>
          <a:lstStyle/>
          <a:p>
            <a:r>
              <a:rPr lang="en-US" sz="4800" dirty="0" smtClean="0">
                <a:solidFill>
                  <a:schemeClr val="bg1"/>
                </a:solidFill>
                <a:latin typeface="+mj-lt"/>
              </a:rPr>
              <a:t>What can you do?</a:t>
            </a:r>
            <a:endParaRPr lang="en-US" sz="4800" dirty="0">
              <a:solidFill>
                <a:schemeClr val="bg1"/>
              </a:solidFill>
              <a:latin typeface="+mj-lt"/>
            </a:endParaRPr>
          </a:p>
        </p:txBody>
      </p:sp>
      <p:pic>
        <p:nvPicPr>
          <p:cNvPr id="1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65670"/>
            <a:ext cx="2857500" cy="1905000"/>
          </a:xfrm>
          <a:prstGeom prst="rect">
            <a:avLst/>
          </a:prstGeom>
        </p:spPr>
      </p:pic>
    </p:spTree>
    <p:extLst>
      <p:ext uri="{BB962C8B-B14F-4D97-AF65-F5344CB8AC3E}">
        <p14:creationId xmlns:p14="http://schemas.microsoft.com/office/powerpoint/2010/main" val="2182671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2246769"/>
          </a:xfrm>
          <a:prstGeom prst="rect">
            <a:avLst/>
          </a:prstGeom>
          <a:noFill/>
        </p:spPr>
        <p:txBody>
          <a:bodyPr wrap="square" rtlCol="0">
            <a:spAutoFit/>
          </a:bodyPr>
          <a:lstStyle/>
          <a:p>
            <a:r>
              <a:rPr lang="en-US" sz="2800" dirty="0" smtClean="0">
                <a:solidFill>
                  <a:srgbClr val="FFFF99"/>
                </a:solidFill>
              </a:rPr>
              <a:t>Step 1. </a:t>
            </a:r>
            <a:r>
              <a:rPr lang="en-US" sz="2800" u="sng" dirty="0" smtClean="0">
                <a:solidFill>
                  <a:srgbClr val="FFFF99"/>
                </a:solidFill>
              </a:rPr>
              <a:t>Assess</a:t>
            </a:r>
            <a:r>
              <a:rPr lang="en-US" sz="2800" dirty="0" smtClean="0">
                <a:solidFill>
                  <a:srgbClr val="FFFF99"/>
                </a:solidFill>
              </a:rPr>
              <a:t> the situation (continued)</a:t>
            </a:r>
          </a:p>
          <a:p>
            <a:pPr lvl="3"/>
            <a:r>
              <a:rPr lang="en-US" sz="2800" dirty="0" smtClean="0">
                <a:solidFill>
                  <a:schemeClr val="bg1"/>
                </a:solidFill>
              </a:rPr>
              <a:t>b. 	Create your own </a:t>
            </a:r>
            <a:r>
              <a:rPr lang="en-US" sz="2800" dirty="0" err="1" smtClean="0">
                <a:solidFill>
                  <a:schemeClr val="bg1"/>
                </a:solidFill>
              </a:rPr>
              <a:t>exclosure</a:t>
            </a:r>
            <a:endParaRPr lang="en-US" sz="2800" dirty="0" smtClean="0">
              <a:solidFill>
                <a:schemeClr val="bg1"/>
              </a:solidFill>
            </a:endParaRPr>
          </a:p>
          <a:p>
            <a:pPr lvl="3"/>
            <a:r>
              <a:rPr lang="en-US" sz="2800" dirty="0" smtClean="0">
                <a:solidFill>
                  <a:schemeClr val="bg1"/>
                </a:solidFill>
              </a:rPr>
              <a:t>c. 	Monitor your forest land</a:t>
            </a:r>
            <a:endParaRPr lang="en-US" sz="2800" dirty="0">
              <a:solidFill>
                <a:schemeClr val="bg1"/>
              </a:solidFill>
            </a:endParaRPr>
          </a:p>
          <a:p>
            <a:pPr lvl="3"/>
            <a:endParaRPr lang="en-US" sz="2800" dirty="0" smtClean="0">
              <a:solidFill>
                <a:schemeClr val="bg1"/>
              </a:solidFill>
            </a:endParaRPr>
          </a:p>
          <a:p>
            <a:pPr marL="1885950" lvl="3" indent="-514350">
              <a:buFont typeface="+mj-lt"/>
              <a:buAutoNum type="alphaLcPeriod"/>
            </a:pPr>
            <a:endParaRPr lang="en-US" sz="2800" dirty="0" smtClean="0">
              <a:solidFill>
                <a:schemeClr val="bg1"/>
              </a:solidFill>
            </a:endParaRPr>
          </a:p>
        </p:txBody>
      </p:sp>
      <p:pic>
        <p:nvPicPr>
          <p:cNvPr id="3" name="Picture 3" descr="cut &amp; fenc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521" y="2427727"/>
            <a:ext cx="5883876" cy="44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567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508" y="300118"/>
            <a:ext cx="8229600" cy="3539430"/>
          </a:xfrm>
          <a:prstGeom prst="rect">
            <a:avLst/>
          </a:prstGeom>
          <a:noFill/>
        </p:spPr>
        <p:txBody>
          <a:bodyPr wrap="square" rtlCol="0">
            <a:spAutoFit/>
          </a:bodyPr>
          <a:lstStyle/>
          <a:p>
            <a:r>
              <a:rPr lang="en-US" sz="2800" dirty="0" smtClean="0">
                <a:solidFill>
                  <a:srgbClr val="FFFF99"/>
                </a:solidFill>
              </a:rPr>
              <a:t>Step 2. Continue to </a:t>
            </a:r>
            <a:r>
              <a:rPr lang="en-US" sz="2800" u="sng" dirty="0" smtClean="0">
                <a:solidFill>
                  <a:srgbClr val="FFFF99"/>
                </a:solidFill>
              </a:rPr>
              <a:t>monitor</a:t>
            </a:r>
            <a:r>
              <a:rPr lang="en-US" sz="2800" dirty="0" smtClean="0">
                <a:solidFill>
                  <a:srgbClr val="FFFF99"/>
                </a:solidFill>
              </a:rPr>
              <a:t> the situation</a:t>
            </a:r>
          </a:p>
          <a:p>
            <a:pPr marL="1885950" lvl="3" indent="-514350">
              <a:buFont typeface="+mj-lt"/>
              <a:buAutoNum type="alphaLcPeriod"/>
            </a:pPr>
            <a:r>
              <a:rPr lang="en-US" sz="2800" dirty="0">
                <a:solidFill>
                  <a:schemeClr val="bg1"/>
                </a:solidFill>
              </a:rPr>
              <a:t>S</a:t>
            </a:r>
            <a:r>
              <a:rPr lang="en-US" sz="2800" dirty="0" smtClean="0">
                <a:solidFill>
                  <a:schemeClr val="bg1"/>
                </a:solidFill>
              </a:rPr>
              <a:t>ubstantial impact = no? Continue to monitor the situation</a:t>
            </a:r>
          </a:p>
          <a:p>
            <a:pPr marL="1885950" lvl="3" indent="-514350">
              <a:buFont typeface="+mj-lt"/>
              <a:buAutoNum type="alphaLcPeriod"/>
            </a:pPr>
            <a:r>
              <a:rPr lang="en-US" sz="2800" dirty="0" smtClean="0">
                <a:solidFill>
                  <a:schemeClr val="bg1"/>
                </a:solidFill>
              </a:rPr>
              <a:t>Substantial impact = yes? </a:t>
            </a:r>
          </a:p>
          <a:p>
            <a:pPr marL="1828800" lvl="3" indent="-457200"/>
            <a:r>
              <a:rPr lang="en-US" sz="2800" dirty="0" smtClean="0">
                <a:solidFill>
                  <a:schemeClr val="bg1"/>
                </a:solidFill>
              </a:rPr>
              <a:t>	Potential solutions – Manage </a:t>
            </a:r>
            <a:r>
              <a:rPr lang="en-US" sz="2800" dirty="0">
                <a:solidFill>
                  <a:schemeClr val="bg1"/>
                </a:solidFill>
              </a:rPr>
              <a:t>– reduce deer numbers; fence to exclude </a:t>
            </a:r>
            <a:r>
              <a:rPr lang="en-US" sz="2800" dirty="0" smtClean="0">
                <a:solidFill>
                  <a:schemeClr val="bg1"/>
                </a:solidFill>
              </a:rPr>
              <a:t>deer (even small </a:t>
            </a:r>
            <a:r>
              <a:rPr lang="en-US" sz="2800" dirty="0" err="1" smtClean="0">
                <a:solidFill>
                  <a:schemeClr val="bg1"/>
                </a:solidFill>
              </a:rPr>
              <a:t>exclosures</a:t>
            </a:r>
            <a:r>
              <a:rPr lang="en-US" sz="2800" dirty="0" smtClean="0">
                <a:solidFill>
                  <a:schemeClr val="bg1"/>
                </a:solidFill>
              </a:rPr>
              <a:t> beneficial);  </a:t>
            </a:r>
            <a:endParaRPr lang="en-US" sz="2800" dirty="0">
              <a:solidFill>
                <a:schemeClr val="bg1"/>
              </a:solidFill>
            </a:endParaRPr>
          </a:p>
          <a:p>
            <a:pPr lvl="3"/>
            <a:r>
              <a:rPr lang="en-US" sz="2800" dirty="0" smtClean="0">
                <a:solidFill>
                  <a:schemeClr val="bg1"/>
                </a:solidFill>
              </a:rPr>
              <a:t>      etc.</a:t>
            </a:r>
          </a:p>
        </p:txBody>
      </p:sp>
      <p:pic>
        <p:nvPicPr>
          <p:cNvPr id="3" name="Picture 2" descr="D:\~sjm\Camera download\Biofuel Research\Mt Pleasant Stand 11 Spring 2011\2011-05-17_00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347" y="3839548"/>
            <a:ext cx="4645089" cy="292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411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 y="206817"/>
            <a:ext cx="8534400" cy="3970318"/>
          </a:xfrm>
          <a:prstGeom prst="rect">
            <a:avLst/>
          </a:prstGeom>
          <a:noFill/>
        </p:spPr>
        <p:txBody>
          <a:bodyPr wrap="square" rtlCol="0">
            <a:spAutoFit/>
          </a:bodyPr>
          <a:lstStyle/>
          <a:p>
            <a:r>
              <a:rPr lang="en-US" sz="2800" dirty="0" smtClean="0">
                <a:solidFill>
                  <a:srgbClr val="FFFF99"/>
                </a:solidFill>
              </a:rPr>
              <a:t>Step 3. </a:t>
            </a:r>
            <a:r>
              <a:rPr lang="en-US" sz="2800" u="sng" dirty="0" smtClean="0">
                <a:solidFill>
                  <a:srgbClr val="FFFF99"/>
                </a:solidFill>
              </a:rPr>
              <a:t>Restore </a:t>
            </a:r>
            <a:r>
              <a:rPr lang="en-US" sz="2800" dirty="0" smtClean="0">
                <a:solidFill>
                  <a:srgbClr val="FFFF99"/>
                </a:solidFill>
              </a:rPr>
              <a:t>your woodland (overcome legacy effects)</a:t>
            </a:r>
            <a:endParaRPr lang="en-US" sz="2800" dirty="0">
              <a:solidFill>
                <a:srgbClr val="FFFF99"/>
              </a:solidFill>
            </a:endParaRPr>
          </a:p>
          <a:p>
            <a:pPr marL="1885950" lvl="3" indent="-514350">
              <a:buFont typeface="+mj-lt"/>
              <a:buAutoNum type="alphaLcPeriod"/>
            </a:pPr>
            <a:r>
              <a:rPr lang="en-US" sz="2800" dirty="0" smtClean="0">
                <a:solidFill>
                  <a:schemeClr val="bg1"/>
                </a:solidFill>
              </a:rPr>
              <a:t>Remove competing vegetation (beech brush, ferns, invasive species)</a:t>
            </a:r>
          </a:p>
          <a:p>
            <a:pPr marL="1885950" lvl="3" indent="-514350">
              <a:buFont typeface="+mj-lt"/>
              <a:buAutoNum type="alphaLcPeriod"/>
            </a:pPr>
            <a:r>
              <a:rPr lang="en-US" sz="2800" dirty="0" smtClean="0">
                <a:solidFill>
                  <a:schemeClr val="bg1"/>
                </a:solidFill>
              </a:rPr>
              <a:t>Fence after you remove or problem will return</a:t>
            </a:r>
          </a:p>
          <a:p>
            <a:pPr marL="1885950" lvl="3" indent="-514350">
              <a:buFont typeface="+mj-lt"/>
              <a:buAutoNum type="alphaLcPeriod"/>
            </a:pPr>
            <a:r>
              <a:rPr lang="en-US" sz="2800" dirty="0" smtClean="0">
                <a:solidFill>
                  <a:schemeClr val="bg1"/>
                </a:solidFill>
              </a:rPr>
              <a:t>Planting may be necessary in severely degraded habitats with long history of deer impacts (no remaining seed source)</a:t>
            </a:r>
          </a:p>
          <a:p>
            <a:r>
              <a:rPr lang="en-US" sz="2800" dirty="0">
                <a:solidFill>
                  <a:srgbClr val="FFFF00"/>
                </a:solidFill>
              </a:rPr>
              <a:t>	</a:t>
            </a:r>
            <a:r>
              <a:rPr lang="en-US" sz="2800" dirty="0" smtClean="0">
                <a:solidFill>
                  <a:srgbClr val="FFFF00"/>
                </a:solidFill>
              </a:rPr>
              <a:t>	</a:t>
            </a:r>
            <a:endParaRPr lang="en-US" sz="2800" dirty="0">
              <a:solidFill>
                <a:srgbClr val="FFFF00"/>
              </a:solidFill>
            </a:endParaRPr>
          </a:p>
        </p:txBody>
      </p:sp>
      <p:pic>
        <p:nvPicPr>
          <p:cNvPr id="13" name="Picture 3" descr="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35" y="4177135"/>
            <a:ext cx="3437239" cy="25779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ls20\Kristi\Images\pics from Carmalt property\DSC_0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4221662"/>
            <a:ext cx="3809999" cy="25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62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10100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05365" y="1537197"/>
            <a:ext cx="6509886" cy="4872615"/>
          </a:xfrm>
          <a:prstGeom prst="rect">
            <a:avLst/>
          </a:prstGeom>
          <a:ln>
            <a:solidFill>
              <a:srgbClr val="000000"/>
            </a:solidFill>
            <a:miter lim="800000"/>
            <a:headEnd/>
            <a:tailEnd/>
          </a:ln>
        </p:spPr>
      </p:pic>
      <p:sp>
        <p:nvSpPr>
          <p:cNvPr id="5" name="Title 1"/>
          <p:cNvSpPr txBox="1">
            <a:spLocks/>
          </p:cNvSpPr>
          <p:nvPr/>
        </p:nvSpPr>
        <p:spPr>
          <a:xfrm>
            <a:off x="-32886" y="0"/>
            <a:ext cx="1143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6" name="TextBox 5"/>
          <p:cNvSpPr txBox="1"/>
          <p:nvPr/>
        </p:nvSpPr>
        <p:spPr>
          <a:xfrm>
            <a:off x="3508708" y="467093"/>
            <a:ext cx="2289409" cy="830997"/>
          </a:xfrm>
          <a:prstGeom prst="rect">
            <a:avLst/>
          </a:prstGeom>
          <a:noFill/>
        </p:spPr>
        <p:txBody>
          <a:bodyPr wrap="none" rtlCol="0">
            <a:spAutoFit/>
          </a:bodyPr>
          <a:lstStyle/>
          <a:p>
            <a:r>
              <a:rPr lang="en-US" sz="4800" dirty="0" smtClean="0">
                <a:solidFill>
                  <a:schemeClr val="bg1"/>
                </a:solidFill>
                <a:latin typeface="+mj-lt"/>
              </a:rPr>
              <a:t>Success!</a:t>
            </a:r>
            <a:endParaRPr lang="en-US" sz="4800" dirty="0">
              <a:solidFill>
                <a:schemeClr val="bg1"/>
              </a:solidFill>
              <a:latin typeface="+mj-lt"/>
            </a:endParaRPr>
          </a:p>
        </p:txBody>
      </p:sp>
    </p:spTree>
    <p:extLst>
      <p:ext uri="{BB962C8B-B14F-4D97-AF65-F5344CB8AC3E}">
        <p14:creationId xmlns:p14="http://schemas.microsoft.com/office/powerpoint/2010/main" val="36822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grg3\Desktop\regen nat cons native spp.JPG"/>
          <p:cNvPicPr>
            <a:picLocks noChangeAspect="1" noChangeArrowheads="1"/>
          </p:cNvPicPr>
          <p:nvPr/>
        </p:nvPicPr>
        <p:blipFill rotWithShape="1">
          <a:blip r:embed="rId3">
            <a:extLst>
              <a:ext uri="{28A0092B-C50C-407E-A947-70E740481C1C}">
                <a14:useLocalDpi xmlns:a14="http://schemas.microsoft.com/office/drawing/2010/main" val="0"/>
              </a:ext>
            </a:extLst>
          </a:blip>
          <a:srcRect l="1612" r="2608" b="1654"/>
          <a:stretch/>
        </p:blipFill>
        <p:spPr bwMode="auto">
          <a:xfrm>
            <a:off x="186371" y="1502228"/>
            <a:ext cx="5651484" cy="485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1"/>
          <p:cNvSpPr txBox="1">
            <a:spLocks noChangeArrowheads="1"/>
          </p:cNvSpPr>
          <p:nvPr/>
        </p:nvSpPr>
        <p:spPr bwMode="auto">
          <a:xfrm>
            <a:off x="28216" y="6324600"/>
            <a:ext cx="6439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algn="ctr" eaLnBrk="0" fontAlgn="base" hangingPunct="0">
              <a:spcBef>
                <a:spcPct val="0"/>
              </a:spcBef>
              <a:spcAft>
                <a:spcPct val="0"/>
              </a:spcAft>
              <a:defRPr sz="4000" b="1">
                <a:solidFill>
                  <a:schemeClr val="tx1"/>
                </a:solidFill>
                <a:latin typeface="Arial" charset="0"/>
              </a:defRPr>
            </a:lvl6pPr>
            <a:lvl7pPr marL="2971800" indent="-228600" algn="ctr" eaLnBrk="0" fontAlgn="base" hangingPunct="0">
              <a:spcBef>
                <a:spcPct val="0"/>
              </a:spcBef>
              <a:spcAft>
                <a:spcPct val="0"/>
              </a:spcAft>
              <a:defRPr sz="4000" b="1">
                <a:solidFill>
                  <a:schemeClr val="tx1"/>
                </a:solidFill>
                <a:latin typeface="Arial" charset="0"/>
              </a:defRPr>
            </a:lvl7pPr>
            <a:lvl8pPr marL="3429000" indent="-228600" algn="ctr" eaLnBrk="0" fontAlgn="base" hangingPunct="0">
              <a:spcBef>
                <a:spcPct val="0"/>
              </a:spcBef>
              <a:spcAft>
                <a:spcPct val="0"/>
              </a:spcAft>
              <a:defRPr sz="4000" b="1">
                <a:solidFill>
                  <a:schemeClr val="tx1"/>
                </a:solidFill>
                <a:latin typeface="Arial" charset="0"/>
              </a:defRPr>
            </a:lvl8pPr>
            <a:lvl9pPr marL="3886200" indent="-228600" algn="ctr" eaLnBrk="0" fontAlgn="base" hangingPunct="0">
              <a:spcBef>
                <a:spcPct val="0"/>
              </a:spcBef>
              <a:spcAft>
                <a:spcPct val="0"/>
              </a:spcAft>
              <a:defRPr sz="4000" b="1">
                <a:solidFill>
                  <a:schemeClr val="tx1"/>
                </a:solidFill>
                <a:latin typeface="Arial" charset="0"/>
              </a:defRPr>
            </a:lvl9pPr>
          </a:lstStyle>
          <a:p>
            <a:r>
              <a:rPr lang="en-US" sz="1800" b="0" dirty="0">
                <a:solidFill>
                  <a:srgbClr val="FFFFFF"/>
                </a:solidFill>
                <a:latin typeface="+mn-lt"/>
              </a:rPr>
              <a:t>Source: Forest Regeneration in NYS, The Nature Conservancy, 2010</a:t>
            </a:r>
          </a:p>
        </p:txBody>
      </p:sp>
      <p:sp>
        <p:nvSpPr>
          <p:cNvPr id="56324" name="TextBox 3"/>
          <p:cNvSpPr txBox="1">
            <a:spLocks noChangeArrowheads="1"/>
          </p:cNvSpPr>
          <p:nvPr/>
        </p:nvSpPr>
        <p:spPr bwMode="auto">
          <a:xfrm>
            <a:off x="239803" y="139199"/>
            <a:ext cx="87992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algn="ctr" eaLnBrk="0" fontAlgn="base" hangingPunct="0">
              <a:spcBef>
                <a:spcPct val="0"/>
              </a:spcBef>
              <a:spcAft>
                <a:spcPct val="0"/>
              </a:spcAft>
              <a:defRPr sz="4000" b="1">
                <a:solidFill>
                  <a:schemeClr val="tx1"/>
                </a:solidFill>
                <a:latin typeface="Arial" charset="0"/>
              </a:defRPr>
            </a:lvl6pPr>
            <a:lvl7pPr marL="2971800" indent="-228600" algn="ctr" eaLnBrk="0" fontAlgn="base" hangingPunct="0">
              <a:spcBef>
                <a:spcPct val="0"/>
              </a:spcBef>
              <a:spcAft>
                <a:spcPct val="0"/>
              </a:spcAft>
              <a:defRPr sz="4000" b="1">
                <a:solidFill>
                  <a:schemeClr val="tx1"/>
                </a:solidFill>
                <a:latin typeface="Arial" charset="0"/>
              </a:defRPr>
            </a:lvl7pPr>
            <a:lvl8pPr marL="3429000" indent="-228600" algn="ctr" eaLnBrk="0" fontAlgn="base" hangingPunct="0">
              <a:spcBef>
                <a:spcPct val="0"/>
              </a:spcBef>
              <a:spcAft>
                <a:spcPct val="0"/>
              </a:spcAft>
              <a:defRPr sz="4000" b="1">
                <a:solidFill>
                  <a:schemeClr val="tx1"/>
                </a:solidFill>
                <a:latin typeface="Arial" charset="0"/>
              </a:defRPr>
            </a:lvl8pPr>
            <a:lvl9pPr marL="3886200" indent="-228600" algn="ctr" eaLnBrk="0" fontAlgn="base" hangingPunct="0">
              <a:spcBef>
                <a:spcPct val="0"/>
              </a:spcBef>
              <a:spcAft>
                <a:spcPct val="0"/>
              </a:spcAft>
              <a:defRPr sz="4000" b="1">
                <a:solidFill>
                  <a:schemeClr val="tx1"/>
                </a:solidFill>
                <a:latin typeface="Arial" charset="0"/>
              </a:defRPr>
            </a:lvl9pPr>
          </a:lstStyle>
          <a:p>
            <a:r>
              <a:rPr lang="en-US" sz="3200" b="0" dirty="0">
                <a:solidFill>
                  <a:srgbClr val="FFF7F7"/>
                </a:solidFill>
                <a:latin typeface="+mj-lt"/>
              </a:rPr>
              <a:t>Predicted </a:t>
            </a:r>
            <a:r>
              <a:rPr lang="en-US" sz="3200" b="0" dirty="0" smtClean="0">
                <a:solidFill>
                  <a:srgbClr val="FFF7F7"/>
                </a:solidFill>
                <a:latin typeface="+mj-lt"/>
              </a:rPr>
              <a:t>Regeneration </a:t>
            </a:r>
            <a:r>
              <a:rPr lang="en-US" sz="3200" b="0" dirty="0">
                <a:solidFill>
                  <a:srgbClr val="FFF7F7"/>
                </a:solidFill>
                <a:latin typeface="+mj-lt"/>
              </a:rPr>
              <a:t>of </a:t>
            </a:r>
            <a:r>
              <a:rPr lang="en-US" sz="3200" b="0" dirty="0" smtClean="0">
                <a:solidFill>
                  <a:srgbClr val="FFF7F7"/>
                </a:solidFill>
                <a:latin typeface="+mj-lt"/>
              </a:rPr>
              <a:t>Native Tree Canopy Species in New York State</a:t>
            </a:r>
            <a:endParaRPr lang="en-US" sz="3200" b="0" dirty="0">
              <a:solidFill>
                <a:srgbClr val="FFF7F7"/>
              </a:solidFill>
              <a:latin typeface="+mj-lt"/>
            </a:endParaRPr>
          </a:p>
        </p:txBody>
      </p:sp>
      <p:sp>
        <p:nvSpPr>
          <p:cNvPr id="5" name="TextBox 4"/>
          <p:cNvSpPr txBox="1"/>
          <p:nvPr/>
        </p:nvSpPr>
        <p:spPr>
          <a:xfrm>
            <a:off x="5837855" y="3021875"/>
            <a:ext cx="2939266" cy="1200329"/>
          </a:xfrm>
          <a:prstGeom prst="rect">
            <a:avLst/>
          </a:prstGeom>
          <a:noFill/>
        </p:spPr>
        <p:txBody>
          <a:bodyPr wrap="none">
            <a:spAutoFit/>
          </a:bodyPr>
          <a:lstStyle/>
          <a:p>
            <a:pPr>
              <a:defRPr/>
            </a:pPr>
            <a:r>
              <a:rPr lang="en-US" sz="2400" dirty="0">
                <a:solidFill>
                  <a:srgbClr val="FFFF99"/>
                </a:solidFill>
              </a:rPr>
              <a:t>68% </a:t>
            </a:r>
            <a:r>
              <a:rPr lang="en-US" sz="2400" dirty="0" smtClean="0">
                <a:solidFill>
                  <a:srgbClr val="FFFF99"/>
                </a:solidFill>
              </a:rPr>
              <a:t>good – very good</a:t>
            </a:r>
            <a:endParaRPr lang="en-US" sz="2400" dirty="0">
              <a:solidFill>
                <a:srgbClr val="FFFF99"/>
              </a:solidFill>
            </a:endParaRPr>
          </a:p>
          <a:p>
            <a:pPr>
              <a:defRPr/>
            </a:pPr>
            <a:endParaRPr lang="en-US" sz="2400" dirty="0"/>
          </a:p>
          <a:p>
            <a:pPr>
              <a:defRPr/>
            </a:pPr>
            <a:r>
              <a:rPr lang="en-US" sz="2400" dirty="0">
                <a:solidFill>
                  <a:srgbClr val="FFFF99"/>
                </a:solidFill>
              </a:rPr>
              <a:t>~1/3 </a:t>
            </a:r>
            <a:r>
              <a:rPr lang="en-US" sz="2400" dirty="0" smtClean="0">
                <a:solidFill>
                  <a:srgbClr val="FFFF99"/>
                </a:solidFill>
              </a:rPr>
              <a:t>poor-fair</a:t>
            </a:r>
            <a:endParaRPr lang="en-US" sz="2400" dirty="0">
              <a:solidFill>
                <a:srgbClr val="FFFF99"/>
              </a:solidFill>
            </a:endParaRPr>
          </a:p>
        </p:txBody>
      </p:sp>
    </p:spTree>
    <p:extLst>
      <p:ext uri="{BB962C8B-B14F-4D97-AF65-F5344CB8AC3E}">
        <p14:creationId xmlns:p14="http://schemas.microsoft.com/office/powerpoint/2010/main" val="89788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grg3\Desktop\regen nat cons native timber spp map.JPG"/>
          <p:cNvPicPr>
            <a:picLocks noChangeAspect="1" noChangeArrowheads="1"/>
          </p:cNvPicPr>
          <p:nvPr/>
        </p:nvPicPr>
        <p:blipFill rotWithShape="1">
          <a:blip r:embed="rId3">
            <a:extLst>
              <a:ext uri="{28A0092B-C50C-407E-A947-70E740481C1C}">
                <a14:useLocalDpi xmlns:a14="http://schemas.microsoft.com/office/drawing/2010/main" val="0"/>
              </a:ext>
            </a:extLst>
          </a:blip>
          <a:srcRect l="3991" t="4856" r="4305" b="463"/>
          <a:stretch/>
        </p:blipFill>
        <p:spPr bwMode="auto">
          <a:xfrm>
            <a:off x="205272" y="1436329"/>
            <a:ext cx="5645021" cy="485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1"/>
          <p:cNvSpPr txBox="1">
            <a:spLocks noChangeArrowheads="1"/>
          </p:cNvSpPr>
          <p:nvPr/>
        </p:nvSpPr>
        <p:spPr bwMode="auto">
          <a:xfrm>
            <a:off x="130627" y="6302344"/>
            <a:ext cx="6439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algn="ctr" eaLnBrk="0" fontAlgn="base" hangingPunct="0">
              <a:spcBef>
                <a:spcPct val="0"/>
              </a:spcBef>
              <a:spcAft>
                <a:spcPct val="0"/>
              </a:spcAft>
              <a:defRPr sz="4000" b="1">
                <a:solidFill>
                  <a:schemeClr val="tx1"/>
                </a:solidFill>
                <a:latin typeface="Arial" charset="0"/>
              </a:defRPr>
            </a:lvl6pPr>
            <a:lvl7pPr marL="2971800" indent="-228600" algn="ctr" eaLnBrk="0" fontAlgn="base" hangingPunct="0">
              <a:spcBef>
                <a:spcPct val="0"/>
              </a:spcBef>
              <a:spcAft>
                <a:spcPct val="0"/>
              </a:spcAft>
              <a:defRPr sz="4000" b="1">
                <a:solidFill>
                  <a:schemeClr val="tx1"/>
                </a:solidFill>
                <a:latin typeface="Arial" charset="0"/>
              </a:defRPr>
            </a:lvl7pPr>
            <a:lvl8pPr marL="3429000" indent="-228600" algn="ctr" eaLnBrk="0" fontAlgn="base" hangingPunct="0">
              <a:spcBef>
                <a:spcPct val="0"/>
              </a:spcBef>
              <a:spcAft>
                <a:spcPct val="0"/>
              </a:spcAft>
              <a:defRPr sz="4000" b="1">
                <a:solidFill>
                  <a:schemeClr val="tx1"/>
                </a:solidFill>
                <a:latin typeface="Arial" charset="0"/>
              </a:defRPr>
            </a:lvl8pPr>
            <a:lvl9pPr marL="3886200" indent="-228600" algn="ctr" eaLnBrk="0" fontAlgn="base" hangingPunct="0">
              <a:spcBef>
                <a:spcPct val="0"/>
              </a:spcBef>
              <a:spcAft>
                <a:spcPct val="0"/>
              </a:spcAft>
              <a:defRPr sz="4000" b="1">
                <a:solidFill>
                  <a:schemeClr val="tx1"/>
                </a:solidFill>
                <a:latin typeface="Arial" charset="0"/>
              </a:defRPr>
            </a:lvl9pPr>
          </a:lstStyle>
          <a:p>
            <a:r>
              <a:rPr lang="en-US" sz="1800" b="0" dirty="0">
                <a:solidFill>
                  <a:schemeClr val="bg1"/>
                </a:solidFill>
                <a:latin typeface="+mn-lt"/>
              </a:rPr>
              <a:t>Source: Forest Regeneration in NYS, The Nature Conservancy, 2010</a:t>
            </a:r>
          </a:p>
        </p:txBody>
      </p:sp>
      <p:sp>
        <p:nvSpPr>
          <p:cNvPr id="57348" name="TextBox 3"/>
          <p:cNvSpPr txBox="1">
            <a:spLocks noChangeArrowheads="1"/>
          </p:cNvSpPr>
          <p:nvPr/>
        </p:nvSpPr>
        <p:spPr bwMode="auto">
          <a:xfrm>
            <a:off x="130627" y="200492"/>
            <a:ext cx="85035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algn="ctr" eaLnBrk="0" fontAlgn="base" hangingPunct="0">
              <a:spcBef>
                <a:spcPct val="0"/>
              </a:spcBef>
              <a:spcAft>
                <a:spcPct val="0"/>
              </a:spcAft>
              <a:defRPr sz="4000" b="1">
                <a:solidFill>
                  <a:schemeClr val="tx1"/>
                </a:solidFill>
                <a:latin typeface="Arial" charset="0"/>
              </a:defRPr>
            </a:lvl6pPr>
            <a:lvl7pPr marL="2971800" indent="-228600" algn="ctr" eaLnBrk="0" fontAlgn="base" hangingPunct="0">
              <a:spcBef>
                <a:spcPct val="0"/>
              </a:spcBef>
              <a:spcAft>
                <a:spcPct val="0"/>
              </a:spcAft>
              <a:defRPr sz="4000" b="1">
                <a:solidFill>
                  <a:schemeClr val="tx1"/>
                </a:solidFill>
                <a:latin typeface="Arial" charset="0"/>
              </a:defRPr>
            </a:lvl7pPr>
            <a:lvl8pPr marL="3429000" indent="-228600" algn="ctr" eaLnBrk="0" fontAlgn="base" hangingPunct="0">
              <a:spcBef>
                <a:spcPct val="0"/>
              </a:spcBef>
              <a:spcAft>
                <a:spcPct val="0"/>
              </a:spcAft>
              <a:defRPr sz="4000" b="1">
                <a:solidFill>
                  <a:schemeClr val="tx1"/>
                </a:solidFill>
                <a:latin typeface="Arial" charset="0"/>
              </a:defRPr>
            </a:lvl8pPr>
            <a:lvl9pPr marL="3886200" indent="-228600" algn="ctr" eaLnBrk="0" fontAlgn="base" hangingPunct="0">
              <a:spcBef>
                <a:spcPct val="0"/>
              </a:spcBef>
              <a:spcAft>
                <a:spcPct val="0"/>
              </a:spcAft>
              <a:defRPr sz="4000" b="1">
                <a:solidFill>
                  <a:schemeClr val="tx1"/>
                </a:solidFill>
                <a:latin typeface="Arial" charset="0"/>
              </a:defRPr>
            </a:lvl9pPr>
          </a:lstStyle>
          <a:p>
            <a:r>
              <a:rPr lang="en-US" sz="3200" b="0" dirty="0">
                <a:solidFill>
                  <a:srgbClr val="FFF7F7"/>
                </a:solidFill>
                <a:latin typeface="+mj-lt"/>
              </a:rPr>
              <a:t>Predicted </a:t>
            </a:r>
            <a:r>
              <a:rPr lang="en-US" sz="3200" b="0" dirty="0" smtClean="0">
                <a:solidFill>
                  <a:srgbClr val="FFF7F7"/>
                </a:solidFill>
                <a:latin typeface="+mj-lt"/>
              </a:rPr>
              <a:t>Regeneration </a:t>
            </a:r>
            <a:r>
              <a:rPr lang="en-US" sz="3200" b="0" dirty="0">
                <a:solidFill>
                  <a:srgbClr val="FFF7F7"/>
                </a:solidFill>
                <a:latin typeface="+mj-lt"/>
              </a:rPr>
              <a:t>of </a:t>
            </a:r>
            <a:r>
              <a:rPr lang="en-US" sz="3200" b="0" dirty="0" smtClean="0">
                <a:solidFill>
                  <a:srgbClr val="FFF7F7"/>
                </a:solidFill>
                <a:latin typeface="+mj-lt"/>
              </a:rPr>
              <a:t>Desirable </a:t>
            </a:r>
            <a:r>
              <a:rPr lang="en-US" sz="3200" b="0" dirty="0">
                <a:solidFill>
                  <a:srgbClr val="FFF7F7"/>
                </a:solidFill>
                <a:latin typeface="+mj-lt"/>
              </a:rPr>
              <a:t>T</a:t>
            </a:r>
            <a:r>
              <a:rPr lang="en-US" sz="3200" b="0" dirty="0" smtClean="0">
                <a:solidFill>
                  <a:srgbClr val="FFF7F7"/>
                </a:solidFill>
                <a:latin typeface="+mj-lt"/>
              </a:rPr>
              <a:t>imber Species in New York State</a:t>
            </a:r>
            <a:endParaRPr lang="en-US" sz="3200" b="0" dirty="0">
              <a:solidFill>
                <a:srgbClr val="FFF7F7"/>
              </a:solidFill>
              <a:latin typeface="+mj-lt"/>
            </a:endParaRPr>
          </a:p>
        </p:txBody>
      </p:sp>
      <p:sp>
        <p:nvSpPr>
          <p:cNvPr id="2" name="TextBox 1"/>
          <p:cNvSpPr txBox="1"/>
          <p:nvPr/>
        </p:nvSpPr>
        <p:spPr>
          <a:xfrm>
            <a:off x="5850293" y="3091168"/>
            <a:ext cx="2939266" cy="1200329"/>
          </a:xfrm>
          <a:prstGeom prst="rect">
            <a:avLst/>
          </a:prstGeom>
          <a:noFill/>
        </p:spPr>
        <p:txBody>
          <a:bodyPr wrap="none">
            <a:spAutoFit/>
          </a:bodyPr>
          <a:lstStyle/>
          <a:p>
            <a:pPr>
              <a:defRPr/>
            </a:pPr>
            <a:r>
              <a:rPr lang="en-US" sz="2400" dirty="0">
                <a:solidFill>
                  <a:srgbClr val="FFFF99"/>
                </a:solidFill>
              </a:rPr>
              <a:t>43% </a:t>
            </a:r>
            <a:r>
              <a:rPr lang="en-US" sz="2400" dirty="0" smtClean="0">
                <a:solidFill>
                  <a:srgbClr val="FFFF99"/>
                </a:solidFill>
              </a:rPr>
              <a:t>good – very good</a:t>
            </a:r>
            <a:endParaRPr lang="en-US" sz="2400" dirty="0">
              <a:solidFill>
                <a:srgbClr val="FFFF99"/>
              </a:solidFill>
            </a:endParaRPr>
          </a:p>
          <a:p>
            <a:pPr>
              <a:defRPr/>
            </a:pPr>
            <a:endParaRPr lang="en-US" sz="2400" dirty="0">
              <a:solidFill>
                <a:srgbClr val="FFFFFF"/>
              </a:solidFill>
            </a:endParaRPr>
          </a:p>
          <a:p>
            <a:pPr>
              <a:defRPr/>
            </a:pPr>
            <a:r>
              <a:rPr lang="en-US" sz="2400" dirty="0">
                <a:solidFill>
                  <a:schemeClr val="bg1"/>
                </a:solidFill>
              </a:rPr>
              <a:t>&gt;half poor-fair</a:t>
            </a:r>
          </a:p>
        </p:txBody>
      </p:sp>
    </p:spTree>
    <p:extLst>
      <p:ext uri="{BB962C8B-B14F-4D97-AF65-F5344CB8AC3E}">
        <p14:creationId xmlns:p14="http://schemas.microsoft.com/office/powerpoint/2010/main" val="423656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76471" y="601824"/>
            <a:ext cx="7772400" cy="1012372"/>
          </a:xfrm>
        </p:spPr>
        <p:txBody>
          <a:bodyPr>
            <a:noAutofit/>
          </a:bodyPr>
          <a:lstStyle/>
          <a:p>
            <a:r>
              <a:rPr lang="en-US" dirty="0" smtClean="0"/>
              <a:t>Forest </a:t>
            </a:r>
            <a:r>
              <a:rPr lang="en-US" dirty="0" smtClean="0">
                <a:solidFill>
                  <a:schemeClr val="bg1"/>
                </a:solidFill>
              </a:rPr>
              <a:t>Regeneration Success?</a:t>
            </a:r>
            <a:br>
              <a:rPr lang="en-US" dirty="0" smtClean="0">
                <a:solidFill>
                  <a:schemeClr val="bg1"/>
                </a:solidFill>
              </a:rPr>
            </a:br>
            <a:endParaRPr lang="en-US" sz="3600" dirty="0" smtClean="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65096489"/>
              </p:ext>
            </p:extLst>
          </p:nvPr>
        </p:nvGraphicFramePr>
        <p:xfrm>
          <a:off x="676471" y="2383660"/>
          <a:ext cx="7343193" cy="4117910"/>
        </p:xfrm>
        <a:graphic>
          <a:graphicData uri="http://schemas.openxmlformats.org/drawingml/2006/table">
            <a:tbl>
              <a:tblPr firstRow="1" bandRow="1">
                <a:tableStyleId>{D7AC3CCA-C797-4891-BE02-D94E43425B78}</a:tableStyleId>
              </a:tblPr>
              <a:tblGrid>
                <a:gridCol w="1917752"/>
                <a:gridCol w="1356360"/>
                <a:gridCol w="1545620"/>
                <a:gridCol w="1419447"/>
                <a:gridCol w="1104014"/>
              </a:tblGrid>
              <a:tr h="823582">
                <a:tc>
                  <a:txBody>
                    <a:bodyPr/>
                    <a:lstStyle/>
                    <a:p>
                      <a:endParaRPr lang="en-US" dirty="0"/>
                    </a:p>
                  </a:txBody>
                  <a:tcPr/>
                </a:tc>
                <a:tc>
                  <a:txBody>
                    <a:bodyPr/>
                    <a:lstStyle/>
                    <a:p>
                      <a:r>
                        <a:rPr lang="en-US" dirty="0" smtClean="0"/>
                        <a:t>Statewide</a:t>
                      </a:r>
                      <a:endParaRPr lang="en-US" dirty="0"/>
                    </a:p>
                  </a:txBody>
                  <a:tcPr/>
                </a:tc>
                <a:tc>
                  <a:txBody>
                    <a:bodyPr/>
                    <a:lstStyle/>
                    <a:p>
                      <a:r>
                        <a:rPr lang="en-US" dirty="0" smtClean="0"/>
                        <a:t>Adirondacks</a:t>
                      </a:r>
                      <a:endParaRPr lang="en-US" dirty="0"/>
                    </a:p>
                  </a:txBody>
                  <a:tcPr/>
                </a:tc>
                <a:tc>
                  <a:txBody>
                    <a:bodyPr/>
                    <a:lstStyle/>
                    <a:p>
                      <a:r>
                        <a:rPr lang="en-US" dirty="0" smtClean="0"/>
                        <a:t>Southern</a:t>
                      </a:r>
                    </a:p>
                    <a:p>
                      <a:r>
                        <a:rPr lang="en-US" dirty="0" smtClean="0"/>
                        <a:t>Highlands</a:t>
                      </a:r>
                      <a:endParaRPr lang="en-US" dirty="0"/>
                    </a:p>
                  </a:txBody>
                  <a:tcPr/>
                </a:tc>
                <a:tc>
                  <a:txBody>
                    <a:bodyPr/>
                    <a:lstStyle/>
                    <a:p>
                      <a:r>
                        <a:rPr lang="en-US" dirty="0" smtClean="0"/>
                        <a:t>Other</a:t>
                      </a:r>
                    </a:p>
                    <a:p>
                      <a:r>
                        <a:rPr lang="en-US" dirty="0" smtClean="0"/>
                        <a:t>Regions</a:t>
                      </a:r>
                      <a:endParaRPr lang="en-US" dirty="0"/>
                    </a:p>
                  </a:txBody>
                  <a:tcPr/>
                </a:tc>
              </a:tr>
              <a:tr h="823582">
                <a:tc>
                  <a:txBody>
                    <a:bodyPr/>
                    <a:lstStyle/>
                    <a:p>
                      <a:r>
                        <a:rPr lang="en-US" sz="2000" b="1" dirty="0" smtClean="0"/>
                        <a:t>Highly </a:t>
                      </a:r>
                    </a:p>
                    <a:p>
                      <a:r>
                        <a:rPr lang="en-US" sz="2000" b="1" dirty="0" smtClean="0"/>
                        <a:t>successful</a:t>
                      </a:r>
                      <a:endParaRPr lang="en-US" sz="2000" b="1" dirty="0"/>
                    </a:p>
                  </a:txBody>
                  <a:tcPr/>
                </a:tc>
                <a:tc>
                  <a:txBody>
                    <a:bodyPr/>
                    <a:lstStyle/>
                    <a:p>
                      <a:pPr algn="ctr"/>
                      <a:r>
                        <a:rPr lang="en-US" sz="2000" b="1" dirty="0" smtClean="0"/>
                        <a:t>13</a:t>
                      </a:r>
                      <a:endParaRPr lang="en-US" sz="2000" b="1" dirty="0"/>
                    </a:p>
                  </a:txBody>
                  <a:tcPr/>
                </a:tc>
                <a:tc>
                  <a:txBody>
                    <a:bodyPr/>
                    <a:lstStyle/>
                    <a:p>
                      <a:pPr algn="ctr"/>
                      <a:r>
                        <a:rPr lang="en-US" sz="2000" b="1" dirty="0" smtClean="0"/>
                        <a:t>12</a:t>
                      </a:r>
                      <a:endParaRPr lang="en-US" sz="2000" b="1" dirty="0"/>
                    </a:p>
                  </a:txBody>
                  <a:tcPr/>
                </a:tc>
                <a:tc>
                  <a:txBody>
                    <a:bodyPr/>
                    <a:lstStyle/>
                    <a:p>
                      <a:pPr algn="ctr"/>
                      <a:r>
                        <a:rPr lang="en-US" sz="2000" b="1" dirty="0" smtClean="0"/>
                        <a:t>16</a:t>
                      </a:r>
                      <a:endParaRPr lang="en-US" sz="2000" b="1" dirty="0"/>
                    </a:p>
                  </a:txBody>
                  <a:tcPr/>
                </a:tc>
                <a:tc>
                  <a:txBody>
                    <a:bodyPr/>
                    <a:lstStyle/>
                    <a:p>
                      <a:pPr algn="ctr"/>
                      <a:r>
                        <a:rPr lang="en-US" sz="2000" b="1" dirty="0" smtClean="0"/>
                        <a:t>8</a:t>
                      </a:r>
                      <a:endParaRPr lang="en-US" sz="2000" b="1" dirty="0"/>
                    </a:p>
                  </a:txBody>
                  <a:tcPr/>
                </a:tc>
              </a:tr>
              <a:tr h="823582">
                <a:tc>
                  <a:txBody>
                    <a:bodyPr/>
                    <a:lstStyle/>
                    <a:p>
                      <a:r>
                        <a:rPr lang="en-US" sz="2000" b="1" dirty="0" smtClean="0"/>
                        <a:t>Moderately</a:t>
                      </a:r>
                    </a:p>
                    <a:p>
                      <a:r>
                        <a:rPr lang="en-US" sz="2000" b="1" dirty="0" smtClean="0"/>
                        <a:t>successful</a:t>
                      </a:r>
                      <a:endParaRPr lang="en-US" sz="2000" b="1" dirty="0"/>
                    </a:p>
                  </a:txBody>
                  <a:tcPr/>
                </a:tc>
                <a:tc>
                  <a:txBody>
                    <a:bodyPr/>
                    <a:lstStyle/>
                    <a:p>
                      <a:pPr algn="ctr"/>
                      <a:r>
                        <a:rPr lang="en-US" sz="2000" b="1" dirty="0" smtClean="0"/>
                        <a:t>17</a:t>
                      </a:r>
                      <a:endParaRPr lang="en-US" sz="2000" b="1" dirty="0"/>
                    </a:p>
                  </a:txBody>
                  <a:tcPr/>
                </a:tc>
                <a:tc>
                  <a:txBody>
                    <a:bodyPr/>
                    <a:lstStyle/>
                    <a:p>
                      <a:pPr algn="ctr"/>
                      <a:r>
                        <a:rPr lang="en-US" sz="2000" b="1" dirty="0" smtClean="0"/>
                        <a:t>31</a:t>
                      </a:r>
                      <a:endParaRPr lang="en-US" sz="2000" b="1" dirty="0"/>
                    </a:p>
                  </a:txBody>
                  <a:tcPr/>
                </a:tc>
                <a:tc>
                  <a:txBody>
                    <a:bodyPr/>
                    <a:lstStyle/>
                    <a:p>
                      <a:pPr algn="ctr"/>
                      <a:r>
                        <a:rPr lang="en-US" sz="2000" b="1" dirty="0" smtClean="0"/>
                        <a:t>13</a:t>
                      </a:r>
                      <a:endParaRPr lang="en-US" sz="2000" b="1" dirty="0"/>
                    </a:p>
                  </a:txBody>
                  <a:tcPr/>
                </a:tc>
                <a:tc>
                  <a:txBody>
                    <a:bodyPr/>
                    <a:lstStyle/>
                    <a:p>
                      <a:pPr algn="ctr"/>
                      <a:r>
                        <a:rPr lang="en-US" sz="2000" b="1" dirty="0" smtClean="0"/>
                        <a:t>16</a:t>
                      </a:r>
                      <a:endParaRPr lang="en-US" sz="2000" b="1" dirty="0"/>
                    </a:p>
                  </a:txBody>
                  <a:tcPr/>
                </a:tc>
              </a:tr>
              <a:tr h="823582">
                <a:tc>
                  <a:txBody>
                    <a:bodyPr/>
                    <a:lstStyle/>
                    <a:p>
                      <a:r>
                        <a:rPr lang="en-US" sz="2000" b="1" dirty="0" smtClean="0"/>
                        <a:t>Marginally</a:t>
                      </a:r>
                    </a:p>
                    <a:p>
                      <a:r>
                        <a:rPr lang="en-US" sz="2000" b="1" dirty="0" smtClean="0"/>
                        <a:t>successful</a:t>
                      </a:r>
                      <a:endParaRPr lang="en-US" sz="2000" b="1" dirty="0"/>
                    </a:p>
                  </a:txBody>
                  <a:tcPr/>
                </a:tc>
                <a:tc>
                  <a:txBody>
                    <a:bodyPr/>
                    <a:lstStyle/>
                    <a:p>
                      <a:pPr algn="ctr"/>
                      <a:r>
                        <a:rPr lang="en-US" sz="2000" b="1" dirty="0" smtClean="0">
                          <a:solidFill>
                            <a:srgbClr val="FF0000"/>
                          </a:solidFill>
                        </a:rPr>
                        <a:t>45</a:t>
                      </a:r>
                      <a:endParaRPr lang="en-US" sz="2000" b="1" dirty="0">
                        <a:solidFill>
                          <a:srgbClr val="FF0000"/>
                        </a:solidFill>
                      </a:endParaRPr>
                    </a:p>
                  </a:txBody>
                  <a:tcPr/>
                </a:tc>
                <a:tc>
                  <a:txBody>
                    <a:bodyPr/>
                    <a:lstStyle/>
                    <a:p>
                      <a:pPr algn="ctr"/>
                      <a:r>
                        <a:rPr lang="en-US" sz="2000" b="1" dirty="0" smtClean="0"/>
                        <a:t>50</a:t>
                      </a:r>
                      <a:endParaRPr lang="en-US" sz="2000" b="1" dirty="0"/>
                    </a:p>
                  </a:txBody>
                  <a:tcPr/>
                </a:tc>
                <a:tc>
                  <a:txBody>
                    <a:bodyPr/>
                    <a:lstStyle/>
                    <a:p>
                      <a:pPr algn="ctr"/>
                      <a:r>
                        <a:rPr lang="en-US" sz="2000" b="1" dirty="0" smtClean="0"/>
                        <a:t>47</a:t>
                      </a:r>
                      <a:endParaRPr lang="en-US" sz="2000" b="1" dirty="0"/>
                    </a:p>
                  </a:txBody>
                  <a:tcPr/>
                </a:tc>
                <a:tc>
                  <a:txBody>
                    <a:bodyPr/>
                    <a:lstStyle/>
                    <a:p>
                      <a:pPr algn="ctr"/>
                      <a:r>
                        <a:rPr lang="en-US" sz="2000" b="1" dirty="0" smtClean="0"/>
                        <a:t>38</a:t>
                      </a:r>
                      <a:endParaRPr lang="en-US" sz="2000" b="1" dirty="0"/>
                    </a:p>
                  </a:txBody>
                  <a:tcPr/>
                </a:tc>
              </a:tr>
              <a:tr h="823582">
                <a:tc>
                  <a:txBody>
                    <a:bodyPr/>
                    <a:lstStyle/>
                    <a:p>
                      <a:r>
                        <a:rPr lang="en-US" sz="2000" b="1" dirty="0" smtClean="0"/>
                        <a:t>Complete </a:t>
                      </a:r>
                    </a:p>
                    <a:p>
                      <a:r>
                        <a:rPr lang="en-US" sz="2000" b="1" dirty="0" smtClean="0"/>
                        <a:t>failure</a:t>
                      </a:r>
                      <a:endParaRPr lang="en-US" sz="2000" b="1" dirty="0"/>
                    </a:p>
                  </a:txBody>
                  <a:tcPr/>
                </a:tc>
                <a:tc>
                  <a:txBody>
                    <a:bodyPr/>
                    <a:lstStyle/>
                    <a:p>
                      <a:pPr algn="ctr"/>
                      <a:r>
                        <a:rPr lang="en-US" sz="2000" b="1" dirty="0" smtClean="0">
                          <a:solidFill>
                            <a:srgbClr val="FF0000"/>
                          </a:solidFill>
                        </a:rPr>
                        <a:t>25</a:t>
                      </a:r>
                      <a:endParaRPr lang="en-US" sz="2000" b="1" dirty="0">
                        <a:solidFill>
                          <a:srgbClr val="FF0000"/>
                        </a:solidFill>
                      </a:endParaRPr>
                    </a:p>
                  </a:txBody>
                  <a:tcPr/>
                </a:tc>
                <a:tc>
                  <a:txBody>
                    <a:bodyPr/>
                    <a:lstStyle/>
                    <a:p>
                      <a:pPr algn="ctr"/>
                      <a:r>
                        <a:rPr lang="en-US" sz="2000" b="1" dirty="0" smtClean="0"/>
                        <a:t>7</a:t>
                      </a:r>
                      <a:endParaRPr lang="en-US" sz="2000" b="1" dirty="0"/>
                    </a:p>
                  </a:txBody>
                  <a:tcPr/>
                </a:tc>
                <a:tc>
                  <a:txBody>
                    <a:bodyPr/>
                    <a:lstStyle/>
                    <a:p>
                      <a:pPr algn="ctr"/>
                      <a:r>
                        <a:rPr lang="en-US" sz="2000" b="1" dirty="0" smtClean="0"/>
                        <a:t>24</a:t>
                      </a:r>
                      <a:endParaRPr lang="en-US" sz="2000" b="1" dirty="0"/>
                    </a:p>
                  </a:txBody>
                  <a:tcPr/>
                </a:tc>
                <a:tc>
                  <a:txBody>
                    <a:bodyPr/>
                    <a:lstStyle/>
                    <a:p>
                      <a:pPr algn="ctr"/>
                      <a:r>
                        <a:rPr lang="en-US" sz="2000" b="1" dirty="0" smtClean="0"/>
                        <a:t>38</a:t>
                      </a:r>
                      <a:endParaRPr lang="en-US" sz="2000" b="1" dirty="0"/>
                    </a:p>
                  </a:txBody>
                  <a:tcPr/>
                </a:tc>
              </a:tr>
            </a:tbl>
          </a:graphicData>
        </a:graphic>
      </p:graphicFrame>
      <p:sp>
        <p:nvSpPr>
          <p:cNvPr id="2" name="TextBox 1"/>
          <p:cNvSpPr txBox="1"/>
          <p:nvPr/>
        </p:nvSpPr>
        <p:spPr>
          <a:xfrm>
            <a:off x="676471" y="1614196"/>
            <a:ext cx="7044613" cy="707886"/>
          </a:xfrm>
          <a:prstGeom prst="rect">
            <a:avLst/>
          </a:prstGeom>
          <a:noFill/>
        </p:spPr>
        <p:txBody>
          <a:bodyPr wrap="square" rtlCol="0">
            <a:spAutoFit/>
          </a:bodyPr>
          <a:lstStyle/>
          <a:p>
            <a:r>
              <a:rPr lang="en-US" sz="2000" dirty="0">
                <a:solidFill>
                  <a:srgbClr val="FFFF99"/>
                </a:solidFill>
              </a:rPr>
              <a:t>Based on Cornell University 2009 Survey of Foresters </a:t>
            </a:r>
            <a:r>
              <a:rPr lang="en-US" sz="2000" dirty="0" smtClean="0">
                <a:solidFill>
                  <a:srgbClr val="FFFF99"/>
                </a:solidFill>
              </a:rPr>
              <a:t>(% </a:t>
            </a:r>
            <a:r>
              <a:rPr lang="en-US" sz="2000" dirty="0">
                <a:solidFill>
                  <a:srgbClr val="FFFF99"/>
                </a:solidFill>
              </a:rPr>
              <a:t>of forest stands)</a:t>
            </a:r>
          </a:p>
        </p:txBody>
      </p:sp>
    </p:spTree>
    <p:extLst>
      <p:ext uri="{BB962C8B-B14F-4D97-AF65-F5344CB8AC3E}">
        <p14:creationId xmlns:p14="http://schemas.microsoft.com/office/powerpoint/2010/main" val="226919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06256996"/>
              </p:ext>
            </p:extLst>
          </p:nvPr>
        </p:nvGraphicFramePr>
        <p:xfrm>
          <a:off x="517849" y="1946989"/>
          <a:ext cx="7739743" cy="4735586"/>
        </p:xfrm>
        <a:graphic>
          <a:graphicData uri="http://schemas.openxmlformats.org/drawingml/2006/table">
            <a:tbl>
              <a:tblPr firstRow="1" bandRow="1">
                <a:tableStyleId>{D7AC3CCA-C797-4891-BE02-D94E43425B78}</a:tableStyleId>
              </a:tblPr>
              <a:tblGrid>
                <a:gridCol w="1926771"/>
                <a:gridCol w="1455576"/>
                <a:gridCol w="1483567"/>
                <a:gridCol w="1362270"/>
                <a:gridCol w="1511559"/>
              </a:tblGrid>
              <a:tr h="493273">
                <a:tc>
                  <a:txBody>
                    <a:bodyPr/>
                    <a:lstStyle/>
                    <a:p>
                      <a:endParaRPr lang="en-US" dirty="0"/>
                    </a:p>
                  </a:txBody>
                  <a:tcPr/>
                </a:tc>
                <a:tc>
                  <a:txBody>
                    <a:bodyPr/>
                    <a:lstStyle/>
                    <a:p>
                      <a:r>
                        <a:rPr lang="en-US" dirty="0" smtClean="0"/>
                        <a:t>Statewide</a:t>
                      </a:r>
                      <a:endParaRPr lang="en-US" dirty="0"/>
                    </a:p>
                  </a:txBody>
                  <a:tcPr/>
                </a:tc>
                <a:tc>
                  <a:txBody>
                    <a:bodyPr/>
                    <a:lstStyle/>
                    <a:p>
                      <a:r>
                        <a:rPr lang="en-US" dirty="0" smtClean="0"/>
                        <a:t>Adirondacks</a:t>
                      </a:r>
                      <a:endParaRPr lang="en-US" dirty="0"/>
                    </a:p>
                  </a:txBody>
                  <a:tcPr/>
                </a:tc>
                <a:tc>
                  <a:txBody>
                    <a:bodyPr/>
                    <a:lstStyle/>
                    <a:p>
                      <a:r>
                        <a:rPr lang="en-US" dirty="0" smtClean="0"/>
                        <a:t>Southern</a:t>
                      </a:r>
                    </a:p>
                    <a:p>
                      <a:r>
                        <a:rPr lang="en-US" dirty="0" smtClean="0"/>
                        <a:t>Highlands</a:t>
                      </a:r>
                      <a:endParaRPr lang="en-US" dirty="0"/>
                    </a:p>
                  </a:txBody>
                  <a:tcPr/>
                </a:tc>
                <a:tc>
                  <a:txBody>
                    <a:bodyPr/>
                    <a:lstStyle/>
                    <a:p>
                      <a:r>
                        <a:rPr lang="en-US" dirty="0" smtClean="0"/>
                        <a:t>Other</a:t>
                      </a:r>
                    </a:p>
                    <a:p>
                      <a:r>
                        <a:rPr lang="en-US" dirty="0" smtClean="0"/>
                        <a:t>Regions</a:t>
                      </a:r>
                      <a:endParaRPr lang="en-US" dirty="0"/>
                    </a:p>
                  </a:txBody>
                  <a:tcPr/>
                </a:tc>
              </a:tr>
              <a:tr h="493273">
                <a:tc>
                  <a:txBody>
                    <a:bodyPr/>
                    <a:lstStyle/>
                    <a:p>
                      <a:r>
                        <a:rPr lang="en-US" b="1" dirty="0" smtClean="0"/>
                        <a:t>Deer browsing</a:t>
                      </a:r>
                      <a:endParaRPr lang="en-US" b="1" dirty="0"/>
                    </a:p>
                  </a:txBody>
                  <a:tcPr/>
                </a:tc>
                <a:tc>
                  <a:txBody>
                    <a:bodyPr/>
                    <a:lstStyle/>
                    <a:p>
                      <a:pPr algn="ctr"/>
                      <a:r>
                        <a:rPr lang="en-US" sz="1800" b="1" dirty="0" smtClean="0">
                          <a:solidFill>
                            <a:srgbClr val="FF0000"/>
                          </a:solidFill>
                        </a:rPr>
                        <a:t>72</a:t>
                      </a:r>
                      <a:endParaRPr lang="en-US" sz="1800" b="1" dirty="0">
                        <a:solidFill>
                          <a:srgbClr val="FF0000"/>
                        </a:solidFill>
                      </a:endParaRPr>
                    </a:p>
                  </a:txBody>
                  <a:tcPr/>
                </a:tc>
                <a:tc>
                  <a:txBody>
                    <a:bodyPr/>
                    <a:lstStyle/>
                    <a:p>
                      <a:pPr algn="ctr"/>
                      <a:r>
                        <a:rPr lang="en-US" b="1" dirty="0" smtClean="0"/>
                        <a:t>38</a:t>
                      </a:r>
                      <a:endParaRPr lang="en-US" b="1" dirty="0"/>
                    </a:p>
                  </a:txBody>
                  <a:tcPr/>
                </a:tc>
                <a:tc>
                  <a:txBody>
                    <a:bodyPr/>
                    <a:lstStyle/>
                    <a:p>
                      <a:pPr algn="ctr"/>
                      <a:r>
                        <a:rPr lang="en-US" b="1" dirty="0" smtClean="0"/>
                        <a:t>76</a:t>
                      </a:r>
                      <a:endParaRPr lang="en-US" b="1" dirty="0"/>
                    </a:p>
                  </a:txBody>
                  <a:tcPr/>
                </a:tc>
                <a:tc>
                  <a:txBody>
                    <a:bodyPr/>
                    <a:lstStyle/>
                    <a:p>
                      <a:pPr algn="ctr"/>
                      <a:r>
                        <a:rPr lang="en-US" b="1" dirty="0" smtClean="0"/>
                        <a:t>81</a:t>
                      </a:r>
                      <a:endParaRPr lang="en-US" b="1" dirty="0"/>
                    </a:p>
                  </a:txBody>
                  <a:tcPr/>
                </a:tc>
              </a:tr>
              <a:tr h="493273">
                <a:tc>
                  <a:txBody>
                    <a:bodyPr/>
                    <a:lstStyle/>
                    <a:p>
                      <a:r>
                        <a:rPr lang="en-US" b="1" dirty="0" smtClean="0"/>
                        <a:t>Interfering </a:t>
                      </a:r>
                    </a:p>
                    <a:p>
                      <a:r>
                        <a:rPr lang="en-US" b="1" dirty="0" smtClean="0"/>
                        <a:t>vegetation</a:t>
                      </a:r>
                      <a:endParaRPr lang="en-US" b="1" dirty="0"/>
                    </a:p>
                  </a:txBody>
                  <a:tcPr/>
                </a:tc>
                <a:tc>
                  <a:txBody>
                    <a:bodyPr/>
                    <a:lstStyle/>
                    <a:p>
                      <a:pPr algn="ctr"/>
                      <a:r>
                        <a:rPr lang="en-US" sz="1800" b="1" dirty="0" smtClean="0">
                          <a:solidFill>
                            <a:srgbClr val="FF0000"/>
                          </a:solidFill>
                        </a:rPr>
                        <a:t>50</a:t>
                      </a:r>
                      <a:endParaRPr lang="en-US" sz="1800" b="1" dirty="0">
                        <a:solidFill>
                          <a:srgbClr val="FF0000"/>
                        </a:solidFill>
                      </a:endParaRPr>
                    </a:p>
                  </a:txBody>
                  <a:tcPr/>
                </a:tc>
                <a:tc>
                  <a:txBody>
                    <a:bodyPr/>
                    <a:lstStyle/>
                    <a:p>
                      <a:pPr algn="ctr"/>
                      <a:r>
                        <a:rPr lang="en-US" b="1" dirty="0" smtClean="0"/>
                        <a:t>42</a:t>
                      </a:r>
                      <a:endParaRPr lang="en-US" b="1" dirty="0"/>
                    </a:p>
                  </a:txBody>
                  <a:tcPr/>
                </a:tc>
                <a:tc>
                  <a:txBody>
                    <a:bodyPr/>
                    <a:lstStyle/>
                    <a:p>
                      <a:pPr algn="ctr"/>
                      <a:r>
                        <a:rPr lang="en-US" b="1" dirty="0" smtClean="0"/>
                        <a:t>60</a:t>
                      </a:r>
                      <a:endParaRPr lang="en-US" b="1" dirty="0"/>
                    </a:p>
                  </a:txBody>
                  <a:tcPr/>
                </a:tc>
                <a:tc>
                  <a:txBody>
                    <a:bodyPr/>
                    <a:lstStyle/>
                    <a:p>
                      <a:pPr algn="ctr"/>
                      <a:r>
                        <a:rPr lang="en-US" b="1" dirty="0" smtClean="0"/>
                        <a:t>39</a:t>
                      </a:r>
                      <a:endParaRPr lang="en-US" b="1" dirty="0"/>
                    </a:p>
                  </a:txBody>
                  <a:tcPr/>
                </a:tc>
              </a:tr>
              <a:tr h="688375">
                <a:tc>
                  <a:txBody>
                    <a:bodyPr/>
                    <a:lstStyle/>
                    <a:p>
                      <a:r>
                        <a:rPr lang="en-US" b="1" dirty="0" smtClean="0"/>
                        <a:t>Landowner lack of interest or knowledge</a:t>
                      </a:r>
                      <a:endParaRPr lang="en-US" b="1" dirty="0"/>
                    </a:p>
                  </a:txBody>
                  <a:tcPr/>
                </a:tc>
                <a:tc>
                  <a:txBody>
                    <a:bodyPr/>
                    <a:lstStyle/>
                    <a:p>
                      <a:pPr algn="ctr"/>
                      <a:r>
                        <a:rPr lang="en-US" sz="1800" b="1" dirty="0" smtClean="0">
                          <a:solidFill>
                            <a:schemeClr val="tx1"/>
                          </a:solidFill>
                        </a:rPr>
                        <a:t>27</a:t>
                      </a:r>
                      <a:endParaRPr lang="en-US" sz="1800" b="1" dirty="0">
                        <a:solidFill>
                          <a:schemeClr val="tx1"/>
                        </a:solidFill>
                      </a:endParaRPr>
                    </a:p>
                  </a:txBody>
                  <a:tcPr/>
                </a:tc>
                <a:tc>
                  <a:txBody>
                    <a:bodyPr/>
                    <a:lstStyle/>
                    <a:p>
                      <a:pPr algn="ctr"/>
                      <a:r>
                        <a:rPr lang="en-US" b="1" dirty="0" smtClean="0"/>
                        <a:t>9</a:t>
                      </a:r>
                      <a:endParaRPr lang="en-US" b="1" dirty="0"/>
                    </a:p>
                  </a:txBody>
                  <a:tcPr/>
                </a:tc>
                <a:tc>
                  <a:txBody>
                    <a:bodyPr/>
                    <a:lstStyle/>
                    <a:p>
                      <a:pPr algn="ctr"/>
                      <a:r>
                        <a:rPr lang="en-US" b="1" dirty="0" smtClean="0"/>
                        <a:t>23</a:t>
                      </a:r>
                      <a:endParaRPr lang="en-US" b="1" dirty="0"/>
                    </a:p>
                  </a:txBody>
                  <a:tcPr/>
                </a:tc>
                <a:tc>
                  <a:txBody>
                    <a:bodyPr/>
                    <a:lstStyle/>
                    <a:p>
                      <a:pPr algn="ctr"/>
                      <a:r>
                        <a:rPr lang="en-US" b="1" dirty="0" smtClean="0"/>
                        <a:t>40</a:t>
                      </a:r>
                      <a:endParaRPr lang="en-US" b="1" dirty="0"/>
                    </a:p>
                  </a:txBody>
                  <a:tcPr/>
                </a:tc>
              </a:tr>
              <a:tr h="688375">
                <a:tc>
                  <a:txBody>
                    <a:bodyPr/>
                    <a:lstStyle/>
                    <a:p>
                      <a:r>
                        <a:rPr lang="en-US" b="1" dirty="0" smtClean="0"/>
                        <a:t>Landowner did not invest adequate $$</a:t>
                      </a:r>
                      <a:endParaRPr lang="en-US" b="1" dirty="0"/>
                    </a:p>
                  </a:txBody>
                  <a:tcPr/>
                </a:tc>
                <a:tc>
                  <a:txBody>
                    <a:bodyPr/>
                    <a:lstStyle/>
                    <a:p>
                      <a:pPr algn="ctr"/>
                      <a:r>
                        <a:rPr lang="en-US" b="1" dirty="0" smtClean="0"/>
                        <a:t>14</a:t>
                      </a:r>
                      <a:endParaRPr lang="en-US" b="1" dirty="0"/>
                    </a:p>
                  </a:txBody>
                  <a:tcPr/>
                </a:tc>
                <a:tc>
                  <a:txBody>
                    <a:bodyPr/>
                    <a:lstStyle/>
                    <a:p>
                      <a:pPr algn="ctr"/>
                      <a:r>
                        <a:rPr lang="en-US" b="1" dirty="0" smtClean="0"/>
                        <a:t>16</a:t>
                      </a:r>
                      <a:endParaRPr lang="en-US" b="1" dirty="0"/>
                    </a:p>
                  </a:txBody>
                  <a:tcPr/>
                </a:tc>
                <a:tc>
                  <a:txBody>
                    <a:bodyPr/>
                    <a:lstStyle/>
                    <a:p>
                      <a:pPr algn="ctr"/>
                      <a:r>
                        <a:rPr lang="en-US" b="1" dirty="0" smtClean="0"/>
                        <a:t>17</a:t>
                      </a:r>
                      <a:endParaRPr lang="en-US" b="1" dirty="0"/>
                    </a:p>
                  </a:txBody>
                  <a:tcPr/>
                </a:tc>
                <a:tc>
                  <a:txBody>
                    <a:bodyPr/>
                    <a:lstStyle/>
                    <a:p>
                      <a:pPr algn="ctr"/>
                      <a:r>
                        <a:rPr lang="en-US" b="1" dirty="0" smtClean="0"/>
                        <a:t>9</a:t>
                      </a:r>
                      <a:endParaRPr lang="en-US" b="1" dirty="0"/>
                    </a:p>
                  </a:txBody>
                  <a:tcPr/>
                </a:tc>
              </a:tr>
              <a:tr h="493273">
                <a:tc>
                  <a:txBody>
                    <a:bodyPr/>
                    <a:lstStyle/>
                    <a:p>
                      <a:r>
                        <a:rPr lang="en-US" b="1" dirty="0" smtClean="0"/>
                        <a:t>Soil or site</a:t>
                      </a:r>
                      <a:r>
                        <a:rPr lang="en-US" b="1" baseline="0" dirty="0" smtClean="0"/>
                        <a:t> limitation</a:t>
                      </a:r>
                      <a:endParaRPr lang="en-US" b="1" dirty="0"/>
                    </a:p>
                  </a:txBody>
                  <a:tcPr/>
                </a:tc>
                <a:tc>
                  <a:txBody>
                    <a:bodyPr/>
                    <a:lstStyle/>
                    <a:p>
                      <a:pPr algn="ctr"/>
                      <a:r>
                        <a:rPr lang="en-US" b="1" dirty="0" smtClean="0"/>
                        <a:t>14</a:t>
                      </a:r>
                      <a:endParaRPr lang="en-US" b="1" dirty="0"/>
                    </a:p>
                  </a:txBody>
                  <a:tcPr/>
                </a:tc>
                <a:tc>
                  <a:txBody>
                    <a:bodyPr/>
                    <a:lstStyle/>
                    <a:p>
                      <a:pPr algn="ctr"/>
                      <a:r>
                        <a:rPr lang="en-US" b="1" dirty="0" smtClean="0"/>
                        <a:t>14</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19</a:t>
                      </a:r>
                      <a:endParaRPr lang="en-US" b="1" dirty="0"/>
                    </a:p>
                  </a:txBody>
                  <a:tcPr/>
                </a:tc>
              </a:tr>
              <a:tr h="493273">
                <a:tc>
                  <a:txBody>
                    <a:bodyPr/>
                    <a:lstStyle/>
                    <a:p>
                      <a:r>
                        <a:rPr lang="en-US" b="1" dirty="0" smtClean="0"/>
                        <a:t>Forest health</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15</a:t>
                      </a:r>
                      <a:endParaRPr lang="en-US" b="1" dirty="0"/>
                    </a:p>
                  </a:txBody>
                  <a:tcPr/>
                </a:tc>
              </a:tr>
            </a:tbl>
          </a:graphicData>
        </a:graphic>
      </p:graphicFrame>
      <p:sp>
        <p:nvSpPr>
          <p:cNvPr id="4" name="Title 1"/>
          <p:cNvSpPr txBox="1">
            <a:spLocks/>
          </p:cNvSpPr>
          <p:nvPr/>
        </p:nvSpPr>
        <p:spPr>
          <a:xfrm>
            <a:off x="321907" y="469641"/>
            <a:ext cx="7772400" cy="1012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000" dirty="0" smtClean="0"/>
              <a:t>Reasons for Marginal or Failed Forest Regeneration?</a:t>
            </a:r>
            <a:br>
              <a:rPr lang="en-US" sz="4000" dirty="0" smtClean="0"/>
            </a:br>
            <a:endParaRPr lang="en-US" sz="3200" dirty="0" smtClean="0"/>
          </a:p>
        </p:txBody>
      </p:sp>
      <p:sp>
        <p:nvSpPr>
          <p:cNvPr id="5" name="TextBox 4"/>
          <p:cNvSpPr txBox="1"/>
          <p:nvPr/>
        </p:nvSpPr>
        <p:spPr>
          <a:xfrm>
            <a:off x="387221" y="1461797"/>
            <a:ext cx="7641772" cy="400110"/>
          </a:xfrm>
          <a:prstGeom prst="rect">
            <a:avLst/>
          </a:prstGeom>
          <a:noFill/>
        </p:spPr>
        <p:txBody>
          <a:bodyPr wrap="square" rtlCol="0">
            <a:spAutoFit/>
          </a:bodyPr>
          <a:lstStyle/>
          <a:p>
            <a:r>
              <a:rPr lang="en-US" sz="2000" dirty="0">
                <a:solidFill>
                  <a:srgbClr val="FFFF99"/>
                </a:solidFill>
              </a:rPr>
              <a:t>Based on Cornell University 2009 Survey of Foresters </a:t>
            </a:r>
            <a:r>
              <a:rPr lang="en-US" sz="2000" dirty="0" smtClean="0">
                <a:solidFill>
                  <a:srgbClr val="FFFF99"/>
                </a:solidFill>
              </a:rPr>
              <a:t>(% </a:t>
            </a:r>
            <a:r>
              <a:rPr lang="en-US" sz="2000" dirty="0">
                <a:solidFill>
                  <a:srgbClr val="FFFF99"/>
                </a:solidFill>
              </a:rPr>
              <a:t>of </a:t>
            </a:r>
            <a:r>
              <a:rPr lang="en-US" sz="2000" dirty="0" smtClean="0">
                <a:solidFill>
                  <a:srgbClr val="FFFF99"/>
                </a:solidFill>
              </a:rPr>
              <a:t>respondents)</a:t>
            </a:r>
            <a:endParaRPr lang="en-US" sz="2000" dirty="0">
              <a:solidFill>
                <a:srgbClr val="FFFF99"/>
              </a:solidFill>
            </a:endParaRPr>
          </a:p>
        </p:txBody>
      </p:sp>
    </p:spTree>
    <p:extLst>
      <p:ext uri="{BB962C8B-B14F-4D97-AF65-F5344CB8AC3E}">
        <p14:creationId xmlns:p14="http://schemas.microsoft.com/office/powerpoint/2010/main" val="325146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rPr>
              <a:t>White-tailed Deer</a:t>
            </a:r>
            <a:endParaRPr lang="en-US" dirty="0">
              <a:solidFill>
                <a:schemeClr val="bg1"/>
              </a:solidFill>
              <a:effectLst/>
            </a:endParaRPr>
          </a:p>
        </p:txBody>
      </p:sp>
      <p:pic>
        <p:nvPicPr>
          <p:cNvPr id="5" name="Picture 4" descr="2d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2061" y="2144192"/>
            <a:ext cx="4355841" cy="3598674"/>
          </a:xfrm>
          <a:prstGeom prst="rect">
            <a:avLst/>
          </a:prstGeom>
        </p:spPr>
      </p:pic>
      <p:sp>
        <p:nvSpPr>
          <p:cNvPr id="6" name="Rectangle 5"/>
          <p:cNvSpPr/>
          <p:nvPr/>
        </p:nvSpPr>
        <p:spPr>
          <a:xfrm>
            <a:off x="5015204" y="3343364"/>
            <a:ext cx="3581400" cy="1200329"/>
          </a:xfrm>
          <a:prstGeom prst="rect">
            <a:avLst/>
          </a:prstGeom>
        </p:spPr>
        <p:txBody>
          <a:bodyPr wrap="square">
            <a:spAutoFit/>
          </a:bodyPr>
          <a:lstStyle/>
          <a:p>
            <a:pPr>
              <a:defRPr/>
            </a:pPr>
            <a:r>
              <a:rPr lang="en-US" sz="2400" dirty="0">
                <a:solidFill>
                  <a:srgbClr val="FFFF99"/>
                </a:solidFill>
                <a:cs typeface="Arial" pitchFamily="34" charset="0"/>
              </a:rPr>
              <a:t>Ability to </a:t>
            </a:r>
            <a:r>
              <a:rPr lang="en-US" sz="2400" dirty="0" smtClean="0">
                <a:solidFill>
                  <a:srgbClr val="FFFF99"/>
                </a:solidFill>
                <a:cs typeface="Arial" pitchFamily="34" charset="0"/>
              </a:rPr>
              <a:t>change </a:t>
            </a:r>
            <a:r>
              <a:rPr lang="en-US" sz="2400" dirty="0">
                <a:solidFill>
                  <a:srgbClr val="FFFF99"/>
                </a:solidFill>
                <a:cs typeface="Arial" pitchFamily="34" charset="0"/>
              </a:rPr>
              <a:t>their own habitat and the habitat of other species</a:t>
            </a:r>
          </a:p>
        </p:txBody>
      </p:sp>
    </p:spTree>
    <p:extLst>
      <p:ext uri="{BB962C8B-B14F-4D97-AF65-F5344CB8AC3E}">
        <p14:creationId xmlns:p14="http://schemas.microsoft.com/office/powerpoint/2010/main" val="2546021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60" y="255314"/>
            <a:ext cx="7886700" cy="1325563"/>
          </a:xfrm>
        </p:spPr>
        <p:txBody>
          <a:bodyPr/>
          <a:lstStyle/>
          <a:p>
            <a:r>
              <a:rPr lang="en-US" dirty="0" smtClean="0">
                <a:solidFill>
                  <a:schemeClr val="bg1"/>
                </a:solidFill>
              </a:rPr>
              <a:t>How Do Deer Affect the Forest?</a:t>
            </a:r>
            <a:endParaRPr lang="en-US" dirty="0">
              <a:solidFill>
                <a:schemeClr val="bg1"/>
              </a:solidFill>
            </a:endParaRPr>
          </a:p>
        </p:txBody>
      </p:sp>
      <p:sp>
        <p:nvSpPr>
          <p:cNvPr id="4" name="TextBox 3"/>
          <p:cNvSpPr txBox="1"/>
          <p:nvPr/>
        </p:nvSpPr>
        <p:spPr>
          <a:xfrm>
            <a:off x="554005" y="1431865"/>
            <a:ext cx="3680110" cy="461665"/>
          </a:xfrm>
          <a:prstGeom prst="rect">
            <a:avLst/>
          </a:prstGeom>
          <a:noFill/>
        </p:spPr>
        <p:txBody>
          <a:bodyPr wrap="none" rtlCol="0">
            <a:spAutoFit/>
          </a:bodyPr>
          <a:lstStyle/>
          <a:p>
            <a:r>
              <a:rPr lang="en-US" sz="2400" dirty="0" smtClean="0">
                <a:solidFill>
                  <a:srgbClr val="FFFF99"/>
                </a:solidFill>
              </a:rPr>
              <a:t>Change the Forest Structure</a:t>
            </a:r>
            <a:endParaRPr lang="en-US" sz="2400" dirty="0">
              <a:solidFill>
                <a:srgbClr val="FFFF99"/>
              </a:solidFill>
            </a:endParaRPr>
          </a:p>
        </p:txBody>
      </p:sp>
      <p:pic>
        <p:nvPicPr>
          <p:cNvPr id="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26036" y="2167812"/>
            <a:ext cx="6188075" cy="4114800"/>
          </a:xfrm>
        </p:spPr>
      </p:pic>
      <p:sp>
        <p:nvSpPr>
          <p:cNvPr id="3" name="TextBox 2"/>
          <p:cNvSpPr txBox="1"/>
          <p:nvPr/>
        </p:nvSpPr>
        <p:spPr>
          <a:xfrm>
            <a:off x="2841233" y="6372228"/>
            <a:ext cx="2785763" cy="369332"/>
          </a:xfrm>
          <a:prstGeom prst="rect">
            <a:avLst/>
          </a:prstGeom>
          <a:noFill/>
        </p:spPr>
        <p:txBody>
          <a:bodyPr wrap="none" rtlCol="0">
            <a:spAutoFit/>
          </a:bodyPr>
          <a:lstStyle/>
          <a:p>
            <a:r>
              <a:rPr lang="en-US" dirty="0" smtClean="0">
                <a:solidFill>
                  <a:srgbClr val="FFFF99"/>
                </a:solidFill>
              </a:rPr>
              <a:t>Missing layers of vegetation</a:t>
            </a:r>
            <a:endParaRPr lang="en-US" dirty="0">
              <a:solidFill>
                <a:srgbClr val="FFFF99"/>
              </a:solidFill>
            </a:endParaRPr>
          </a:p>
        </p:txBody>
      </p:sp>
    </p:spTree>
    <p:extLst>
      <p:ext uri="{BB962C8B-B14F-4D97-AF65-F5344CB8AC3E}">
        <p14:creationId xmlns:p14="http://schemas.microsoft.com/office/powerpoint/2010/main" val="3432646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60" y="255314"/>
            <a:ext cx="7886700" cy="1325563"/>
          </a:xfrm>
        </p:spPr>
        <p:txBody>
          <a:bodyPr/>
          <a:lstStyle/>
          <a:p>
            <a:r>
              <a:rPr lang="en-US" dirty="0" smtClean="0">
                <a:solidFill>
                  <a:schemeClr val="bg1"/>
                </a:solidFill>
              </a:rPr>
              <a:t>How Do Deer Affect the Forest?</a:t>
            </a:r>
            <a:endParaRPr lang="en-US" dirty="0">
              <a:solidFill>
                <a:schemeClr val="bg1"/>
              </a:solidFill>
            </a:endParaRPr>
          </a:p>
        </p:txBody>
      </p:sp>
      <p:sp>
        <p:nvSpPr>
          <p:cNvPr id="4" name="TextBox 3"/>
          <p:cNvSpPr txBox="1"/>
          <p:nvPr/>
        </p:nvSpPr>
        <p:spPr>
          <a:xfrm>
            <a:off x="554005" y="1431865"/>
            <a:ext cx="4265335" cy="523220"/>
          </a:xfrm>
          <a:prstGeom prst="rect">
            <a:avLst/>
          </a:prstGeom>
          <a:noFill/>
        </p:spPr>
        <p:txBody>
          <a:bodyPr wrap="none" rtlCol="0">
            <a:spAutoFit/>
          </a:bodyPr>
          <a:lstStyle/>
          <a:p>
            <a:r>
              <a:rPr lang="en-US" sz="2800" dirty="0" smtClean="0">
                <a:solidFill>
                  <a:srgbClr val="FFFF99"/>
                </a:solidFill>
              </a:rPr>
              <a:t>Change the Forest Structure</a:t>
            </a:r>
            <a:endParaRPr lang="en-US" sz="2800" dirty="0">
              <a:solidFill>
                <a:srgbClr val="FFFF99"/>
              </a:solidFill>
            </a:endParaRPr>
          </a:p>
        </p:txBody>
      </p:sp>
      <p:pic>
        <p:nvPicPr>
          <p:cNvPr id="5" name="Picture 2" descr="deerexclosure"/>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545" t="2609" r="2664" b="5639"/>
          <a:stretch/>
        </p:blipFill>
        <p:spPr bwMode="auto">
          <a:xfrm>
            <a:off x="479360" y="600270"/>
            <a:ext cx="7924800" cy="575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280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ive Deer Management Outreach Initiative template" id="{F49E17A3-7073-4625-9C65-3B4D70AA49FE}" vid="{754E5575-F9D2-4400-8235-ED4C291446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Collaborative Deer Management Outreach Initiative template</Template>
  <TotalTime>1041</TotalTime>
  <Words>2420</Words>
  <Application>Microsoft Office PowerPoint</Application>
  <PresentationFormat>On-screen Show (4:3)</PresentationFormat>
  <Paragraphs>235</Paragraphs>
  <Slides>27</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Century Schoolbook</vt:lpstr>
      <vt:lpstr>Times New Roman</vt:lpstr>
      <vt:lpstr>Office Theme</vt:lpstr>
      <vt:lpstr>Microsoft Excel Chart</vt:lpstr>
      <vt:lpstr>Healthy Forests, Healthy Deer</vt:lpstr>
      <vt:lpstr>What makes a healthy forest?</vt:lpstr>
      <vt:lpstr>PowerPoint Presentation</vt:lpstr>
      <vt:lpstr>PowerPoint Presentation</vt:lpstr>
      <vt:lpstr>Forest Regeneration Success? </vt:lpstr>
      <vt:lpstr>PowerPoint Presentation</vt:lpstr>
      <vt:lpstr>White-tailed Deer</vt:lpstr>
      <vt:lpstr>How Do Deer Affect the Forest?</vt:lpstr>
      <vt:lpstr>How Do Deer Affect the Forest?</vt:lpstr>
      <vt:lpstr>Browsed Seedlings</vt:lpstr>
      <vt:lpstr>How Do Deer Affect the Forest?</vt:lpstr>
      <vt:lpstr>PowerPoint Presentation</vt:lpstr>
      <vt:lpstr>PowerPoint Presentation</vt:lpstr>
      <vt:lpstr>PowerPoint Presentation</vt:lpstr>
      <vt:lpstr>How Do Deer Affect the Forest?</vt:lpstr>
      <vt:lpstr>PowerPoint Presentation</vt:lpstr>
      <vt:lpstr>How Do Deer Affect other Wildlife?</vt:lpstr>
      <vt:lpstr>PowerPoint Presentation</vt:lpstr>
      <vt:lpstr>PowerPoint Presentation</vt:lpstr>
      <vt:lpstr>PowerPoint Presentation</vt:lpstr>
      <vt:lpstr>PowerPoint Presentation</vt:lpstr>
      <vt:lpstr>Deer Management Options</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Kristi L. Sullivan</dc:creator>
  <cp:lastModifiedBy>Kristi L. Sullivan</cp:lastModifiedBy>
  <cp:revision>84</cp:revision>
  <cp:lastPrinted>2016-01-13T20:37:49Z</cp:lastPrinted>
  <dcterms:created xsi:type="dcterms:W3CDTF">2015-08-11T14:07:35Z</dcterms:created>
  <dcterms:modified xsi:type="dcterms:W3CDTF">2016-01-13T20:53:30Z</dcterms:modified>
</cp:coreProperties>
</file>