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62" r:id="rId3"/>
    <p:sldId id="299" r:id="rId4"/>
    <p:sldId id="265" r:id="rId5"/>
    <p:sldId id="266" r:id="rId6"/>
    <p:sldId id="267" r:id="rId7"/>
    <p:sldId id="302" r:id="rId8"/>
    <p:sldId id="303" r:id="rId9"/>
    <p:sldId id="268" r:id="rId10"/>
    <p:sldId id="269" r:id="rId11"/>
    <p:sldId id="300" r:id="rId12"/>
    <p:sldId id="301" r:id="rId13"/>
    <p:sldId id="291" r:id="rId14"/>
    <p:sldId id="304" r:id="rId15"/>
    <p:sldId id="305" r:id="rId16"/>
    <p:sldId id="272" r:id="rId17"/>
    <p:sldId id="273" r:id="rId18"/>
    <p:sldId id="274" r:id="rId19"/>
    <p:sldId id="275" r:id="rId20"/>
    <p:sldId id="276" r:id="rId21"/>
    <p:sldId id="292" r:id="rId22"/>
    <p:sldId id="293" r:id="rId23"/>
    <p:sldId id="278" r:id="rId24"/>
    <p:sldId id="294" r:id="rId25"/>
    <p:sldId id="279" r:id="rId26"/>
    <p:sldId id="280" r:id="rId27"/>
    <p:sldId id="281" r:id="rId28"/>
    <p:sldId id="282" r:id="rId29"/>
    <p:sldId id="288" r:id="rId30"/>
    <p:sldId id="29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LaMere" initials="CL" lastIdx="4" clrIdx="0"/>
  <p:cmAuthor id="2" name="Emily Pomeranz" initials="E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470" autoAdjust="0"/>
  </p:normalViewPr>
  <p:slideViewPr>
    <p:cSldViewPr snapToGrid="0">
      <p:cViewPr varScale="1">
        <p:scale>
          <a:sx n="81" d="100"/>
          <a:sy n="81" d="100"/>
        </p:scale>
        <p:origin x="108" y="516"/>
      </p:cViewPr>
      <p:guideLst>
        <p:guide orient="horz" pos="2160"/>
        <p:guide pos="2880"/>
      </p:guideLst>
    </p:cSldViewPr>
  </p:slideViewPr>
  <p:outlineViewPr>
    <p:cViewPr>
      <p:scale>
        <a:sx n="33" d="100"/>
        <a:sy n="33" d="100"/>
      </p:scale>
      <p:origin x="0" y="-4332"/>
    </p:cViewPr>
  </p:outlineViewPr>
  <p:notesTextViewPr>
    <p:cViewPr>
      <p:scale>
        <a:sx n="1" d="1"/>
        <a:sy n="1" d="1"/>
      </p:scale>
      <p:origin x="0" y="0"/>
    </p:cViewPr>
  </p:notesTextViewPr>
  <p:sorterViewPr>
    <p:cViewPr varScale="1">
      <p:scale>
        <a:sx n="100" d="100"/>
        <a:sy n="100" d="100"/>
      </p:scale>
      <p:origin x="0" y="-2796"/>
    </p:cViewPr>
  </p:sorterViewPr>
  <p:notesViewPr>
    <p:cSldViewPr snapToGrid="0">
      <p:cViewPr varScale="1">
        <p:scale>
          <a:sx n="49" d="100"/>
          <a:sy n="49" d="100"/>
        </p:scale>
        <p:origin x="1176"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en-US" sz="2000" dirty="0" smtClean="0">
                <a:solidFill>
                  <a:schemeClr val="bg1"/>
                </a:solidFill>
              </a:rPr>
              <a:t>year</a:t>
            </a:r>
            <a:endParaRPr lang="en-US" sz="2000" dirty="0">
              <a:solidFill>
                <a:schemeClr val="bg1"/>
              </a:solidFill>
            </a:endParaRPr>
          </a:p>
        </c:rich>
      </c:tx>
      <c:layout>
        <c:manualLayout>
          <c:xMode val="edge"/>
          <c:yMode val="edge"/>
          <c:x val="0.44528180354267299"/>
          <c:y val="0.90769781616597001"/>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5100</c:v>
                </c:pt>
                <c:pt idx="1">
                  <c:v>5565</c:v>
                </c:pt>
                <c:pt idx="2">
                  <c:v>4460</c:v>
                </c:pt>
                <c:pt idx="3">
                  <c:v>4165</c:v>
                </c:pt>
                <c:pt idx="4">
                  <c:v>5741</c:v>
                </c:pt>
                <c:pt idx="5">
                  <c:v>4134</c:v>
                </c:pt>
                <c:pt idx="6">
                  <c:v>2385</c:v>
                </c:pt>
                <c:pt idx="7">
                  <c:v>3118</c:v>
                </c:pt>
                <c:pt idx="8">
                  <c:v>2044</c:v>
                </c:pt>
                <c:pt idx="9">
                  <c:v>3512</c:v>
                </c:pt>
              </c:numCache>
            </c:numRef>
          </c:val>
          <c:extLst xmlns:c16r2="http://schemas.microsoft.com/office/drawing/2015/06/chart">
            <c:ext xmlns:c16="http://schemas.microsoft.com/office/drawing/2014/chart" uri="{C3380CC4-5D6E-409C-BE32-E72D297353CC}">
              <c16:uniqueId val="{00000000-C7EE-4316-8C89-055ED351ACE2}"/>
            </c:ext>
          </c:extLst>
        </c:ser>
        <c:dLbls>
          <c:showLegendKey val="0"/>
          <c:showVal val="0"/>
          <c:showCatName val="0"/>
          <c:showSerName val="0"/>
          <c:showPercent val="0"/>
          <c:showBubbleSize val="0"/>
        </c:dLbls>
        <c:gapWidth val="50"/>
        <c:overlap val="5"/>
        <c:axId val="220905560"/>
        <c:axId val="220905952"/>
      </c:barChart>
      <c:catAx>
        <c:axId val="22090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20905952"/>
        <c:crosses val="autoZero"/>
        <c:auto val="1"/>
        <c:lblAlgn val="ctr"/>
        <c:lblOffset val="100"/>
        <c:noMultiLvlLbl val="0"/>
      </c:catAx>
      <c:valAx>
        <c:axId val="22090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20905560"/>
        <c:crosses val="autoZero"/>
        <c:crossBetween val="between"/>
      </c:valAx>
      <c:spPr>
        <a:noFill/>
        <a:ln>
          <a:noFill/>
        </a:ln>
        <a:effectLst/>
      </c:spPr>
    </c:plotArea>
    <c:legend>
      <c:legendPos val="b"/>
      <c:layout>
        <c:manualLayout>
          <c:xMode val="edge"/>
          <c:yMode val="edge"/>
          <c:x val="0.63888166153143899"/>
          <c:y val="0.120134542524621"/>
          <c:w val="0.14091622605145401"/>
          <c:h val="9.766926862496090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8" tIns="46584" rIns="93168" bIns="46584" rtlCol="0"/>
          <a:lstStyle>
            <a:lvl1pPr algn="r">
              <a:defRPr sz="1200"/>
            </a:lvl1pPr>
          </a:lstStyle>
          <a:p>
            <a:fld id="{FC3051A0-402B-4895-8613-6F8B2E988428}" type="datetimeFigureOut">
              <a:rPr lang="en-US" smtClean="0"/>
              <a:t>1/5/2016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8" tIns="46584" rIns="93168" bIns="46584" rtlCol="0" anchor="b"/>
          <a:lstStyle>
            <a:lvl1pPr algn="r">
              <a:defRPr sz="1200"/>
            </a:lvl1pPr>
          </a:lstStyle>
          <a:p>
            <a:fld id="{2E8F8A0C-2150-4331-8880-109AE230C7DE}" type="slidenum">
              <a:rPr lang="en-US" smtClean="0"/>
              <a:t>‹#›</a:t>
            </a:fld>
            <a:endParaRPr lang="en-US"/>
          </a:p>
        </p:txBody>
      </p:sp>
    </p:spTree>
    <p:extLst>
      <p:ext uri="{BB962C8B-B14F-4D97-AF65-F5344CB8AC3E}">
        <p14:creationId xmlns:p14="http://schemas.microsoft.com/office/powerpoint/2010/main" val="304142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ec.ny.gov/animals/6965.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19" indent="-232919"/>
            <a:r>
              <a:rPr lang="en-US" altLang="en-US" dirty="0" smtClean="0"/>
              <a:t>INTRODUCTION</a:t>
            </a:r>
          </a:p>
          <a:p>
            <a:pPr marL="232919" indent="-232919"/>
            <a:endParaRPr lang="en-US" altLang="en-US" dirty="0" smtClean="0"/>
          </a:p>
          <a:p>
            <a:pPr marL="1617" indent="-1617"/>
            <a:r>
              <a:rPr lang="en-US" altLang="en-US" dirty="0" smtClean="0"/>
              <a:t>The purpose of this module is to define and describe a concept called wildlife impacts, as it relates to deer and deer management in New York State.</a:t>
            </a:r>
          </a:p>
          <a:p>
            <a:pPr marL="1617" indent="-1617"/>
            <a:endParaRPr lang="en-US" altLang="en-US" dirty="0" smtClean="0"/>
          </a:p>
          <a:p>
            <a:pPr marL="1617" indent="-1617"/>
            <a:r>
              <a:rPr lang="en-US" altLang="en-US" dirty="0" smtClean="0"/>
              <a:t>We begin the module by defining what we mean when we talk about wildlife impacts and providing general examples of deer-related impacts in New York.</a:t>
            </a:r>
          </a:p>
          <a:p>
            <a:endParaRPr lang="en-US" altLang="en-US" dirty="0"/>
          </a:p>
          <a:p>
            <a:r>
              <a:rPr lang="en-US" altLang="en-US" dirty="0" smtClean="0"/>
              <a:t>We conclude the module with discussion of how wildlife managers and citizens with a stake in deer management (i.e., stakeholders) can use the wildlife impacts concept as a focus for discussion about local deer management, including developing management objectives couched in terms of impacts desired by stakeholders.</a:t>
            </a:r>
          </a:p>
          <a:p>
            <a:pPr marL="1617" indent="-1617">
              <a:buFontTx/>
              <a:buAutoNum type="arabicParenR"/>
            </a:pPr>
            <a:endParaRPr lang="en-US" altLang="en-US" dirty="0" smtClean="0"/>
          </a:p>
          <a:p>
            <a:pPr marL="1617" indent="-1617"/>
            <a:endParaRPr lang="en-US" altLang="en-US" sz="1100" dirty="0"/>
          </a:p>
          <a:p>
            <a:pPr marL="1617" indent="-1617"/>
            <a:endParaRPr lang="en-US" dirty="0"/>
          </a:p>
        </p:txBody>
      </p:sp>
      <p:sp>
        <p:nvSpPr>
          <p:cNvPr id="4" name="Slide Number Placeholder 3"/>
          <p:cNvSpPr>
            <a:spLocks noGrp="1"/>
          </p:cNvSpPr>
          <p:nvPr>
            <p:ph type="sldNum" sz="quarter" idx="10"/>
          </p:nvPr>
        </p:nvSpPr>
        <p:spPr/>
        <p:txBody>
          <a:bodyPr/>
          <a:lstStyle/>
          <a:p>
            <a:fld id="{2E8F8A0C-2150-4331-8880-109AE230C7DE}" type="slidenum">
              <a:rPr lang="en-US" smtClean="0"/>
              <a:t>1</a:t>
            </a:fld>
            <a:endParaRPr lang="en-US"/>
          </a:p>
        </p:txBody>
      </p:sp>
    </p:spTree>
    <p:extLst>
      <p:ext uri="{BB962C8B-B14F-4D97-AF65-F5344CB8AC3E}">
        <p14:creationId xmlns:p14="http://schemas.microsoft.com/office/powerpoint/2010/main" val="291994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B0C8F-F339-49F1-8A32-5B429E2B372F}" type="slidenum">
              <a:rPr lang="en-US" altLang="en-US"/>
              <a:pPr/>
              <a:t>10</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sz="1400" dirty="0" smtClean="0">
                <a:cs typeface="Times New Roman" panose="02020603050405020304" pitchFamily="18" charset="0"/>
              </a:rPr>
              <a:t>The terms “effects” and “impacts” have a specific meaning in the definition of wildlife management provided here, so we provide more description of those terms in the remaining slides.</a:t>
            </a:r>
          </a:p>
          <a:p>
            <a:endParaRPr lang="en-US" altLang="en-US" sz="1400" dirty="0">
              <a:cs typeface="Times New Roman" panose="02020603050405020304" pitchFamily="18" charset="0"/>
            </a:endParaRPr>
          </a:p>
          <a:p>
            <a:endParaRPr lang="en-US" altLang="en-US" sz="1600" dirty="0"/>
          </a:p>
        </p:txBody>
      </p:sp>
    </p:spTree>
    <p:extLst>
      <p:ext uri="{BB962C8B-B14F-4D97-AF65-F5344CB8AC3E}">
        <p14:creationId xmlns:p14="http://schemas.microsoft.com/office/powerpoint/2010/main" val="313937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B0C8F-F339-49F1-8A32-5B429E2B372F}" type="slidenum">
              <a:rPr lang="en-US" altLang="en-US"/>
              <a:pPr/>
              <a:t>11</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sz="1400" dirty="0" smtClean="0">
                <a:cs typeface="Times New Roman" panose="02020603050405020304" pitchFamily="18" charset="0"/>
              </a:rPr>
              <a:t>Effects </a:t>
            </a:r>
            <a:r>
              <a:rPr lang="en-US" altLang="en-US" sz="1400" dirty="0">
                <a:cs typeface="Times New Roman" panose="02020603050405020304" pitchFamily="18" charset="0"/>
              </a:rPr>
              <a:t>are positive and negative outcomes of events or interactions --  interactions between wildlife  people, or land/habitats.</a:t>
            </a:r>
          </a:p>
          <a:p>
            <a:endParaRPr lang="en-US" altLang="en-US" sz="1400" dirty="0">
              <a:cs typeface="Times New Roman" panose="02020603050405020304" pitchFamily="18" charset="0"/>
            </a:endParaRPr>
          </a:p>
          <a:p>
            <a:endParaRPr lang="en-US" altLang="en-US" sz="1600" dirty="0"/>
          </a:p>
        </p:txBody>
      </p:sp>
    </p:spTree>
    <p:extLst>
      <p:ext uri="{BB962C8B-B14F-4D97-AF65-F5344CB8AC3E}">
        <p14:creationId xmlns:p14="http://schemas.microsoft.com/office/powerpoint/2010/main" val="283440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B0C8F-F339-49F1-8A32-5B429E2B372F}" type="slidenum">
              <a:rPr lang="en-US" altLang="en-US"/>
              <a:pPr/>
              <a:t>12</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en-US" sz="1400" dirty="0" smtClean="0">
                <a:cs typeface="Times New Roman" panose="02020603050405020304" pitchFamily="18" charset="0"/>
              </a:rPr>
              <a:t>Impacts</a:t>
            </a:r>
            <a:r>
              <a:rPr lang="en-US" altLang="en-US" sz="1400" dirty="0">
                <a:cs typeface="Times New Roman" panose="02020603050405020304" pitchFamily="18" charset="0"/>
              </a:rPr>
              <a:t>, therefore, are a subset of effects of wildlife-related interactions and events that are determined to be sufficiently important to warrant management attention; they can be thought of as the priority effects from a management perspective.  </a:t>
            </a:r>
            <a:r>
              <a:rPr lang="en-US" altLang="en-US" sz="1400" dirty="0" smtClean="0">
                <a:cs typeface="Times New Roman" panose="02020603050405020304" pitchFamily="18" charset="0"/>
              </a:rPr>
              <a:t>Or as stated previously, they can be thought of as the desired outcomes of a management program.</a:t>
            </a:r>
            <a:endParaRPr lang="en-US" altLang="en-US" sz="1400" dirty="0">
              <a:cs typeface="Times New Roman" panose="02020603050405020304" pitchFamily="18" charset="0"/>
            </a:endParaRPr>
          </a:p>
          <a:p>
            <a:endParaRPr lang="en-US" altLang="en-US" sz="1600" dirty="0"/>
          </a:p>
        </p:txBody>
      </p:sp>
    </p:spTree>
    <p:extLst>
      <p:ext uri="{BB962C8B-B14F-4D97-AF65-F5344CB8AC3E}">
        <p14:creationId xmlns:p14="http://schemas.microsoft.com/office/powerpoint/2010/main" val="424345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56989" indent="-291149" eaLnBrk="0" hangingPunct="0">
              <a:defRPr>
                <a:solidFill>
                  <a:schemeClr val="tx1"/>
                </a:solidFill>
                <a:latin typeface="Arial" panose="020B0604020202020204" pitchFamily="34" charset="0"/>
              </a:defRPr>
            </a:lvl2pPr>
            <a:lvl3pPr marL="1164598" indent="-232919" eaLnBrk="0" hangingPunct="0">
              <a:defRPr>
                <a:solidFill>
                  <a:schemeClr val="tx1"/>
                </a:solidFill>
                <a:latin typeface="Arial" panose="020B0604020202020204" pitchFamily="34" charset="0"/>
              </a:defRPr>
            </a:lvl3pPr>
            <a:lvl4pPr marL="1630437" indent="-232919" eaLnBrk="0" hangingPunct="0">
              <a:defRPr>
                <a:solidFill>
                  <a:schemeClr val="tx1"/>
                </a:solidFill>
                <a:latin typeface="Arial" panose="020B0604020202020204" pitchFamily="34" charset="0"/>
              </a:defRPr>
            </a:lvl4pPr>
            <a:lvl5pPr marL="2096277" indent="-232919" eaLnBrk="0" hangingPunct="0">
              <a:defRPr>
                <a:solidFill>
                  <a:schemeClr val="tx1"/>
                </a:solidFill>
                <a:latin typeface="Arial" panose="020B0604020202020204" pitchFamily="34" charset="0"/>
              </a:defRPr>
            </a:lvl5pPr>
            <a:lvl6pPr marL="2562115" indent="-232919" eaLnBrk="0" fontAlgn="base" hangingPunct="0">
              <a:spcBef>
                <a:spcPct val="0"/>
              </a:spcBef>
              <a:spcAft>
                <a:spcPct val="0"/>
              </a:spcAft>
              <a:defRPr>
                <a:solidFill>
                  <a:schemeClr val="tx1"/>
                </a:solidFill>
                <a:latin typeface="Arial" panose="020B0604020202020204" pitchFamily="34" charset="0"/>
              </a:defRPr>
            </a:lvl6pPr>
            <a:lvl7pPr marL="3027954" indent="-232919" eaLnBrk="0" fontAlgn="base" hangingPunct="0">
              <a:spcBef>
                <a:spcPct val="0"/>
              </a:spcBef>
              <a:spcAft>
                <a:spcPct val="0"/>
              </a:spcAft>
              <a:defRPr>
                <a:solidFill>
                  <a:schemeClr val="tx1"/>
                </a:solidFill>
                <a:latin typeface="Arial" panose="020B0604020202020204" pitchFamily="34" charset="0"/>
              </a:defRPr>
            </a:lvl7pPr>
            <a:lvl8pPr marL="3493793" indent="-232919" eaLnBrk="0" fontAlgn="base" hangingPunct="0">
              <a:spcBef>
                <a:spcPct val="0"/>
              </a:spcBef>
              <a:spcAft>
                <a:spcPct val="0"/>
              </a:spcAft>
              <a:defRPr>
                <a:solidFill>
                  <a:schemeClr val="tx1"/>
                </a:solidFill>
                <a:latin typeface="Arial" panose="020B0604020202020204" pitchFamily="34" charset="0"/>
              </a:defRPr>
            </a:lvl8pPr>
            <a:lvl9pPr marL="3959632" indent="-2329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DE889-F5AC-4306-B20E-BF35B747F184}"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
        <p:nvSpPr>
          <p:cNvPr id="118787" name="Rectangle 2"/>
          <p:cNvSpPr>
            <a:spLocks noGrp="1" noRot="1" noChangeAspect="1" noChangeArrowheads="1" noTextEdit="1"/>
          </p:cNvSpPr>
          <p:nvPr>
            <p:ph type="sldImg"/>
          </p:nvPr>
        </p:nvSpPr>
        <p:spPr bwMode="auto">
          <a:xfrm>
            <a:off x="1185863" y="706438"/>
            <a:ext cx="3797300" cy="2847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xfrm>
            <a:off x="876301" y="4015529"/>
            <a:ext cx="5515792" cy="50078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cs typeface="Times New Roman" panose="02020603050405020304" pitchFamily="18" charset="0"/>
              </a:rPr>
              <a:t>To illustrate the impact concept, </a:t>
            </a:r>
            <a:r>
              <a:rPr lang="en-US" altLang="en-US" sz="1400" dirty="0" smtClean="0">
                <a:cs typeface="Times New Roman" panose="02020603050405020304" pitchFamily="18" charset="0"/>
              </a:rPr>
              <a:t>we have chosen to use an </a:t>
            </a:r>
            <a:r>
              <a:rPr lang="en-US" altLang="en-US" sz="1400" dirty="0">
                <a:cs typeface="Times New Roman" panose="02020603050405020304" pitchFamily="18" charset="0"/>
              </a:rPr>
              <a:t>example related to deer fawn mortality.  </a:t>
            </a:r>
          </a:p>
          <a:p>
            <a:pPr eaLnBrk="1" hangingPunct="1"/>
            <a:endParaRPr lang="en-US" altLang="en-US" sz="1400" dirty="0">
              <a:cs typeface="Times New Roman" panose="02020603050405020304" pitchFamily="18" charset="0"/>
            </a:endParaRPr>
          </a:p>
          <a:p>
            <a:pPr eaLnBrk="1" hangingPunct="1"/>
            <a:endParaRPr lang="en-US" altLang="en-US" sz="1400" dirty="0">
              <a:cs typeface="Times New Roman" panose="02020603050405020304" pitchFamily="18" charset="0"/>
            </a:endParaRPr>
          </a:p>
          <a:p>
            <a:pPr eaLnBrk="1" hangingPunct="1"/>
            <a:endParaRPr lang="en-US" altLang="en-US" sz="800" dirty="0">
              <a:cs typeface="Times New Roman" panose="02020603050405020304" pitchFamily="18" charset="0"/>
            </a:endParaRPr>
          </a:p>
          <a:p>
            <a:pPr eaLnBrk="1" hangingPunct="1"/>
            <a:endParaRPr lang="en-US" altLang="en-US" sz="800" dirty="0">
              <a:cs typeface="Times New Roman" panose="02020603050405020304" pitchFamily="18" charset="0"/>
            </a:endParaRPr>
          </a:p>
          <a:p>
            <a:pPr eaLnBrk="1" hangingPunct="1"/>
            <a:endParaRPr lang="en-US" altLang="en-US" sz="800" dirty="0"/>
          </a:p>
        </p:txBody>
      </p:sp>
    </p:spTree>
    <p:extLst>
      <p:ext uri="{BB962C8B-B14F-4D97-AF65-F5344CB8AC3E}">
        <p14:creationId xmlns:p14="http://schemas.microsoft.com/office/powerpoint/2010/main" val="412830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56989" indent="-291149" eaLnBrk="0" hangingPunct="0">
              <a:defRPr>
                <a:solidFill>
                  <a:schemeClr val="tx1"/>
                </a:solidFill>
                <a:latin typeface="Arial" panose="020B0604020202020204" pitchFamily="34" charset="0"/>
              </a:defRPr>
            </a:lvl2pPr>
            <a:lvl3pPr marL="1164598" indent="-232919" eaLnBrk="0" hangingPunct="0">
              <a:defRPr>
                <a:solidFill>
                  <a:schemeClr val="tx1"/>
                </a:solidFill>
                <a:latin typeface="Arial" panose="020B0604020202020204" pitchFamily="34" charset="0"/>
              </a:defRPr>
            </a:lvl3pPr>
            <a:lvl4pPr marL="1630437" indent="-232919" eaLnBrk="0" hangingPunct="0">
              <a:defRPr>
                <a:solidFill>
                  <a:schemeClr val="tx1"/>
                </a:solidFill>
                <a:latin typeface="Arial" panose="020B0604020202020204" pitchFamily="34" charset="0"/>
              </a:defRPr>
            </a:lvl4pPr>
            <a:lvl5pPr marL="2096277" indent="-232919" eaLnBrk="0" hangingPunct="0">
              <a:defRPr>
                <a:solidFill>
                  <a:schemeClr val="tx1"/>
                </a:solidFill>
                <a:latin typeface="Arial" panose="020B0604020202020204" pitchFamily="34" charset="0"/>
              </a:defRPr>
            </a:lvl5pPr>
            <a:lvl6pPr marL="2562115" indent="-232919" eaLnBrk="0" fontAlgn="base" hangingPunct="0">
              <a:spcBef>
                <a:spcPct val="0"/>
              </a:spcBef>
              <a:spcAft>
                <a:spcPct val="0"/>
              </a:spcAft>
              <a:defRPr>
                <a:solidFill>
                  <a:schemeClr val="tx1"/>
                </a:solidFill>
                <a:latin typeface="Arial" panose="020B0604020202020204" pitchFamily="34" charset="0"/>
              </a:defRPr>
            </a:lvl6pPr>
            <a:lvl7pPr marL="3027954" indent="-232919" eaLnBrk="0" fontAlgn="base" hangingPunct="0">
              <a:spcBef>
                <a:spcPct val="0"/>
              </a:spcBef>
              <a:spcAft>
                <a:spcPct val="0"/>
              </a:spcAft>
              <a:defRPr>
                <a:solidFill>
                  <a:schemeClr val="tx1"/>
                </a:solidFill>
                <a:latin typeface="Arial" panose="020B0604020202020204" pitchFamily="34" charset="0"/>
              </a:defRPr>
            </a:lvl7pPr>
            <a:lvl8pPr marL="3493793" indent="-232919" eaLnBrk="0" fontAlgn="base" hangingPunct="0">
              <a:spcBef>
                <a:spcPct val="0"/>
              </a:spcBef>
              <a:spcAft>
                <a:spcPct val="0"/>
              </a:spcAft>
              <a:defRPr>
                <a:solidFill>
                  <a:schemeClr val="tx1"/>
                </a:solidFill>
                <a:latin typeface="Arial" panose="020B0604020202020204" pitchFamily="34" charset="0"/>
              </a:defRPr>
            </a:lvl8pPr>
            <a:lvl9pPr marL="3959632" indent="-2329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DE889-F5AC-4306-B20E-BF35B747F184}"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118787" name="Rectangle 2"/>
          <p:cNvSpPr>
            <a:spLocks noGrp="1" noRot="1" noChangeAspect="1" noChangeArrowheads="1" noTextEdit="1"/>
          </p:cNvSpPr>
          <p:nvPr>
            <p:ph type="sldImg"/>
          </p:nvPr>
        </p:nvSpPr>
        <p:spPr bwMode="auto">
          <a:xfrm>
            <a:off x="1185863" y="706438"/>
            <a:ext cx="3797300" cy="2847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xfrm>
            <a:off x="876301" y="4015529"/>
            <a:ext cx="5515792" cy="50078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cs typeface="Times New Roman" panose="02020603050405020304" pitchFamily="18" charset="0"/>
              </a:rPr>
              <a:t>A </a:t>
            </a:r>
            <a:r>
              <a:rPr lang="en-US" altLang="en-US" sz="1400" dirty="0">
                <a:cs typeface="Times New Roman" panose="02020603050405020304" pitchFamily="18" charset="0"/>
              </a:rPr>
              <a:t>few years ago, researchers found evidence that black bear predation is a significant source of fawn mortality in Pennsylvania.  Scientists now recognize bear predation as an event or interaction that can have an effect on fawn survival rates.  </a:t>
            </a:r>
            <a:endParaRPr lang="en-US" altLang="en-US" sz="1400" dirty="0" smtClean="0">
              <a:cs typeface="Times New Roman" panose="02020603050405020304" pitchFamily="18" charset="0"/>
            </a:endParaRPr>
          </a:p>
          <a:p>
            <a:endParaRPr lang="en-US" altLang="en-US" sz="1400" dirty="0" smtClean="0">
              <a:cs typeface="Times New Roman" panose="02020603050405020304" pitchFamily="18" charset="0"/>
            </a:endParaRPr>
          </a:p>
          <a:p>
            <a:r>
              <a:rPr lang="en-US" altLang="en-US" sz="1400" dirty="0" smtClean="0">
                <a:cs typeface="Times New Roman" panose="02020603050405020304" pitchFamily="18" charset="0"/>
              </a:rPr>
              <a:t>Many </a:t>
            </a:r>
            <a:r>
              <a:rPr lang="en-US" altLang="en-US" sz="1400" dirty="0" err="1">
                <a:cs typeface="Times New Roman" panose="02020603050405020304" pitchFamily="18" charset="0"/>
              </a:rPr>
              <a:t>nonhunters</a:t>
            </a:r>
            <a:r>
              <a:rPr lang="en-US" altLang="en-US" sz="1400" dirty="0">
                <a:cs typeface="Times New Roman" panose="02020603050405020304" pitchFamily="18" charset="0"/>
              </a:rPr>
              <a:t> don’t recognize that bear predation may influence fawn survival rates. Others do recognize that bears may influence fawn survival, but they don’t find that effect to be important enough to receive management attention.</a:t>
            </a:r>
            <a:r>
              <a:rPr lang="en-US" altLang="en-US" sz="900" dirty="0">
                <a:cs typeface="Times New Roman" panose="02020603050405020304" pitchFamily="18" charset="0"/>
              </a:rPr>
              <a:t> </a:t>
            </a:r>
          </a:p>
          <a:p>
            <a:pPr eaLnBrk="1" hangingPunct="1"/>
            <a:endParaRPr lang="en-US" altLang="en-US" sz="1400" dirty="0" smtClean="0">
              <a:cs typeface="Times New Roman" panose="02020603050405020304" pitchFamily="18" charset="0"/>
            </a:endParaRPr>
          </a:p>
          <a:p>
            <a:pPr eaLnBrk="1" hangingPunct="1"/>
            <a:endParaRPr lang="en-US" altLang="en-US" sz="1400" dirty="0">
              <a:cs typeface="Times New Roman" panose="02020603050405020304" pitchFamily="18" charset="0"/>
            </a:endParaRPr>
          </a:p>
          <a:p>
            <a:pPr eaLnBrk="1" hangingPunct="1"/>
            <a:r>
              <a:rPr lang="en-US" altLang="en-US" sz="1400" dirty="0" smtClean="0">
                <a:cs typeface="Times New Roman" panose="02020603050405020304" pitchFamily="18" charset="0"/>
              </a:rPr>
              <a:t>Some </a:t>
            </a:r>
            <a:r>
              <a:rPr lang="en-US" altLang="en-US" sz="1400" dirty="0">
                <a:cs typeface="Times New Roman" panose="02020603050405020304" pitchFamily="18" charset="0"/>
              </a:rPr>
              <a:t>deer hunters have read about those research findings, now recognize that effect, and they think it is a VERY important source of fawn mortality. Those hunters regard bear-related deer mortality as an impact that should be managed by their state wildlife agency.  </a:t>
            </a:r>
            <a:r>
              <a:rPr lang="en-US" altLang="en-US" sz="1400" dirty="0" smtClean="0">
                <a:cs typeface="Times New Roman" panose="02020603050405020304" pitchFamily="18" charset="0"/>
              </a:rPr>
              <a:t>In other words, one of the outcomes they desire from deer management is reduced bear-related mortality of deer fawns.</a:t>
            </a:r>
            <a:endParaRPr lang="en-US" altLang="en-US" sz="1400" dirty="0">
              <a:cs typeface="Times New Roman" panose="02020603050405020304" pitchFamily="18" charset="0"/>
            </a:endParaRPr>
          </a:p>
          <a:p>
            <a:pPr eaLnBrk="1" hangingPunct="1"/>
            <a:endParaRPr lang="en-US" altLang="en-US" sz="1400" dirty="0">
              <a:cs typeface="Times New Roman" panose="02020603050405020304" pitchFamily="18" charset="0"/>
            </a:endParaRPr>
          </a:p>
          <a:p>
            <a:pPr eaLnBrk="1" hangingPunct="1"/>
            <a:endParaRPr lang="en-US" altLang="en-US" sz="900" dirty="0">
              <a:cs typeface="Times New Roman" panose="02020603050405020304" pitchFamily="18" charset="0"/>
            </a:endParaRPr>
          </a:p>
          <a:p>
            <a:pPr eaLnBrk="1" hangingPunct="1"/>
            <a:r>
              <a:rPr lang="en-US" altLang="en-US" sz="1400" dirty="0">
                <a:cs typeface="Times New Roman" panose="02020603050405020304" pitchFamily="18" charset="0"/>
              </a:rPr>
              <a:t>If a stakeholder recognizes an effect and regards it as </a:t>
            </a:r>
            <a:r>
              <a:rPr lang="en-US" altLang="en-US" sz="1400" dirty="0" smtClean="0">
                <a:cs typeface="Times New Roman" panose="02020603050405020304" pitchFamily="18" charset="0"/>
              </a:rPr>
              <a:t>enough to be a focus of management, </a:t>
            </a:r>
            <a:r>
              <a:rPr lang="en-US" altLang="en-US" sz="1400" dirty="0">
                <a:cs typeface="Times New Roman" panose="02020603050405020304" pitchFamily="18" charset="0"/>
              </a:rPr>
              <a:t>then that effect is an impact for that stakeholder. </a:t>
            </a:r>
          </a:p>
          <a:p>
            <a:pPr eaLnBrk="1" hangingPunct="1"/>
            <a:endParaRPr lang="en-US" altLang="en-US" sz="1400" dirty="0">
              <a:cs typeface="Times New Roman" panose="02020603050405020304" pitchFamily="18" charset="0"/>
            </a:endParaRPr>
          </a:p>
          <a:p>
            <a:pPr eaLnBrk="1" hangingPunct="1"/>
            <a:r>
              <a:rPr lang="en-US" altLang="en-US" sz="1400" dirty="0">
                <a:cs typeface="Times New Roman" panose="02020603050405020304" pitchFamily="18" charset="0"/>
              </a:rPr>
              <a:t>Understanding how various stakeholders define impacts is an important foundation for deer management decisions.</a:t>
            </a:r>
          </a:p>
          <a:p>
            <a:pPr eaLnBrk="1" hangingPunct="1"/>
            <a:endParaRPr lang="en-US" altLang="en-US" sz="1400" dirty="0">
              <a:cs typeface="Times New Roman" panose="02020603050405020304" pitchFamily="18" charset="0"/>
            </a:endParaRPr>
          </a:p>
          <a:p>
            <a:pPr eaLnBrk="1" hangingPunct="1"/>
            <a:endParaRPr lang="en-US" altLang="en-US" sz="800" dirty="0">
              <a:cs typeface="Times New Roman" panose="02020603050405020304" pitchFamily="18" charset="0"/>
            </a:endParaRPr>
          </a:p>
          <a:p>
            <a:pPr eaLnBrk="1" hangingPunct="1"/>
            <a:endParaRPr lang="en-US" altLang="en-US" sz="800" dirty="0">
              <a:cs typeface="Times New Roman" panose="02020603050405020304" pitchFamily="18" charset="0"/>
            </a:endParaRPr>
          </a:p>
          <a:p>
            <a:pPr eaLnBrk="1" hangingPunct="1"/>
            <a:endParaRPr lang="en-US" altLang="en-US" sz="800" dirty="0"/>
          </a:p>
        </p:txBody>
      </p:sp>
    </p:spTree>
    <p:extLst>
      <p:ext uri="{BB962C8B-B14F-4D97-AF65-F5344CB8AC3E}">
        <p14:creationId xmlns:p14="http://schemas.microsoft.com/office/powerpoint/2010/main" val="158829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56989" indent="-291149" eaLnBrk="0" hangingPunct="0">
              <a:defRPr>
                <a:solidFill>
                  <a:schemeClr val="tx1"/>
                </a:solidFill>
                <a:latin typeface="Arial" panose="020B0604020202020204" pitchFamily="34" charset="0"/>
              </a:defRPr>
            </a:lvl2pPr>
            <a:lvl3pPr marL="1164598" indent="-232919" eaLnBrk="0" hangingPunct="0">
              <a:defRPr>
                <a:solidFill>
                  <a:schemeClr val="tx1"/>
                </a:solidFill>
                <a:latin typeface="Arial" panose="020B0604020202020204" pitchFamily="34" charset="0"/>
              </a:defRPr>
            </a:lvl3pPr>
            <a:lvl4pPr marL="1630437" indent="-232919" eaLnBrk="0" hangingPunct="0">
              <a:defRPr>
                <a:solidFill>
                  <a:schemeClr val="tx1"/>
                </a:solidFill>
                <a:latin typeface="Arial" panose="020B0604020202020204" pitchFamily="34" charset="0"/>
              </a:defRPr>
            </a:lvl4pPr>
            <a:lvl5pPr marL="2096277" indent="-232919" eaLnBrk="0" hangingPunct="0">
              <a:defRPr>
                <a:solidFill>
                  <a:schemeClr val="tx1"/>
                </a:solidFill>
                <a:latin typeface="Arial" panose="020B0604020202020204" pitchFamily="34" charset="0"/>
              </a:defRPr>
            </a:lvl5pPr>
            <a:lvl6pPr marL="2562115" indent="-232919" eaLnBrk="0" fontAlgn="base" hangingPunct="0">
              <a:spcBef>
                <a:spcPct val="0"/>
              </a:spcBef>
              <a:spcAft>
                <a:spcPct val="0"/>
              </a:spcAft>
              <a:defRPr>
                <a:solidFill>
                  <a:schemeClr val="tx1"/>
                </a:solidFill>
                <a:latin typeface="Arial" panose="020B0604020202020204" pitchFamily="34" charset="0"/>
              </a:defRPr>
            </a:lvl6pPr>
            <a:lvl7pPr marL="3027954" indent="-232919" eaLnBrk="0" fontAlgn="base" hangingPunct="0">
              <a:spcBef>
                <a:spcPct val="0"/>
              </a:spcBef>
              <a:spcAft>
                <a:spcPct val="0"/>
              </a:spcAft>
              <a:defRPr>
                <a:solidFill>
                  <a:schemeClr val="tx1"/>
                </a:solidFill>
                <a:latin typeface="Arial" panose="020B0604020202020204" pitchFamily="34" charset="0"/>
              </a:defRPr>
            </a:lvl7pPr>
            <a:lvl8pPr marL="3493793" indent="-232919" eaLnBrk="0" fontAlgn="base" hangingPunct="0">
              <a:spcBef>
                <a:spcPct val="0"/>
              </a:spcBef>
              <a:spcAft>
                <a:spcPct val="0"/>
              </a:spcAft>
              <a:defRPr>
                <a:solidFill>
                  <a:schemeClr val="tx1"/>
                </a:solidFill>
                <a:latin typeface="Arial" panose="020B0604020202020204" pitchFamily="34" charset="0"/>
              </a:defRPr>
            </a:lvl8pPr>
            <a:lvl9pPr marL="3959632" indent="-23291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0DE889-F5AC-4306-B20E-BF35B747F184}"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
        <p:nvSpPr>
          <p:cNvPr id="118787" name="Rectangle 2"/>
          <p:cNvSpPr>
            <a:spLocks noGrp="1" noRot="1" noChangeAspect="1" noChangeArrowheads="1" noTextEdit="1"/>
          </p:cNvSpPr>
          <p:nvPr>
            <p:ph type="sldImg"/>
          </p:nvPr>
        </p:nvSpPr>
        <p:spPr bwMode="auto">
          <a:xfrm>
            <a:off x="1185863" y="706438"/>
            <a:ext cx="3797300" cy="28479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xfrm>
            <a:off x="876301" y="4015529"/>
            <a:ext cx="5515792" cy="50078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smtClean="0">
                <a:cs typeface="Times New Roman" panose="02020603050405020304" pitchFamily="18" charset="0"/>
              </a:rPr>
              <a:t>Those </a:t>
            </a:r>
            <a:r>
              <a:rPr lang="en-US" altLang="en-US" sz="1400" dirty="0">
                <a:cs typeface="Times New Roman" panose="02020603050405020304" pitchFamily="18" charset="0"/>
              </a:rPr>
              <a:t>hunters regard bear-related deer mortality as an impact that should be managed by their state wildlife agency.  </a:t>
            </a:r>
            <a:r>
              <a:rPr lang="en-US" altLang="en-US" sz="1400" dirty="0" smtClean="0">
                <a:cs typeface="Times New Roman" panose="02020603050405020304" pitchFamily="18" charset="0"/>
              </a:rPr>
              <a:t>In other words, one of the outcomes they desire from deer management is reduced bear-related mortality of deer fawns.</a:t>
            </a:r>
            <a:endParaRPr lang="en-US" altLang="en-US" sz="1400" dirty="0">
              <a:cs typeface="Times New Roman" panose="02020603050405020304" pitchFamily="18" charset="0"/>
            </a:endParaRPr>
          </a:p>
          <a:p>
            <a:pPr eaLnBrk="1" hangingPunct="1"/>
            <a:endParaRPr lang="en-US" altLang="en-US" sz="1400" dirty="0">
              <a:cs typeface="Times New Roman" panose="02020603050405020304" pitchFamily="18" charset="0"/>
            </a:endParaRPr>
          </a:p>
          <a:p>
            <a:pPr eaLnBrk="1" hangingPunct="1"/>
            <a:endParaRPr lang="en-US" altLang="en-US" sz="900" dirty="0">
              <a:cs typeface="Times New Roman" panose="02020603050405020304" pitchFamily="18" charset="0"/>
            </a:endParaRPr>
          </a:p>
          <a:p>
            <a:pPr eaLnBrk="1" hangingPunct="1"/>
            <a:r>
              <a:rPr lang="en-US" altLang="en-US" sz="1400" dirty="0">
                <a:cs typeface="Times New Roman" panose="02020603050405020304" pitchFamily="18" charset="0"/>
              </a:rPr>
              <a:t>If a </a:t>
            </a:r>
            <a:r>
              <a:rPr lang="en-US" altLang="en-US" sz="1400" dirty="0" smtClean="0">
                <a:cs typeface="Times New Roman" panose="02020603050405020304" pitchFamily="18" charset="0"/>
              </a:rPr>
              <a:t>stakeholder (like deer hunters) recognize </a:t>
            </a:r>
            <a:r>
              <a:rPr lang="en-US" altLang="en-US" sz="1400" dirty="0">
                <a:cs typeface="Times New Roman" panose="02020603050405020304" pitchFamily="18" charset="0"/>
              </a:rPr>
              <a:t>an effect and </a:t>
            </a:r>
            <a:r>
              <a:rPr lang="en-US" altLang="en-US" sz="1400" dirty="0" smtClean="0">
                <a:cs typeface="Times New Roman" panose="02020603050405020304" pitchFamily="18" charset="0"/>
              </a:rPr>
              <a:t>regard </a:t>
            </a:r>
            <a:r>
              <a:rPr lang="en-US" altLang="en-US" sz="1400" dirty="0">
                <a:cs typeface="Times New Roman" panose="02020603050405020304" pitchFamily="18" charset="0"/>
              </a:rPr>
              <a:t>it as </a:t>
            </a:r>
            <a:r>
              <a:rPr lang="en-US" altLang="en-US" sz="1400" dirty="0" smtClean="0">
                <a:cs typeface="Times New Roman" panose="02020603050405020304" pitchFamily="18" charset="0"/>
              </a:rPr>
              <a:t>important enough to be a focus of management, </a:t>
            </a:r>
            <a:r>
              <a:rPr lang="en-US" altLang="en-US" sz="1400" dirty="0">
                <a:cs typeface="Times New Roman" panose="02020603050405020304" pitchFamily="18" charset="0"/>
              </a:rPr>
              <a:t>then that effect is an impact for that </a:t>
            </a:r>
            <a:r>
              <a:rPr lang="en-US" altLang="en-US" sz="1400" dirty="0" smtClean="0">
                <a:cs typeface="Times New Roman" panose="02020603050405020304" pitchFamily="18" charset="0"/>
              </a:rPr>
              <a:t>stakeholder group.</a:t>
            </a:r>
            <a:endParaRPr lang="en-US" altLang="en-US" sz="1400" dirty="0">
              <a:cs typeface="Times New Roman" panose="02020603050405020304" pitchFamily="18" charset="0"/>
            </a:endParaRPr>
          </a:p>
          <a:p>
            <a:pPr eaLnBrk="1" hangingPunct="1"/>
            <a:endParaRPr lang="en-US" altLang="en-US" sz="1400" dirty="0">
              <a:cs typeface="Times New Roman" panose="02020603050405020304" pitchFamily="18" charset="0"/>
            </a:endParaRPr>
          </a:p>
          <a:p>
            <a:pPr eaLnBrk="1" hangingPunct="1"/>
            <a:r>
              <a:rPr lang="en-US" altLang="en-US" sz="1400" dirty="0">
                <a:cs typeface="Times New Roman" panose="02020603050405020304" pitchFamily="18" charset="0"/>
              </a:rPr>
              <a:t>Understanding how various stakeholders define impacts is an important foundation for deer management decisions.</a:t>
            </a:r>
          </a:p>
          <a:p>
            <a:pPr eaLnBrk="1" hangingPunct="1"/>
            <a:endParaRPr lang="en-US" altLang="en-US" sz="1400" dirty="0">
              <a:cs typeface="Times New Roman" panose="02020603050405020304" pitchFamily="18" charset="0"/>
            </a:endParaRPr>
          </a:p>
          <a:p>
            <a:pPr eaLnBrk="1" hangingPunct="1"/>
            <a:endParaRPr lang="en-US" altLang="en-US" sz="800" dirty="0">
              <a:cs typeface="Times New Roman" panose="02020603050405020304" pitchFamily="18" charset="0"/>
            </a:endParaRPr>
          </a:p>
          <a:p>
            <a:pPr eaLnBrk="1" hangingPunct="1"/>
            <a:endParaRPr lang="en-US" altLang="en-US" sz="800" dirty="0">
              <a:cs typeface="Times New Roman" panose="02020603050405020304" pitchFamily="18" charset="0"/>
            </a:endParaRPr>
          </a:p>
          <a:p>
            <a:pPr eaLnBrk="1" hangingPunct="1"/>
            <a:endParaRPr lang="en-US" altLang="en-US" sz="800" dirty="0"/>
          </a:p>
        </p:txBody>
      </p:sp>
    </p:spTree>
    <p:extLst>
      <p:ext uri="{BB962C8B-B14F-4D97-AF65-F5344CB8AC3E}">
        <p14:creationId xmlns:p14="http://schemas.microsoft.com/office/powerpoint/2010/main" val="178270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C3454-3F1B-4FEE-B8EF-35C9EEBB5375}" type="slidenum">
              <a:rPr lang="en-US" altLang="en-US"/>
              <a:pPr/>
              <a:t>16</a:t>
            </a:fld>
            <a:endParaRPr lang="en-US" altLang="en-US"/>
          </a:p>
        </p:txBody>
      </p:sp>
      <p:sp>
        <p:nvSpPr>
          <p:cNvPr id="82946"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sz="1400" dirty="0"/>
              <a:t>Based on a wealth of experience and stakeholder input over many years, several broad categories of deer-related impacts have emerged.  We have labeled these categories of impacts as ecological, economic, health/safety, sociological, and psychological.  </a:t>
            </a:r>
          </a:p>
          <a:p>
            <a:endParaRPr lang="en-US" altLang="en-US" sz="1400" dirty="0"/>
          </a:p>
          <a:p>
            <a:r>
              <a:rPr lang="en-US" altLang="en-US" sz="1400" dirty="0"/>
              <a:t>We briefly define each of these broad categories of impacts in the following slides.   </a:t>
            </a:r>
          </a:p>
        </p:txBody>
      </p:sp>
    </p:spTree>
    <p:extLst>
      <p:ext uri="{BB962C8B-B14F-4D97-AF65-F5344CB8AC3E}">
        <p14:creationId xmlns:p14="http://schemas.microsoft.com/office/powerpoint/2010/main" val="189821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8953E-D443-42F5-AD69-67A1EA821AFD}" type="slidenum">
              <a:rPr lang="en-US" altLang="en-US"/>
              <a:pPr/>
              <a:t>17</a:t>
            </a:fld>
            <a:endParaRPr lang="en-US" altLang="en-US"/>
          </a:p>
        </p:txBody>
      </p:sp>
      <p:sp>
        <p:nvSpPr>
          <p:cNvPr id="110594" name="Rectangle 2"/>
          <p:cNvSpPr>
            <a:spLocks noGrp="1" noRot="1" noChangeAspect="1" noChangeArrowheads="1" noTextEdit="1"/>
          </p:cNvSpPr>
          <p:nvPr>
            <p:ph type="sldImg"/>
          </p:nvPr>
        </p:nvSpPr>
        <p:spPr bwMode="auto">
          <a:xfrm>
            <a:off x="1182688" y="696913"/>
            <a:ext cx="4205287" cy="315595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621792" y="3974592"/>
            <a:ext cx="5583936" cy="4624578"/>
          </a:xfrm>
          <a:prstGeom prst="rect">
            <a:avLst/>
          </a:prstGeom>
          <a:solidFill>
            <a:srgbClr val="FFFFFF"/>
          </a:solidFill>
          <a:ln>
            <a:solidFill>
              <a:srgbClr val="000000"/>
            </a:solidFill>
            <a:miter lim="800000"/>
            <a:headEnd/>
            <a:tailEnd/>
          </a:ln>
        </p:spPr>
        <p:txBody>
          <a:bodyPr/>
          <a:lstStyle/>
          <a:p>
            <a:r>
              <a:rPr lang="en-US" altLang="en-US" dirty="0" smtClean="0"/>
              <a:t>Deer are the largest native herbivore in New York State (other than moose), and their foraging habits can have profound ecological impacts, especially when numbers of deer on the land are high. </a:t>
            </a:r>
          </a:p>
          <a:p>
            <a:endParaRPr lang="en-US" altLang="en-US" dirty="0"/>
          </a:p>
          <a:p>
            <a:r>
              <a:rPr lang="en-US" altLang="en-US" dirty="0" smtClean="0"/>
              <a:t>Some of the effects of deer foraging are easily observed.  For example, </a:t>
            </a:r>
            <a:r>
              <a:rPr lang="en-US" altLang="en-US" dirty="0"/>
              <a:t>this photo of a hillside in Pennsylvania </a:t>
            </a:r>
            <a:r>
              <a:rPr lang="en-US" altLang="en-US" dirty="0" smtClean="0"/>
              <a:t>demonstrates how an abundant deer population can denude a forest floor of nearly all herbaceous plants, shrubs, and tree seedlings. Many scientists and conservationists are concerned about the effects that deer feeding is having on forest regeneration in New York and across the northeastern United States. </a:t>
            </a:r>
          </a:p>
          <a:p>
            <a:endParaRPr lang="en-US" altLang="en-US" dirty="0"/>
          </a:p>
          <a:p>
            <a:r>
              <a:rPr lang="en-US" altLang="en-US" dirty="0" smtClean="0"/>
              <a:t>Many of the ecological effects associated with deer foraging activities are more subtle and difficult for the average resident to observe. For example, deer browsing can lead to changes in the structure and diversity of plant communities, which in turn can change the structure and diversity of animal communities in a given area. Sustained ecological damage associated with deer foraging can create a tipping point at which ecosystems change from one state to another. For example, with sustained heavy deer browsing, a forested area may lose its ability to regenerate after a disturbance (like a timber harvest), because deer foraging has led to changes in nutrient cycling, soil composition, and other ecological processes necessary to sustain the forest. </a:t>
            </a:r>
          </a:p>
          <a:p>
            <a:endParaRPr lang="en-US" altLang="en-US" dirty="0"/>
          </a:p>
          <a:p>
            <a:r>
              <a:rPr lang="en-US" dirty="0" smtClean="0"/>
              <a:t>(For more on this topic, see Cote </a:t>
            </a:r>
            <a:r>
              <a:rPr lang="en-US" dirty="0"/>
              <a:t>et al., Annual Review of Ecological and Evolutionary Systems 2004, Volume 35, pages </a:t>
            </a:r>
            <a:r>
              <a:rPr lang="en-US" dirty="0" smtClean="0"/>
              <a:t>113–147.)</a:t>
            </a:r>
            <a:endParaRPr lang="en-US" dirty="0"/>
          </a:p>
          <a:p>
            <a:endParaRPr lang="en-US" altLang="en-US" dirty="0"/>
          </a:p>
        </p:txBody>
      </p:sp>
    </p:spTree>
    <p:extLst>
      <p:ext uri="{BB962C8B-B14F-4D97-AF65-F5344CB8AC3E}">
        <p14:creationId xmlns:p14="http://schemas.microsoft.com/office/powerpoint/2010/main" val="312803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F81B1-44CD-4262-9729-2F772BC3850E}" type="slidenum">
              <a:rPr lang="en-US" altLang="en-US"/>
              <a:pPr/>
              <a:t>18</a:t>
            </a:fld>
            <a:endParaRPr lang="en-US" altLang="en-US"/>
          </a:p>
        </p:txBody>
      </p:sp>
      <p:sp>
        <p:nvSpPr>
          <p:cNvPr id="74754"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Expenditures, primarily related to regulated hunting, represent an important economic impact associated with presence of deer</a:t>
            </a:r>
            <a:r>
              <a:rPr lang="en-US" altLang="en-US" dirty="0"/>
              <a:t>. </a:t>
            </a:r>
            <a:r>
              <a:rPr lang="en-US" altLang="en-US" dirty="0" smtClean="0"/>
              <a:t>Many communities welcome the economic impact associated with hunter purchases of food, fuel, lodging, and equipment. Deer hunting is often regarded as a significant positive economic activity, especially in rural areas of the state. </a:t>
            </a:r>
          </a:p>
          <a:p>
            <a:endParaRPr lang="en-US" altLang="en-US" dirty="0"/>
          </a:p>
          <a:p>
            <a:r>
              <a:rPr lang="en-US" altLang="en-US" dirty="0" smtClean="0"/>
              <a:t>According to the New York State Department of Environmental Conservation (NYSDEC): </a:t>
            </a:r>
          </a:p>
          <a:p>
            <a:endParaRPr lang="en-US" altLang="en-US" dirty="0"/>
          </a:p>
          <a:p>
            <a:pPr lvl="1"/>
            <a:r>
              <a:rPr lang="en-US" altLang="en-US" dirty="0" smtClean="0"/>
              <a:t>“</a:t>
            </a:r>
            <a:r>
              <a:rPr lang="en-US" dirty="0"/>
              <a:t>Each year, more than 500,000 deer hunters contribute nearly $690 million to New York State's economy through hunting related expenses, and through license purchases and federal excise taxes hunters generate over $35 million to support management activities of NYSDEC. </a:t>
            </a:r>
            <a:endParaRPr lang="en-US" dirty="0" smtClean="0"/>
          </a:p>
          <a:p>
            <a:pPr lvl="1" algn="r"/>
            <a:r>
              <a:rPr lang="en-US" altLang="en-US" dirty="0" smtClean="0"/>
              <a:t>(</a:t>
            </a:r>
            <a:r>
              <a:rPr lang="en-US" altLang="en-US" dirty="0"/>
              <a:t>NYSDEC website, http://</a:t>
            </a:r>
            <a:r>
              <a:rPr lang="en-US" altLang="en-US" dirty="0" smtClean="0"/>
              <a:t>www.dec.ny.gov/animals/6965.html)</a:t>
            </a:r>
            <a:endParaRPr lang="en-US" altLang="en-US" dirty="0"/>
          </a:p>
        </p:txBody>
      </p:sp>
    </p:spTree>
    <p:extLst>
      <p:ext uri="{BB962C8B-B14F-4D97-AF65-F5344CB8AC3E}">
        <p14:creationId xmlns:p14="http://schemas.microsoft.com/office/powerpoint/2010/main" val="2628529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09089-9F78-4FA2-BB5D-B29444239B4E}" type="slidenum">
              <a:rPr lang="en-US" altLang="en-US"/>
              <a:pPr/>
              <a:t>19</a:t>
            </a:fld>
            <a:endParaRPr lang="en-US" altLang="en-US"/>
          </a:p>
        </p:txBody>
      </p:sp>
      <p:sp>
        <p:nvSpPr>
          <p:cNvPr id="103426"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On the negative side of the economic ledger, deer foraging results in significant economic damage to producers of row crops, fruits, and tree nursery stock.</a:t>
            </a:r>
          </a:p>
          <a:p>
            <a:endParaRPr lang="en-US" altLang="en-US" dirty="0"/>
          </a:p>
          <a:p>
            <a:r>
              <a:rPr lang="en-US" altLang="en-US" dirty="0" smtClean="0"/>
              <a:t>Costs associated with deer-vehicle collisions also run into the millions of dollars annually in New York State, though exact estimates of such costs are difficult to estimate.  And, while this represents a negative economic impact to residents, it could be considered a positive economic impact for vehicle repair businesses.</a:t>
            </a:r>
          </a:p>
          <a:p>
            <a:endParaRPr lang="en-US" altLang="en-US" dirty="0"/>
          </a:p>
          <a:p>
            <a:endParaRPr lang="en-US" altLang="en-US" dirty="0"/>
          </a:p>
        </p:txBody>
      </p:sp>
    </p:spTree>
    <p:extLst>
      <p:ext uri="{BB962C8B-B14F-4D97-AF65-F5344CB8AC3E}">
        <p14:creationId xmlns:p14="http://schemas.microsoft.com/office/powerpoint/2010/main" val="305808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67DAC-2D19-4F3C-80FB-34DC72B00227}" type="slidenum">
              <a:rPr lang="en-US" altLang="en-US"/>
              <a:pPr/>
              <a:t>2</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sz="1400" dirty="0"/>
              <a:t>We find that a useful way to begin discussion about the impact concept is to spend a few moments contemplating a very basic </a:t>
            </a:r>
            <a:r>
              <a:rPr lang="en-US" altLang="en-US" sz="1400" dirty="0" smtClean="0"/>
              <a:t>question</a:t>
            </a:r>
          </a:p>
          <a:p>
            <a:endParaRPr lang="en-US" altLang="en-US" sz="1400" dirty="0"/>
          </a:p>
          <a:p>
            <a:r>
              <a:rPr lang="en-US" altLang="en-US" sz="1400" dirty="0" smtClean="0"/>
              <a:t> </a:t>
            </a:r>
            <a:r>
              <a:rPr lang="en-US" altLang="en-US" sz="1400" dirty="0"/>
              <a:t>– what is wildlife management?  </a:t>
            </a:r>
          </a:p>
          <a:p>
            <a:endParaRPr lang="en-US" altLang="en-US" sz="1400" dirty="0"/>
          </a:p>
          <a:p>
            <a:r>
              <a:rPr lang="en-US" altLang="en-US" sz="1400" dirty="0" smtClean="0"/>
              <a:t>We ask people, “What </a:t>
            </a:r>
            <a:r>
              <a:rPr lang="en-US" altLang="en-US" sz="1400" dirty="0"/>
              <a:t>is it that comes to mind when you think about the phrase </a:t>
            </a:r>
            <a:r>
              <a:rPr lang="en-US" altLang="en-US" sz="1400" dirty="0" smtClean="0"/>
              <a:t>‘wildlife </a:t>
            </a:r>
            <a:r>
              <a:rPr lang="en-US" altLang="en-US" sz="1400" dirty="0"/>
              <a:t>management</a:t>
            </a:r>
            <a:r>
              <a:rPr lang="en-US" altLang="en-US" sz="1400" dirty="0" smtClean="0"/>
              <a:t>?’ ”  </a:t>
            </a:r>
            <a:endParaRPr lang="en-US" altLang="en-US" sz="1400" dirty="0"/>
          </a:p>
          <a:p>
            <a:endParaRPr lang="en-US" altLang="en-US" sz="1400" dirty="0"/>
          </a:p>
          <a:p>
            <a:endParaRPr lang="en-US" altLang="en-US" sz="1400" dirty="0"/>
          </a:p>
        </p:txBody>
      </p:sp>
    </p:spTree>
    <p:extLst>
      <p:ext uri="{BB962C8B-B14F-4D97-AF65-F5344CB8AC3E}">
        <p14:creationId xmlns:p14="http://schemas.microsoft.com/office/powerpoint/2010/main" val="1090187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03EA1-8A86-4159-884E-4AE686D47598}" type="slidenum">
              <a:rPr lang="en-US" altLang="en-US"/>
              <a:pPr/>
              <a:t>20</a:t>
            </a:fld>
            <a:endParaRPr lang="en-US" altLang="en-US"/>
          </a:p>
        </p:txBody>
      </p:sp>
      <p:sp>
        <p:nvSpPr>
          <p:cNvPr id="119810"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endParaRPr lang="en-US" altLang="en-US" dirty="0"/>
          </a:p>
          <a:p>
            <a:r>
              <a:rPr lang="en-US" altLang="en-US" dirty="0" smtClean="0"/>
              <a:t>Lyme disease and Deer related vehicular accidents (DRVAs) represent perhaps the most common sources of concerns about threats deer present to human health and safety.</a:t>
            </a:r>
          </a:p>
          <a:p>
            <a:endParaRPr lang="en-US" altLang="en-US" dirty="0"/>
          </a:p>
          <a:p>
            <a:endParaRPr lang="en-US" dirty="0" smtClean="0"/>
          </a:p>
          <a:p>
            <a:r>
              <a:rPr lang="en-US" dirty="0" smtClean="0"/>
              <a:t>Deer-vehicle collisions are difficult to estimate, because no single</a:t>
            </a:r>
            <a:r>
              <a:rPr lang="en-US" baseline="0" dirty="0" smtClean="0"/>
              <a:t> government or nongovernment organization tracks these incidents. </a:t>
            </a:r>
            <a:r>
              <a:rPr lang="en-US" dirty="0" smtClean="0"/>
              <a:t>State </a:t>
            </a:r>
            <a:r>
              <a:rPr lang="en-US" dirty="0"/>
              <a:t>Farm </a:t>
            </a:r>
            <a:r>
              <a:rPr lang="en-US" dirty="0" smtClean="0"/>
              <a:t>Insurance Company used their own </a:t>
            </a:r>
            <a:r>
              <a:rPr lang="en-US" dirty="0"/>
              <a:t>claims data and state licensed driver figures to </a:t>
            </a:r>
            <a:r>
              <a:rPr lang="en-US" dirty="0" smtClean="0"/>
              <a:t>estimate the number of deer-related vehicle accidents in New York,</a:t>
            </a:r>
            <a:r>
              <a:rPr lang="en-US" baseline="0" dirty="0" smtClean="0"/>
              <a:t> so their data provides one reasonable estimate. </a:t>
            </a:r>
            <a:r>
              <a:rPr lang="en-US" dirty="0" smtClean="0"/>
              <a:t>They estimated that motorists </a:t>
            </a:r>
            <a:r>
              <a:rPr lang="en-US" dirty="0"/>
              <a:t>hit </a:t>
            </a:r>
            <a:r>
              <a:rPr lang="en-US" dirty="0" smtClean="0"/>
              <a:t>80,262 </a:t>
            </a:r>
            <a:r>
              <a:rPr lang="en-US" dirty="0"/>
              <a:t>deer on New York roadways between </a:t>
            </a:r>
            <a:r>
              <a:rPr lang="en-US" dirty="0" smtClean="0"/>
              <a:t>July 1, 2011 and </a:t>
            </a:r>
            <a:r>
              <a:rPr lang="en-US" dirty="0"/>
              <a:t>June </a:t>
            </a:r>
            <a:r>
              <a:rPr lang="en-US" dirty="0" smtClean="0"/>
              <a:t>30, 2012. By that estimate, New York State had the third highest rate of deer-related vehicle accidents (only Pennsylvania and Michigan had more accidents during that period, estimated at 115,571 </a:t>
            </a:r>
            <a:r>
              <a:rPr lang="en-US" dirty="0"/>
              <a:t>and </a:t>
            </a:r>
            <a:r>
              <a:rPr lang="en-US" dirty="0" smtClean="0"/>
              <a:t>97,856, respectively).</a:t>
            </a:r>
          </a:p>
          <a:p>
            <a:endParaRPr lang="en-US" dirty="0"/>
          </a:p>
          <a:p>
            <a:r>
              <a:rPr lang="en-US" dirty="0" smtClean="0"/>
              <a:t>The New York State Department of Transportation reported that in 2011</a:t>
            </a:r>
            <a:r>
              <a:rPr lang="en-US" dirty="0"/>
              <a:t>, there were </a:t>
            </a:r>
            <a:r>
              <a:rPr lang="en-US" dirty="0" smtClean="0"/>
              <a:t>35,159 </a:t>
            </a:r>
            <a:r>
              <a:rPr lang="en-US" u="sng" dirty="0" smtClean="0"/>
              <a:t>reported</a:t>
            </a:r>
            <a:r>
              <a:rPr lang="en-US" dirty="0" smtClean="0"/>
              <a:t> deer</a:t>
            </a:r>
            <a:r>
              <a:rPr lang="en-US" dirty="0"/>
              <a:t>/ motor vehicle accidents in New York State, with four fatalities and 1,311 injuries to </a:t>
            </a:r>
            <a:r>
              <a:rPr lang="en-US" dirty="0" smtClean="0"/>
              <a:t>drivers statewide.</a:t>
            </a:r>
            <a:endParaRPr lang="en-US" dirty="0"/>
          </a:p>
          <a:p>
            <a:endParaRPr lang="en-US" altLang="en-US" dirty="0"/>
          </a:p>
        </p:txBody>
      </p:sp>
    </p:spTree>
    <p:extLst>
      <p:ext uri="{BB962C8B-B14F-4D97-AF65-F5344CB8AC3E}">
        <p14:creationId xmlns:p14="http://schemas.microsoft.com/office/powerpoint/2010/main" val="124860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national level, confirmed cases of people contracting Lyme disease in the United States have generally increased over the past two decades, with a peak of reported cases in 2009.</a:t>
            </a:r>
            <a:endParaRPr lang="en-US" dirty="0"/>
          </a:p>
        </p:txBody>
      </p:sp>
      <p:sp>
        <p:nvSpPr>
          <p:cNvPr id="4" name="Slide Number Placeholder 3"/>
          <p:cNvSpPr>
            <a:spLocks noGrp="1"/>
          </p:cNvSpPr>
          <p:nvPr>
            <p:ph type="sldNum" sz="quarter" idx="10"/>
          </p:nvPr>
        </p:nvSpPr>
        <p:spPr/>
        <p:txBody>
          <a:bodyPr/>
          <a:lstStyle/>
          <a:p>
            <a:fld id="{2E8F8A0C-2150-4331-8880-109AE230C7DE}" type="slidenum">
              <a:rPr lang="en-US" smtClean="0"/>
              <a:t>21</a:t>
            </a:fld>
            <a:endParaRPr lang="en-US"/>
          </a:p>
        </p:txBody>
      </p:sp>
    </p:spTree>
    <p:extLst>
      <p:ext uri="{BB962C8B-B14F-4D97-AF65-F5344CB8AC3E}">
        <p14:creationId xmlns:p14="http://schemas.microsoft.com/office/powerpoint/2010/main" val="55797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New York State, incidence of Lyme disease peaked a few years ago (2008), but surveys of wildlife management stakeholders routinely find that public concern about transmission of tick-borne diseases to humans and their pets remains an issue of great concern to residents of New York.</a:t>
            </a:r>
          </a:p>
          <a:p>
            <a:endParaRPr lang="en-US" dirty="0" smtClean="0"/>
          </a:p>
          <a:p>
            <a:pPr defTabSz="912937">
              <a:defRPr/>
            </a:pPr>
            <a:r>
              <a:rPr lang="en-US" dirty="0" smtClean="0"/>
              <a:t>Incidence of Lyme disease</a:t>
            </a:r>
            <a:r>
              <a:rPr lang="en-US" baseline="0" dirty="0" smtClean="0"/>
              <a:t> varies across the state, and is still an important issue in central New York.  </a:t>
            </a:r>
            <a:r>
              <a:rPr lang="en-US" dirty="0"/>
              <a:t>For instance, reported Lyme disease cases in Onondaga County have steadily increased in the past 10 </a:t>
            </a:r>
            <a:r>
              <a:rPr lang="en-US" dirty="0" smtClean="0"/>
              <a:t>years. </a:t>
            </a:r>
            <a:endParaRPr lang="en-US" dirty="0"/>
          </a:p>
          <a:p>
            <a:endParaRPr lang="en-US" dirty="0"/>
          </a:p>
        </p:txBody>
      </p:sp>
      <p:sp>
        <p:nvSpPr>
          <p:cNvPr id="4" name="Slide Number Placeholder 3"/>
          <p:cNvSpPr>
            <a:spLocks noGrp="1"/>
          </p:cNvSpPr>
          <p:nvPr>
            <p:ph type="sldNum" sz="quarter" idx="10"/>
          </p:nvPr>
        </p:nvSpPr>
        <p:spPr/>
        <p:txBody>
          <a:bodyPr/>
          <a:lstStyle/>
          <a:p>
            <a:fld id="{2E8F8A0C-2150-4331-8880-109AE230C7DE}" type="slidenum">
              <a:rPr lang="en-US" smtClean="0"/>
              <a:t>22</a:t>
            </a:fld>
            <a:endParaRPr lang="en-US"/>
          </a:p>
        </p:txBody>
      </p:sp>
    </p:spTree>
    <p:extLst>
      <p:ext uri="{BB962C8B-B14F-4D97-AF65-F5344CB8AC3E}">
        <p14:creationId xmlns:p14="http://schemas.microsoft.com/office/powerpoint/2010/main" val="3585205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5BBA4-95F6-489D-8A5D-E6A8BD7403A4}" type="slidenum">
              <a:rPr lang="en-US" altLang="en-US"/>
              <a:pPr/>
              <a:t>23</a:t>
            </a:fld>
            <a:endParaRPr lang="en-US" altLang="en-US"/>
          </a:p>
        </p:txBody>
      </p:sp>
      <p:sp>
        <p:nvSpPr>
          <p:cNvPr id="11776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Social effects can be positive or negative, and are a product of people interacting with one another because of deer or deer management. </a:t>
            </a:r>
          </a:p>
          <a:p>
            <a:endParaRPr lang="en-US" altLang="en-US" dirty="0"/>
          </a:p>
          <a:p>
            <a:r>
              <a:rPr lang="en-US" altLang="en-US" dirty="0" smtClean="0"/>
              <a:t>On the positive side, people strengthen family and other group bonds when they collectively engage in activities like deer hunting. </a:t>
            </a:r>
          </a:p>
          <a:p>
            <a:pPr marL="0" lvl="1"/>
            <a:endParaRPr lang="en-US" dirty="0" smtClean="0"/>
          </a:p>
          <a:p>
            <a:pPr marL="0" lvl="1"/>
            <a:r>
              <a:rPr lang="en-US" dirty="0" smtClean="0"/>
              <a:t>For example, NYSDEC estimates that “Hunters </a:t>
            </a:r>
            <a:r>
              <a:rPr lang="en-US" dirty="0"/>
              <a:t>take some 220,000 deer annually, filling freezers with roughly 10.8 million pounds of high quality local venison…” </a:t>
            </a:r>
          </a:p>
          <a:p>
            <a:pPr marL="0" lvl="1"/>
            <a:r>
              <a:rPr lang="en-US" altLang="en-US" dirty="0"/>
              <a:t>(NYSDEC website, </a:t>
            </a:r>
            <a:r>
              <a:rPr lang="en-US" altLang="en-US" dirty="0">
                <a:hlinkClick r:id="rId3"/>
              </a:rPr>
              <a:t>http://www.dec.ny.gov/animals/6965.html</a:t>
            </a:r>
            <a:r>
              <a:rPr lang="en-US" altLang="en-US" dirty="0" smtClean="0"/>
              <a:t>). That venison is shared at family meals, community game dinners, and is donated to food pantries through programs like the Venison Donation Coalition.</a:t>
            </a:r>
          </a:p>
          <a:p>
            <a:endParaRPr lang="en-US" altLang="en-US" dirty="0" smtClean="0"/>
          </a:p>
          <a:p>
            <a:endParaRPr lang="en-US" altLang="en-US" dirty="0"/>
          </a:p>
        </p:txBody>
      </p:sp>
    </p:spTree>
    <p:extLst>
      <p:ext uri="{BB962C8B-B14F-4D97-AF65-F5344CB8AC3E}">
        <p14:creationId xmlns:p14="http://schemas.microsoft.com/office/powerpoint/2010/main" val="3773288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5BBA4-95F6-489D-8A5D-E6A8BD7403A4}" type="slidenum">
              <a:rPr lang="en-US" altLang="en-US"/>
              <a:pPr/>
              <a:t>24</a:t>
            </a:fld>
            <a:endParaRPr lang="en-US" altLang="en-US"/>
          </a:p>
        </p:txBody>
      </p:sp>
      <p:sp>
        <p:nvSpPr>
          <p:cNvPr id="11776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On the negative side of the ledger, social effects can take form as conflict between stakeholder groups focused on how deer numbers should or should not be managed. In New York, these kinds of conflicts have emerged across the state, from the Buffalo and Rochester areas, to central New York (Cayuga Heights), and downstate areas (Westchester County, Long Island communities).</a:t>
            </a:r>
          </a:p>
          <a:p>
            <a:endParaRPr lang="en-US" altLang="en-US" dirty="0"/>
          </a:p>
        </p:txBody>
      </p:sp>
    </p:spTree>
    <p:extLst>
      <p:ext uri="{BB962C8B-B14F-4D97-AF65-F5344CB8AC3E}">
        <p14:creationId xmlns:p14="http://schemas.microsoft.com/office/powerpoint/2010/main" val="2169403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1765A-B837-4BA7-B2FE-2E77F206E45A}" type="slidenum">
              <a:rPr lang="en-US" altLang="en-US"/>
              <a:pPr/>
              <a:t>25</a:t>
            </a:fld>
            <a:endParaRPr lang="en-US" altLang="en-US"/>
          </a:p>
        </p:txBody>
      </p:sp>
      <p:sp>
        <p:nvSpPr>
          <p:cNvPr id="76802"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The psychological category of impacts includes a wide range of positive and negative attitudes and emotions.</a:t>
            </a:r>
          </a:p>
          <a:p>
            <a:endParaRPr lang="en-US" altLang="en-US" dirty="0"/>
          </a:p>
          <a:p>
            <a:r>
              <a:rPr lang="en-US" altLang="en-US" dirty="0" smtClean="0"/>
              <a:t>On the positive side, people derive recreational satisfactions from hunting, viewing, and photographing deer.</a:t>
            </a:r>
          </a:p>
          <a:p>
            <a:endParaRPr lang="en-US" altLang="en-US" dirty="0"/>
          </a:p>
          <a:p>
            <a:r>
              <a:rPr lang="en-US" altLang="en-US" dirty="0" smtClean="0"/>
              <a:t>On the negative side, people experience emotions such as frustration, anxiety and fear associated with interactions like deer damage to flower and vegetable gardens, and worry about contracting Lyme disease or being hurt in a deer-related vehicular accident.</a:t>
            </a:r>
          </a:p>
          <a:p>
            <a:endParaRPr lang="en-US" altLang="en-US" dirty="0"/>
          </a:p>
          <a:p>
            <a:endParaRPr lang="en-US" altLang="en-US" dirty="0" smtClean="0"/>
          </a:p>
          <a:p>
            <a:endParaRPr lang="en-US" altLang="en-US" dirty="0"/>
          </a:p>
          <a:p>
            <a:endParaRPr lang="en-US" altLang="en-US" dirty="0"/>
          </a:p>
        </p:txBody>
      </p:sp>
    </p:spTree>
    <p:extLst>
      <p:ext uri="{BB962C8B-B14F-4D97-AF65-F5344CB8AC3E}">
        <p14:creationId xmlns:p14="http://schemas.microsoft.com/office/powerpoint/2010/main" val="1430075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4DA42-500F-4193-A9F7-9A2362A4263B}" type="slidenum">
              <a:rPr lang="en-US" altLang="en-US"/>
              <a:pPr/>
              <a:t>26</a:t>
            </a:fld>
            <a:endParaRPr lang="en-US" alt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altLang="en-US" dirty="0"/>
              <a:t>In addition to primary impacts, deer management actions can lead to what are called secondary impacts. </a:t>
            </a:r>
          </a:p>
          <a:p>
            <a:r>
              <a:rPr lang="en-US" altLang="en-US" dirty="0">
                <a:latin typeface="Calibri"/>
              </a:rPr>
              <a:t/>
            </a:r>
            <a:br>
              <a:rPr lang="en-US" altLang="en-US" dirty="0">
                <a:latin typeface="Calibri"/>
              </a:rPr>
            </a:br>
            <a:r>
              <a:rPr lang="en-US" altLang="en-US" dirty="0" smtClean="0"/>
              <a:t>For </a:t>
            </a:r>
            <a:r>
              <a:rPr lang="en-US" altLang="en-US" dirty="0"/>
              <a:t>example, a few years ago the NYSDEC took administrative action that prohibits deer feeding.  The feeding prohibition was taken to reduce spread of chronic wasting disease among deer that congregate around feeding stations. This prohibition had a recognized (though unintended) economic effect on private business enterprises that sell products to hunters and </a:t>
            </a:r>
            <a:r>
              <a:rPr lang="en-US" altLang="en-US" dirty="0" err="1"/>
              <a:t>nonhunters</a:t>
            </a:r>
            <a:r>
              <a:rPr lang="en-US" altLang="en-US" dirty="0"/>
              <a:t> who wish to feed deer. </a:t>
            </a:r>
          </a:p>
          <a:p>
            <a:r>
              <a:rPr lang="en-US" altLang="en-US" dirty="0">
                <a:latin typeface="Calibri"/>
              </a:rPr>
              <a:t/>
            </a:r>
            <a:br>
              <a:rPr lang="en-US" altLang="en-US" dirty="0">
                <a:latin typeface="Calibri"/>
              </a:rPr>
            </a:br>
            <a:r>
              <a:rPr lang="en-US" altLang="en-US" dirty="0" smtClean="0"/>
              <a:t>The </a:t>
            </a:r>
            <a:r>
              <a:rPr lang="en-US" altLang="en-US" dirty="0"/>
              <a:t>administrative action was taken primarily to address large-scale feeding stations associated with deer hunting. It also had the unintended effect of leading to suburban residents being fined for backyard deer feeding (such as the example shown here, in which an elderly resident of Cheektowaga, New York receiving a citation for feeding deer in in her back </a:t>
            </a:r>
            <a:r>
              <a:rPr lang="en-US" altLang="en-US" dirty="0" smtClean="0"/>
              <a:t>yard).</a:t>
            </a:r>
            <a:endParaRPr lang="en-US" altLang="en-US" dirty="0"/>
          </a:p>
          <a:p>
            <a:r>
              <a:rPr lang="en-US" altLang="en-US" dirty="0">
                <a:latin typeface="Calibri"/>
              </a:rPr>
              <a:t/>
            </a:r>
            <a:br>
              <a:rPr lang="en-US" altLang="en-US" dirty="0">
                <a:latin typeface="Calibri"/>
              </a:rPr>
            </a:br>
            <a:r>
              <a:rPr lang="en-US" altLang="en-US" dirty="0" smtClean="0"/>
              <a:t>Wildlife </a:t>
            </a:r>
            <a:r>
              <a:rPr lang="en-US" altLang="en-US" dirty="0"/>
              <a:t>managers can anticipate and try to mitigate recognized secondary impacts. </a:t>
            </a:r>
          </a:p>
        </p:txBody>
      </p:sp>
    </p:spTree>
    <p:extLst>
      <p:ext uri="{BB962C8B-B14F-4D97-AF65-F5344CB8AC3E}">
        <p14:creationId xmlns:p14="http://schemas.microsoft.com/office/powerpoint/2010/main" val="3657996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1652A-A6F2-4737-824B-040D09C90F04}" type="slidenum">
              <a:rPr lang="en-US" altLang="en-US"/>
              <a:pPr/>
              <a:t>27</a:t>
            </a:fld>
            <a:endParaRPr lang="en-US" altLang="en-US"/>
          </a:p>
        </p:txBody>
      </p:sp>
      <p:sp>
        <p:nvSpPr>
          <p:cNvPr id="64514"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When communities or wildlife agencies focus on managing deer-related impacts, key roles for wildlife researchers and managers include: </a:t>
            </a:r>
          </a:p>
          <a:p>
            <a:endParaRPr lang="en-US" altLang="en-US" dirty="0"/>
          </a:p>
          <a:p>
            <a:pPr marL="228600" indent="-228600">
              <a:buAutoNum type="arabicParenBoth"/>
            </a:pPr>
            <a:r>
              <a:rPr lang="en-US" altLang="en-US" dirty="0" smtClean="0"/>
              <a:t>identifying and raising awareness of deer-related effects, and </a:t>
            </a:r>
          </a:p>
          <a:p>
            <a:pPr marL="228600" indent="-228600">
              <a:buAutoNum type="arabicParenBoth"/>
            </a:pPr>
            <a:r>
              <a:rPr lang="en-US" altLang="en-US" dirty="0" smtClean="0"/>
              <a:t>increasing public understanding of the interconnected ecological and social components in a deer management system.</a:t>
            </a:r>
            <a:endParaRPr lang="en-US" altLang="en-US" dirty="0"/>
          </a:p>
        </p:txBody>
      </p:sp>
    </p:spTree>
    <p:extLst>
      <p:ext uri="{BB962C8B-B14F-4D97-AF65-F5344CB8AC3E}">
        <p14:creationId xmlns:p14="http://schemas.microsoft.com/office/powerpoint/2010/main" val="377049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15939-B4B7-4509-934C-08C259B49DE0}" type="slidenum">
              <a:rPr lang="en-US" altLang="en-US"/>
              <a:pPr/>
              <a:t>28</a:t>
            </a:fld>
            <a:endParaRPr lang="en-US" altLang="en-US"/>
          </a:p>
        </p:txBody>
      </p:sp>
      <p:sp>
        <p:nvSpPr>
          <p:cNvPr id="18434"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dirty="0" smtClean="0"/>
              <a:t>When deer management has an impacts focus, key roles for deer management stakeholders include:</a:t>
            </a:r>
          </a:p>
          <a:p>
            <a:pPr marL="228600" indent="-228600">
              <a:buAutoNum type="arabicParenBoth"/>
            </a:pPr>
            <a:r>
              <a:rPr lang="en-US" altLang="en-US" dirty="0" smtClean="0"/>
              <a:t>identifying how they are affected by deer and </a:t>
            </a:r>
          </a:p>
          <a:p>
            <a:pPr marL="228600" indent="-228600">
              <a:buAutoNum type="arabicParenBoth"/>
            </a:pPr>
            <a:r>
              <a:rPr lang="en-US" altLang="en-US" dirty="0" smtClean="0"/>
              <a:t>identifying which of those effects are important enough to receive management attention (i.e., which effects should be considered impacts to manage)</a:t>
            </a:r>
          </a:p>
          <a:p>
            <a:pPr marL="228600" indent="-228600">
              <a:buAutoNum type="arabicParenBoth"/>
            </a:pPr>
            <a:r>
              <a:rPr lang="en-US" altLang="en-US" dirty="0" smtClean="0"/>
              <a:t>They also provide input of social acceptability of management alternatives being considered or implemented in their local area.</a:t>
            </a:r>
            <a:endParaRPr lang="en-US" altLang="en-US" dirty="0"/>
          </a:p>
        </p:txBody>
      </p:sp>
    </p:spTree>
    <p:extLst>
      <p:ext uri="{BB962C8B-B14F-4D97-AF65-F5344CB8AC3E}">
        <p14:creationId xmlns:p14="http://schemas.microsoft.com/office/powerpoint/2010/main" val="327545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D12C0-8220-4959-88C6-0C5CD7D09903}" type="slidenum">
              <a:rPr lang="en-US" altLang="en-US"/>
              <a:pPr/>
              <a:t>29</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dirty="0"/>
              <a:t>In an impacts-based approach to deer management, it is critical to focus on the goals for deer management in a given management unit.  The best way to identify those goals is for stakeholders and managers to work together to ask why they want deer management to occur.</a:t>
            </a:r>
          </a:p>
          <a:p>
            <a:r>
              <a:rPr lang="en-US" altLang="en-US" dirty="0">
                <a:latin typeface="Calibri"/>
              </a:rPr>
              <a:t/>
            </a:r>
            <a:br>
              <a:rPr lang="en-US" altLang="en-US" dirty="0">
                <a:latin typeface="Calibri"/>
              </a:rPr>
            </a:br>
            <a:r>
              <a:rPr lang="en-US" altLang="en-US" dirty="0" smtClean="0"/>
              <a:t>Often </a:t>
            </a:r>
            <a:r>
              <a:rPr lang="en-US" altLang="en-US" dirty="0"/>
              <a:t>when managers and stakeholders meet, discussion quickly turns to “how” deer ought to be managed (e.g., stakeholders may suggest that deer be managed using lethal means or nonlethal means; archers versus gun hunters; volunteer hunters versus professional sharpshooters, etc.).  Before discussion such methods, it is useful for stakeholders to think about why they want particular methods to be used.  Answering the question, “why </a:t>
            </a:r>
            <a:r>
              <a:rPr lang="en-US" altLang="en-US" dirty="0" smtClean="0"/>
              <a:t>do </a:t>
            </a:r>
            <a:r>
              <a:rPr lang="en-US" altLang="en-US" dirty="0"/>
              <a:t>you want action “x” taken?” can allow groups to articulate the goals for deer management in their area.  Once goals are clearly established, more constructive discussion about means of achieving goals can proceed. </a:t>
            </a:r>
          </a:p>
        </p:txBody>
      </p:sp>
    </p:spTree>
    <p:extLst>
      <p:ext uri="{BB962C8B-B14F-4D97-AF65-F5344CB8AC3E}">
        <p14:creationId xmlns:p14="http://schemas.microsoft.com/office/powerpoint/2010/main" val="45899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ADCC7-7D1E-4D10-BF74-241C13F78B60}" type="slidenum">
              <a:rPr lang="en-US" altLang="en-US"/>
              <a:pPr/>
              <a:t>3</a:t>
            </a:fld>
            <a:endParaRPr lang="en-US" altLang="en-US"/>
          </a:p>
        </p:txBody>
      </p:sp>
      <p:sp>
        <p:nvSpPr>
          <p:cNvPr id="57346" name="Rectangle 2"/>
          <p:cNvSpPr>
            <a:spLocks noGrp="1" noRot="1" noChangeAspect="1" noChangeArrowheads="1" noTextEdit="1"/>
          </p:cNvSpPr>
          <p:nvPr>
            <p:ph type="sldImg"/>
          </p:nvPr>
        </p:nvSpPr>
        <p:spPr>
          <a:xfrm>
            <a:off x="1414463" y="1162050"/>
            <a:ext cx="4035425" cy="3027363"/>
          </a:xfrm>
          <a:ln/>
        </p:spPr>
      </p:sp>
      <p:sp>
        <p:nvSpPr>
          <p:cNvPr id="57347" name="Rectangle 3"/>
          <p:cNvSpPr>
            <a:spLocks noGrp="1" noChangeArrowheads="1"/>
          </p:cNvSpPr>
          <p:nvPr>
            <p:ph type="body" idx="1"/>
          </p:nvPr>
        </p:nvSpPr>
        <p:spPr>
          <a:xfrm>
            <a:off x="609600" y="4303776"/>
            <a:ext cx="5699760" cy="4206239"/>
          </a:xfrm>
        </p:spPr>
        <p:txBody>
          <a:bodyPr/>
          <a:lstStyle/>
          <a:p>
            <a:r>
              <a:rPr lang="en-US" altLang="en-US" sz="1400" dirty="0"/>
              <a:t>When </a:t>
            </a:r>
            <a:r>
              <a:rPr lang="en-US" altLang="en-US" sz="1400" dirty="0" smtClean="0"/>
              <a:t>asked that question (“what does wildlife management mean to you?”), people commonly </a:t>
            </a:r>
            <a:r>
              <a:rPr lang="en-US" altLang="en-US" sz="1400" dirty="0"/>
              <a:t>mention </a:t>
            </a:r>
            <a:r>
              <a:rPr lang="en-US" altLang="en-US" sz="1400" dirty="0" smtClean="0"/>
              <a:t>the </a:t>
            </a:r>
            <a:r>
              <a:rPr lang="en-US" altLang="en-US" sz="1400" u="sng" dirty="0" smtClean="0"/>
              <a:t>actions</a:t>
            </a:r>
            <a:r>
              <a:rPr lang="en-US" altLang="en-US" sz="1400" dirty="0" smtClean="0"/>
              <a:t> that wildlife agencies might take to </a:t>
            </a:r>
            <a:r>
              <a:rPr lang="en-US" sz="1400" dirty="0" smtClean="0"/>
              <a:t>achieve outcomes </a:t>
            </a:r>
            <a:r>
              <a:rPr lang="en-US" sz="1400" dirty="0"/>
              <a:t>desired by </a:t>
            </a:r>
            <a:r>
              <a:rPr lang="en-US" sz="1400" dirty="0" smtClean="0"/>
              <a:t>society. </a:t>
            </a:r>
          </a:p>
          <a:p>
            <a:endParaRPr lang="en-US" sz="1400" dirty="0" smtClean="0"/>
          </a:p>
          <a:p>
            <a:r>
              <a:rPr lang="en-US" sz="1400" dirty="0" smtClean="0"/>
              <a:t>--Actions such as </a:t>
            </a:r>
            <a:r>
              <a:rPr lang="en-US" altLang="en-US" sz="1400" dirty="0" smtClean="0"/>
              <a:t>controlling </a:t>
            </a:r>
            <a:r>
              <a:rPr lang="en-US" altLang="en-US" sz="1400" dirty="0"/>
              <a:t>wildlife populations, improving wildlife habitat, or enforcing laws and regulations. </a:t>
            </a:r>
            <a:r>
              <a:rPr lang="en-US" altLang="en-US" sz="1400" dirty="0" smtClean="0"/>
              <a:t>These types of responses are common because people (individually and collectively) have a natural tendency to jump </a:t>
            </a:r>
            <a:r>
              <a:rPr lang="en-US" altLang="en-US" sz="1400" dirty="0"/>
              <a:t>right to the means of achieving </a:t>
            </a:r>
            <a:r>
              <a:rPr lang="en-US" altLang="en-US" sz="1400" dirty="0" smtClean="0"/>
              <a:t>their </a:t>
            </a:r>
            <a:r>
              <a:rPr lang="en-US" altLang="en-US" sz="1400" dirty="0"/>
              <a:t>goals.  </a:t>
            </a:r>
            <a:endParaRPr lang="en-US" altLang="en-US" sz="1400" dirty="0" smtClean="0"/>
          </a:p>
          <a:p>
            <a:endParaRPr lang="en-US" altLang="en-US" sz="1400" dirty="0" smtClean="0"/>
          </a:p>
          <a:p>
            <a:r>
              <a:rPr lang="en-US" altLang="en-US" sz="1400" dirty="0" smtClean="0"/>
              <a:t>However</a:t>
            </a:r>
            <a:r>
              <a:rPr lang="en-US" altLang="en-US" sz="1400" dirty="0"/>
              <a:t>, thinking of wildlife management as a set of actions –starting with the means of achieving goals instead of thinking about the goals </a:t>
            </a:r>
            <a:r>
              <a:rPr lang="en-US" altLang="en-US" sz="1400" dirty="0" smtClean="0"/>
              <a:t>themselves—is really a partial definition. It </a:t>
            </a:r>
            <a:r>
              <a:rPr lang="en-US" sz="1400" dirty="0" smtClean="0"/>
              <a:t>leaves </a:t>
            </a:r>
            <a:r>
              <a:rPr lang="en-US" sz="1400" dirty="0"/>
              <a:t>out much of what wildlife managers do in </a:t>
            </a:r>
            <a:r>
              <a:rPr lang="en-US" sz="1400" dirty="0" smtClean="0"/>
              <a:t>practice, and it does not describe the underlying reasons for wildlife management.</a:t>
            </a:r>
          </a:p>
          <a:p>
            <a:endParaRPr lang="en-US" sz="1400" dirty="0" smtClean="0"/>
          </a:p>
          <a:p>
            <a:r>
              <a:rPr lang="en-US" altLang="en-US" sz="1400" dirty="0" smtClean="0"/>
              <a:t>Starting </a:t>
            </a:r>
            <a:r>
              <a:rPr lang="en-US" altLang="en-US" sz="1400" dirty="0"/>
              <a:t>with a </a:t>
            </a:r>
            <a:r>
              <a:rPr lang="en-US" altLang="en-US" sz="1400" dirty="0" smtClean="0"/>
              <a:t>more comprehensive definition can provide a better foundation for discussions about wildlife management generally, and deer management in particular.</a:t>
            </a:r>
            <a:endParaRPr lang="en-US" altLang="en-US" sz="1400" dirty="0"/>
          </a:p>
        </p:txBody>
      </p:sp>
    </p:spTree>
    <p:extLst>
      <p:ext uri="{BB962C8B-B14F-4D97-AF65-F5344CB8AC3E}">
        <p14:creationId xmlns:p14="http://schemas.microsoft.com/office/powerpoint/2010/main" val="148966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E1DEA-A2D6-4868-86C3-5D20704C55FF}" type="slidenum">
              <a:rPr lang="en-US" altLang="en-US"/>
              <a:pPr/>
              <a:t>30</a:t>
            </a:fld>
            <a:endParaRPr lang="en-US" alt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701040" y="4473892"/>
            <a:ext cx="5608320" cy="4356075"/>
          </a:xfrm>
        </p:spPr>
        <p:txBody>
          <a:bodyPr/>
          <a:lstStyle/>
          <a:p>
            <a:r>
              <a:rPr lang="en-US" altLang="en-US" sz="1600" dirty="0"/>
              <a:t>In a nutshell, stakeholders and wildlife managers using an  impacts approach to deer management deliberate around four guiding questions:</a:t>
            </a:r>
          </a:p>
          <a:p>
            <a:endParaRPr lang="en-US" altLang="en-US" sz="1600" dirty="0"/>
          </a:p>
          <a:p>
            <a:pPr marL="285721" indent="-285721">
              <a:buFont typeface="Arial" panose="020B0604020202020204" pitchFamily="34" charset="0"/>
              <a:buChar char="•"/>
            </a:pPr>
            <a:r>
              <a:rPr lang="en-US" altLang="en-US" sz="1600" dirty="0">
                <a:cs typeface="Times New Roman" panose="02020603050405020304" pitchFamily="18" charset="0"/>
              </a:rPr>
              <a:t>What effects do stakeholders in our area regard as impacts?</a:t>
            </a:r>
          </a:p>
          <a:p>
            <a:endParaRPr lang="en-US" altLang="en-US" sz="1600" dirty="0">
              <a:cs typeface="Times New Roman" panose="02020603050405020304" pitchFamily="18" charset="0"/>
            </a:endParaRPr>
          </a:p>
          <a:p>
            <a:pPr marL="285721" indent="-285721">
              <a:buFont typeface="Arial" panose="020B0604020202020204" pitchFamily="34" charset="0"/>
              <a:buChar char="•"/>
            </a:pPr>
            <a:r>
              <a:rPr lang="en-US" altLang="en-US" sz="1600" dirty="0">
                <a:cs typeface="Times New Roman" panose="02020603050405020304" pitchFamily="18" charset="0"/>
              </a:rPr>
              <a:t>Is the management program in focused on  those impacts?</a:t>
            </a:r>
          </a:p>
          <a:p>
            <a:endParaRPr lang="en-US" altLang="en-US" sz="1600" dirty="0">
              <a:cs typeface="Times New Roman" panose="02020603050405020304" pitchFamily="18" charset="0"/>
            </a:endParaRPr>
          </a:p>
          <a:p>
            <a:pPr marL="285721" indent="-285721">
              <a:buFont typeface="Arial" panose="020B0604020202020204" pitchFamily="34" charset="0"/>
              <a:buChar char="•"/>
            </a:pPr>
            <a:r>
              <a:rPr lang="en-US" altLang="en-US" sz="1600" dirty="0">
                <a:cs typeface="Times New Roman" panose="02020603050405020304" pitchFamily="18" charset="0"/>
              </a:rPr>
              <a:t>What actions could be taken to increase or decrease impact levels in our area?</a:t>
            </a:r>
          </a:p>
          <a:p>
            <a:pPr marL="285721" indent="-285721">
              <a:buFont typeface="Arial" panose="020B0604020202020204" pitchFamily="34" charset="0"/>
              <a:buChar char="•"/>
            </a:pPr>
            <a:endParaRPr lang="en-US" altLang="en-US" sz="1600" dirty="0">
              <a:cs typeface="Times New Roman" panose="02020603050405020304" pitchFamily="18" charset="0"/>
            </a:endParaRPr>
          </a:p>
          <a:p>
            <a:pPr marL="285721" indent="-285721">
              <a:buFont typeface="Arial" panose="020B0604020202020204" pitchFamily="34" charset="0"/>
              <a:buChar char="•"/>
            </a:pPr>
            <a:r>
              <a:rPr lang="en-US" altLang="en-US" sz="1600" dirty="0" smtClean="0">
                <a:cs typeface="Times New Roman" panose="02020603050405020304" pitchFamily="18" charset="0"/>
              </a:rPr>
              <a:t>(and, if a community-based deer management [CBDM] is warranted in a local area) Who </a:t>
            </a:r>
            <a:r>
              <a:rPr lang="en-US" altLang="en-US" sz="1600" dirty="0">
                <a:cs typeface="Times New Roman" panose="02020603050405020304" pitchFamily="18" charset="0"/>
              </a:rPr>
              <a:t>might come together in our community to form an effective coalition of partners who collectively and sustainably can provide capacity, political will, and mutual support for CBDM?</a:t>
            </a:r>
          </a:p>
          <a:p>
            <a:endParaRPr lang="en-US" altLang="en-US" sz="1600" dirty="0"/>
          </a:p>
        </p:txBody>
      </p:sp>
    </p:spTree>
    <p:extLst>
      <p:ext uri="{BB962C8B-B14F-4D97-AF65-F5344CB8AC3E}">
        <p14:creationId xmlns:p14="http://schemas.microsoft.com/office/powerpoint/2010/main" val="338295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F8C2F-497D-4B0D-A372-C610CF377A2C}" type="slidenum">
              <a:rPr lang="en-US" altLang="en-US"/>
              <a:pPr/>
              <a:t>4</a:t>
            </a:fld>
            <a:endParaRPr lang="en-US" altLang="en-US"/>
          </a:p>
        </p:txBody>
      </p:sp>
      <p:sp>
        <p:nvSpPr>
          <p:cNvPr id="105474"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r>
              <a:rPr lang="en-US" altLang="en-US" sz="1400" dirty="0" smtClean="0"/>
              <a:t>So as a starting point, we find it useful to begin discussions by thinking about management </a:t>
            </a:r>
            <a:r>
              <a:rPr lang="en-US" altLang="en-US" sz="1400" dirty="0"/>
              <a:t>in generic terms.</a:t>
            </a:r>
          </a:p>
          <a:p>
            <a:endParaRPr lang="en-US" altLang="en-US" sz="1400" dirty="0"/>
          </a:p>
          <a:p>
            <a:r>
              <a:rPr lang="en-US" altLang="en-US" sz="1400" dirty="0" smtClean="0"/>
              <a:t>Management –of any kind—is essentially: deciding </a:t>
            </a:r>
            <a:r>
              <a:rPr lang="en-US" altLang="en-US" sz="1400" dirty="0"/>
              <a:t>how to use resources to purposefully influence </a:t>
            </a:r>
            <a:r>
              <a:rPr lang="en-US" altLang="en-US" sz="1400" dirty="0" smtClean="0"/>
              <a:t>future conditions through </a:t>
            </a:r>
            <a:r>
              <a:rPr lang="en-US" altLang="en-US" sz="1400" dirty="0"/>
              <a:t>deliberate, goal-focused actions</a:t>
            </a:r>
            <a:r>
              <a:rPr lang="en-US" altLang="en-US" sz="1400" dirty="0" smtClean="0"/>
              <a:t>.</a:t>
            </a:r>
          </a:p>
          <a:p>
            <a:endParaRPr lang="en-US" altLang="en-US" sz="1400" dirty="0"/>
          </a:p>
          <a:p>
            <a:r>
              <a:rPr lang="en-US" altLang="en-US" sz="1400" dirty="0" smtClean="0"/>
              <a:t>A key concept in this definition is the idea that actions are designed to achieve goals, or desired outcomes.   </a:t>
            </a:r>
          </a:p>
          <a:p>
            <a:endParaRPr lang="en-US" altLang="en-US" sz="1400" dirty="0"/>
          </a:p>
          <a:p>
            <a:r>
              <a:rPr lang="en-US" altLang="en-US" sz="1400" dirty="0"/>
              <a:t> </a:t>
            </a:r>
            <a:endParaRPr lang="en-US" altLang="en-US" sz="1400" dirty="0" smtClean="0"/>
          </a:p>
          <a:p>
            <a:endParaRPr lang="en-US" altLang="en-US" sz="1400" dirty="0"/>
          </a:p>
          <a:p>
            <a:endParaRPr lang="en-US" altLang="en-US" sz="1600" dirty="0"/>
          </a:p>
          <a:p>
            <a:endParaRPr lang="en-US" altLang="en-US" sz="1600" dirty="0"/>
          </a:p>
        </p:txBody>
      </p:sp>
    </p:spTree>
    <p:extLst>
      <p:ext uri="{BB962C8B-B14F-4D97-AF65-F5344CB8AC3E}">
        <p14:creationId xmlns:p14="http://schemas.microsoft.com/office/powerpoint/2010/main" val="243688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CEB95-5BA6-478E-A803-33480041F425}" type="slidenum">
              <a:rPr lang="en-US" altLang="en-US"/>
              <a:pPr/>
              <a:t>5</a:t>
            </a:fld>
            <a:endParaRPr lang="en-US" altLang="en-US"/>
          </a:p>
        </p:txBody>
      </p:sp>
      <p:sp>
        <p:nvSpPr>
          <p:cNvPr id="87042" name="Rectangle 7170"/>
          <p:cNvSpPr>
            <a:spLocks noGrp="1" noRot="1" noChangeAspect="1" noChangeArrowheads="1" noTextEdit="1"/>
          </p:cNvSpPr>
          <p:nvPr>
            <p:ph type="sldImg"/>
          </p:nvPr>
        </p:nvSpPr>
        <p:spPr>
          <a:ln/>
        </p:spPr>
      </p:sp>
      <p:sp>
        <p:nvSpPr>
          <p:cNvPr id="87043" name="Rectangle 7171"/>
          <p:cNvSpPr>
            <a:spLocks noGrp="1" noChangeArrowheads="1"/>
          </p:cNvSpPr>
          <p:nvPr>
            <p:ph type="body" idx="1"/>
          </p:nvPr>
        </p:nvSpPr>
        <p:spPr>
          <a:xfrm>
            <a:off x="905788" y="4535868"/>
            <a:ext cx="5608320" cy="3660458"/>
          </a:xfrm>
        </p:spPr>
        <p:txBody>
          <a:bodyPr/>
          <a:lstStyle/>
          <a:p>
            <a:r>
              <a:rPr lang="en-US" altLang="en-US" sz="1400" dirty="0" smtClean="0"/>
              <a:t>Now we can move from a generic definition to a specific definition. </a:t>
            </a:r>
            <a:r>
              <a:rPr lang="en-US" altLang="en-US" sz="1400" u="sng" dirty="0" smtClean="0"/>
              <a:t>Wildlife</a:t>
            </a:r>
            <a:r>
              <a:rPr lang="en-US" altLang="en-US" sz="1400" dirty="0" smtClean="0"/>
              <a:t> </a:t>
            </a:r>
            <a:r>
              <a:rPr lang="en-US" altLang="en-US" sz="1400" dirty="0"/>
              <a:t>management </a:t>
            </a:r>
            <a:r>
              <a:rPr lang="en-US" altLang="en-US" sz="1400" dirty="0" smtClean="0"/>
              <a:t>can be defined </a:t>
            </a:r>
            <a:r>
              <a:rPr lang="en-US" altLang="en-US" sz="1400" dirty="0"/>
              <a:t>as: Making decisions and taking actions to  purposefully influence </a:t>
            </a:r>
            <a:r>
              <a:rPr lang="en-US" altLang="en-US" sz="1400" dirty="0" smtClean="0"/>
              <a:t>people</a:t>
            </a:r>
            <a:r>
              <a:rPr lang="en-US" altLang="en-US" sz="1400" dirty="0"/>
              <a:t>, wildlife and habitats to achieve </a:t>
            </a:r>
            <a:r>
              <a:rPr lang="en-US" altLang="en-US" sz="1400" dirty="0" smtClean="0"/>
              <a:t>impacts </a:t>
            </a:r>
            <a:r>
              <a:rPr lang="en-US" altLang="en-US" sz="1400" dirty="0"/>
              <a:t>that are important to  </a:t>
            </a:r>
            <a:r>
              <a:rPr lang="en-US" altLang="en-US" sz="1400" dirty="0" smtClean="0"/>
              <a:t>society. </a:t>
            </a:r>
            <a:endParaRPr lang="en-US" altLang="en-US" sz="1400" dirty="0"/>
          </a:p>
          <a:p>
            <a:endParaRPr lang="en-US" altLang="en-US" sz="1400" dirty="0"/>
          </a:p>
          <a:p>
            <a:r>
              <a:rPr lang="en-US" sz="1400" dirty="0" smtClean="0"/>
              <a:t>Those </a:t>
            </a:r>
            <a:r>
              <a:rPr lang="en-US" sz="1400" dirty="0"/>
              <a:t>outcomes are conceptualized as impacts addressed by or created by management, generally some type of reduction of negative impacts or expansion of positive impacts</a:t>
            </a:r>
            <a:r>
              <a:rPr lang="en-US" sz="1400" dirty="0" smtClean="0"/>
              <a:t>.</a:t>
            </a:r>
            <a:endParaRPr lang="en-US" sz="1400" dirty="0"/>
          </a:p>
          <a:p>
            <a:endParaRPr lang="en-US" altLang="en-US" sz="1400" dirty="0" smtClean="0"/>
          </a:p>
          <a:p>
            <a:r>
              <a:rPr lang="en-US" altLang="en-US" sz="1400" dirty="0" smtClean="0"/>
              <a:t>Within </a:t>
            </a:r>
            <a:r>
              <a:rPr lang="en-US" altLang="en-US" sz="1400" dirty="0"/>
              <a:t>this definition, impacts are positive and negative effects that are important to people who have a stake in wildlife management decisions --stakeholders.</a:t>
            </a:r>
          </a:p>
          <a:p>
            <a:endParaRPr lang="en-US" altLang="en-US" sz="1400" dirty="0"/>
          </a:p>
          <a:p>
            <a:endParaRPr lang="en-US" altLang="en-US" sz="1600" dirty="0"/>
          </a:p>
          <a:p>
            <a:endParaRPr lang="en-US" altLang="en-US" sz="1600" dirty="0"/>
          </a:p>
        </p:txBody>
      </p:sp>
    </p:spTree>
    <p:extLst>
      <p:ext uri="{BB962C8B-B14F-4D97-AF65-F5344CB8AC3E}">
        <p14:creationId xmlns:p14="http://schemas.microsoft.com/office/powerpoint/2010/main" val="103692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B8754-9F62-491B-85A1-C526F3C92412}" type="slidenum">
              <a:rPr lang="en-US" altLang="en-US"/>
              <a:pPr/>
              <a:t>6</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sz="1400" dirty="0"/>
              <a:t>The definition stated in the previous slide is useful because it addresses  two important questions.</a:t>
            </a:r>
          </a:p>
          <a:p>
            <a:endParaRPr lang="en-US" altLang="en-US" sz="1400" dirty="0"/>
          </a:p>
          <a:p>
            <a:endParaRPr lang="en-US" dirty="0"/>
          </a:p>
          <a:p>
            <a:endParaRPr lang="en-US" altLang="en-US" sz="1400" dirty="0"/>
          </a:p>
          <a:p>
            <a:endParaRPr lang="en-US" altLang="en-US" sz="1400" dirty="0"/>
          </a:p>
        </p:txBody>
      </p:sp>
    </p:spTree>
    <p:extLst>
      <p:ext uri="{BB962C8B-B14F-4D97-AF65-F5344CB8AC3E}">
        <p14:creationId xmlns:p14="http://schemas.microsoft.com/office/powerpoint/2010/main" val="52440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B8754-9F62-491B-85A1-C526F3C92412}" type="slidenum">
              <a:rPr lang="en-US" altLang="en-US"/>
              <a:pPr/>
              <a:t>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sz="1400" dirty="0" smtClean="0"/>
              <a:t>What </a:t>
            </a:r>
            <a:r>
              <a:rPr lang="en-US" altLang="en-US" sz="1400" dirty="0"/>
              <a:t>is wildlife management?  </a:t>
            </a:r>
            <a:r>
              <a:rPr lang="en-US" altLang="en-US" sz="1400" dirty="0" smtClean="0"/>
              <a:t>It is a </a:t>
            </a:r>
            <a:r>
              <a:rPr lang="en-US" altLang="en-US" sz="1400" dirty="0"/>
              <a:t>process – a process of making decisions and taking actions.</a:t>
            </a:r>
          </a:p>
          <a:p>
            <a:endParaRPr lang="en-US" altLang="en-US" sz="1400" dirty="0"/>
          </a:p>
          <a:p>
            <a:endParaRPr lang="en-US" dirty="0"/>
          </a:p>
          <a:p>
            <a:endParaRPr lang="en-US" altLang="en-US" sz="1400" dirty="0"/>
          </a:p>
          <a:p>
            <a:endParaRPr lang="en-US" altLang="en-US" sz="1400" dirty="0"/>
          </a:p>
        </p:txBody>
      </p:sp>
    </p:spTree>
    <p:extLst>
      <p:ext uri="{BB962C8B-B14F-4D97-AF65-F5344CB8AC3E}">
        <p14:creationId xmlns:p14="http://schemas.microsoft.com/office/powerpoint/2010/main" val="350490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B8754-9F62-491B-85A1-C526F3C92412}" type="slidenum">
              <a:rPr lang="en-US" altLang="en-US"/>
              <a:pPr/>
              <a:t>8</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sz="1400" dirty="0" smtClean="0"/>
              <a:t>The </a:t>
            </a:r>
            <a:r>
              <a:rPr lang="en-US" altLang="en-US" sz="1400" dirty="0"/>
              <a:t>other question is, “Why do we manage?  </a:t>
            </a:r>
            <a:r>
              <a:rPr lang="en-US" altLang="en-US" sz="1400" dirty="0" smtClean="0"/>
              <a:t>And the answer is, wildlife agencies conduct management to </a:t>
            </a:r>
            <a:r>
              <a:rPr lang="en-US" altLang="en-US" sz="1400" dirty="0"/>
              <a:t>achieve </a:t>
            </a:r>
            <a:r>
              <a:rPr lang="en-US" altLang="en-US" sz="1400" dirty="0" smtClean="0"/>
              <a:t>outcomes valued by society. </a:t>
            </a:r>
          </a:p>
          <a:p>
            <a:endParaRPr lang="en-US" altLang="en-US" sz="1400" dirty="0"/>
          </a:p>
          <a:p>
            <a:r>
              <a:rPr lang="en-US" altLang="en-US" sz="1400" dirty="0" smtClean="0"/>
              <a:t>T</a:t>
            </a:r>
            <a:r>
              <a:rPr lang="en-US" sz="1400" dirty="0" smtClean="0"/>
              <a:t>he definition provided here emphasizes the fundamentally </a:t>
            </a:r>
            <a:r>
              <a:rPr lang="en-US" sz="1400" dirty="0"/>
              <a:t>human purpose of wildlife </a:t>
            </a:r>
            <a:r>
              <a:rPr lang="en-US" sz="1400" dirty="0" smtClean="0"/>
              <a:t>management. </a:t>
            </a:r>
          </a:p>
          <a:p>
            <a:endParaRPr lang="en-US" sz="1400" dirty="0"/>
          </a:p>
          <a:p>
            <a:r>
              <a:rPr lang="en-US" sz="1400" dirty="0" smtClean="0"/>
              <a:t>It is aimed </a:t>
            </a:r>
            <a:r>
              <a:rPr lang="en-US" sz="1400" dirty="0"/>
              <a:t>at production of value defined by and for society, where value or benefits are the outcomes (i.e., positive impacts created or negative impacts reduced) that are experienced by stakeholders as the results of wildlife </a:t>
            </a:r>
            <a:r>
              <a:rPr lang="en-US" sz="1400" dirty="0" smtClean="0"/>
              <a:t>management.  </a:t>
            </a:r>
          </a:p>
          <a:p>
            <a:endParaRPr lang="en-US" dirty="0"/>
          </a:p>
          <a:p>
            <a:endParaRPr lang="en-US" altLang="en-US" sz="1400" dirty="0"/>
          </a:p>
          <a:p>
            <a:endParaRPr lang="en-US" altLang="en-US" sz="1400" dirty="0"/>
          </a:p>
        </p:txBody>
      </p:sp>
    </p:spTree>
    <p:extLst>
      <p:ext uri="{BB962C8B-B14F-4D97-AF65-F5344CB8AC3E}">
        <p14:creationId xmlns:p14="http://schemas.microsoft.com/office/powerpoint/2010/main" val="180624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5370B-F3FA-40F8-B617-BE329D4F3D91}" type="slidenum">
              <a:rPr lang="en-US" altLang="en-US"/>
              <a:pPr/>
              <a:t>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ltLang="en-US" sz="1400" dirty="0"/>
              <a:t>The definition I’ve just outlined is useful because it leads to a few guiding questions for wildlife managers.  Those questions are:</a:t>
            </a:r>
          </a:p>
          <a:p>
            <a:endParaRPr lang="en-US" altLang="en-US" sz="1400" dirty="0"/>
          </a:p>
          <a:p>
            <a:pPr marL="342900" indent="-342900">
              <a:buFont typeface="+mj-lt"/>
              <a:buAutoNum type="arabicPeriod"/>
            </a:pPr>
            <a:r>
              <a:rPr lang="en-US" altLang="en-US" sz="1400" dirty="0">
                <a:cs typeface="Times New Roman" panose="02020603050405020304" pitchFamily="18" charset="0"/>
              </a:rPr>
              <a:t>What </a:t>
            </a:r>
            <a:r>
              <a:rPr lang="en-US" altLang="en-US" sz="1400" dirty="0" smtClean="0">
                <a:cs typeface="Times New Roman" panose="02020603050405020304" pitchFamily="18" charset="0"/>
              </a:rPr>
              <a:t>outcomes do </a:t>
            </a:r>
            <a:r>
              <a:rPr lang="en-US" altLang="en-US" sz="1400" dirty="0">
                <a:cs typeface="Times New Roman" panose="02020603050405020304" pitchFamily="18" charset="0"/>
              </a:rPr>
              <a:t>stakeholders </a:t>
            </a:r>
            <a:r>
              <a:rPr lang="en-US" altLang="en-US" sz="1400" dirty="0" smtClean="0">
                <a:cs typeface="Times New Roman" panose="02020603050405020304" pitchFamily="18" charset="0"/>
              </a:rPr>
              <a:t>want managers to address in </a:t>
            </a:r>
            <a:r>
              <a:rPr lang="en-US" altLang="en-US" sz="1400" dirty="0">
                <a:cs typeface="Times New Roman" panose="02020603050405020304" pitchFamily="18" charset="0"/>
              </a:rPr>
              <a:t>a particular situation</a:t>
            </a:r>
            <a:r>
              <a:rPr lang="en-US" altLang="en-US" sz="1400" dirty="0" smtClean="0">
                <a:cs typeface="Times New Roman" panose="02020603050405020304" pitchFamily="18" charset="0"/>
              </a:rPr>
              <a:t>? </a:t>
            </a:r>
          </a:p>
          <a:p>
            <a:pPr marL="800100" lvl="1" indent="-342900">
              <a:buFont typeface="Arial" panose="020B0604020202020204" pitchFamily="34" charset="0"/>
              <a:buChar char="•"/>
            </a:pPr>
            <a:r>
              <a:rPr lang="en-US" altLang="en-US" sz="1400" dirty="0" smtClean="0">
                <a:cs typeface="Times New Roman" panose="02020603050405020304" pitchFamily="18" charset="0"/>
              </a:rPr>
              <a:t>i.e., What positive impacts do people want the management program to create? </a:t>
            </a:r>
          </a:p>
          <a:p>
            <a:pPr marL="800100" lvl="1" indent="-342900">
              <a:buFont typeface="Arial" panose="020B0604020202020204" pitchFamily="34" charset="0"/>
              <a:buChar char="•"/>
            </a:pPr>
            <a:r>
              <a:rPr lang="en-US" altLang="en-US" sz="1400" dirty="0" smtClean="0">
                <a:cs typeface="Times New Roman" panose="02020603050405020304" pitchFamily="18" charset="0"/>
              </a:rPr>
              <a:t>i.e., What negative impacts do people want the management program to reduce or minimize?  </a:t>
            </a:r>
            <a:endParaRPr lang="en-US" altLang="en-US" sz="1400" dirty="0">
              <a:cs typeface="Times New Roman" panose="02020603050405020304" pitchFamily="18" charset="0"/>
            </a:endParaRPr>
          </a:p>
          <a:p>
            <a:pPr marL="342900" indent="-342900">
              <a:buFont typeface="+mj-lt"/>
              <a:buAutoNum type="arabicPeriod"/>
            </a:pPr>
            <a:endParaRPr lang="en-US" altLang="en-US" sz="1400" dirty="0">
              <a:cs typeface="Times New Roman" panose="02020603050405020304" pitchFamily="18" charset="0"/>
            </a:endParaRPr>
          </a:p>
          <a:p>
            <a:pPr marL="342900" indent="-342900">
              <a:buFont typeface="+mj-lt"/>
              <a:buAutoNum type="arabicPeriod"/>
            </a:pPr>
            <a:r>
              <a:rPr lang="en-US" altLang="en-US" sz="1400" dirty="0">
                <a:cs typeface="Times New Roman" panose="02020603050405020304" pitchFamily="18" charset="0"/>
              </a:rPr>
              <a:t>Is the management program focused on </a:t>
            </a:r>
            <a:r>
              <a:rPr lang="en-US" altLang="en-US" sz="1400" dirty="0" smtClean="0">
                <a:cs typeface="Times New Roman" panose="02020603050405020304" pitchFamily="18" charset="0"/>
              </a:rPr>
              <a:t>those outcomes (impacts)?</a:t>
            </a:r>
            <a:endParaRPr lang="en-US" altLang="en-US" sz="1400" dirty="0">
              <a:cs typeface="Times New Roman" panose="02020603050405020304" pitchFamily="18" charset="0"/>
            </a:endParaRPr>
          </a:p>
          <a:p>
            <a:pPr marL="342900" indent="-342900">
              <a:buFont typeface="+mj-lt"/>
              <a:buAutoNum type="arabicPeriod"/>
            </a:pPr>
            <a:endParaRPr lang="en-US" altLang="en-US" sz="1400" dirty="0">
              <a:cs typeface="Times New Roman" panose="02020603050405020304" pitchFamily="18" charset="0"/>
            </a:endParaRPr>
          </a:p>
          <a:p>
            <a:pPr marL="342900" indent="-342900">
              <a:buFont typeface="+mj-lt"/>
              <a:buAutoNum type="arabicPeriod"/>
            </a:pPr>
            <a:r>
              <a:rPr lang="en-US" altLang="en-US" sz="1400" dirty="0">
                <a:cs typeface="Times New Roman" panose="02020603050405020304" pitchFamily="18" charset="0"/>
              </a:rPr>
              <a:t>What actions could be taken to increase or decrease impact levels experienced?</a:t>
            </a:r>
          </a:p>
          <a:p>
            <a:endParaRPr lang="en-US" altLang="en-US" sz="1600" dirty="0"/>
          </a:p>
          <a:p>
            <a:endParaRPr lang="en-US" altLang="en-US" sz="1600" dirty="0"/>
          </a:p>
          <a:p>
            <a:endParaRPr lang="en-US" altLang="en-US" sz="1600" dirty="0"/>
          </a:p>
          <a:p>
            <a:r>
              <a:rPr lang="en-US" altLang="en-US" sz="1600" dirty="0"/>
              <a:t> </a:t>
            </a:r>
          </a:p>
        </p:txBody>
      </p:sp>
    </p:spTree>
    <p:extLst>
      <p:ext uri="{BB962C8B-B14F-4D97-AF65-F5344CB8AC3E}">
        <p14:creationId xmlns:p14="http://schemas.microsoft.com/office/powerpoint/2010/main" val="364101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372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425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91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fld id="{B8ECCC27-3EEB-43D7-94C9-D79B91409D7B}" type="slidenum">
              <a:rPr lang="en-US" altLang="en-US"/>
              <a:pPr/>
              <a:t>‹#›</a:t>
            </a:fld>
            <a:endParaRPr lang="en-US" altLang="en-US"/>
          </a:p>
        </p:txBody>
      </p:sp>
    </p:spTree>
    <p:extLst>
      <p:ext uri="{BB962C8B-B14F-4D97-AF65-F5344CB8AC3E}">
        <p14:creationId xmlns:p14="http://schemas.microsoft.com/office/powerpoint/2010/main" val="243143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B72D9AE9-A2C7-4340-B2C0-62C1AA9DE184}" type="slidenum">
              <a:rPr lang="en-US" altLang="en-US"/>
              <a:pPr/>
              <a:t>‹#›</a:t>
            </a:fld>
            <a:endParaRPr lang="en-US" altLang="en-US"/>
          </a:p>
        </p:txBody>
      </p:sp>
    </p:spTree>
    <p:extLst>
      <p:ext uri="{BB962C8B-B14F-4D97-AF65-F5344CB8AC3E}">
        <p14:creationId xmlns:p14="http://schemas.microsoft.com/office/powerpoint/2010/main" val="247233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r>
              <a:rPr lang="en-US" smtClean="0"/>
              <a:t>Click icon to add online image</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28126177-04E0-4C3C-9249-A3D0A4907515}" type="slidenum">
              <a:rPr lang="en-US" altLang="en-US"/>
              <a:pPr/>
              <a:t>‹#›</a:t>
            </a:fld>
            <a:endParaRPr lang="en-US" altLang="en-US"/>
          </a:p>
        </p:txBody>
      </p:sp>
    </p:spTree>
    <p:extLst>
      <p:ext uri="{BB962C8B-B14F-4D97-AF65-F5344CB8AC3E}">
        <p14:creationId xmlns:p14="http://schemas.microsoft.com/office/powerpoint/2010/main" val="27260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7FF526A6-05E9-456E-9E18-620F5C7373A2}" type="slidenum">
              <a:rPr lang="en-US" altLang="en-US"/>
              <a:pPr/>
              <a:t>‹#›</a:t>
            </a:fld>
            <a:endParaRPr lang="en-US" altLang="en-US"/>
          </a:p>
        </p:txBody>
      </p:sp>
    </p:spTree>
    <p:extLst>
      <p:ext uri="{BB962C8B-B14F-4D97-AF65-F5344CB8AC3E}">
        <p14:creationId xmlns:p14="http://schemas.microsoft.com/office/powerpoint/2010/main" val="272784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58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FFFF9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5670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8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656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677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0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7457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8795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2C5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userDrawn="1"/>
          </p:nvSpPr>
          <p:spPr>
            <a:xfrm>
              <a:off x="8793126" y="0"/>
              <a:ext cx="3508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1603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4000" cy="6858000"/>
            <a:chOff x="0" y="0"/>
            <a:chExt cx="9144000" cy="6858000"/>
          </a:xfrm>
        </p:grpSpPr>
        <p:sp>
          <p:nvSpPr>
            <p:cNvPr id="12" name="Rectangle 11"/>
            <p:cNvSpPr/>
            <p:nvPr/>
          </p:nvSpPr>
          <p:spPr>
            <a:xfrm>
              <a:off x="0" y="0"/>
              <a:ext cx="9144000" cy="6858000"/>
            </a:xfrm>
            <a:prstGeom prst="rect">
              <a:avLst/>
            </a:prstGeom>
            <a:solidFill>
              <a:srgbClr val="2C5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3508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861237" y="1874636"/>
            <a:ext cx="7772400" cy="2387600"/>
          </a:xfrm>
        </p:spPr>
        <p:txBody>
          <a:bodyPr>
            <a:normAutofit/>
          </a:bodyPr>
          <a:lstStyle/>
          <a:p>
            <a:pPr algn="l"/>
            <a:r>
              <a:rPr lang="en-US" sz="5400" dirty="0" smtClean="0">
                <a:latin typeface="Century Schoolbook" panose="02040604050505020304" pitchFamily="18" charset="0"/>
              </a:rPr>
              <a:t>Deer-related </a:t>
            </a:r>
            <a:r>
              <a:rPr lang="en-US" sz="5400" dirty="0" smtClean="0">
                <a:latin typeface="Century Schoolbook" panose="02040604050505020304" pitchFamily="18" charset="0"/>
              </a:rPr>
              <a:t>Impacts</a:t>
            </a:r>
            <a:endParaRPr lang="en-US" sz="5400" b="0" dirty="0">
              <a:solidFill>
                <a:schemeClr val="bg1"/>
              </a:solidFill>
              <a:latin typeface="Century Schoolbook" panose="02040604050505020304" pitchFamily="18" charset="0"/>
            </a:endParaRPr>
          </a:p>
        </p:txBody>
      </p:sp>
      <p:sp>
        <p:nvSpPr>
          <p:cNvPr id="3" name="Subtitle 2"/>
          <p:cNvSpPr>
            <a:spLocks noGrp="1"/>
          </p:cNvSpPr>
          <p:nvPr>
            <p:ph type="subTitle" idx="1"/>
          </p:nvPr>
        </p:nvSpPr>
        <p:spPr>
          <a:xfrm>
            <a:off x="574158" y="4475286"/>
            <a:ext cx="6858000" cy="413702"/>
          </a:xfrm>
        </p:spPr>
        <p:txBody>
          <a:bodyPr>
            <a:normAutofit fontScale="85000" lnSpcReduction="10000"/>
          </a:bodyPr>
          <a:lstStyle/>
          <a:p>
            <a:r>
              <a:rPr lang="en-US" dirty="0">
                <a:solidFill>
                  <a:srgbClr val="FFFF99"/>
                </a:solidFill>
                <a:latin typeface="Century Schoolbook" panose="02040604050505020304" pitchFamily="18" charset="0"/>
              </a:rPr>
              <a:t>Collaborative Deer Management Outreach Initiative</a:t>
            </a:r>
          </a:p>
          <a:p>
            <a:endParaRPr lang="en-US" dirty="0">
              <a:solidFill>
                <a:schemeClr val="accent4">
                  <a:lumMod val="20000"/>
                  <a:lumOff val="80000"/>
                </a:schemeClr>
              </a:solidFill>
            </a:endParaRPr>
          </a:p>
        </p:txBody>
      </p:sp>
      <p:pic>
        <p:nvPicPr>
          <p:cNvPr id="18" name="Picture 17"/>
          <p:cNvPicPr>
            <a:picLocks noChangeAspect="1"/>
          </p:cNvPicPr>
          <p:nvPr/>
        </p:nvPicPr>
        <p:blipFill>
          <a:blip r:embed="rId3"/>
          <a:stretch>
            <a:fillRect/>
          </a:stretch>
        </p:blipFill>
        <p:spPr>
          <a:xfrm>
            <a:off x="350874" y="6136871"/>
            <a:ext cx="8793126" cy="721130"/>
          </a:xfrm>
          <a:prstGeom prst="rect">
            <a:avLst/>
          </a:prstGeom>
        </p:spPr>
      </p:pic>
    </p:spTree>
    <p:extLst>
      <p:ext uri="{BB962C8B-B14F-4D97-AF65-F5344CB8AC3E}">
        <p14:creationId xmlns:p14="http://schemas.microsoft.com/office/powerpoint/2010/main" val="347717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609600"/>
            <a:ext cx="7772400" cy="1143000"/>
          </a:xfrm>
        </p:spPr>
        <p:txBody>
          <a:bodyPr anchor="ctr">
            <a:normAutofit/>
          </a:bodyPr>
          <a:lstStyle/>
          <a:p>
            <a:r>
              <a:rPr lang="en-US" altLang="en-US" dirty="0"/>
              <a:t>Effects and Impacts:</a:t>
            </a:r>
          </a:p>
        </p:txBody>
      </p:sp>
    </p:spTree>
    <p:extLst>
      <p:ext uri="{BB962C8B-B14F-4D97-AF65-F5344CB8AC3E}">
        <p14:creationId xmlns:p14="http://schemas.microsoft.com/office/powerpoint/2010/main" val="1735477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609600"/>
            <a:ext cx="7772400" cy="1143000"/>
          </a:xfrm>
        </p:spPr>
        <p:txBody>
          <a:bodyPr anchor="ctr">
            <a:normAutofit/>
          </a:bodyPr>
          <a:lstStyle/>
          <a:p>
            <a:r>
              <a:rPr lang="en-US" altLang="en-US" dirty="0"/>
              <a:t>Effects and Impacts:</a:t>
            </a:r>
          </a:p>
        </p:txBody>
      </p:sp>
      <p:sp>
        <p:nvSpPr>
          <p:cNvPr id="62467" name="Rectangle 3"/>
          <p:cNvSpPr>
            <a:spLocks noGrp="1" noChangeArrowheads="1"/>
          </p:cNvSpPr>
          <p:nvPr>
            <p:ph type="subTitle" idx="1"/>
          </p:nvPr>
        </p:nvSpPr>
        <p:spPr>
          <a:xfrm>
            <a:off x="838200" y="2133600"/>
            <a:ext cx="7162800" cy="1752600"/>
          </a:xfrm>
        </p:spPr>
        <p:txBody>
          <a:bodyPr/>
          <a:lstStyle/>
          <a:p>
            <a:pPr algn="l"/>
            <a:r>
              <a:rPr lang="en-US" altLang="en-US" sz="3200" dirty="0" smtClean="0">
                <a:solidFill>
                  <a:schemeClr val="bg1"/>
                </a:solidFill>
              </a:rPr>
              <a:t>Effects:  </a:t>
            </a:r>
            <a:r>
              <a:rPr lang="en-US" altLang="en-US" sz="3200" dirty="0" smtClean="0"/>
              <a:t>Positive and negative </a:t>
            </a:r>
            <a:r>
              <a:rPr lang="en-US" altLang="en-US" sz="3200" dirty="0" smtClean="0">
                <a:solidFill>
                  <a:srgbClr val="FFC000"/>
                </a:solidFill>
              </a:rPr>
              <a:t>outcomes </a:t>
            </a:r>
            <a:r>
              <a:rPr lang="en-US" altLang="en-US" sz="3200" dirty="0" smtClean="0"/>
              <a:t>produced by interactions among </a:t>
            </a:r>
            <a:r>
              <a:rPr lang="en-US" altLang="en-US" sz="3200" dirty="0"/>
              <a:t>wildlife, people, and the </a:t>
            </a:r>
            <a:r>
              <a:rPr lang="en-US" altLang="en-US" sz="3200" dirty="0" smtClean="0"/>
              <a:t>land/habitat</a:t>
            </a:r>
            <a:r>
              <a:rPr lang="en-US" altLang="en-US" sz="3200" dirty="0" smtClean="0">
                <a:solidFill>
                  <a:schemeClr val="bg1"/>
                </a:solidFill>
              </a:rPr>
              <a:t>.</a:t>
            </a:r>
            <a:endParaRPr lang="en-US" altLang="en-US" sz="3200" dirty="0">
              <a:solidFill>
                <a:schemeClr val="bg1"/>
              </a:solidFill>
            </a:endParaRPr>
          </a:p>
        </p:txBody>
      </p:sp>
    </p:spTree>
    <p:extLst>
      <p:ext uri="{BB962C8B-B14F-4D97-AF65-F5344CB8AC3E}">
        <p14:creationId xmlns:p14="http://schemas.microsoft.com/office/powerpoint/2010/main" val="894609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609600"/>
            <a:ext cx="7772400" cy="1143000"/>
          </a:xfrm>
        </p:spPr>
        <p:txBody>
          <a:bodyPr anchor="ctr">
            <a:normAutofit/>
          </a:bodyPr>
          <a:lstStyle/>
          <a:p>
            <a:r>
              <a:rPr lang="en-US" altLang="en-US" dirty="0"/>
              <a:t>Effects and Impacts:</a:t>
            </a:r>
          </a:p>
        </p:txBody>
      </p:sp>
      <p:sp>
        <p:nvSpPr>
          <p:cNvPr id="62467" name="Rectangle 3"/>
          <p:cNvSpPr>
            <a:spLocks noGrp="1" noChangeArrowheads="1"/>
          </p:cNvSpPr>
          <p:nvPr>
            <p:ph type="subTitle" idx="1"/>
          </p:nvPr>
        </p:nvSpPr>
        <p:spPr>
          <a:xfrm>
            <a:off x="838200" y="2133600"/>
            <a:ext cx="7162800" cy="1752600"/>
          </a:xfrm>
        </p:spPr>
        <p:txBody>
          <a:bodyPr/>
          <a:lstStyle/>
          <a:p>
            <a:pPr algn="l"/>
            <a:r>
              <a:rPr lang="en-US" altLang="en-US" sz="3200" dirty="0" smtClean="0">
                <a:solidFill>
                  <a:schemeClr val="bg1"/>
                </a:solidFill>
              </a:rPr>
              <a:t>Effects:  </a:t>
            </a:r>
            <a:r>
              <a:rPr lang="en-US" altLang="en-US" sz="3200" dirty="0" smtClean="0"/>
              <a:t>Positive and negative </a:t>
            </a:r>
            <a:r>
              <a:rPr lang="en-US" altLang="en-US" sz="3200" dirty="0" smtClean="0">
                <a:solidFill>
                  <a:srgbClr val="FFC000"/>
                </a:solidFill>
              </a:rPr>
              <a:t>outcomes </a:t>
            </a:r>
            <a:r>
              <a:rPr lang="en-US" altLang="en-US" sz="3200" dirty="0" smtClean="0"/>
              <a:t>produced by interactions among </a:t>
            </a:r>
            <a:r>
              <a:rPr lang="en-US" altLang="en-US" sz="3200" dirty="0"/>
              <a:t>wildlife, people, and the </a:t>
            </a:r>
            <a:r>
              <a:rPr lang="en-US" altLang="en-US" sz="3200" dirty="0" smtClean="0"/>
              <a:t>land/habitat</a:t>
            </a:r>
            <a:r>
              <a:rPr lang="en-US" altLang="en-US" sz="3200" dirty="0" smtClean="0">
                <a:solidFill>
                  <a:schemeClr val="bg1"/>
                </a:solidFill>
              </a:rPr>
              <a:t>.</a:t>
            </a:r>
            <a:endParaRPr lang="en-US" altLang="en-US" sz="3200" dirty="0">
              <a:solidFill>
                <a:schemeClr val="bg1"/>
              </a:solidFill>
            </a:endParaRPr>
          </a:p>
        </p:txBody>
      </p:sp>
      <p:sp>
        <p:nvSpPr>
          <p:cNvPr id="62469" name="Text Box 5"/>
          <p:cNvSpPr txBox="1">
            <a:spLocks noChangeArrowheads="1"/>
          </p:cNvSpPr>
          <p:nvPr/>
        </p:nvSpPr>
        <p:spPr bwMode="auto">
          <a:xfrm>
            <a:off x="2209800" y="4038600"/>
            <a:ext cx="59436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200" dirty="0">
                <a:solidFill>
                  <a:schemeClr val="bg1"/>
                </a:solidFill>
              </a:rPr>
              <a:t>Impacts:  </a:t>
            </a:r>
            <a:r>
              <a:rPr lang="en-US" altLang="en-US" sz="3200" dirty="0">
                <a:solidFill>
                  <a:srgbClr val="FFFF99"/>
                </a:solidFill>
              </a:rPr>
              <a:t>A subset of effects </a:t>
            </a:r>
            <a:r>
              <a:rPr lang="en-US" altLang="en-US" sz="3200" dirty="0" smtClean="0">
                <a:solidFill>
                  <a:srgbClr val="FFC000"/>
                </a:solidFill>
              </a:rPr>
              <a:t>(or outcomes) </a:t>
            </a:r>
            <a:r>
              <a:rPr lang="en-US" altLang="en-US" sz="3200" dirty="0" smtClean="0">
                <a:solidFill>
                  <a:srgbClr val="FFFF99"/>
                </a:solidFill>
                <a:cs typeface="Times New Roman" panose="02020603050405020304" pitchFamily="18" charset="0"/>
              </a:rPr>
              <a:t>recognized </a:t>
            </a:r>
            <a:r>
              <a:rPr lang="en-US" altLang="en-US" sz="3200" dirty="0">
                <a:solidFill>
                  <a:srgbClr val="FFFF99"/>
                </a:solidFill>
                <a:cs typeface="Times New Roman" panose="02020603050405020304" pitchFamily="18" charset="0"/>
              </a:rPr>
              <a:t>and regarded </a:t>
            </a:r>
            <a:r>
              <a:rPr lang="en-US" altLang="en-US" sz="3200" u="sng" dirty="0">
                <a:solidFill>
                  <a:srgbClr val="FFFF99"/>
                </a:solidFill>
                <a:cs typeface="Times New Roman" panose="02020603050405020304" pitchFamily="18" charset="0"/>
              </a:rPr>
              <a:t>by stakeholders</a:t>
            </a:r>
            <a:r>
              <a:rPr lang="en-US" altLang="en-US" sz="3200" dirty="0">
                <a:solidFill>
                  <a:srgbClr val="FFFF99"/>
                </a:solidFill>
                <a:cs typeface="Times New Roman" panose="02020603050405020304" pitchFamily="18" charset="0"/>
              </a:rPr>
              <a:t> as important enough to warrant management attention. </a:t>
            </a:r>
            <a:endParaRPr lang="en-US" altLang="en-US" sz="3200" dirty="0">
              <a:solidFill>
                <a:srgbClr val="FFFF99"/>
              </a:solidFill>
            </a:endParaRPr>
          </a:p>
        </p:txBody>
      </p:sp>
      <p:sp>
        <p:nvSpPr>
          <p:cNvPr id="62473" name="Line 9"/>
          <p:cNvSpPr>
            <a:spLocks noChangeShapeType="1"/>
          </p:cNvSpPr>
          <p:nvPr/>
        </p:nvSpPr>
        <p:spPr bwMode="auto">
          <a:xfrm>
            <a:off x="1447800" y="4343400"/>
            <a:ext cx="533400" cy="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2474" name="Line 10"/>
          <p:cNvSpPr>
            <a:spLocks noChangeShapeType="1"/>
          </p:cNvSpPr>
          <p:nvPr/>
        </p:nvSpPr>
        <p:spPr bwMode="auto">
          <a:xfrm>
            <a:off x="1447800" y="3733800"/>
            <a:ext cx="0" cy="609600"/>
          </a:xfrm>
          <a:prstGeom prst="line">
            <a:avLst/>
          </a:prstGeom>
          <a:noFill/>
          <a:ln w="508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90244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Rectangle 15"/>
          <p:cNvSpPr>
            <a:spLocks noChangeArrowheads="1"/>
          </p:cNvSpPr>
          <p:nvPr/>
        </p:nvSpPr>
        <p:spPr bwMode="auto">
          <a:xfrm>
            <a:off x="228600" y="259139"/>
            <a:ext cx="4191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US" altLang="en-US" sz="2800" dirty="0">
                <a:solidFill>
                  <a:schemeClr val="bg1"/>
                </a:solidFill>
                <a:latin typeface="+mn-lt"/>
                <a:cs typeface="Times New Roman" panose="02020603050405020304" pitchFamily="18" charset="0"/>
              </a:rPr>
              <a:t>Impacts are a subset of </a:t>
            </a:r>
            <a:r>
              <a:rPr lang="en-US" altLang="en-US" sz="2800" dirty="0" smtClean="0">
                <a:solidFill>
                  <a:schemeClr val="bg1"/>
                </a:solidFill>
                <a:latin typeface="+mn-lt"/>
                <a:cs typeface="Times New Roman" panose="02020603050405020304" pitchFamily="18" charset="0"/>
              </a:rPr>
              <a:t>effects regarded </a:t>
            </a:r>
            <a:r>
              <a:rPr lang="en-US" altLang="en-US" sz="2800" dirty="0">
                <a:solidFill>
                  <a:schemeClr val="bg1"/>
                </a:solidFill>
                <a:latin typeface="+mn-lt"/>
                <a:cs typeface="Times New Roman" panose="02020603050405020304" pitchFamily="18" charset="0"/>
              </a:rPr>
              <a:t>by </a:t>
            </a:r>
            <a:r>
              <a:rPr lang="en-US" altLang="en-US" sz="2800" u="sng" dirty="0">
                <a:solidFill>
                  <a:schemeClr val="bg1"/>
                </a:solidFill>
                <a:latin typeface="+mn-lt"/>
                <a:cs typeface="Times New Roman" panose="02020603050405020304" pitchFamily="18" charset="0"/>
              </a:rPr>
              <a:t>stakeholders</a:t>
            </a:r>
            <a:r>
              <a:rPr lang="en-US" altLang="en-US" sz="2800" dirty="0">
                <a:solidFill>
                  <a:schemeClr val="bg1"/>
                </a:solidFill>
                <a:latin typeface="+mn-lt"/>
                <a:cs typeface="Times New Roman" panose="02020603050405020304" pitchFamily="18" charset="0"/>
              </a:rPr>
              <a:t> as </a:t>
            </a:r>
            <a:r>
              <a:rPr lang="en-US" altLang="en-US" sz="2800" dirty="0" smtClean="0">
                <a:solidFill>
                  <a:schemeClr val="bg1"/>
                </a:solidFill>
                <a:latin typeface="+mn-lt"/>
                <a:cs typeface="Times New Roman" panose="02020603050405020304" pitchFamily="18" charset="0"/>
              </a:rPr>
              <a:t>important enough to </a:t>
            </a:r>
            <a:r>
              <a:rPr lang="en-US" altLang="en-US" sz="2800" dirty="0">
                <a:solidFill>
                  <a:schemeClr val="bg1"/>
                </a:solidFill>
                <a:latin typeface="+mn-lt"/>
                <a:cs typeface="Times New Roman" panose="02020603050405020304" pitchFamily="18" charset="0"/>
              </a:rPr>
              <a:t>warrant management attention.  </a:t>
            </a:r>
          </a:p>
          <a:p>
            <a:pPr>
              <a:spcBef>
                <a:spcPct val="0"/>
              </a:spcBef>
              <a:buClrTx/>
              <a:buSzTx/>
              <a:buFontTx/>
              <a:buNone/>
            </a:pPr>
            <a:endParaRPr lang="en-US" altLang="en-US" sz="2800" b="1" dirty="0">
              <a:solidFill>
                <a:schemeClr val="bg1"/>
              </a:solidFill>
              <a:latin typeface="Times New Roman" panose="02020603050405020304" pitchFamily="18" charset="0"/>
            </a:endParaRPr>
          </a:p>
        </p:txBody>
      </p:sp>
      <p:pic>
        <p:nvPicPr>
          <p:cNvPr id="48144" name="Picture 28" descr="white_tailed_deer_fa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46600"/>
            <a:ext cx="2133600" cy="1420813"/>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8145" name="Text Box 29"/>
          <p:cNvSpPr txBox="1">
            <a:spLocks noChangeArrowheads="1"/>
          </p:cNvSpPr>
          <p:nvPr/>
        </p:nvSpPr>
        <p:spPr bwMode="auto">
          <a:xfrm>
            <a:off x="6477000" y="6107113"/>
            <a:ext cx="20986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US" altLang="en-US" sz="1400">
                <a:latin typeface="Arial" panose="020B0604020202020204" pitchFamily="34" charset="0"/>
              </a:rPr>
              <a:t>PGC Photo, Joe Kosack</a:t>
            </a:r>
          </a:p>
        </p:txBody>
      </p:sp>
    </p:spTree>
    <p:extLst>
      <p:ext uri="{BB962C8B-B14F-4D97-AF65-F5344CB8AC3E}">
        <p14:creationId xmlns:p14="http://schemas.microsoft.com/office/powerpoint/2010/main" val="3860371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4343400"/>
            <a:ext cx="2438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50000"/>
              </a:spcBef>
              <a:buClrTx/>
              <a:buSzTx/>
              <a:buFontTx/>
              <a:buNone/>
            </a:pPr>
            <a:r>
              <a:rPr lang="en-US" altLang="en-US" sz="3200" dirty="0">
                <a:solidFill>
                  <a:srgbClr val="FFFF99"/>
                </a:solidFill>
                <a:latin typeface="Times New Roman" panose="02020603050405020304" pitchFamily="18" charset="0"/>
              </a:rPr>
              <a:t>Events</a:t>
            </a:r>
            <a:r>
              <a:rPr lang="en-US" altLang="en-US" sz="3200" dirty="0">
                <a:solidFill>
                  <a:srgbClr val="FFFF00"/>
                </a:solidFill>
                <a:latin typeface="Times New Roman" panose="02020603050405020304" pitchFamily="18" charset="0"/>
              </a:rPr>
              <a:t> </a:t>
            </a:r>
            <a:r>
              <a:rPr lang="en-US" altLang="en-US" sz="3200" dirty="0">
                <a:solidFill>
                  <a:srgbClr val="FFFF99"/>
                </a:solidFill>
                <a:latin typeface="Times New Roman" panose="02020603050405020304" pitchFamily="18" charset="0"/>
              </a:rPr>
              <a:t>or interactions</a:t>
            </a:r>
          </a:p>
        </p:txBody>
      </p:sp>
      <p:sp>
        <p:nvSpPr>
          <p:cNvPr id="61443" name="Text Box 3"/>
          <p:cNvSpPr txBox="1">
            <a:spLocks noChangeArrowheads="1"/>
          </p:cNvSpPr>
          <p:nvPr/>
        </p:nvSpPr>
        <p:spPr bwMode="auto">
          <a:xfrm>
            <a:off x="3048000" y="5105400"/>
            <a:ext cx="2286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dirty="0" smtClean="0">
                <a:solidFill>
                  <a:schemeClr val="accent1">
                    <a:lumMod val="60000"/>
                    <a:lumOff val="40000"/>
                  </a:schemeClr>
                </a:solidFill>
                <a:latin typeface="Times New Roman" pitchFamily="18" charset="0"/>
              </a:rPr>
              <a:t>Unrecognized</a:t>
            </a:r>
          </a:p>
        </p:txBody>
      </p:sp>
      <p:sp>
        <p:nvSpPr>
          <p:cNvPr id="61444" name="Line 4"/>
          <p:cNvSpPr>
            <a:spLocks noChangeShapeType="1"/>
          </p:cNvSpPr>
          <p:nvPr/>
        </p:nvSpPr>
        <p:spPr bwMode="auto">
          <a:xfrm>
            <a:off x="2286000" y="4800600"/>
            <a:ext cx="685800" cy="381000"/>
          </a:xfrm>
          <a:prstGeom prst="line">
            <a:avLst/>
          </a:prstGeom>
          <a:noFill/>
          <a:ln w="25400">
            <a:solidFill>
              <a:srgbClr val="00FF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5" name="Text Box 5"/>
          <p:cNvSpPr txBox="1">
            <a:spLocks noChangeArrowheads="1"/>
          </p:cNvSpPr>
          <p:nvPr/>
        </p:nvSpPr>
        <p:spPr bwMode="auto">
          <a:xfrm>
            <a:off x="3048000" y="39624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50000"/>
              </a:spcBef>
              <a:buClrTx/>
              <a:buSzTx/>
              <a:buFontTx/>
              <a:buNone/>
            </a:pPr>
            <a:r>
              <a:rPr lang="en-US" altLang="en-US" sz="3200" dirty="0">
                <a:solidFill>
                  <a:srgbClr val="FFC000"/>
                </a:solidFill>
                <a:latin typeface="Times New Roman" panose="02020603050405020304" pitchFamily="18" charset="0"/>
              </a:rPr>
              <a:t>Recognized</a:t>
            </a:r>
          </a:p>
        </p:txBody>
      </p:sp>
      <p:sp>
        <p:nvSpPr>
          <p:cNvPr id="61446" name="Line 6"/>
          <p:cNvSpPr>
            <a:spLocks noChangeShapeType="1"/>
          </p:cNvSpPr>
          <p:nvPr/>
        </p:nvSpPr>
        <p:spPr bwMode="auto">
          <a:xfrm flipV="1">
            <a:off x="2286000" y="4343400"/>
            <a:ext cx="685800" cy="38100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7" name="Text Box 7"/>
          <p:cNvSpPr txBox="1">
            <a:spLocks noChangeArrowheads="1"/>
          </p:cNvSpPr>
          <p:nvPr/>
        </p:nvSpPr>
        <p:spPr bwMode="auto">
          <a:xfrm>
            <a:off x="3352800" y="2971800"/>
            <a:ext cx="1447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50000"/>
              </a:spcBef>
              <a:buClrTx/>
              <a:buSzTx/>
              <a:buFontTx/>
              <a:buNone/>
            </a:pPr>
            <a:r>
              <a:rPr lang="en-US" altLang="en-US" sz="3200" dirty="0">
                <a:solidFill>
                  <a:srgbClr val="FFFF99"/>
                </a:solidFill>
                <a:latin typeface="Times New Roman" panose="02020603050405020304" pitchFamily="18" charset="0"/>
              </a:rPr>
              <a:t>Effects</a:t>
            </a:r>
          </a:p>
        </p:txBody>
      </p:sp>
      <p:sp>
        <p:nvSpPr>
          <p:cNvPr id="61448" name="Line 8"/>
          <p:cNvSpPr>
            <a:spLocks noChangeShapeType="1"/>
          </p:cNvSpPr>
          <p:nvPr/>
        </p:nvSpPr>
        <p:spPr bwMode="auto">
          <a:xfrm flipV="1">
            <a:off x="3962400" y="3505200"/>
            <a:ext cx="0" cy="60960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43" name="Rectangle 15"/>
          <p:cNvSpPr>
            <a:spLocks noChangeArrowheads="1"/>
          </p:cNvSpPr>
          <p:nvPr/>
        </p:nvSpPr>
        <p:spPr bwMode="auto">
          <a:xfrm>
            <a:off x="228600" y="259139"/>
            <a:ext cx="4191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US" altLang="en-US" sz="2800" dirty="0">
                <a:solidFill>
                  <a:schemeClr val="bg1"/>
                </a:solidFill>
                <a:latin typeface="+mn-lt"/>
                <a:cs typeface="Times New Roman" panose="02020603050405020304" pitchFamily="18" charset="0"/>
              </a:rPr>
              <a:t>Impacts are a subset of </a:t>
            </a:r>
            <a:r>
              <a:rPr lang="en-US" altLang="en-US" sz="2800" dirty="0" smtClean="0">
                <a:solidFill>
                  <a:schemeClr val="bg1"/>
                </a:solidFill>
                <a:latin typeface="+mn-lt"/>
                <a:cs typeface="Times New Roman" panose="02020603050405020304" pitchFamily="18" charset="0"/>
              </a:rPr>
              <a:t>effects regarded </a:t>
            </a:r>
            <a:r>
              <a:rPr lang="en-US" altLang="en-US" sz="2800" dirty="0">
                <a:solidFill>
                  <a:schemeClr val="bg1"/>
                </a:solidFill>
                <a:latin typeface="+mn-lt"/>
                <a:cs typeface="Times New Roman" panose="02020603050405020304" pitchFamily="18" charset="0"/>
              </a:rPr>
              <a:t>by </a:t>
            </a:r>
            <a:r>
              <a:rPr lang="en-US" altLang="en-US" sz="2800" u="sng" dirty="0">
                <a:solidFill>
                  <a:schemeClr val="bg1"/>
                </a:solidFill>
                <a:latin typeface="+mn-lt"/>
                <a:cs typeface="Times New Roman" panose="02020603050405020304" pitchFamily="18" charset="0"/>
              </a:rPr>
              <a:t>stakeholders</a:t>
            </a:r>
            <a:r>
              <a:rPr lang="en-US" altLang="en-US" sz="2800" dirty="0">
                <a:solidFill>
                  <a:schemeClr val="bg1"/>
                </a:solidFill>
                <a:latin typeface="+mn-lt"/>
                <a:cs typeface="Times New Roman" panose="02020603050405020304" pitchFamily="18" charset="0"/>
              </a:rPr>
              <a:t> as </a:t>
            </a:r>
            <a:r>
              <a:rPr lang="en-US" altLang="en-US" sz="2800" dirty="0" smtClean="0">
                <a:solidFill>
                  <a:schemeClr val="bg1"/>
                </a:solidFill>
                <a:latin typeface="+mn-lt"/>
                <a:cs typeface="Times New Roman" panose="02020603050405020304" pitchFamily="18" charset="0"/>
              </a:rPr>
              <a:t>important enough to </a:t>
            </a:r>
            <a:r>
              <a:rPr lang="en-US" altLang="en-US" sz="2800" dirty="0">
                <a:solidFill>
                  <a:schemeClr val="bg1"/>
                </a:solidFill>
                <a:latin typeface="+mn-lt"/>
                <a:cs typeface="Times New Roman" panose="02020603050405020304" pitchFamily="18" charset="0"/>
              </a:rPr>
              <a:t>warrant management attention.  </a:t>
            </a:r>
          </a:p>
          <a:p>
            <a:pPr>
              <a:spcBef>
                <a:spcPct val="0"/>
              </a:spcBef>
              <a:buClrTx/>
              <a:buSzTx/>
              <a:buFontTx/>
              <a:buNone/>
            </a:pPr>
            <a:endParaRPr lang="en-US" altLang="en-US" sz="2800" b="1" dirty="0">
              <a:solidFill>
                <a:schemeClr val="bg1"/>
              </a:solidFill>
              <a:latin typeface="Times New Roman" panose="02020603050405020304" pitchFamily="18" charset="0"/>
            </a:endParaRPr>
          </a:p>
        </p:txBody>
      </p:sp>
      <p:pic>
        <p:nvPicPr>
          <p:cNvPr id="48144" name="Picture 28" descr="white_tailed_deer_fa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46600"/>
            <a:ext cx="2133600" cy="1420813"/>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8145" name="Text Box 29"/>
          <p:cNvSpPr txBox="1">
            <a:spLocks noChangeArrowheads="1"/>
          </p:cNvSpPr>
          <p:nvPr/>
        </p:nvSpPr>
        <p:spPr bwMode="auto">
          <a:xfrm>
            <a:off x="6477000" y="6107113"/>
            <a:ext cx="20986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US" altLang="en-US" sz="1400">
                <a:latin typeface="Arial" panose="020B0604020202020204" pitchFamily="34" charset="0"/>
              </a:rPr>
              <a:t>PGC Photo, Joe Kosack</a:t>
            </a:r>
          </a:p>
        </p:txBody>
      </p:sp>
    </p:spTree>
    <p:extLst>
      <p:ext uri="{BB962C8B-B14F-4D97-AF65-F5344CB8AC3E}">
        <p14:creationId xmlns:p14="http://schemas.microsoft.com/office/powerpoint/2010/main" val="151761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4343400"/>
            <a:ext cx="2438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50000"/>
              </a:spcBef>
              <a:buClrTx/>
              <a:buSzTx/>
              <a:buFontTx/>
              <a:buNone/>
            </a:pPr>
            <a:r>
              <a:rPr lang="en-US" altLang="en-US" sz="3200" dirty="0">
                <a:solidFill>
                  <a:srgbClr val="FFFF99"/>
                </a:solidFill>
                <a:latin typeface="Times New Roman" panose="02020603050405020304" pitchFamily="18" charset="0"/>
              </a:rPr>
              <a:t>Events</a:t>
            </a:r>
            <a:r>
              <a:rPr lang="en-US" altLang="en-US" sz="3200" dirty="0">
                <a:solidFill>
                  <a:srgbClr val="FFFF00"/>
                </a:solidFill>
                <a:latin typeface="Times New Roman" panose="02020603050405020304" pitchFamily="18" charset="0"/>
              </a:rPr>
              <a:t> </a:t>
            </a:r>
            <a:r>
              <a:rPr lang="en-US" altLang="en-US" sz="3200" dirty="0">
                <a:solidFill>
                  <a:srgbClr val="FFFF99"/>
                </a:solidFill>
                <a:latin typeface="Times New Roman" panose="02020603050405020304" pitchFamily="18" charset="0"/>
              </a:rPr>
              <a:t>or interactions</a:t>
            </a:r>
          </a:p>
        </p:txBody>
      </p:sp>
      <p:sp>
        <p:nvSpPr>
          <p:cNvPr id="61443" name="Text Box 3"/>
          <p:cNvSpPr txBox="1">
            <a:spLocks noChangeArrowheads="1"/>
          </p:cNvSpPr>
          <p:nvPr/>
        </p:nvSpPr>
        <p:spPr bwMode="auto">
          <a:xfrm>
            <a:off x="3048000" y="5105400"/>
            <a:ext cx="2286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dirty="0" smtClean="0">
                <a:solidFill>
                  <a:schemeClr val="accent1">
                    <a:lumMod val="60000"/>
                    <a:lumOff val="40000"/>
                  </a:schemeClr>
                </a:solidFill>
                <a:latin typeface="Times New Roman" pitchFamily="18" charset="0"/>
              </a:rPr>
              <a:t>Unrecognized</a:t>
            </a:r>
          </a:p>
        </p:txBody>
      </p:sp>
      <p:sp>
        <p:nvSpPr>
          <p:cNvPr id="61444" name="Line 4"/>
          <p:cNvSpPr>
            <a:spLocks noChangeShapeType="1"/>
          </p:cNvSpPr>
          <p:nvPr/>
        </p:nvSpPr>
        <p:spPr bwMode="auto">
          <a:xfrm>
            <a:off x="2286000" y="4800600"/>
            <a:ext cx="685800" cy="381000"/>
          </a:xfrm>
          <a:prstGeom prst="line">
            <a:avLst/>
          </a:prstGeom>
          <a:noFill/>
          <a:ln w="25400">
            <a:solidFill>
              <a:srgbClr val="00FF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5" name="Text Box 5"/>
          <p:cNvSpPr txBox="1">
            <a:spLocks noChangeArrowheads="1"/>
          </p:cNvSpPr>
          <p:nvPr/>
        </p:nvSpPr>
        <p:spPr bwMode="auto">
          <a:xfrm>
            <a:off x="3048000" y="39624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50000"/>
              </a:spcBef>
              <a:buClrTx/>
              <a:buSzTx/>
              <a:buFontTx/>
              <a:buNone/>
            </a:pPr>
            <a:r>
              <a:rPr lang="en-US" altLang="en-US" sz="3200" dirty="0">
                <a:solidFill>
                  <a:srgbClr val="FFC000"/>
                </a:solidFill>
                <a:latin typeface="Times New Roman" panose="02020603050405020304" pitchFamily="18" charset="0"/>
              </a:rPr>
              <a:t>Recognized</a:t>
            </a:r>
          </a:p>
        </p:txBody>
      </p:sp>
      <p:sp>
        <p:nvSpPr>
          <p:cNvPr id="61446" name="Line 6"/>
          <p:cNvSpPr>
            <a:spLocks noChangeShapeType="1"/>
          </p:cNvSpPr>
          <p:nvPr/>
        </p:nvSpPr>
        <p:spPr bwMode="auto">
          <a:xfrm flipV="1">
            <a:off x="2286000" y="4343400"/>
            <a:ext cx="685800" cy="38100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7" name="Text Box 7"/>
          <p:cNvSpPr txBox="1">
            <a:spLocks noChangeArrowheads="1"/>
          </p:cNvSpPr>
          <p:nvPr/>
        </p:nvSpPr>
        <p:spPr bwMode="auto">
          <a:xfrm>
            <a:off x="3352800" y="2971800"/>
            <a:ext cx="1447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eaLnBrk="1" hangingPunct="1">
              <a:spcBef>
                <a:spcPct val="50000"/>
              </a:spcBef>
              <a:buClrTx/>
              <a:buSzTx/>
              <a:buFontTx/>
              <a:buNone/>
            </a:pPr>
            <a:r>
              <a:rPr lang="en-US" altLang="en-US" sz="3200" dirty="0">
                <a:solidFill>
                  <a:srgbClr val="FFFF99"/>
                </a:solidFill>
                <a:latin typeface="Times New Roman" panose="02020603050405020304" pitchFamily="18" charset="0"/>
              </a:rPr>
              <a:t>Effects</a:t>
            </a:r>
          </a:p>
        </p:txBody>
      </p:sp>
      <p:sp>
        <p:nvSpPr>
          <p:cNvPr id="61448" name="Line 8"/>
          <p:cNvSpPr>
            <a:spLocks noChangeShapeType="1"/>
          </p:cNvSpPr>
          <p:nvPr/>
        </p:nvSpPr>
        <p:spPr bwMode="auto">
          <a:xfrm flipV="1">
            <a:off x="3962400" y="3505200"/>
            <a:ext cx="0" cy="60960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9" name="Text Box 9"/>
          <p:cNvSpPr txBox="1">
            <a:spLocks noChangeArrowheads="1"/>
          </p:cNvSpPr>
          <p:nvPr/>
        </p:nvSpPr>
        <p:spPr bwMode="auto">
          <a:xfrm>
            <a:off x="5638800" y="3352800"/>
            <a:ext cx="2819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dirty="0" smtClean="0">
                <a:solidFill>
                  <a:schemeClr val="accent1">
                    <a:lumMod val="60000"/>
                    <a:lumOff val="40000"/>
                  </a:schemeClr>
                </a:solidFill>
                <a:latin typeface="Times New Roman" pitchFamily="18" charset="0"/>
              </a:rPr>
              <a:t>Low importance</a:t>
            </a:r>
          </a:p>
        </p:txBody>
      </p:sp>
      <p:sp>
        <p:nvSpPr>
          <p:cNvPr id="61450" name="Line 10"/>
          <p:cNvSpPr>
            <a:spLocks noChangeShapeType="1"/>
          </p:cNvSpPr>
          <p:nvPr/>
        </p:nvSpPr>
        <p:spPr bwMode="auto">
          <a:xfrm>
            <a:off x="4800600" y="3276600"/>
            <a:ext cx="685800" cy="304800"/>
          </a:xfrm>
          <a:prstGeom prst="line">
            <a:avLst/>
          </a:prstGeom>
          <a:noFill/>
          <a:ln w="25400">
            <a:solidFill>
              <a:srgbClr val="00FF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1" name="Text Box 11"/>
          <p:cNvSpPr txBox="1">
            <a:spLocks noChangeArrowheads="1"/>
          </p:cNvSpPr>
          <p:nvPr/>
        </p:nvSpPr>
        <p:spPr bwMode="auto">
          <a:xfrm>
            <a:off x="5562600" y="2438400"/>
            <a:ext cx="3048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50000"/>
              </a:spcBef>
              <a:buClrTx/>
              <a:buSzTx/>
              <a:buFontTx/>
              <a:buNone/>
            </a:pPr>
            <a:r>
              <a:rPr lang="en-US" altLang="en-US" sz="2800" dirty="0">
                <a:solidFill>
                  <a:srgbClr val="FFC000"/>
                </a:solidFill>
                <a:latin typeface="Times New Roman" panose="02020603050405020304" pitchFamily="18" charset="0"/>
              </a:rPr>
              <a:t>High </a:t>
            </a:r>
            <a:r>
              <a:rPr lang="en-US" altLang="en-US" sz="3200" dirty="0">
                <a:solidFill>
                  <a:srgbClr val="FFC000"/>
                </a:solidFill>
                <a:latin typeface="Times New Roman" panose="02020603050405020304" pitchFamily="18" charset="0"/>
              </a:rPr>
              <a:t>importance</a:t>
            </a:r>
          </a:p>
        </p:txBody>
      </p:sp>
      <p:sp>
        <p:nvSpPr>
          <p:cNvPr id="61452" name="Line 12"/>
          <p:cNvSpPr>
            <a:spLocks noChangeShapeType="1"/>
          </p:cNvSpPr>
          <p:nvPr/>
        </p:nvSpPr>
        <p:spPr bwMode="auto">
          <a:xfrm flipV="1">
            <a:off x="4800600" y="2971800"/>
            <a:ext cx="609600" cy="304800"/>
          </a:xfrm>
          <a:prstGeom prst="line">
            <a:avLst/>
          </a:prstGeom>
          <a:noFill/>
          <a:ln w="254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41" name="Text Box 13"/>
          <p:cNvSpPr txBox="1">
            <a:spLocks noChangeArrowheads="1"/>
          </p:cNvSpPr>
          <p:nvPr/>
        </p:nvSpPr>
        <p:spPr bwMode="auto">
          <a:xfrm>
            <a:off x="5410200" y="762000"/>
            <a:ext cx="2514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r" eaLnBrk="1" hangingPunct="1">
              <a:spcBef>
                <a:spcPct val="50000"/>
              </a:spcBef>
              <a:buClrTx/>
              <a:buSzTx/>
              <a:buFontTx/>
              <a:buNone/>
            </a:pPr>
            <a:r>
              <a:rPr lang="en-US" altLang="en-US" sz="4800" dirty="0">
                <a:solidFill>
                  <a:srgbClr val="FFFF99"/>
                </a:solidFill>
                <a:latin typeface="Times New Roman" panose="02020603050405020304" pitchFamily="18" charset="0"/>
              </a:rPr>
              <a:t>Impacts</a:t>
            </a:r>
          </a:p>
        </p:txBody>
      </p:sp>
      <p:sp>
        <p:nvSpPr>
          <p:cNvPr id="61454" name="Line 14"/>
          <p:cNvSpPr>
            <a:spLocks noChangeShapeType="1"/>
          </p:cNvSpPr>
          <p:nvPr/>
        </p:nvSpPr>
        <p:spPr bwMode="auto">
          <a:xfrm flipV="1">
            <a:off x="6629400" y="1828800"/>
            <a:ext cx="0" cy="609600"/>
          </a:xfrm>
          <a:prstGeom prst="line">
            <a:avLst/>
          </a:prstGeom>
          <a:noFill/>
          <a:ln w="38100">
            <a:solidFill>
              <a:srgbClr val="00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8143" name="Rectangle 15"/>
          <p:cNvSpPr>
            <a:spLocks noChangeArrowheads="1"/>
          </p:cNvSpPr>
          <p:nvPr/>
        </p:nvSpPr>
        <p:spPr bwMode="auto">
          <a:xfrm>
            <a:off x="228600" y="259139"/>
            <a:ext cx="41910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US" altLang="en-US" sz="2800" dirty="0">
                <a:solidFill>
                  <a:schemeClr val="bg1"/>
                </a:solidFill>
                <a:latin typeface="+mn-lt"/>
                <a:cs typeface="Times New Roman" panose="02020603050405020304" pitchFamily="18" charset="0"/>
              </a:rPr>
              <a:t>Impacts are a subset of </a:t>
            </a:r>
            <a:r>
              <a:rPr lang="en-US" altLang="en-US" sz="2800" dirty="0" smtClean="0">
                <a:solidFill>
                  <a:schemeClr val="bg1"/>
                </a:solidFill>
                <a:latin typeface="+mn-lt"/>
                <a:cs typeface="Times New Roman" panose="02020603050405020304" pitchFamily="18" charset="0"/>
              </a:rPr>
              <a:t>effects regarded </a:t>
            </a:r>
            <a:r>
              <a:rPr lang="en-US" altLang="en-US" sz="2800" dirty="0">
                <a:solidFill>
                  <a:schemeClr val="bg1"/>
                </a:solidFill>
                <a:latin typeface="+mn-lt"/>
                <a:cs typeface="Times New Roman" panose="02020603050405020304" pitchFamily="18" charset="0"/>
              </a:rPr>
              <a:t>by </a:t>
            </a:r>
            <a:r>
              <a:rPr lang="en-US" altLang="en-US" sz="2800" u="sng" dirty="0">
                <a:solidFill>
                  <a:schemeClr val="bg1"/>
                </a:solidFill>
                <a:latin typeface="+mn-lt"/>
                <a:cs typeface="Times New Roman" panose="02020603050405020304" pitchFamily="18" charset="0"/>
              </a:rPr>
              <a:t>stakeholders</a:t>
            </a:r>
            <a:r>
              <a:rPr lang="en-US" altLang="en-US" sz="2800" dirty="0">
                <a:solidFill>
                  <a:schemeClr val="bg1"/>
                </a:solidFill>
                <a:latin typeface="+mn-lt"/>
                <a:cs typeface="Times New Roman" panose="02020603050405020304" pitchFamily="18" charset="0"/>
              </a:rPr>
              <a:t> as </a:t>
            </a:r>
            <a:r>
              <a:rPr lang="en-US" altLang="en-US" sz="2800" dirty="0" smtClean="0">
                <a:solidFill>
                  <a:schemeClr val="bg1"/>
                </a:solidFill>
                <a:latin typeface="+mn-lt"/>
                <a:cs typeface="Times New Roman" panose="02020603050405020304" pitchFamily="18" charset="0"/>
              </a:rPr>
              <a:t>important enough to </a:t>
            </a:r>
            <a:r>
              <a:rPr lang="en-US" altLang="en-US" sz="2800" dirty="0">
                <a:solidFill>
                  <a:schemeClr val="bg1"/>
                </a:solidFill>
                <a:latin typeface="+mn-lt"/>
                <a:cs typeface="Times New Roman" panose="02020603050405020304" pitchFamily="18" charset="0"/>
              </a:rPr>
              <a:t>warrant management attention.  </a:t>
            </a:r>
          </a:p>
          <a:p>
            <a:pPr>
              <a:spcBef>
                <a:spcPct val="0"/>
              </a:spcBef>
              <a:buClrTx/>
              <a:buSzTx/>
              <a:buFontTx/>
              <a:buNone/>
            </a:pPr>
            <a:endParaRPr lang="en-US" altLang="en-US" sz="2800" b="1" dirty="0">
              <a:solidFill>
                <a:schemeClr val="bg1"/>
              </a:solidFill>
              <a:latin typeface="Times New Roman" panose="02020603050405020304" pitchFamily="18" charset="0"/>
            </a:endParaRPr>
          </a:p>
        </p:txBody>
      </p:sp>
      <p:pic>
        <p:nvPicPr>
          <p:cNvPr id="48144" name="Picture 28" descr="white_tailed_deer_fa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546600"/>
            <a:ext cx="2133600" cy="1420813"/>
          </a:xfrm>
          <a:prstGeom prst="rect">
            <a:avLst/>
          </a:prstGeo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48145" name="Text Box 29"/>
          <p:cNvSpPr txBox="1">
            <a:spLocks noChangeArrowheads="1"/>
          </p:cNvSpPr>
          <p:nvPr/>
        </p:nvSpPr>
        <p:spPr bwMode="auto">
          <a:xfrm>
            <a:off x="6477000" y="6107113"/>
            <a:ext cx="20986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eaLnBrk="0" hangingPunct="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eaLnBrk="0" hangingPunct="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Tx/>
              <a:buNone/>
            </a:pPr>
            <a:r>
              <a:rPr lang="en-US" altLang="en-US" sz="1400">
                <a:latin typeface="Arial" panose="020B0604020202020204" pitchFamily="34" charset="0"/>
              </a:rPr>
              <a:t>PGC Photo, Joe Kosack</a:t>
            </a:r>
          </a:p>
        </p:txBody>
      </p:sp>
    </p:spTree>
    <p:extLst>
      <p:ext uri="{BB962C8B-B14F-4D97-AF65-F5344CB8AC3E}">
        <p14:creationId xmlns:p14="http://schemas.microsoft.com/office/powerpoint/2010/main" val="3215911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94391" y="391549"/>
            <a:ext cx="7772400" cy="936625"/>
          </a:xfrm>
        </p:spPr>
        <p:txBody>
          <a:bodyPr>
            <a:normAutofit/>
          </a:bodyPr>
          <a:lstStyle/>
          <a:p>
            <a:pPr algn="ctr"/>
            <a:r>
              <a:rPr lang="en-US" altLang="en-US" sz="6000" dirty="0">
                <a:solidFill>
                  <a:schemeClr val="bg1"/>
                </a:solidFill>
              </a:rPr>
              <a:t>Impact Categories</a:t>
            </a:r>
          </a:p>
        </p:txBody>
      </p:sp>
      <p:sp>
        <p:nvSpPr>
          <p:cNvPr id="81923" name="Rectangle 3"/>
          <p:cNvSpPr>
            <a:spLocks noGrp="1" noChangeArrowheads="1"/>
          </p:cNvSpPr>
          <p:nvPr>
            <p:ph type="body" sz="half" idx="2"/>
          </p:nvPr>
        </p:nvSpPr>
        <p:spPr>
          <a:xfrm>
            <a:off x="2676832" y="2207853"/>
            <a:ext cx="3816350" cy="4114800"/>
          </a:xfrm>
        </p:spPr>
        <p:txBody>
          <a:bodyPr/>
          <a:lstStyle/>
          <a:p>
            <a:r>
              <a:rPr lang="en-US" altLang="en-US" sz="4000" dirty="0"/>
              <a:t>Ecological</a:t>
            </a:r>
          </a:p>
          <a:p>
            <a:r>
              <a:rPr lang="en-US" altLang="en-US" sz="4000" dirty="0"/>
              <a:t>Economic</a:t>
            </a:r>
          </a:p>
          <a:p>
            <a:r>
              <a:rPr lang="en-US" altLang="en-US" sz="4000" dirty="0"/>
              <a:t>Health/safety</a:t>
            </a:r>
          </a:p>
          <a:p>
            <a:r>
              <a:rPr lang="en-US" altLang="en-US" sz="4000" dirty="0"/>
              <a:t>Sociological</a:t>
            </a:r>
          </a:p>
          <a:p>
            <a:r>
              <a:rPr lang="en-US" altLang="en-US" sz="4000" dirty="0"/>
              <a:t>Psychological</a:t>
            </a:r>
          </a:p>
          <a:p>
            <a:pPr>
              <a:buFontTx/>
              <a:buNone/>
            </a:pPr>
            <a:endParaRPr lang="en-US" altLang="en-US" sz="4000" b="1" dirty="0">
              <a:solidFill>
                <a:srgbClr val="FFFF00"/>
              </a:solidFill>
            </a:endParaRPr>
          </a:p>
          <a:p>
            <a:pPr>
              <a:buFontTx/>
              <a:buNone/>
            </a:pPr>
            <a:endParaRPr lang="en-US" altLang="en-US" sz="4000" b="1" dirty="0">
              <a:solidFill>
                <a:srgbClr val="FFFF00"/>
              </a:solidFill>
            </a:endParaRPr>
          </a:p>
        </p:txBody>
      </p:sp>
    </p:spTree>
    <p:extLst>
      <p:ext uri="{BB962C8B-B14F-4D97-AF65-F5344CB8AC3E}">
        <p14:creationId xmlns:p14="http://schemas.microsoft.com/office/powerpoint/2010/main" val="340791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23888" y="155575"/>
            <a:ext cx="7772400" cy="936625"/>
          </a:xfrm>
        </p:spPr>
        <p:txBody>
          <a:bodyPr/>
          <a:lstStyle/>
          <a:p>
            <a:pPr algn="ctr"/>
            <a:r>
              <a:rPr lang="en-US" altLang="en-US" sz="5400" dirty="0"/>
              <a:t>Ecological </a:t>
            </a:r>
            <a:r>
              <a:rPr lang="en-US" altLang="en-US" sz="5400" dirty="0" smtClean="0"/>
              <a:t>Impacts</a:t>
            </a:r>
            <a:r>
              <a:rPr lang="en-US" altLang="en-US" sz="6000" dirty="0" smtClean="0"/>
              <a:t> </a:t>
            </a:r>
            <a:endParaRPr lang="en-US" altLang="en-US" sz="6000" dirty="0"/>
          </a:p>
        </p:txBody>
      </p:sp>
      <p:sp>
        <p:nvSpPr>
          <p:cNvPr id="109571" name="Rectangle 3"/>
          <p:cNvSpPr>
            <a:spLocks noGrp="1" noChangeArrowheads="1"/>
          </p:cNvSpPr>
          <p:nvPr>
            <p:ph type="body" sz="half" idx="2"/>
          </p:nvPr>
        </p:nvSpPr>
        <p:spPr>
          <a:xfrm>
            <a:off x="5140838" y="2092831"/>
            <a:ext cx="3740150" cy="4114800"/>
          </a:xfrm>
        </p:spPr>
        <p:txBody>
          <a:bodyPr/>
          <a:lstStyle/>
          <a:p>
            <a:r>
              <a:rPr lang="en-US" altLang="en-US" sz="3200" dirty="0"/>
              <a:t>Effects </a:t>
            </a:r>
            <a:r>
              <a:rPr lang="en-US" altLang="en-US" sz="3200" dirty="0" smtClean="0"/>
              <a:t>deer have on native plant and animal communities</a:t>
            </a:r>
            <a:endParaRPr lang="en-US" altLang="en-US" sz="3200" dirty="0"/>
          </a:p>
          <a:p>
            <a:pPr>
              <a:buFontTx/>
              <a:buNone/>
            </a:pPr>
            <a:endParaRPr lang="en-US" altLang="en-US" b="1" dirty="0">
              <a:solidFill>
                <a:schemeClr val="bg1"/>
              </a:solidFill>
            </a:endParaRPr>
          </a:p>
          <a:p>
            <a:r>
              <a:rPr lang="en-US" altLang="en-US" sz="3200" dirty="0"/>
              <a:t>Effects of </a:t>
            </a:r>
            <a:r>
              <a:rPr lang="en-US" altLang="en-US" sz="3200" dirty="0" smtClean="0"/>
              <a:t>deer herbivory on forest regeneration</a:t>
            </a:r>
            <a:endParaRPr lang="en-US" altLang="en-US" sz="3200" dirty="0"/>
          </a:p>
          <a:p>
            <a:pPr>
              <a:buFontTx/>
              <a:buNone/>
            </a:pPr>
            <a:endParaRPr lang="en-US" altLang="en-US" b="1" dirty="0">
              <a:solidFill>
                <a:schemeClr val="bg1"/>
              </a:solidFill>
            </a:endParaRPr>
          </a:p>
          <a:p>
            <a:pPr>
              <a:buFontTx/>
              <a:buNone/>
            </a:pPr>
            <a:endParaRPr lang="en-US" altLang="en-US" b="1" dirty="0">
              <a:solidFill>
                <a:schemeClr val="bg1"/>
              </a:solidFill>
            </a:endParaRPr>
          </a:p>
        </p:txBody>
      </p:sp>
      <p:sp>
        <p:nvSpPr>
          <p:cNvPr id="109573" name="Text Box 5"/>
          <p:cNvSpPr txBox="1">
            <a:spLocks noChangeArrowheads="1"/>
          </p:cNvSpPr>
          <p:nvPr/>
        </p:nvSpPr>
        <p:spPr bwMode="auto">
          <a:xfrm>
            <a:off x="190500" y="5441005"/>
            <a:ext cx="541972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600" dirty="0" smtClean="0">
                <a:solidFill>
                  <a:schemeClr val="bg1"/>
                </a:solidFill>
              </a:rPr>
              <a:t>Source: The Nature Conservancy, p</a:t>
            </a:r>
            <a:r>
              <a:rPr lang="en-US" sz="1600" dirty="0" smtClean="0">
                <a:solidFill>
                  <a:schemeClr val="bg1"/>
                </a:solidFill>
              </a:rPr>
              <a:t>hoto by </a:t>
            </a:r>
            <a:r>
              <a:rPr lang="en-US" sz="1600" dirty="0">
                <a:solidFill>
                  <a:schemeClr val="bg1"/>
                </a:solidFill>
              </a:rPr>
              <a:t>Ron </a:t>
            </a:r>
            <a:r>
              <a:rPr lang="en-US" sz="1600" dirty="0" err="1" smtClean="0">
                <a:solidFill>
                  <a:schemeClr val="bg1"/>
                </a:solidFill>
              </a:rPr>
              <a:t>Rathfon</a:t>
            </a:r>
            <a:endParaRPr lang="en-US" altLang="en-US" sz="1600" dirty="0">
              <a:solidFill>
                <a:schemeClr val="bg1"/>
              </a:solidFill>
            </a:endParaRPr>
          </a:p>
        </p:txBody>
      </p:sp>
      <p:pic>
        <p:nvPicPr>
          <p:cNvPr id="6" name="Picture 2" descr="deerexclosur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545" t="2609" r="2664" b="5639"/>
          <a:stretch/>
        </p:blipFill>
        <p:spPr bwMode="auto">
          <a:xfrm>
            <a:off x="342787" y="1805048"/>
            <a:ext cx="4645764" cy="33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19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23888" y="155575"/>
            <a:ext cx="7772400" cy="936625"/>
          </a:xfrm>
        </p:spPr>
        <p:txBody>
          <a:bodyPr/>
          <a:lstStyle/>
          <a:p>
            <a:pPr algn="ctr"/>
            <a:r>
              <a:rPr lang="en-US" altLang="en-US" sz="5400" dirty="0"/>
              <a:t>Economic </a:t>
            </a:r>
            <a:r>
              <a:rPr lang="en-US" altLang="en-US" sz="5400" dirty="0" smtClean="0"/>
              <a:t>Impacts </a:t>
            </a:r>
            <a:r>
              <a:rPr lang="en-US" altLang="en-US" sz="5400" dirty="0"/>
              <a:t>(+) </a:t>
            </a:r>
          </a:p>
        </p:txBody>
      </p:sp>
      <p:sp>
        <p:nvSpPr>
          <p:cNvPr id="73736" name="Rectangle 8"/>
          <p:cNvSpPr>
            <a:spLocks noChangeArrowheads="1"/>
          </p:cNvSpPr>
          <p:nvPr/>
        </p:nvSpPr>
        <p:spPr bwMode="auto">
          <a:xfrm>
            <a:off x="278978" y="1295399"/>
            <a:ext cx="8701547" cy="1058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sz="3200" dirty="0" smtClean="0">
                <a:solidFill>
                  <a:srgbClr val="FFFF99"/>
                </a:solidFill>
              </a:rPr>
              <a:t>Expenditures for hunting</a:t>
            </a:r>
            <a:r>
              <a:rPr lang="en-US" altLang="en-US" sz="3200" dirty="0">
                <a:solidFill>
                  <a:srgbClr val="FFFF99"/>
                </a:solidFill>
              </a:rPr>
              <a:t> </a:t>
            </a:r>
            <a:r>
              <a:rPr lang="en-US" altLang="en-US" sz="3200" dirty="0" smtClean="0">
                <a:solidFill>
                  <a:srgbClr val="FFFF99"/>
                </a:solidFill>
              </a:rPr>
              <a:t>and other deer-related activities</a:t>
            </a:r>
            <a:endParaRPr lang="en-US" altLang="en-US" sz="3200" dirty="0">
              <a:solidFill>
                <a:srgbClr val="FFFF99"/>
              </a:solidFill>
            </a:endParaRPr>
          </a:p>
        </p:txBody>
      </p:sp>
      <p:pic>
        <p:nvPicPr>
          <p:cNvPr id="2050" name="Picture 2" descr="http://nssfimages.s3.amazonaws.com/infographics/Infographics_Hunting-FB-806x8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01" y="2353929"/>
            <a:ext cx="3962451" cy="39624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6"/>
          <p:cNvSpPr txBox="1">
            <a:spLocks noChangeArrowheads="1"/>
          </p:cNvSpPr>
          <p:nvPr/>
        </p:nvSpPr>
        <p:spPr bwMode="auto">
          <a:xfrm>
            <a:off x="1051560" y="6316381"/>
            <a:ext cx="260667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600" dirty="0" smtClean="0">
                <a:solidFill>
                  <a:schemeClr val="bg1"/>
                </a:solidFill>
              </a:rPr>
              <a:t>Source: NSSFblog.com</a:t>
            </a:r>
            <a:endParaRPr lang="en-US" altLang="en-US" sz="1600" dirty="0">
              <a:solidFill>
                <a:schemeClr val="bg1"/>
              </a:solidFill>
            </a:endParaRPr>
          </a:p>
        </p:txBody>
      </p:sp>
      <p:pic>
        <p:nvPicPr>
          <p:cNvPr id="2052" name="Picture 4" descr="http://www.keloland.com/_images/data/800x600/533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489" y="2353928"/>
            <a:ext cx="3685600" cy="2766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78471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ews.uns.purdue.edu/images/+2004/rhodes-cro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421" y="3044083"/>
            <a:ext cx="2146434" cy="3227563"/>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
        <p:nvSpPr>
          <p:cNvPr id="102402" name="Rectangle 2"/>
          <p:cNvSpPr>
            <a:spLocks noGrp="1" noChangeArrowheads="1"/>
          </p:cNvSpPr>
          <p:nvPr>
            <p:ph type="title"/>
          </p:nvPr>
        </p:nvSpPr>
        <p:spPr>
          <a:xfrm>
            <a:off x="951271" y="334692"/>
            <a:ext cx="6939116" cy="1143000"/>
          </a:xfrm>
        </p:spPr>
        <p:txBody>
          <a:bodyPr>
            <a:noAutofit/>
          </a:bodyPr>
          <a:lstStyle/>
          <a:p>
            <a:pPr algn="ctr"/>
            <a:r>
              <a:rPr lang="en-US" altLang="en-US" sz="6000" dirty="0"/>
              <a:t>Economic </a:t>
            </a:r>
            <a:r>
              <a:rPr lang="en-US" altLang="en-US" sz="6000" dirty="0" smtClean="0"/>
              <a:t>Impacts </a:t>
            </a:r>
            <a:r>
              <a:rPr lang="en-US" altLang="en-US" sz="6000" dirty="0"/>
              <a:t>(-)</a:t>
            </a:r>
          </a:p>
        </p:txBody>
      </p:sp>
      <p:sp>
        <p:nvSpPr>
          <p:cNvPr id="102403" name="Rectangle 3"/>
          <p:cNvSpPr>
            <a:spLocks noGrp="1" noChangeArrowheads="1"/>
          </p:cNvSpPr>
          <p:nvPr>
            <p:ph type="body" sz="half" idx="3"/>
          </p:nvPr>
        </p:nvSpPr>
        <p:spPr>
          <a:xfrm>
            <a:off x="240230" y="1756062"/>
            <a:ext cx="3313066" cy="1009651"/>
          </a:xfrm>
        </p:spPr>
        <p:txBody>
          <a:bodyPr>
            <a:noAutofit/>
          </a:bodyPr>
          <a:lstStyle/>
          <a:p>
            <a:pPr marL="0" indent="0">
              <a:buNone/>
            </a:pPr>
            <a:r>
              <a:rPr lang="en-US" altLang="en-US" sz="3600" dirty="0"/>
              <a:t>Cost of property damage</a:t>
            </a:r>
          </a:p>
        </p:txBody>
      </p:sp>
      <p:sp>
        <p:nvSpPr>
          <p:cNvPr id="102409" name="Text Box 9"/>
          <p:cNvSpPr txBox="1">
            <a:spLocks noChangeArrowheads="1"/>
          </p:cNvSpPr>
          <p:nvPr/>
        </p:nvSpPr>
        <p:spPr bwMode="auto">
          <a:xfrm>
            <a:off x="1650710" y="6321347"/>
            <a:ext cx="44608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400" dirty="0" smtClean="0">
                <a:solidFill>
                  <a:schemeClr val="bg1"/>
                </a:solidFill>
              </a:rPr>
              <a:t>Source: </a:t>
            </a:r>
            <a:r>
              <a:rPr lang="fr-FR" sz="1400" dirty="0" err="1">
                <a:solidFill>
                  <a:schemeClr val="bg1"/>
                </a:solidFill>
              </a:rPr>
              <a:t>Purdue</a:t>
            </a:r>
            <a:r>
              <a:rPr lang="fr-FR" sz="1400" dirty="0">
                <a:solidFill>
                  <a:schemeClr val="bg1"/>
                </a:solidFill>
              </a:rPr>
              <a:t> </a:t>
            </a:r>
            <a:r>
              <a:rPr lang="fr-FR" sz="1400" dirty="0" err="1" smtClean="0">
                <a:solidFill>
                  <a:schemeClr val="bg1"/>
                </a:solidFill>
              </a:rPr>
              <a:t>Agric</a:t>
            </a:r>
            <a:r>
              <a:rPr lang="fr-FR" sz="1400" dirty="0" smtClean="0">
                <a:solidFill>
                  <a:schemeClr val="bg1"/>
                </a:solidFill>
              </a:rPr>
              <a:t>. </a:t>
            </a:r>
            <a:r>
              <a:rPr lang="fr-FR" sz="1400" dirty="0">
                <a:solidFill>
                  <a:schemeClr val="bg1"/>
                </a:solidFill>
              </a:rPr>
              <a:t>Communications photo/Mike </a:t>
            </a:r>
            <a:r>
              <a:rPr lang="fr-FR" sz="1400" dirty="0" err="1" smtClean="0">
                <a:solidFill>
                  <a:schemeClr val="bg1"/>
                </a:solidFill>
              </a:rPr>
              <a:t>Kerper</a:t>
            </a:r>
            <a:endParaRPr lang="en-US" altLang="en-US" sz="1400" dirty="0">
              <a:solidFill>
                <a:schemeClr val="bg1"/>
              </a:solidFill>
            </a:endParaRPr>
          </a:p>
        </p:txBody>
      </p:sp>
      <p:pic>
        <p:nvPicPr>
          <p:cNvPr id="1026" name="Picture 2" descr="http://msue.anr.msu.edu/uploads/images/7-5deerbrowsing1DA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296" y="2090887"/>
            <a:ext cx="4762500" cy="2476501"/>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
        <p:nvSpPr>
          <p:cNvPr id="7" name="Text Box 9"/>
          <p:cNvSpPr txBox="1">
            <a:spLocks noChangeArrowheads="1"/>
          </p:cNvSpPr>
          <p:nvPr/>
        </p:nvSpPr>
        <p:spPr bwMode="auto">
          <a:xfrm>
            <a:off x="5062872" y="4625143"/>
            <a:ext cx="354846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400" dirty="0">
                <a:solidFill>
                  <a:schemeClr val="bg1"/>
                </a:solidFill>
              </a:rPr>
              <a:t>Photo: </a:t>
            </a:r>
            <a:r>
              <a:rPr lang="en-US" altLang="en-US" sz="1400" dirty="0" smtClean="0">
                <a:solidFill>
                  <a:schemeClr val="bg1"/>
                </a:solidFill>
              </a:rPr>
              <a:t>Michigan State University Extension</a:t>
            </a:r>
            <a:endParaRPr lang="en-US" altLang="en-US" sz="1400" dirty="0">
              <a:solidFill>
                <a:schemeClr val="bg1"/>
              </a:solidFill>
            </a:endParaRPr>
          </a:p>
        </p:txBody>
      </p:sp>
    </p:spTree>
    <p:extLst>
      <p:ext uri="{BB962C8B-B14F-4D97-AF65-F5344CB8AC3E}">
        <p14:creationId xmlns:p14="http://schemas.microsoft.com/office/powerpoint/2010/main" val="2787719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47503" y="2286000"/>
            <a:ext cx="8894618" cy="1143000"/>
          </a:xfrm>
        </p:spPr>
        <p:txBody>
          <a:bodyPr anchor="ctr">
            <a:noAutofit/>
          </a:bodyPr>
          <a:lstStyle/>
          <a:p>
            <a:r>
              <a:rPr lang="en-US" altLang="en-US" sz="5400" dirty="0">
                <a:solidFill>
                  <a:schemeClr val="bg1"/>
                </a:solidFill>
              </a:rPr>
              <a:t>What is wildlife management?</a:t>
            </a:r>
          </a:p>
        </p:txBody>
      </p:sp>
      <p:sp>
        <p:nvSpPr>
          <p:cNvPr id="53251" name="Rectangle 3"/>
          <p:cNvSpPr>
            <a:spLocks noGrp="1" noChangeArrowheads="1"/>
          </p:cNvSpPr>
          <p:nvPr>
            <p:ph type="subTitle" idx="1"/>
          </p:nvPr>
        </p:nvSpPr>
        <p:spPr>
          <a:xfrm>
            <a:off x="1371600" y="3886200"/>
            <a:ext cx="6400800" cy="1752600"/>
          </a:xfrm>
        </p:spPr>
        <p:txBody>
          <a:bodyPr/>
          <a:lstStyle/>
          <a:p>
            <a:endParaRPr lang="en-US" altLang="en-US" sz="3200"/>
          </a:p>
        </p:txBody>
      </p:sp>
    </p:spTree>
    <p:extLst>
      <p:ext uri="{BB962C8B-B14F-4D97-AF65-F5344CB8AC3E}">
        <p14:creationId xmlns:p14="http://schemas.microsoft.com/office/powerpoint/2010/main" val="40819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86121" y="450977"/>
            <a:ext cx="7856434" cy="936625"/>
          </a:xfrm>
        </p:spPr>
        <p:txBody>
          <a:bodyPr>
            <a:noAutofit/>
          </a:bodyPr>
          <a:lstStyle/>
          <a:p>
            <a:r>
              <a:rPr lang="en-US" altLang="en-US" sz="6600" dirty="0" smtClean="0"/>
              <a:t>Health/Safety Impacts </a:t>
            </a:r>
            <a:endParaRPr lang="en-US" altLang="en-US" sz="6600" dirty="0"/>
          </a:p>
        </p:txBody>
      </p:sp>
      <p:sp>
        <p:nvSpPr>
          <p:cNvPr id="118788" name="Rectangle 4"/>
          <p:cNvSpPr>
            <a:spLocks noChangeArrowheads="1"/>
          </p:cNvSpPr>
          <p:nvPr/>
        </p:nvSpPr>
        <p:spPr bwMode="auto">
          <a:xfrm>
            <a:off x="3105150" y="23288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118794" name="Text Box 10"/>
          <p:cNvSpPr txBox="1">
            <a:spLocks noChangeArrowheads="1"/>
          </p:cNvSpPr>
          <p:nvPr/>
        </p:nvSpPr>
        <p:spPr bwMode="auto">
          <a:xfrm>
            <a:off x="338455" y="6044893"/>
            <a:ext cx="407352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400" dirty="0" smtClean="0">
                <a:solidFill>
                  <a:schemeClr val="bg1"/>
                </a:solidFill>
              </a:rPr>
              <a:t>Source: </a:t>
            </a:r>
            <a:r>
              <a:rPr lang="en-US" sz="1400" i="1" dirty="0">
                <a:solidFill>
                  <a:schemeClr val="bg1"/>
                </a:solidFill>
              </a:rPr>
              <a:t>Nature</a:t>
            </a:r>
            <a:r>
              <a:rPr lang="en-US" sz="1400" dirty="0">
                <a:solidFill>
                  <a:schemeClr val="bg1"/>
                </a:solidFill>
              </a:rPr>
              <a:t> 390, 553-554 (11 December 1997)</a:t>
            </a:r>
            <a:endParaRPr lang="en-US" altLang="en-US" sz="1400" dirty="0">
              <a:solidFill>
                <a:schemeClr val="bg1"/>
              </a:solidFill>
            </a:endParaRPr>
          </a:p>
        </p:txBody>
      </p:sp>
      <p:pic>
        <p:nvPicPr>
          <p:cNvPr id="1026" name="Picture 2" descr="Ly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4" y="2410460"/>
            <a:ext cx="3993587" cy="313309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insurancemanual.files.wordpress.com/2010/03/imag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640" y="2106586"/>
            <a:ext cx="2961206" cy="3411310"/>
          </a:xfrm>
          <a:prstGeom prst="rect">
            <a:avLst/>
          </a:prstGeom>
          <a:noFill/>
          <a:ln w="38100">
            <a:solidFill>
              <a:schemeClr val="accent2">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971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821" y="1620403"/>
            <a:ext cx="8229600" cy="4752975"/>
          </a:xfrm>
          <a:prstGeom prst="rect">
            <a:avLst/>
          </a:prstGeom>
        </p:spPr>
      </p:pic>
      <p:sp>
        <p:nvSpPr>
          <p:cNvPr id="3" name="TextBox 2"/>
          <p:cNvSpPr txBox="1"/>
          <p:nvPr/>
        </p:nvSpPr>
        <p:spPr>
          <a:xfrm>
            <a:off x="312821" y="296964"/>
            <a:ext cx="8366053" cy="1569660"/>
          </a:xfrm>
          <a:prstGeom prst="rect">
            <a:avLst/>
          </a:prstGeom>
          <a:noFill/>
        </p:spPr>
        <p:txBody>
          <a:bodyPr wrap="square" rtlCol="0">
            <a:spAutoFit/>
          </a:bodyPr>
          <a:lstStyle/>
          <a:p>
            <a:pPr algn="ctr"/>
            <a:r>
              <a:rPr lang="en-US" sz="3600" dirty="0">
                <a:solidFill>
                  <a:schemeClr val="bg1"/>
                </a:solidFill>
              </a:rPr>
              <a:t>Reported Cases of Lyme Disease by Year, United States, 1995-2013</a:t>
            </a:r>
          </a:p>
          <a:p>
            <a:endParaRPr lang="en-US" sz="2400" dirty="0">
              <a:solidFill>
                <a:srgbClr val="FFFF00"/>
              </a:solidFill>
            </a:endParaRPr>
          </a:p>
        </p:txBody>
      </p:sp>
    </p:spTree>
    <p:extLst>
      <p:ext uri="{BB962C8B-B14F-4D97-AF65-F5344CB8AC3E}">
        <p14:creationId xmlns:p14="http://schemas.microsoft.com/office/powerpoint/2010/main" val="1110099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365126"/>
            <a:ext cx="8034087" cy="1325563"/>
          </a:xfrm>
        </p:spPr>
        <p:txBody>
          <a:bodyPr/>
          <a:lstStyle/>
          <a:p>
            <a:pPr algn="ctr"/>
            <a:r>
              <a:rPr lang="en-US" dirty="0" smtClean="0"/>
              <a:t>Confirmed cases of Lyme in NY, 2004-2013</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9045507"/>
              </p:ext>
            </p:extLst>
          </p:nvPr>
        </p:nvGraphicFramePr>
        <p:xfrm>
          <a:off x="481263" y="1777498"/>
          <a:ext cx="8034087" cy="4594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1927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70037" y="147529"/>
            <a:ext cx="6229350" cy="1143000"/>
          </a:xfrm>
        </p:spPr>
        <p:txBody>
          <a:bodyPr>
            <a:normAutofit/>
          </a:bodyPr>
          <a:lstStyle/>
          <a:p>
            <a:pPr algn="ctr"/>
            <a:r>
              <a:rPr lang="en-US" altLang="en-US" sz="6000" dirty="0"/>
              <a:t>Social </a:t>
            </a:r>
            <a:r>
              <a:rPr lang="en-US" altLang="en-US" sz="6000" dirty="0" smtClean="0"/>
              <a:t>Impacts (+)</a:t>
            </a:r>
            <a:r>
              <a:rPr lang="en-US" altLang="en-US" sz="6600" dirty="0" smtClean="0"/>
              <a:t> </a:t>
            </a:r>
            <a:endParaRPr lang="en-US" altLang="en-US" sz="6600" dirty="0"/>
          </a:p>
        </p:txBody>
      </p:sp>
      <p:sp>
        <p:nvSpPr>
          <p:cNvPr id="116739" name="Rectangle 3"/>
          <p:cNvSpPr>
            <a:spLocks noGrp="1" noChangeArrowheads="1"/>
          </p:cNvSpPr>
          <p:nvPr>
            <p:ph type="body" sz="half" idx="2"/>
          </p:nvPr>
        </p:nvSpPr>
        <p:spPr>
          <a:xfrm>
            <a:off x="5175342" y="1451914"/>
            <a:ext cx="3496710" cy="1676400"/>
          </a:xfrm>
        </p:spPr>
        <p:txBody>
          <a:bodyPr>
            <a:normAutofit/>
          </a:bodyPr>
          <a:lstStyle/>
          <a:p>
            <a:pPr marL="0" indent="0">
              <a:buNone/>
            </a:pPr>
            <a:r>
              <a:rPr lang="en-US" altLang="en-US" sz="3200" dirty="0" smtClean="0"/>
              <a:t>Positive social interaction related to deer hunting</a:t>
            </a:r>
            <a:endParaRPr lang="en-US" altLang="en-US" sz="3200" dirty="0"/>
          </a:p>
          <a:p>
            <a:endParaRPr lang="en-US" altLang="en-US" b="1" dirty="0">
              <a:solidFill>
                <a:schemeClr val="bg1"/>
              </a:solidFill>
            </a:endParaRPr>
          </a:p>
        </p:txBody>
      </p:sp>
      <p:sp>
        <p:nvSpPr>
          <p:cNvPr id="116742" name="Text Box 6"/>
          <p:cNvSpPr txBox="1">
            <a:spLocks noChangeArrowheads="1"/>
          </p:cNvSpPr>
          <p:nvPr/>
        </p:nvSpPr>
        <p:spPr bwMode="auto">
          <a:xfrm>
            <a:off x="307975" y="4986167"/>
            <a:ext cx="3789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400" dirty="0" smtClean="0">
                <a:solidFill>
                  <a:schemeClr val="bg1"/>
                </a:solidFill>
              </a:rPr>
              <a:t>Photo: http</a:t>
            </a:r>
            <a:r>
              <a:rPr lang="en-US" altLang="en-US" sz="1400" dirty="0">
                <a:solidFill>
                  <a:schemeClr val="bg1"/>
                </a:solidFill>
              </a:rPr>
              <a:t>://bigbearsportsmansclub.com</a:t>
            </a:r>
          </a:p>
        </p:txBody>
      </p:sp>
      <p:pic>
        <p:nvPicPr>
          <p:cNvPr id="2052" name="Picture 4" descr="http://static1.squarespace.com/static/54cd57ffe4b0c656a63a1507/54edeac9e4b07925afed084f/54edeacee4b05acd1c205245/1424878289635/PA110813.jpg?format=75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49" y="1585694"/>
            <a:ext cx="4463716" cy="33508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ccrcroselawn.com/text103829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099" y="3150670"/>
            <a:ext cx="1670487" cy="2562251"/>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
        <p:nvSpPr>
          <p:cNvPr id="2" name="AutoShape 8" descr="data:image/jpeg;base64,/9j/4AAQSkZJRgABAQAAAQABAAD/2wCEAAkGBxQTEhUUEhQWFBUWGBUXFxgWGRYeHhweGhoeGRcVHhgaHCggHRwlHBcWIjEiJSkrLi8uHx8zODMsNygtLysBCgoKDg0OGRAQGiwdHRw4LCwsLCs3LCwsLCw3LC8sLCssLCssLCwuLCwsLCwsLCwsLCwrNywsNzc3NysrKyssLP/AABEIAIgA7QMBIgACEQEDEQH/xAAcAAEAAgMBAQEAAAAAAAAAAAAABQYBBAcDAgj/xABDEAABAwIEBAMEBgcHBAMAAAABAAIDBBEFEiExBhNBUQdhcSIygZEUI0JSodEzQ2JygrHBFRZTkpPw8VRjc8IXJTT/xAAZAQEBAQEBAQAAAAAAAAAAAAAAAQIDBAX/xAAjEQEBAAICAgEEAwAAAAAAAAAAAQIRAxJRYSETIkGhBDEy/9oADAMBAAIRAxEAPwDuKIsEoF0uo+bEgKllOG3Lo3yON/dDSGtuOtyT8lHca459DpHyC2c2ZED1e7Rvy3+CCw5kBWjhNJyoI473LWtBJ3Jt7R17lKDEmSyysZryiGucNsx1LPUDLf1Qb6IiAiIgLF140tW2RuZhuLkfEGxHzCisSxEw1cDXH6ucOjAPSRvtNP8AEMw+A7oJxF8SSgNLjoACT6DdYhlD2hzTcEAg+R1CD0REQEREBERAREQEREBERAREQEREBYcsrDkFMwOq5mMV4v8Ao4qeMeWrifxIVY8Ya29ZRQEgRtcyV19tZA2/wa13zUdjPEUmHYvVyNjbJzcoLXEi4sC03APmvL+7eIYtUc+dop2uDRdwIAA2DWE3O53sgvWO8WmWUUeHESTv0dKNWRDq8nYkdlZsBwplNC2KO9hckndzibueT1JJutThbhqGijyRC5Ns73e84jue3kFNgIMoiICwQsogp+Mzuw+c1FiaWYjngfqpNGicfskABw8rqP8AFOoa6jhnjcDkmY9jhrrY2tZXqqga9rmPAc1wIcDsQdwuP8Y8CTwBxpS+Wmvm5YJJYe+Qb6dQL+qlHVsOqOdTsk6SRhx/ibr/AFUZ4f1WeiYL35bpIv8ATeWj8AFTOE/EKGKkEErXiSNpa3KLh1r5RfoehupzwfcTRPJ+1PKRbbXLf8bpKL0iIqCIiAiIgIiICIiAiIgIiICIiAsFZRBy/wAWsDe18dfCNY8vM8spzRyegOh+CtXB3FsVdHoQ2Zo+sjvqD3HdvmrFNEHAggEEEEHYg9COy5Hxf4cSwv5+HkkDXlg2ewjX2D1HkpR1HEMSZC6JrjrK8Rt9bFwv5aLeaV+csT4vrJBCyd1308rZG5m2eHN2Du/yXcOE+J4q2HmRmzgBzI76tP5b2KbE8i8ppmtaXOOVoBJJ0AA3JVNd4rYaCRzXm2lxG+3qNNktkF3RUf8A+VsO/wAST/Tf+SlOHuOKSskMdO9znBpcQWOGg8ykylE9U1LWAF7g0EtaCe7jlaPUkgL0uuZ+LXFDGGGnjIc9ksc0ljty3BzWX+8SNuihcU8RqqrcIaSMw59AG+1IfiAA0f7umxI+KdTA6RkMUbXVGZpke0ajo1mm7jceivvCOFfRaSKE+81t32+87V34lVjgHgX6ORPU2dMblrd8nmTfV+p9Ff2iykH0iItAiIgIiICIiAiIgIiICIiAiIgIiICxlWUQVbjHgqCuaS76uYCzZWjX0cPtBc54d4Jrqaszl4p44dXz3GRzBq5oB3uOh2XbnLgvi/j00lW+mLi2FmWzNg4kXzO+9qRZZzy6zY+fEjj01hMFOSKYGxPWUjqf2Ow6qgr75ZP4fjt/JOUf9/NeDPO5Xbb5XQPBp9qmoP2hTvLfUf7C58ukeB8INZKSfdh275nWP8lvh/0lR3CXBlRiDua45IibuldqT97ID7x89l23h/hynpGBsDA3u46uPmXbqOq+NaGneYpJRG5mmXK7S3TbZTWGYlHPGJYTmY6+U2IvbQkAhe1lugLKrtVxpRxyOifNaRt8zS119N9Lbea8G+IOHk2FQCfR35Ki0oquePaG4bz9SQAMrr3JsNCO69avjehie6OSoa17SQ4EO3G42QWNFqUNcyaNssTw9jhdrm7EKLpuL6OSQxMnDpBnu0A3GQXdfTpYoJ9FWP7+4f8A9VH+P5LfxbiOmpmtdNK1gfYtBvc37Ntf8EEwir9PxlRu/Xhh0OWQFjrE2BDXAEjXopx0gte9hvc7W7+iD0RV9/GdGHOaJg8t97I1zgPUtBC3cKxyCpF4JWSW3AOo9Rugk0UJU8V0kb3MfURtew2c1x1B7fipOlq2SMD43B7HC7XNNwR5FBsIoyDHad7+W2eMvuRlDhe43Fu+hUkEGUREBYuhXC/FrGaplY+HnSNis1zWNJaCHDW9txcFTK6mx3NrwdiD6LK/J0Fa9hvG97P3XEfysp2i49xCJmRtS4j9uzj8zquM5sV0/R9VUNYxz3uDWtF3OcbADuSVwXxKroautEtOQ5gia0vANiQT7d+oboD5KDxPimqqm5amcvY3ofZaT0JsNT6rawmm6jW9tdN+hJGnxFj3C48/NOvw1hju6eMGG+VrW08gb28/tfAtXo7DdPhYnro0C/mbZlbGyU9K1pn1LrWYCNj387dO1lsPr6CYFjXiOT7rhkN+m+nnceS+Z9fks7YzcemceH9Wuc1dHbpbr6a2v/6gdSCVO+FuIGnxKJtr828R11FxcH5heOLVTY3yta0Z2WGY2trYEgd7HfoNl9cGWOI0Js0Fz2OsLAbOubedl7+DLdlrz5zVXvxtwPNEyqaNY/q3/uk3afgb/NT/AIXY/wDSqFuc3khPKffrYAsd8WkfEFWXF6BtRDJC/VsjHMPxFrr8/cP1FTS1M1DFpJOTTO8iT+lHmGkle63Vc3XuE2/SJqqvO0hMMP8A44rjMPJzsxXL/DeobHi2eRzWN+vGZxAFze2pXcqChbBAyFnuxsDB8BZcR8M6ZsmKZXtD2/X3a4AjTbQrVHUaptHihdECXGmex2dlt/es13UaWKrnHHDn07EjEHZXijzsNtMwkIbfuNwrWyipsObU1IuxjrPe0bDKLWa3ue3dR9NUCTF2Pbez6FrhcdDIbXTQoPh1xQ+gqDSVAyxOeWuv+rf3/ddoD6gq/wCAN/8At8QP/bpdf4P+FC+LPB/OYauEfWsb9a0D32j7Q7uaPwWl4JVDnvqXPcXENhZc66NBA19LJvyK5Ewf3hA6CrP9V9Yzi76THJJ54+YWPNmu0uwtswtPYA6ed160rb8Qd7VTj6aOXTHx0OKNeHMEhhe6MkjK9hB6EagdlIIOvxPD8YZHHzuTK17XsztAdcG5ZqbOBGm6gfGXiCTmNo4yQwMDpLH3ifdYfIAXt3IUX4icFMockkMhdHI+2V3vNIF75uo/HzWhxhQThlLUzA3mhiBJ3zNGUA+eWxVHY+E8MbTUsUbAAcrS49S4i5JPx07LnfijAaSshqacmJ7wSS3S7gRcm24IOo6rpuCVTZqeGRhuHMab/CxHwIIXN/GGoD54Im6ua0kgftH2R6m2yo9cUoxi01O5tmPkony+Wdr2sLT3FyR8l5eHvETqOZ1LUezG5+XX9XJ1/hPf0KmuFMOdT1tHE8Wc2glzeRfK1zh8zZenifwrzGmqiHtt/Sgfabtm9W/iFm+RMYbTs/taqIa2/IgNwBu4uzH1NgraFzPwoqnySzOkdnIhhYD+y0uyi/XQ7rpgVl2CIioi8fx2GkiMk7g0dBuXH7rR1K/P/HHE7sQnEhYI2sBa1u5sTf2ndSpvjzC62etmeYZ3sDi2M5XEZfK3Qqvv4fqr2+jT9f1b/wAlLNzQgSxfbYwLktuPUj+SlHYHU21p5h6xv/Ja8uHSDQxSA6fYd+S5ZcU/C7fLK4s/Qt5d7a3ubdtdN+wW5hmNljxnAIF9R7x6gX66rRdSOG7Hf5SP6LwdGRqQR6g/1C45/wAeXHXlrHKy7bnEVdzpi4G7bC1/MXN7aX1t8F4uyujaXE5gSwWANwLEXFxqLrzpeXc8zMQBfK21z5EnYea+p68jSMBjezd+2rjqVw6dftn4W3fy966IgyF19WssT122urJ4aQGbEKVrScsTeY637IOnzcFSCb76+q6r4C0wMtVIdw2No+Nyf5BdeKfdEtdenny/Zc790XUCMFpvpf0zkyc+1r2Ntst7bXtpdanH05bJQAPcwSVTGPs4tu0g3abEX2VaxHGalgqGxSvNK2qp4+dcksa63OY1+5A2zdL7r16vlj4dBxB4ljdG5szQ8WJZcG3kRqFVqTgejidmiZVMcBbM17wdfMFanENQ9lUaeCV7YnwB0lnuPLcZA2OQOvo52o7Gy2MMxSeCd8FWXPdTxSPjkuRz2EgR+zexff2fVTWXn9LuNqs4Tp5W5ZXVkg3s+R5Hy2+a+qPhenjmZM11XzGhoBLnn2W7MOnu20stDAaiRz6imqpJQ9mapiOYsJa9pBb3ysdeyjpZpRhNJUiabmyOp2u+sd7WZ/tG3cjT0Trl5Ph0V2INt7r/API78lCYRg9NTOndA2Zhn1dZrvZOp9nTTdVyDFJXUNbUyTPZURSShoBIDCwgRR5Nje433uvKXE6yGJ9W9z3xPvHNFc3hJY3LIw9BmOo81dZeT4b7OA6MP5gfVh4ObNc3vve+W91sUnCFPEXPglq4ZXEkyC5vfWxa5paR8FucZYjJDSwFjiwSSQMllB1axxFyCdr7X81qcU1MlLEORM+0kkMbszs3LY51jI0nW7tG3OgKay8j1HDcLpWyVUtRVuj1YJW2Y3zyNaAfip7EBBPG6KaMvYbXBY7psRpofNV2sxZ1JWiNr3SRGnfI9jiXFrwQIrE6+2SBZRLuIKhlJXxSyOFRAObG8+y7I8giwI2aSWprO/kTVBw42nBbS1dVDGSTkyhwbfe2ZhIWxg/DFNDKZ3GWecm/MmBJv3AAAHy0XlxXiD46el5czmPdLTNeQRcteLG9+5WS2T+0RT/SZsn0Z0h1F83MADtu1xbZNZef0PeTAIzVfS/pFQJNraWDb35dsvu/irAZ29b6+RVAocaqHTMhdK7lyVc8ZfcXDYxdsQdbS/fdbtVU1Lp6ilinczIYCyTRxYX3vGb7jQGx1Cay8ic4fwCCmllfCXDm2uw7NsSfZ0vuT1VhCq/CuLSTSSMmDmyRNYyRn2cwJu9vk4WKs4VxRlERaGEWUQYSyyiDFlgtHZfSII3GsGiqYnwzNux4sbaEdiD0K/MeK0nKnlivflyOZrvobD42sv1a4Kr8WcCU1cCXt5ctrCVg1+I2cPIrlycfaLK/N1l13wDH/wCs+cX8nKj8WcE1NCbyN5kXSVl8vkCDq30/FXzwcMVLTSzTzxRiZwysc5oIDLjMbnqb6dguPHjZn8m3Ta6mL7WybH3mB38yvJtI+1s7LWtbli3pbMoPEPEPD4wT9IbIQPdjBcSe3bXzUDw/4g1FVUOEdG6SMkAZHD2B1c9x0J20uLL0ddouzcLIaWt5QadS0RCx7G17L6loXu94xutteMfmpCM3X2nSLtFSYc5xJPKJIsSYgSR2vm28kdhhLQzLDlBuByxa/e17BStkTp7ptFOwwlwe5sJcLWcY9RbzuvRtE4ZgBEA83cMnvX3J11KkFlOnuo0H00jmlruWQdCC02t1Fr6ha9PhIY1zGMha13vAR2B9RfVS6J090QsWDhosI4ACQT7HUe6d9x0X1UYQ2R2Z8cDyRYucy502GpUxZE+n7q7Q39iM/wAGDcH9H22PwWwKH2+Zkj5lrZ8pzW7XvdSKJ0902iRhLcrmmKHK52YgNtd33j5+a+o8NDdBHEBmz7fa+8e581JonX3TbWigs4uLW5iACQNTba/dbIWUWpNIIiKgiIgIiICIiAiIg5h4vOq5eXS00cj43NzyZGk3OazATtbQm3oqDSeG+Ivsfo4Z5vc0f8L9GWSyxcd3Y5bwv4UMYQ+teHuBuImaNH7zt3fCy6XR0UcTAyNjWNGzWgAL3ssrUmhiyyiKgiIgIiICIiAiIgIiICIiAiIgIiICIiAiIgIiICIiAiIgIiICIiAiIgIiICIiAiIgIiICIiAiIgIiIP/Z"/>
          <p:cNvSpPr>
            <a:spLocks noChangeAspect="1" noChangeArrowheads="1"/>
          </p:cNvSpPr>
          <p:nvPr/>
        </p:nvSpPr>
        <p:spPr bwMode="auto">
          <a:xfrm>
            <a:off x="155575" y="-776288"/>
            <a:ext cx="2828925" cy="16192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data:image/jpeg;base64,/9j/4AAQSkZJRgABAQAAAQABAAD/2wCEAAkGBxQTEhUUEhQWFBUWGBUXFxgWGRYeHhweGhoeGRcVHhgaHCggHRwlHBcWIjEiJSkrLi8uHx8zODMsNygtLysBCgoKDg0OGRAQGiwdHRw4LCwsLCs3LCwsLCw3LC8sLCssLCssLCwuLCwsLCwsLCwsLCwrNywsNzc3NysrKyssLP/AABEIAIgA7QMBIgACEQEDEQH/xAAcAAEAAgMBAQEAAAAAAAAAAAAABQYBBAcDAgj/xABDEAABAwIEBAMEBgcHBAMAAAABAAIDBBEFEiExBhNBUQdhcSIygZEUI0JSodEzQ2JygrHBFRZTkpPw8VRjc8IXJTT/xAAZAQEBAQEBAQAAAAAAAAAAAAAAAQIDBAX/xAAjEQEBAAICAgEEAwAAAAAAAAAAAQIRAxJRYSETIkGhBDEy/9oADAMBAAIRAxEAPwDuKIsEoF0uo+bEgKllOG3Lo3yON/dDSGtuOtyT8lHca459DpHyC2c2ZED1e7Rvy3+CCw5kBWjhNJyoI473LWtBJ3Jt7R17lKDEmSyysZryiGucNsx1LPUDLf1Qb6IiAiIgLF140tW2RuZhuLkfEGxHzCisSxEw1cDXH6ucOjAPSRvtNP8AEMw+A7oJxF8SSgNLjoACT6DdYhlD2hzTcEAg+R1CD0REQEREBERAREQEREBERAREQEREBYcsrDkFMwOq5mMV4v8Ao4qeMeWrifxIVY8Ya29ZRQEgRtcyV19tZA2/wa13zUdjPEUmHYvVyNjbJzcoLXEi4sC03APmvL+7eIYtUc+dop2uDRdwIAA2DWE3O53sgvWO8WmWUUeHESTv0dKNWRDq8nYkdlZsBwplNC2KO9hckndzibueT1JJutThbhqGijyRC5Ns73e84jue3kFNgIMoiICwQsogp+Mzuw+c1FiaWYjngfqpNGicfskABw8rqP8AFOoa6jhnjcDkmY9jhrrY2tZXqqga9rmPAc1wIcDsQdwuP8Y8CTwBxpS+Wmvm5YJJYe+Qb6dQL+qlHVsOqOdTsk6SRhx/ibr/AFUZ4f1WeiYL35bpIv8ATeWj8AFTOE/EKGKkEErXiSNpa3KLh1r5RfoehupzwfcTRPJ+1PKRbbXLf8bpKL0iIqCIiAiIgIiICIiAiIgIiICIiAsFZRBy/wAWsDe18dfCNY8vM8spzRyegOh+CtXB3FsVdHoQ2Zo+sjvqD3HdvmrFNEHAggEEEEHYg9COy5Hxf4cSwv5+HkkDXlg2ewjX2D1HkpR1HEMSZC6JrjrK8Rt9bFwv5aLeaV+csT4vrJBCyd1308rZG5m2eHN2Du/yXcOE+J4q2HmRmzgBzI76tP5b2KbE8i8ppmtaXOOVoBJJ0AA3JVNd4rYaCRzXm2lxG+3qNNktkF3RUf8A+VsO/wAST/Tf+SlOHuOKSskMdO9znBpcQWOGg8ykylE9U1LWAF7g0EtaCe7jlaPUkgL0uuZ+LXFDGGGnjIc9ksc0ljty3BzWX+8SNuihcU8RqqrcIaSMw59AG+1IfiAA0f7umxI+KdTA6RkMUbXVGZpke0ajo1mm7jceivvCOFfRaSKE+81t32+87V34lVjgHgX6ORPU2dMblrd8nmTfV+p9Ff2iykH0iItAiIgIiICIiAiIgIiICIiAiIgIiICxlWUQVbjHgqCuaS76uYCzZWjX0cPtBc54d4Jrqaszl4p44dXz3GRzBq5oB3uOh2XbnLgvi/j00lW+mLi2FmWzNg4kXzO+9qRZZzy6zY+fEjj01hMFOSKYGxPWUjqf2Ow6qgr75ZP4fjt/JOUf9/NeDPO5Xbb5XQPBp9qmoP2hTvLfUf7C58ukeB8INZKSfdh275nWP8lvh/0lR3CXBlRiDua45IibuldqT97ID7x89l23h/hynpGBsDA3u46uPmXbqOq+NaGneYpJRG5mmXK7S3TbZTWGYlHPGJYTmY6+U2IvbQkAhe1lugLKrtVxpRxyOifNaRt8zS119N9Lbea8G+IOHk2FQCfR35Ki0oquePaG4bz9SQAMrr3JsNCO69avjehie6OSoa17SQ4EO3G42QWNFqUNcyaNssTw9jhdrm7EKLpuL6OSQxMnDpBnu0A3GQXdfTpYoJ9FWP7+4f8A9VH+P5LfxbiOmpmtdNK1gfYtBvc37Ntf8EEwir9PxlRu/Xhh0OWQFjrE2BDXAEjXopx0gte9hvc7W7+iD0RV9/GdGHOaJg8t97I1zgPUtBC3cKxyCpF4JWSW3AOo9Rugk0UJU8V0kb3MfURtew2c1x1B7fipOlq2SMD43B7HC7XNNwR5FBsIoyDHad7+W2eMvuRlDhe43Fu+hUkEGUREBYuhXC/FrGaplY+HnSNis1zWNJaCHDW9txcFTK6mx3NrwdiD6LK/J0Fa9hvG97P3XEfysp2i49xCJmRtS4j9uzj8zquM5sV0/R9VUNYxz3uDWtF3OcbADuSVwXxKroautEtOQ5gia0vANiQT7d+oboD5KDxPimqqm5amcvY3ofZaT0JsNT6rawmm6jW9tdN+hJGnxFj3C48/NOvw1hju6eMGG+VrW08gb28/tfAtXo7DdPhYnro0C/mbZlbGyU9K1pn1LrWYCNj387dO1lsPr6CYFjXiOT7rhkN+m+nnceS+Z9fks7YzcemceH9Wuc1dHbpbr6a2v/6gdSCVO+FuIGnxKJtr828R11FxcH5heOLVTY3yta0Z2WGY2trYEgd7HfoNl9cGWOI0Js0Fz2OsLAbOubedl7+DLdlrz5zVXvxtwPNEyqaNY/q3/uk3afgb/NT/AIXY/wDSqFuc3khPKffrYAsd8WkfEFWXF6BtRDJC/VsjHMPxFrr8/cP1FTS1M1DFpJOTTO8iT+lHmGkle63Vc3XuE2/SJqqvO0hMMP8A44rjMPJzsxXL/DeobHi2eRzWN+vGZxAFze2pXcqChbBAyFnuxsDB8BZcR8M6ZsmKZXtD2/X3a4AjTbQrVHUaptHihdECXGmex2dlt/es13UaWKrnHHDn07EjEHZXijzsNtMwkIbfuNwrWyipsObU1IuxjrPe0bDKLWa3ue3dR9NUCTF2Pbez6FrhcdDIbXTQoPh1xQ+gqDSVAyxOeWuv+rf3/ddoD6gq/wCAN/8At8QP/bpdf4P+FC+LPB/OYauEfWsb9a0D32j7Q7uaPwWl4JVDnvqXPcXENhZc66NBA19LJvyK5Ewf3hA6CrP9V9Yzi76THJJ54+YWPNmu0uwtswtPYA6ed160rb8Qd7VTj6aOXTHx0OKNeHMEhhe6MkjK9hB6EagdlIIOvxPD8YZHHzuTK17XsztAdcG5ZqbOBGm6gfGXiCTmNo4yQwMDpLH3ifdYfIAXt3IUX4icFMockkMhdHI+2V3vNIF75uo/HzWhxhQThlLUzA3mhiBJ3zNGUA+eWxVHY+E8MbTUsUbAAcrS49S4i5JPx07LnfijAaSshqacmJ7wSS3S7gRcm24IOo6rpuCVTZqeGRhuHMab/CxHwIIXN/GGoD54Im6ua0kgftH2R6m2yo9cUoxi01O5tmPkony+Wdr2sLT3FyR8l5eHvETqOZ1LUezG5+XX9XJ1/hPf0KmuFMOdT1tHE8Wc2glzeRfK1zh8zZenifwrzGmqiHtt/Sgfabtm9W/iFm+RMYbTs/taqIa2/IgNwBu4uzH1NgraFzPwoqnySzOkdnIhhYD+y0uyi/XQ7rpgVl2CIioi8fx2GkiMk7g0dBuXH7rR1K/P/HHE7sQnEhYI2sBa1u5sTf2ndSpvjzC62etmeYZ3sDi2M5XEZfK3Qqvv4fqr2+jT9f1b/wAlLNzQgSxfbYwLktuPUj+SlHYHU21p5h6xv/Ja8uHSDQxSA6fYd+S5ZcU/C7fLK4s/Qt5d7a3ubdtdN+wW5hmNljxnAIF9R7x6gX66rRdSOG7Hf5SP6LwdGRqQR6g/1C45/wAeXHXlrHKy7bnEVdzpi4G7bC1/MXN7aX1t8F4uyujaXE5gSwWANwLEXFxqLrzpeXc8zMQBfK21z5EnYea+p68jSMBjezd+2rjqVw6dftn4W3fy966IgyF19WssT122urJ4aQGbEKVrScsTeY637IOnzcFSCb76+q6r4C0wMtVIdw2No+Nyf5BdeKfdEtdenny/Zc790XUCMFpvpf0zkyc+1r2Ntst7bXtpdanH05bJQAPcwSVTGPs4tu0g3abEX2VaxHGalgqGxSvNK2qp4+dcksa63OY1+5A2zdL7r16vlj4dBxB4ljdG5szQ8WJZcG3kRqFVqTgejidmiZVMcBbM17wdfMFanENQ9lUaeCV7YnwB0lnuPLcZA2OQOvo52o7Gy2MMxSeCd8FWXPdTxSPjkuRz2EgR+zexff2fVTWXn9LuNqs4Tp5W5ZXVkg3s+R5Hy2+a+qPhenjmZM11XzGhoBLnn2W7MOnu20stDAaiRz6imqpJQ9mapiOYsJa9pBb3ysdeyjpZpRhNJUiabmyOp2u+sd7WZ/tG3cjT0Trl5Ph0V2INt7r/API78lCYRg9NTOndA2Zhn1dZrvZOp9nTTdVyDFJXUNbUyTPZURSShoBIDCwgRR5Nje433uvKXE6yGJ9W9z3xPvHNFc3hJY3LIw9BmOo81dZeT4b7OA6MP5gfVh4ObNc3vve+W91sUnCFPEXPglq4ZXEkyC5vfWxa5paR8FucZYjJDSwFjiwSSQMllB1axxFyCdr7X81qcU1MlLEORM+0kkMbszs3LY51jI0nW7tG3OgKay8j1HDcLpWyVUtRVuj1YJW2Y3zyNaAfip7EBBPG6KaMvYbXBY7psRpofNV2sxZ1JWiNr3SRGnfI9jiXFrwQIrE6+2SBZRLuIKhlJXxSyOFRAObG8+y7I8giwI2aSWprO/kTVBw42nBbS1dVDGSTkyhwbfe2ZhIWxg/DFNDKZ3GWecm/MmBJv3AAAHy0XlxXiD46el5czmPdLTNeQRcteLG9+5WS2T+0RT/SZsn0Z0h1F83MADtu1xbZNZef0PeTAIzVfS/pFQJNraWDb35dsvu/irAZ29b6+RVAocaqHTMhdK7lyVc8ZfcXDYxdsQdbS/fdbtVU1Lp6ilinczIYCyTRxYX3vGb7jQGx1Cay8ic4fwCCmllfCXDm2uw7NsSfZ0vuT1VhCq/CuLSTSSMmDmyRNYyRn2cwJu9vk4WKs4VxRlERaGEWUQYSyyiDFlgtHZfSII3GsGiqYnwzNux4sbaEdiD0K/MeK0nKnlivflyOZrvobD42sv1a4Kr8WcCU1cCXt5ctrCVg1+I2cPIrlycfaLK/N1l13wDH/wCs+cX8nKj8WcE1NCbyN5kXSVl8vkCDq30/FXzwcMVLTSzTzxRiZwysc5oIDLjMbnqb6dguPHjZn8m3Ta6mL7WybH3mB38yvJtI+1s7LWtbli3pbMoPEPEPD4wT9IbIQPdjBcSe3bXzUDw/4g1FVUOEdG6SMkAZHD2B1c9x0J20uLL0ddouzcLIaWt5QadS0RCx7G17L6loXu94xutteMfmpCM3X2nSLtFSYc5xJPKJIsSYgSR2vm28kdhhLQzLDlBuByxa/e17BStkTp7ptFOwwlwe5sJcLWcY9RbzuvRtE4ZgBEA83cMnvX3J11KkFlOnuo0H00jmlruWQdCC02t1Fr6ha9PhIY1zGMha13vAR2B9RfVS6J090QsWDhosI4ACQT7HUe6d9x0X1UYQ2R2Z8cDyRYucy502GpUxZE+n7q7Q39iM/wAGDcH9H22PwWwKH2+Zkj5lrZ8pzW7XvdSKJ0902iRhLcrmmKHK52YgNtd33j5+a+o8NDdBHEBmz7fa+8e581JonX3TbWigs4uLW5iACQNTba/dbIWUWpNIIiKgiIgIiICIiAiIg5h4vOq5eXS00cj43NzyZGk3OazATtbQm3oqDSeG+Ivsfo4Z5vc0f8L9GWSyxcd3Y5bwv4UMYQ+teHuBuImaNH7zt3fCy6XR0UcTAyNjWNGzWgAL3ssrUmhiyyiKgiIgIiICIiAiIgIiICIiAiIgIiICIiAiIgIiICIiAiIgIiICIiAiIgIiICIiAiIgIiICIiAiIgIiIP/Z"/>
          <p:cNvSpPr>
            <a:spLocks noChangeAspect="1" noChangeArrowheads="1"/>
          </p:cNvSpPr>
          <p:nvPr/>
        </p:nvSpPr>
        <p:spPr bwMode="auto">
          <a:xfrm>
            <a:off x="307975" y="-623888"/>
            <a:ext cx="2828925" cy="16192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www.dec.ny.gov/images/wildlife_images/venisondon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343" y="4966099"/>
            <a:ext cx="2828925" cy="1619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0065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334729" y="258225"/>
            <a:ext cx="6229350" cy="1143000"/>
          </a:xfrm>
        </p:spPr>
        <p:txBody>
          <a:bodyPr>
            <a:normAutofit/>
          </a:bodyPr>
          <a:lstStyle/>
          <a:p>
            <a:pPr algn="ctr"/>
            <a:r>
              <a:rPr lang="en-US" altLang="en-US" sz="6000" dirty="0"/>
              <a:t>Social </a:t>
            </a:r>
            <a:r>
              <a:rPr lang="en-US" altLang="en-US" sz="6000" dirty="0" smtClean="0"/>
              <a:t>Impacts </a:t>
            </a:r>
            <a:r>
              <a:rPr lang="en-US" altLang="en-US" sz="6000" dirty="0"/>
              <a:t>(-)</a:t>
            </a:r>
            <a:r>
              <a:rPr lang="en-US" altLang="en-US" sz="6600" dirty="0"/>
              <a:t> </a:t>
            </a:r>
          </a:p>
        </p:txBody>
      </p:sp>
      <p:sp>
        <p:nvSpPr>
          <p:cNvPr id="116739" name="Rectangle 3"/>
          <p:cNvSpPr>
            <a:spLocks noGrp="1" noChangeArrowheads="1"/>
          </p:cNvSpPr>
          <p:nvPr>
            <p:ph type="body" sz="half" idx="2"/>
          </p:nvPr>
        </p:nvSpPr>
        <p:spPr>
          <a:xfrm>
            <a:off x="5866288" y="2857111"/>
            <a:ext cx="2733576" cy="1676400"/>
          </a:xfrm>
        </p:spPr>
        <p:txBody>
          <a:bodyPr>
            <a:normAutofit fontScale="85000" lnSpcReduction="20000"/>
          </a:bodyPr>
          <a:lstStyle/>
          <a:p>
            <a:pPr marL="0" indent="0">
              <a:buNone/>
            </a:pPr>
            <a:r>
              <a:rPr lang="en-US" altLang="en-US" sz="4300" dirty="0">
                <a:solidFill>
                  <a:schemeClr val="bg1"/>
                </a:solidFill>
              </a:rPr>
              <a:t>Conflicts between </a:t>
            </a:r>
            <a:r>
              <a:rPr lang="en-US" altLang="en-US" sz="4300" dirty="0" smtClean="0">
                <a:solidFill>
                  <a:schemeClr val="bg1"/>
                </a:solidFill>
              </a:rPr>
              <a:t>people over management</a:t>
            </a:r>
            <a:endParaRPr lang="en-US" altLang="en-US" sz="4300" dirty="0">
              <a:solidFill>
                <a:schemeClr val="bg1"/>
              </a:solidFill>
            </a:endParaRPr>
          </a:p>
          <a:p>
            <a:pPr marL="0" indent="0">
              <a:buNone/>
            </a:pPr>
            <a:endParaRPr lang="en-US" altLang="en-US" b="1" dirty="0">
              <a:solidFill>
                <a:schemeClr val="bg1"/>
              </a:solidFill>
            </a:endParaRPr>
          </a:p>
        </p:txBody>
      </p:sp>
      <p:sp>
        <p:nvSpPr>
          <p:cNvPr id="116742" name="Text Box 6"/>
          <p:cNvSpPr txBox="1">
            <a:spLocks noChangeArrowheads="1"/>
          </p:cNvSpPr>
          <p:nvPr/>
        </p:nvSpPr>
        <p:spPr bwMode="auto">
          <a:xfrm>
            <a:off x="685801" y="5016006"/>
            <a:ext cx="174939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sz="1600" dirty="0">
                <a:solidFill>
                  <a:schemeClr val="bg1"/>
                </a:solidFill>
              </a:rPr>
              <a:t>Photos: Joe Paulin</a:t>
            </a:r>
          </a:p>
        </p:txBody>
      </p:sp>
      <p:pic>
        <p:nvPicPr>
          <p:cNvPr id="1026" name="Picture 2" descr="http://midhudsonnews.com/News/Images_events/Vas_deerkill_opp1-09Dec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65" y="2425043"/>
            <a:ext cx="5138166" cy="2540537"/>
          </a:xfrm>
          <a:prstGeom prst="rect">
            <a:avLst/>
          </a:prstGeom>
          <a:noFill/>
          <a:ln w="28575">
            <a:solidFill>
              <a:srgbClr val="FFFF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10142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23888" y="155575"/>
            <a:ext cx="7772400" cy="936625"/>
          </a:xfrm>
        </p:spPr>
        <p:txBody>
          <a:bodyPr>
            <a:normAutofit/>
          </a:bodyPr>
          <a:lstStyle/>
          <a:p>
            <a:pPr algn="ctr"/>
            <a:r>
              <a:rPr lang="en-US" altLang="en-US" sz="6000" dirty="0"/>
              <a:t>Psychological </a:t>
            </a:r>
            <a:r>
              <a:rPr lang="en-US" altLang="en-US" sz="6000" dirty="0" smtClean="0"/>
              <a:t>Impacts </a:t>
            </a:r>
            <a:endParaRPr lang="en-US" altLang="en-US" sz="6000" dirty="0"/>
          </a:p>
        </p:txBody>
      </p:sp>
      <p:sp>
        <p:nvSpPr>
          <p:cNvPr id="75779" name="Rectangle 3"/>
          <p:cNvSpPr>
            <a:spLocks noGrp="1" noChangeArrowheads="1"/>
          </p:cNvSpPr>
          <p:nvPr>
            <p:ph type="body" sz="half" idx="2"/>
          </p:nvPr>
        </p:nvSpPr>
        <p:spPr>
          <a:xfrm>
            <a:off x="5355769" y="4585212"/>
            <a:ext cx="2992438" cy="1862931"/>
          </a:xfrm>
        </p:spPr>
        <p:txBody>
          <a:bodyPr>
            <a:normAutofit fontScale="92500" lnSpcReduction="20000"/>
          </a:bodyPr>
          <a:lstStyle/>
          <a:p>
            <a:pPr marL="0" indent="0">
              <a:buNone/>
            </a:pPr>
            <a:r>
              <a:rPr lang="en-US" altLang="en-US" sz="4400" b="1" dirty="0" smtClean="0"/>
              <a:t>Negative</a:t>
            </a:r>
            <a:endParaRPr lang="en-US" altLang="en-US" sz="4400" b="1" dirty="0"/>
          </a:p>
          <a:p>
            <a:pPr lvl="1"/>
            <a:r>
              <a:rPr lang="en-US" altLang="en-US" sz="3500" dirty="0"/>
              <a:t>Frustration</a:t>
            </a:r>
          </a:p>
          <a:p>
            <a:pPr lvl="1"/>
            <a:r>
              <a:rPr lang="en-US" altLang="en-US" sz="3500" dirty="0"/>
              <a:t>Anxiety</a:t>
            </a:r>
          </a:p>
          <a:p>
            <a:pPr lvl="1"/>
            <a:r>
              <a:rPr lang="en-US" altLang="en-US" sz="3500" dirty="0"/>
              <a:t>Fear</a:t>
            </a:r>
          </a:p>
        </p:txBody>
      </p:sp>
      <p:sp>
        <p:nvSpPr>
          <p:cNvPr id="75783" name="Rectangle 7"/>
          <p:cNvSpPr>
            <a:spLocks noChangeArrowheads="1"/>
          </p:cNvSpPr>
          <p:nvPr/>
        </p:nvSpPr>
        <p:spPr bwMode="auto">
          <a:xfrm>
            <a:off x="202130" y="1462549"/>
            <a:ext cx="3470218"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marL="0" indent="0">
              <a:spcBef>
                <a:spcPct val="20000"/>
              </a:spcBef>
            </a:pPr>
            <a:r>
              <a:rPr lang="en-US" altLang="en-US" sz="4400" b="1" dirty="0" smtClean="0">
                <a:solidFill>
                  <a:srgbClr val="FFFF99"/>
                </a:solidFill>
                <a:latin typeface="+mn-lt"/>
              </a:rPr>
              <a:t>Positive</a:t>
            </a:r>
          </a:p>
          <a:p>
            <a:pPr marL="631825" lvl="1" indent="-231775">
              <a:spcBef>
                <a:spcPct val="20000"/>
              </a:spcBef>
              <a:buFont typeface="Arial" panose="020B0604020202020204" pitchFamily="34" charset="0"/>
              <a:buChar char="•"/>
            </a:pPr>
            <a:r>
              <a:rPr lang="en-US" altLang="en-US" sz="3200" dirty="0" smtClean="0">
                <a:solidFill>
                  <a:srgbClr val="FFFF99"/>
                </a:solidFill>
                <a:latin typeface="+mn-lt"/>
              </a:rPr>
              <a:t>Recreation </a:t>
            </a:r>
            <a:r>
              <a:rPr lang="en-US" altLang="en-US" sz="3200" dirty="0">
                <a:solidFill>
                  <a:srgbClr val="FFFF99"/>
                </a:solidFill>
                <a:latin typeface="+mn-lt"/>
              </a:rPr>
              <a:t>satisfactions</a:t>
            </a:r>
          </a:p>
        </p:txBody>
      </p:sp>
      <p:sp>
        <p:nvSpPr>
          <p:cNvPr id="75786" name="Text Box 10"/>
          <p:cNvSpPr txBox="1">
            <a:spLocks noChangeArrowheads="1"/>
          </p:cNvSpPr>
          <p:nvPr/>
        </p:nvSpPr>
        <p:spPr bwMode="auto">
          <a:xfrm>
            <a:off x="4591252" y="3987800"/>
            <a:ext cx="389234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600" dirty="0">
                <a:solidFill>
                  <a:schemeClr val="bg1"/>
                </a:solidFill>
              </a:rPr>
              <a:t>Source: </a:t>
            </a:r>
            <a:r>
              <a:rPr lang="en-US" sz="1600" dirty="0" smtClean="0">
                <a:solidFill>
                  <a:schemeClr val="bg1"/>
                </a:solidFill>
              </a:rPr>
              <a:t>Michigan State University Extension</a:t>
            </a:r>
            <a:endParaRPr lang="en-US" altLang="en-US" sz="1600" dirty="0"/>
          </a:p>
        </p:txBody>
      </p:sp>
      <p:pic>
        <p:nvPicPr>
          <p:cNvPr id="3074" name="Picture 2" descr="http://www.travelwisconsin.com/uploads/blog/62/62298dc0-1e17-4f1a-a46a-2e0aac6f933d-hunting.jpg?preset=detail-slider-desk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0" y="3724977"/>
            <a:ext cx="4299870" cy="2149935"/>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
        <p:nvSpPr>
          <p:cNvPr id="9" name="Text Box 10"/>
          <p:cNvSpPr txBox="1">
            <a:spLocks noChangeArrowheads="1"/>
          </p:cNvSpPr>
          <p:nvPr/>
        </p:nvSpPr>
        <p:spPr bwMode="auto">
          <a:xfrm>
            <a:off x="1055899" y="5872747"/>
            <a:ext cx="318134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600" dirty="0">
                <a:solidFill>
                  <a:schemeClr val="bg1"/>
                </a:solidFill>
              </a:rPr>
              <a:t>Source: </a:t>
            </a:r>
            <a:r>
              <a:rPr lang="en-US" sz="1600" dirty="0" smtClean="0">
                <a:solidFill>
                  <a:schemeClr val="bg1"/>
                </a:solidFill>
              </a:rPr>
              <a:t>Wisconsin DNR</a:t>
            </a:r>
            <a:endParaRPr lang="en-US" altLang="en-US" sz="1600" dirty="0"/>
          </a:p>
        </p:txBody>
      </p:sp>
      <p:pic>
        <p:nvPicPr>
          <p:cNvPr id="3078" name="Picture 6" descr="http://msue.anr.msu.edu/uploads/images/Plant%20Ag/4-10deerdamage1REBEC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928" y="1337419"/>
            <a:ext cx="3829285" cy="2596255"/>
          </a:xfrm>
          <a:prstGeom prst="rect">
            <a:avLst/>
          </a:prstGeom>
          <a:noFill/>
          <a:ln w="19050">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99527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228600"/>
            <a:ext cx="7772400" cy="1143000"/>
          </a:xfrm>
        </p:spPr>
        <p:txBody>
          <a:bodyPr>
            <a:normAutofit/>
          </a:bodyPr>
          <a:lstStyle/>
          <a:p>
            <a:pPr algn="ctr"/>
            <a:r>
              <a:rPr lang="en-US" altLang="en-US" sz="6000" dirty="0">
                <a:solidFill>
                  <a:schemeClr val="bg1"/>
                </a:solidFill>
              </a:rPr>
              <a:t>Secondary </a:t>
            </a:r>
            <a:r>
              <a:rPr lang="en-US" altLang="en-US" sz="6000" dirty="0" smtClean="0">
                <a:solidFill>
                  <a:schemeClr val="bg1"/>
                </a:solidFill>
              </a:rPr>
              <a:t>Impacts</a:t>
            </a:r>
            <a:r>
              <a:rPr lang="en-US" altLang="en-US" sz="6600" dirty="0" smtClean="0">
                <a:solidFill>
                  <a:schemeClr val="bg1"/>
                </a:solidFill>
              </a:rPr>
              <a:t> </a:t>
            </a:r>
            <a:endParaRPr lang="en-US" altLang="en-US" sz="6600" dirty="0">
              <a:solidFill>
                <a:schemeClr val="bg1"/>
              </a:solidFill>
            </a:endParaRPr>
          </a:p>
        </p:txBody>
      </p:sp>
      <p:sp>
        <p:nvSpPr>
          <p:cNvPr id="161795" name="Rectangle 3"/>
          <p:cNvSpPr>
            <a:spLocks noGrp="1" noChangeArrowheads="1"/>
          </p:cNvSpPr>
          <p:nvPr>
            <p:ph type="body" sz="half" idx="3"/>
          </p:nvPr>
        </p:nvSpPr>
        <p:spPr>
          <a:xfrm>
            <a:off x="5529261" y="1664447"/>
            <a:ext cx="3334519" cy="1230429"/>
          </a:xfrm>
        </p:spPr>
        <p:txBody>
          <a:bodyPr>
            <a:noAutofit/>
          </a:bodyPr>
          <a:lstStyle/>
          <a:p>
            <a:pPr marL="0" indent="0">
              <a:buNone/>
            </a:pPr>
            <a:r>
              <a:rPr lang="en-US" altLang="en-US" sz="3600" dirty="0"/>
              <a:t>S</a:t>
            </a:r>
            <a:r>
              <a:rPr lang="en-US" altLang="en-US" sz="3600" dirty="0" smtClean="0"/>
              <a:t>econdary </a:t>
            </a:r>
            <a:r>
              <a:rPr lang="en-US" altLang="en-US" sz="3600" dirty="0"/>
              <a:t>effects produced by management </a:t>
            </a:r>
            <a:r>
              <a:rPr lang="en-US" altLang="en-US" sz="3600" dirty="0" smtClean="0"/>
              <a:t>actions</a:t>
            </a:r>
            <a:endParaRPr lang="en-US" altLang="en-US" sz="3600" dirty="0"/>
          </a:p>
        </p:txBody>
      </p:sp>
      <p:pic>
        <p:nvPicPr>
          <p:cNvPr id="7" name="Picture 2" descr="jail for feeding deer article"/>
          <p:cNvPicPr>
            <a:picLocks noChangeAspect="1" noChangeArrowheads="1"/>
          </p:cNvPicPr>
          <p:nvPr/>
        </p:nvPicPr>
        <p:blipFill>
          <a:blip r:embed="rId3" cstate="print">
            <a:lum bright="-20000" contrast="46000"/>
          </a:blip>
          <a:srcRect l="1234" t="737" r="2469" b="63324"/>
          <a:stretch>
            <a:fillRect/>
          </a:stretch>
        </p:blipFill>
        <p:spPr bwMode="auto">
          <a:xfrm>
            <a:off x="279133" y="2042159"/>
            <a:ext cx="5122862" cy="3429000"/>
          </a:xfrm>
          <a:prstGeom prst="rect">
            <a:avLst/>
          </a:prstGeom>
          <a:noFill/>
          <a:ln w="25400">
            <a:solidFill>
              <a:schemeClr val="tx1"/>
            </a:solidFill>
            <a:miter lim="800000"/>
            <a:headEnd/>
            <a:tailEnd/>
          </a:ln>
        </p:spPr>
      </p:pic>
      <p:pic>
        <p:nvPicPr>
          <p:cNvPr id="4098" name="Picture 2" descr="http://www.pecoscountyfeedandsupply.com/images/deer0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020" y="3956835"/>
            <a:ext cx="258127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3103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69158" y="410497"/>
            <a:ext cx="8529483" cy="1143000"/>
          </a:xfrm>
        </p:spPr>
        <p:txBody>
          <a:bodyPr>
            <a:noAutofit/>
          </a:bodyPr>
          <a:lstStyle/>
          <a:p>
            <a:pPr algn="ctr"/>
            <a:r>
              <a:rPr lang="en-US" altLang="en-US" sz="4800" dirty="0">
                <a:solidFill>
                  <a:schemeClr val="bg1"/>
                </a:solidFill>
              </a:rPr>
              <a:t>Key </a:t>
            </a:r>
            <a:r>
              <a:rPr lang="en-US" altLang="en-US" sz="4800" dirty="0" smtClean="0">
                <a:solidFill>
                  <a:schemeClr val="bg1"/>
                </a:solidFill>
              </a:rPr>
              <a:t>Roles </a:t>
            </a:r>
            <a:r>
              <a:rPr lang="en-US" altLang="en-US" sz="4800" dirty="0">
                <a:solidFill>
                  <a:schemeClr val="bg1"/>
                </a:solidFill>
              </a:rPr>
              <a:t>for </a:t>
            </a:r>
            <a:r>
              <a:rPr lang="en-US" altLang="en-US" sz="4800" dirty="0" smtClean="0">
                <a:solidFill>
                  <a:schemeClr val="bg1"/>
                </a:solidFill>
              </a:rPr>
              <a:t>Researchers </a:t>
            </a:r>
            <a:r>
              <a:rPr lang="en-US" altLang="en-US" sz="4800" dirty="0">
                <a:solidFill>
                  <a:schemeClr val="bg1"/>
                </a:solidFill>
              </a:rPr>
              <a:t>and </a:t>
            </a:r>
            <a:r>
              <a:rPr lang="en-US" altLang="en-US" sz="4800" dirty="0" smtClean="0">
                <a:solidFill>
                  <a:schemeClr val="bg1"/>
                </a:solidFill>
              </a:rPr>
              <a:t>Managers</a:t>
            </a:r>
            <a:endParaRPr lang="en-US" altLang="en-US" sz="4800" dirty="0">
              <a:solidFill>
                <a:schemeClr val="bg1"/>
              </a:solidFill>
            </a:endParaRPr>
          </a:p>
        </p:txBody>
      </p:sp>
      <p:sp>
        <p:nvSpPr>
          <p:cNvPr id="63491" name="Rectangle 3"/>
          <p:cNvSpPr>
            <a:spLocks noGrp="1" noChangeArrowheads="1"/>
          </p:cNvSpPr>
          <p:nvPr>
            <p:ph type="body" sz="half" idx="2"/>
          </p:nvPr>
        </p:nvSpPr>
        <p:spPr>
          <a:xfrm>
            <a:off x="3999271" y="1905000"/>
            <a:ext cx="4835012" cy="2590800"/>
          </a:xfrm>
        </p:spPr>
        <p:txBody>
          <a:bodyPr>
            <a:normAutofit/>
          </a:bodyPr>
          <a:lstStyle/>
          <a:p>
            <a:r>
              <a:rPr lang="en-US" altLang="en-US" sz="3200" dirty="0"/>
              <a:t>Identify and raise awareness of effects</a:t>
            </a:r>
          </a:p>
          <a:p>
            <a:r>
              <a:rPr lang="en-US" altLang="en-US" sz="3200" dirty="0"/>
              <a:t>Increase understanding of the management system</a:t>
            </a:r>
          </a:p>
        </p:txBody>
      </p:sp>
      <p:pic>
        <p:nvPicPr>
          <p:cNvPr id="63493" name="Picture 5" descr="P3260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05000"/>
            <a:ext cx="3505200" cy="2628900"/>
          </a:xfrm>
          <a:prstGeom prst="rect">
            <a:avLst/>
          </a:prstGeom>
          <a:noFill/>
          <a:ln w="25400">
            <a:solidFill>
              <a:schemeClr val="tx2"/>
            </a:solidFill>
            <a:miter lim="800000"/>
            <a:headEnd/>
            <a:tailEnd/>
          </a:ln>
          <a:extLst>
            <a:ext uri="{909E8E84-426E-40dd-AFC4-6F175D3DCCD1}">
              <a14:hiddenFill xmlns:a14="http://schemas.microsoft.com/office/drawing/2010/main" xmlns="">
                <a:solidFill>
                  <a:srgbClr val="FFFFFF"/>
                </a:solidFill>
              </a14:hiddenFill>
            </a:ext>
          </a:extLst>
        </p:spPr>
      </p:pic>
      <p:pic>
        <p:nvPicPr>
          <p:cNvPr id="63495" name="Picture 7" descr="ResetSnare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2971800" y="4057650"/>
            <a:ext cx="3124200" cy="2343150"/>
          </a:xfrm>
          <a:noFill/>
          <a:ln w="25400">
            <a:solidFill>
              <a:schemeClr val="bg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2872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8408" y="312174"/>
            <a:ext cx="7759700" cy="1143000"/>
          </a:xfrm>
        </p:spPr>
        <p:txBody>
          <a:bodyPr>
            <a:normAutofit/>
          </a:bodyPr>
          <a:lstStyle/>
          <a:p>
            <a:pPr algn="ctr"/>
            <a:r>
              <a:rPr lang="en-US" altLang="en-US" sz="5400" dirty="0">
                <a:solidFill>
                  <a:schemeClr val="bg1"/>
                </a:solidFill>
              </a:rPr>
              <a:t>Key </a:t>
            </a:r>
            <a:r>
              <a:rPr lang="en-US" altLang="en-US" sz="5400" dirty="0" smtClean="0">
                <a:solidFill>
                  <a:schemeClr val="bg1"/>
                </a:solidFill>
              </a:rPr>
              <a:t>Roles </a:t>
            </a:r>
            <a:r>
              <a:rPr lang="en-US" altLang="en-US" sz="5400" dirty="0">
                <a:solidFill>
                  <a:schemeClr val="bg1"/>
                </a:solidFill>
              </a:rPr>
              <a:t>for </a:t>
            </a:r>
            <a:r>
              <a:rPr lang="en-US" altLang="en-US" sz="5400" dirty="0" smtClean="0">
                <a:solidFill>
                  <a:schemeClr val="bg1"/>
                </a:solidFill>
              </a:rPr>
              <a:t>Stakeholders </a:t>
            </a:r>
            <a:endParaRPr lang="en-US" altLang="en-US" sz="5400" dirty="0">
              <a:solidFill>
                <a:schemeClr val="bg1"/>
              </a:solidFill>
            </a:endParaRPr>
          </a:p>
        </p:txBody>
      </p:sp>
      <p:sp>
        <p:nvSpPr>
          <p:cNvPr id="17411" name="Rectangle 3"/>
          <p:cNvSpPr>
            <a:spLocks noGrp="1" noChangeArrowheads="1"/>
          </p:cNvSpPr>
          <p:nvPr>
            <p:ph type="body" sz="half" idx="2"/>
          </p:nvPr>
        </p:nvSpPr>
        <p:spPr>
          <a:xfrm>
            <a:off x="4498258" y="1826342"/>
            <a:ext cx="4306529" cy="3352800"/>
          </a:xfrm>
        </p:spPr>
        <p:txBody>
          <a:bodyPr>
            <a:noAutofit/>
          </a:bodyPr>
          <a:lstStyle/>
          <a:p>
            <a:r>
              <a:rPr lang="en-US" altLang="en-US" dirty="0"/>
              <a:t>Identify effects</a:t>
            </a:r>
          </a:p>
          <a:p>
            <a:endParaRPr lang="en-US" altLang="en-US" dirty="0"/>
          </a:p>
          <a:p>
            <a:r>
              <a:rPr lang="en-US" altLang="en-US" dirty="0"/>
              <a:t>Identify which effects should be considered </a:t>
            </a:r>
            <a:r>
              <a:rPr lang="en-US" altLang="en-US" dirty="0" smtClean="0"/>
              <a:t>impacts</a:t>
            </a:r>
          </a:p>
          <a:p>
            <a:endParaRPr lang="en-US" altLang="en-US" dirty="0" smtClean="0"/>
          </a:p>
          <a:p>
            <a:r>
              <a:rPr lang="en-US" altLang="en-US" dirty="0" smtClean="0"/>
              <a:t>Provide input on social acceptability of management alternatives in their communities</a:t>
            </a:r>
            <a:endParaRPr lang="en-US" altLang="en-US" dirty="0"/>
          </a:p>
          <a:p>
            <a:endParaRPr lang="en-US" altLang="en-US" sz="1600" b="1" dirty="0">
              <a:solidFill>
                <a:srgbClr val="FFFF00"/>
              </a:solidFill>
            </a:endParaRPr>
          </a:p>
        </p:txBody>
      </p:sp>
      <p:pic>
        <p:nvPicPr>
          <p:cNvPr id="5" name="Picture 4" descr="MVC-014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29" y="2209800"/>
            <a:ext cx="4156075" cy="3117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99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normAutofit/>
          </a:bodyPr>
          <a:lstStyle/>
          <a:p>
            <a:pPr algn="ctr"/>
            <a:r>
              <a:rPr lang="en-US" altLang="en-US" sz="6000" dirty="0"/>
              <a:t>Our </a:t>
            </a:r>
            <a:r>
              <a:rPr lang="en-US" altLang="en-US" sz="6000" dirty="0" smtClean="0"/>
              <a:t>Best </a:t>
            </a:r>
            <a:r>
              <a:rPr lang="en-US" altLang="en-US" sz="6000" dirty="0"/>
              <a:t>T</a:t>
            </a:r>
            <a:r>
              <a:rPr lang="en-US" altLang="en-US" sz="6000" dirty="0" smtClean="0"/>
              <a:t>ool</a:t>
            </a:r>
            <a:endParaRPr lang="en-US" altLang="en-US" sz="6000" dirty="0"/>
          </a:p>
        </p:txBody>
      </p:sp>
      <p:sp>
        <p:nvSpPr>
          <p:cNvPr id="99331" name="Rectangle 3"/>
          <p:cNvSpPr>
            <a:spLocks noGrp="1" noChangeArrowheads="1"/>
          </p:cNvSpPr>
          <p:nvPr>
            <p:ph type="body" sz="half" idx="1"/>
          </p:nvPr>
        </p:nvSpPr>
        <p:spPr>
          <a:xfrm>
            <a:off x="798871" y="2019300"/>
            <a:ext cx="4535129" cy="1752600"/>
          </a:xfrm>
          <a:ln/>
        </p:spPr>
        <p:txBody>
          <a:bodyPr>
            <a:normAutofit/>
          </a:bodyPr>
          <a:lstStyle/>
          <a:p>
            <a:pPr algn="ctr">
              <a:buFontTx/>
              <a:buNone/>
            </a:pPr>
            <a:r>
              <a:rPr lang="en-US" altLang="en-US" sz="4800" dirty="0">
                <a:solidFill>
                  <a:schemeClr val="bg1"/>
                </a:solidFill>
              </a:rPr>
              <a:t>Asking </a:t>
            </a:r>
            <a:r>
              <a:rPr lang="en-US" altLang="en-US" sz="4800" dirty="0"/>
              <a:t>“Why?”</a:t>
            </a:r>
          </a:p>
        </p:txBody>
      </p:sp>
      <p:sp>
        <p:nvSpPr>
          <p:cNvPr id="99337" name="Rectangle 9"/>
          <p:cNvSpPr>
            <a:spLocks noChangeArrowheads="1"/>
          </p:cNvSpPr>
          <p:nvPr/>
        </p:nvSpPr>
        <p:spPr bwMode="auto">
          <a:xfrm>
            <a:off x="5334000" y="2438400"/>
            <a:ext cx="2743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altLang="en-US" sz="3200">
              <a:solidFill>
                <a:schemeClr val="bg1"/>
              </a:solidFill>
            </a:endParaRPr>
          </a:p>
        </p:txBody>
      </p:sp>
      <p:pic>
        <p:nvPicPr>
          <p:cNvPr id="1026" name="Picture 2" descr="http://workspace-proxies.queensberry.com/stephenbaugh/blog/blogmedialibrary/52d4b73976fd87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232" y="3536431"/>
            <a:ext cx="4048125" cy="2686051"/>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3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346450" y="2716213"/>
            <a:ext cx="2329283"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3200" dirty="0">
                <a:solidFill>
                  <a:schemeClr val="bg1"/>
                </a:solidFill>
                <a:latin typeface="Arial"/>
                <a:cs typeface="Arial"/>
              </a:rPr>
              <a:t>Controlling </a:t>
            </a:r>
          </a:p>
          <a:p>
            <a:r>
              <a:rPr lang="en-US" altLang="en-US" sz="3200" dirty="0">
                <a:solidFill>
                  <a:schemeClr val="bg1"/>
                </a:solidFill>
                <a:latin typeface="Arial"/>
                <a:cs typeface="Arial"/>
              </a:rPr>
              <a:t>Populations</a:t>
            </a:r>
          </a:p>
        </p:txBody>
      </p:sp>
      <p:sp>
        <p:nvSpPr>
          <p:cNvPr id="54279" name="Text Box 7"/>
          <p:cNvSpPr txBox="1">
            <a:spLocks noChangeArrowheads="1"/>
          </p:cNvSpPr>
          <p:nvPr/>
        </p:nvSpPr>
        <p:spPr bwMode="auto">
          <a:xfrm>
            <a:off x="762000" y="762000"/>
            <a:ext cx="2286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3200" dirty="0">
                <a:solidFill>
                  <a:srgbClr val="FFFF00"/>
                </a:solidFill>
                <a:latin typeface="Arial"/>
                <a:cs typeface="Arial"/>
              </a:rPr>
              <a:t>Improving habitat</a:t>
            </a:r>
          </a:p>
        </p:txBody>
      </p:sp>
      <p:sp>
        <p:nvSpPr>
          <p:cNvPr id="54280" name="Text Box 8"/>
          <p:cNvSpPr txBox="1">
            <a:spLocks noChangeArrowheads="1"/>
          </p:cNvSpPr>
          <p:nvPr/>
        </p:nvSpPr>
        <p:spPr bwMode="auto">
          <a:xfrm>
            <a:off x="5696321" y="838200"/>
            <a:ext cx="2763096"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3200" dirty="0">
                <a:solidFill>
                  <a:srgbClr val="FF66CC"/>
                </a:solidFill>
                <a:latin typeface="Arial"/>
                <a:cs typeface="Arial"/>
              </a:rPr>
              <a:t>Informing </a:t>
            </a:r>
          </a:p>
          <a:p>
            <a:pPr algn="ctr"/>
            <a:r>
              <a:rPr lang="en-US" altLang="en-US" sz="3200" dirty="0">
                <a:solidFill>
                  <a:srgbClr val="FF66CC"/>
                </a:solidFill>
                <a:latin typeface="Arial"/>
                <a:cs typeface="Arial"/>
              </a:rPr>
              <a:t>and educating</a:t>
            </a:r>
          </a:p>
        </p:txBody>
      </p:sp>
      <p:sp>
        <p:nvSpPr>
          <p:cNvPr id="54281" name="Text Box 9"/>
          <p:cNvSpPr txBox="1">
            <a:spLocks noChangeArrowheads="1"/>
          </p:cNvSpPr>
          <p:nvPr/>
        </p:nvSpPr>
        <p:spPr bwMode="auto">
          <a:xfrm>
            <a:off x="768096" y="3844925"/>
            <a:ext cx="221507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3200">
                <a:solidFill>
                  <a:srgbClr val="FF6600"/>
                </a:solidFill>
                <a:latin typeface="Arial"/>
                <a:cs typeface="Arial"/>
              </a:rPr>
              <a:t>Creating </a:t>
            </a:r>
          </a:p>
          <a:p>
            <a:pPr algn="ctr"/>
            <a:r>
              <a:rPr lang="en-US" altLang="en-US" sz="3200">
                <a:solidFill>
                  <a:srgbClr val="FF6600"/>
                </a:solidFill>
                <a:latin typeface="Arial"/>
                <a:cs typeface="Arial"/>
              </a:rPr>
              <a:t>recreation </a:t>
            </a:r>
          </a:p>
          <a:p>
            <a:pPr algn="ctr"/>
            <a:r>
              <a:rPr lang="en-US" altLang="en-US" sz="3200">
                <a:solidFill>
                  <a:srgbClr val="FF6600"/>
                </a:solidFill>
                <a:latin typeface="Arial"/>
                <a:cs typeface="Arial"/>
              </a:rPr>
              <a:t>opportunity</a:t>
            </a:r>
          </a:p>
        </p:txBody>
      </p:sp>
      <p:sp>
        <p:nvSpPr>
          <p:cNvPr id="54282" name="Text Box 10"/>
          <p:cNvSpPr txBox="1">
            <a:spLocks noChangeArrowheads="1"/>
          </p:cNvSpPr>
          <p:nvPr/>
        </p:nvSpPr>
        <p:spPr bwMode="auto">
          <a:xfrm>
            <a:off x="3356548" y="5140325"/>
            <a:ext cx="2146742"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3200" dirty="0">
                <a:solidFill>
                  <a:srgbClr val="99FF33"/>
                </a:solidFill>
                <a:latin typeface="Arial"/>
                <a:cs typeface="Arial"/>
              </a:rPr>
              <a:t>Regulating </a:t>
            </a:r>
          </a:p>
          <a:p>
            <a:pPr algn="ctr"/>
            <a:r>
              <a:rPr lang="en-US" altLang="en-US" sz="3200" dirty="0">
                <a:solidFill>
                  <a:srgbClr val="99FF33"/>
                </a:solidFill>
                <a:latin typeface="Arial"/>
                <a:cs typeface="Arial"/>
              </a:rPr>
              <a:t>land use</a:t>
            </a:r>
          </a:p>
        </p:txBody>
      </p:sp>
      <p:sp>
        <p:nvSpPr>
          <p:cNvPr id="54283" name="Text Box 11"/>
          <p:cNvSpPr txBox="1">
            <a:spLocks noChangeArrowheads="1"/>
          </p:cNvSpPr>
          <p:nvPr/>
        </p:nvSpPr>
        <p:spPr bwMode="auto">
          <a:xfrm>
            <a:off x="5762625" y="4038600"/>
            <a:ext cx="277177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3200" dirty="0">
                <a:solidFill>
                  <a:srgbClr val="66CCFF"/>
                </a:solidFill>
                <a:latin typeface="Arial"/>
                <a:cs typeface="Arial"/>
              </a:rPr>
              <a:t>Enforcing laws </a:t>
            </a:r>
          </a:p>
        </p:txBody>
      </p:sp>
    </p:spTree>
    <p:extLst>
      <p:ext uri="{BB962C8B-B14F-4D97-AF65-F5344CB8AC3E}">
        <p14:creationId xmlns:p14="http://schemas.microsoft.com/office/powerpoint/2010/main" val="3081898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81166" y="320881"/>
            <a:ext cx="7886700" cy="1325563"/>
          </a:xfrm>
        </p:spPr>
        <p:txBody>
          <a:bodyPr>
            <a:normAutofit/>
          </a:bodyPr>
          <a:lstStyle/>
          <a:p>
            <a:pPr algn="ctr"/>
            <a:r>
              <a:rPr lang="en-US" altLang="en-US" sz="5400" dirty="0"/>
              <a:t>Guiding Questions</a:t>
            </a:r>
          </a:p>
        </p:txBody>
      </p:sp>
      <p:sp>
        <p:nvSpPr>
          <p:cNvPr id="183299" name="Rectangle 3"/>
          <p:cNvSpPr>
            <a:spLocks noGrp="1" noChangeArrowheads="1"/>
          </p:cNvSpPr>
          <p:nvPr>
            <p:ph type="body" idx="1"/>
          </p:nvPr>
        </p:nvSpPr>
        <p:spPr>
          <a:xfrm>
            <a:off x="481166" y="2076348"/>
            <a:ext cx="8235131" cy="4351338"/>
          </a:xfrm>
        </p:spPr>
        <p:txBody>
          <a:bodyPr>
            <a:normAutofit/>
          </a:bodyPr>
          <a:lstStyle/>
          <a:p>
            <a:r>
              <a:rPr lang="en-US" altLang="en-US" sz="3600" dirty="0">
                <a:cs typeface="Times New Roman" panose="02020603050405020304" pitchFamily="18" charset="0"/>
              </a:rPr>
              <a:t>What effects do stakeholders regard as  impacts?</a:t>
            </a:r>
          </a:p>
          <a:p>
            <a:r>
              <a:rPr lang="en-US" altLang="en-US" sz="3600" dirty="0">
                <a:cs typeface="Times New Roman" panose="02020603050405020304" pitchFamily="18" charset="0"/>
              </a:rPr>
              <a:t>Is the </a:t>
            </a:r>
            <a:r>
              <a:rPr lang="en-US" altLang="en-US" sz="3600" dirty="0" smtClean="0">
                <a:cs typeface="Times New Roman" panose="02020603050405020304" pitchFamily="18" charset="0"/>
              </a:rPr>
              <a:t>deer management </a:t>
            </a:r>
            <a:r>
              <a:rPr lang="en-US" altLang="en-US" sz="3600" dirty="0">
                <a:cs typeface="Times New Roman" panose="02020603050405020304" pitchFamily="18" charset="0"/>
              </a:rPr>
              <a:t>program focused on  those impacts?</a:t>
            </a:r>
          </a:p>
          <a:p>
            <a:r>
              <a:rPr lang="en-US" altLang="en-US" sz="3600" dirty="0">
                <a:cs typeface="Times New Roman" panose="02020603050405020304" pitchFamily="18" charset="0"/>
              </a:rPr>
              <a:t>What actions could be taken to increase or decrease impact levels?</a:t>
            </a:r>
          </a:p>
          <a:p>
            <a:endParaRPr lang="en-US" altLang="en-US" sz="3600" dirty="0">
              <a:cs typeface="Times New Roman" panose="02020603050405020304" pitchFamily="18" charset="0"/>
            </a:endParaRPr>
          </a:p>
          <a:p>
            <a:endParaRPr lang="en-US" altLang="en-US" sz="3600" dirty="0"/>
          </a:p>
        </p:txBody>
      </p:sp>
    </p:spTree>
    <p:extLst>
      <p:ext uri="{BB962C8B-B14F-4D97-AF65-F5344CB8AC3E}">
        <p14:creationId xmlns:p14="http://schemas.microsoft.com/office/powerpoint/2010/main" val="216419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609600"/>
            <a:ext cx="7772400" cy="1143000"/>
          </a:xfrm>
        </p:spPr>
        <p:txBody>
          <a:bodyPr anchor="ctr">
            <a:normAutofit/>
          </a:bodyPr>
          <a:lstStyle/>
          <a:p>
            <a:r>
              <a:rPr lang="en-US" altLang="en-US" dirty="0"/>
              <a:t>Management is:</a:t>
            </a:r>
          </a:p>
        </p:txBody>
      </p:sp>
      <p:sp>
        <p:nvSpPr>
          <p:cNvPr id="104451" name="Rectangle 3"/>
          <p:cNvSpPr>
            <a:spLocks noGrp="1" noChangeArrowheads="1"/>
          </p:cNvSpPr>
          <p:nvPr>
            <p:ph type="subTitle" idx="1"/>
          </p:nvPr>
        </p:nvSpPr>
        <p:spPr>
          <a:xfrm>
            <a:off x="685800" y="2133600"/>
            <a:ext cx="7912510" cy="1752600"/>
          </a:xfrm>
        </p:spPr>
        <p:txBody>
          <a:bodyPr>
            <a:noAutofit/>
          </a:bodyPr>
          <a:lstStyle/>
          <a:p>
            <a:pPr algn="l">
              <a:lnSpc>
                <a:spcPct val="100000"/>
              </a:lnSpc>
            </a:pPr>
            <a:r>
              <a:rPr lang="en-US" altLang="en-US" sz="4400" dirty="0"/>
              <a:t>Deciding how to use resources to influence future conditions through deliberate, goal-focused actions.</a:t>
            </a:r>
            <a:r>
              <a:rPr lang="en-US" altLang="en-US" sz="4000" dirty="0"/>
              <a:t> </a:t>
            </a:r>
          </a:p>
        </p:txBody>
      </p:sp>
    </p:spTree>
    <p:extLst>
      <p:ext uri="{BB962C8B-B14F-4D97-AF65-F5344CB8AC3E}">
        <p14:creationId xmlns:p14="http://schemas.microsoft.com/office/powerpoint/2010/main" val="6999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609600"/>
            <a:ext cx="7772400" cy="1143000"/>
          </a:xfrm>
        </p:spPr>
        <p:txBody>
          <a:bodyPr anchor="ctr">
            <a:normAutofit/>
          </a:bodyPr>
          <a:lstStyle/>
          <a:p>
            <a:r>
              <a:rPr lang="en-US" altLang="en-US" u="sng" dirty="0"/>
              <a:t>Wildlife</a:t>
            </a:r>
            <a:r>
              <a:rPr lang="en-US" altLang="en-US" dirty="0"/>
              <a:t> management is:</a:t>
            </a:r>
          </a:p>
        </p:txBody>
      </p:sp>
      <p:sp>
        <p:nvSpPr>
          <p:cNvPr id="60419" name="Rectangle 3"/>
          <p:cNvSpPr>
            <a:spLocks noGrp="1" noChangeArrowheads="1"/>
          </p:cNvSpPr>
          <p:nvPr>
            <p:ph type="subTitle" idx="1"/>
          </p:nvPr>
        </p:nvSpPr>
        <p:spPr>
          <a:xfrm>
            <a:off x="250723" y="2133600"/>
            <a:ext cx="8391832" cy="3373120"/>
          </a:xfrm>
        </p:spPr>
        <p:txBody>
          <a:bodyPr>
            <a:noAutofit/>
          </a:bodyPr>
          <a:lstStyle/>
          <a:p>
            <a:pPr algn="l">
              <a:lnSpc>
                <a:spcPct val="110000"/>
              </a:lnSpc>
              <a:spcBef>
                <a:spcPts val="0"/>
              </a:spcBef>
            </a:pPr>
            <a:r>
              <a:rPr lang="en-US" altLang="en-US" sz="4000" dirty="0" smtClean="0"/>
              <a:t>Making decisions </a:t>
            </a:r>
            <a:r>
              <a:rPr lang="en-US" altLang="en-US" sz="4000" dirty="0"/>
              <a:t>and taking actions to  purposefully influence </a:t>
            </a:r>
            <a:r>
              <a:rPr lang="en-US" altLang="en-US" sz="4000" dirty="0" smtClean="0"/>
              <a:t>people</a:t>
            </a:r>
            <a:r>
              <a:rPr lang="en-US" altLang="en-US" sz="4000" dirty="0"/>
              <a:t>, wildlife and habitats to </a:t>
            </a:r>
            <a:r>
              <a:rPr lang="en-US" altLang="en-US" sz="4000" dirty="0" smtClean="0"/>
              <a:t>produce outcomes that </a:t>
            </a:r>
            <a:r>
              <a:rPr lang="en-US" altLang="en-US" sz="4000" dirty="0"/>
              <a:t>are important to </a:t>
            </a:r>
            <a:r>
              <a:rPr lang="en-US" altLang="en-US" sz="4000" dirty="0" smtClean="0"/>
              <a:t>society. </a:t>
            </a:r>
            <a:endParaRPr lang="en-US" altLang="en-US" sz="4000" dirty="0"/>
          </a:p>
        </p:txBody>
      </p:sp>
    </p:spTree>
    <p:extLst>
      <p:ext uri="{BB962C8B-B14F-4D97-AF65-F5344CB8AC3E}">
        <p14:creationId xmlns:p14="http://schemas.microsoft.com/office/powerpoint/2010/main" val="4106126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457200"/>
            <a:ext cx="7772400" cy="1143000"/>
          </a:xfrm>
        </p:spPr>
        <p:txBody>
          <a:bodyPr anchor="ctr">
            <a:normAutofit/>
          </a:bodyPr>
          <a:lstStyle/>
          <a:p>
            <a:r>
              <a:rPr lang="en-US" altLang="en-US" dirty="0"/>
              <a:t>Wildlife management:</a:t>
            </a:r>
          </a:p>
        </p:txBody>
      </p:sp>
    </p:spTree>
    <p:extLst>
      <p:ext uri="{BB962C8B-B14F-4D97-AF65-F5344CB8AC3E}">
        <p14:creationId xmlns:p14="http://schemas.microsoft.com/office/powerpoint/2010/main" val="2227092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457200"/>
            <a:ext cx="7772400" cy="1143000"/>
          </a:xfrm>
        </p:spPr>
        <p:txBody>
          <a:bodyPr anchor="ctr">
            <a:normAutofit/>
          </a:bodyPr>
          <a:lstStyle/>
          <a:p>
            <a:r>
              <a:rPr lang="en-US" altLang="en-US" dirty="0"/>
              <a:t>Wildlife management:</a:t>
            </a:r>
          </a:p>
        </p:txBody>
      </p:sp>
      <p:sp>
        <p:nvSpPr>
          <p:cNvPr id="61443" name="Rectangle 3"/>
          <p:cNvSpPr>
            <a:spLocks noGrp="1" noChangeArrowheads="1"/>
          </p:cNvSpPr>
          <p:nvPr>
            <p:ph type="subTitle" idx="1"/>
          </p:nvPr>
        </p:nvSpPr>
        <p:spPr>
          <a:xfrm>
            <a:off x="838200" y="2195057"/>
            <a:ext cx="7391400" cy="1219200"/>
          </a:xfrm>
        </p:spPr>
        <p:txBody>
          <a:bodyPr>
            <a:noAutofit/>
          </a:bodyPr>
          <a:lstStyle/>
          <a:p>
            <a:pPr algn="l"/>
            <a:r>
              <a:rPr lang="en-US" altLang="en-US" sz="4000" dirty="0">
                <a:solidFill>
                  <a:srgbClr val="66FF33"/>
                </a:solidFill>
              </a:rPr>
              <a:t>What is management?</a:t>
            </a:r>
            <a:r>
              <a:rPr lang="en-US" altLang="en-US" sz="4000" dirty="0">
                <a:solidFill>
                  <a:schemeClr val="bg1"/>
                </a:solidFill>
              </a:rPr>
              <a:t>  </a:t>
            </a:r>
            <a:r>
              <a:rPr lang="en-US" altLang="en-US" sz="4000" dirty="0"/>
              <a:t>A process of making decisions and taking actions.</a:t>
            </a:r>
          </a:p>
        </p:txBody>
      </p:sp>
    </p:spTree>
    <p:extLst>
      <p:ext uri="{BB962C8B-B14F-4D97-AF65-F5344CB8AC3E}">
        <p14:creationId xmlns:p14="http://schemas.microsoft.com/office/powerpoint/2010/main" val="2216384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457200"/>
            <a:ext cx="7772400" cy="1143000"/>
          </a:xfrm>
        </p:spPr>
        <p:txBody>
          <a:bodyPr anchor="ctr">
            <a:normAutofit/>
          </a:bodyPr>
          <a:lstStyle/>
          <a:p>
            <a:r>
              <a:rPr lang="en-US" altLang="en-US" dirty="0"/>
              <a:t>Wildlife management:</a:t>
            </a:r>
          </a:p>
        </p:txBody>
      </p:sp>
      <p:sp>
        <p:nvSpPr>
          <p:cNvPr id="61443" name="Rectangle 3"/>
          <p:cNvSpPr>
            <a:spLocks noGrp="1" noChangeArrowheads="1"/>
          </p:cNvSpPr>
          <p:nvPr>
            <p:ph type="subTitle" idx="1"/>
          </p:nvPr>
        </p:nvSpPr>
        <p:spPr>
          <a:xfrm>
            <a:off x="838200" y="2195057"/>
            <a:ext cx="7391400" cy="1219200"/>
          </a:xfrm>
        </p:spPr>
        <p:txBody>
          <a:bodyPr>
            <a:noAutofit/>
          </a:bodyPr>
          <a:lstStyle/>
          <a:p>
            <a:pPr algn="l"/>
            <a:r>
              <a:rPr lang="en-US" altLang="en-US" sz="4000" dirty="0">
                <a:solidFill>
                  <a:srgbClr val="66FF33"/>
                </a:solidFill>
              </a:rPr>
              <a:t>What is management?</a:t>
            </a:r>
            <a:r>
              <a:rPr lang="en-US" altLang="en-US" sz="4000" dirty="0">
                <a:solidFill>
                  <a:schemeClr val="bg1"/>
                </a:solidFill>
              </a:rPr>
              <a:t>  </a:t>
            </a:r>
            <a:r>
              <a:rPr lang="en-US" altLang="en-US" sz="4000" dirty="0"/>
              <a:t>A process of making decisions and taking actions.</a:t>
            </a:r>
          </a:p>
        </p:txBody>
      </p:sp>
      <p:sp>
        <p:nvSpPr>
          <p:cNvPr id="61446" name="Text Box 6"/>
          <p:cNvSpPr txBox="1">
            <a:spLocks noChangeArrowheads="1"/>
          </p:cNvSpPr>
          <p:nvPr/>
        </p:nvSpPr>
        <p:spPr bwMode="auto">
          <a:xfrm>
            <a:off x="838200" y="4294236"/>
            <a:ext cx="7620000" cy="187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20000"/>
              </a:spcBef>
            </a:pPr>
            <a:r>
              <a:rPr lang="en-US" altLang="en-US" sz="4400" dirty="0">
                <a:solidFill>
                  <a:srgbClr val="66FF33"/>
                </a:solidFill>
              </a:rPr>
              <a:t>Why</a:t>
            </a:r>
            <a:r>
              <a:rPr lang="en-US" altLang="en-US" sz="4000" dirty="0">
                <a:solidFill>
                  <a:srgbClr val="66FF33"/>
                </a:solidFill>
              </a:rPr>
              <a:t> is it done?</a:t>
            </a:r>
            <a:r>
              <a:rPr lang="en-US" altLang="en-US" sz="4000" dirty="0">
                <a:solidFill>
                  <a:schemeClr val="bg1"/>
                </a:solidFill>
              </a:rPr>
              <a:t>  </a:t>
            </a:r>
            <a:r>
              <a:rPr lang="en-US" altLang="en-US" sz="3600" dirty="0">
                <a:solidFill>
                  <a:srgbClr val="FFFF99"/>
                </a:solidFill>
              </a:rPr>
              <a:t>To achieve </a:t>
            </a:r>
            <a:r>
              <a:rPr lang="en-US" altLang="en-US" sz="3600" dirty="0" smtClean="0">
                <a:solidFill>
                  <a:srgbClr val="FFFF99"/>
                </a:solidFill>
              </a:rPr>
              <a:t>outcomes valued </a:t>
            </a:r>
            <a:r>
              <a:rPr lang="en-US" altLang="en-US" sz="3600" dirty="0">
                <a:solidFill>
                  <a:srgbClr val="FFFF99"/>
                </a:solidFill>
              </a:rPr>
              <a:t>by </a:t>
            </a:r>
            <a:r>
              <a:rPr lang="en-US" altLang="en-US" sz="3600" dirty="0" smtClean="0">
                <a:solidFill>
                  <a:srgbClr val="FFFF99"/>
                </a:solidFill>
              </a:rPr>
              <a:t>society (impacts defined by stakeholders)</a:t>
            </a:r>
            <a:endParaRPr lang="en-US" altLang="en-US" sz="2000" dirty="0">
              <a:solidFill>
                <a:srgbClr val="FFFF99"/>
              </a:solidFill>
            </a:endParaRPr>
          </a:p>
        </p:txBody>
      </p:sp>
    </p:spTree>
    <p:extLst>
      <p:ext uri="{BB962C8B-B14F-4D97-AF65-F5344CB8AC3E}">
        <p14:creationId xmlns:p14="http://schemas.microsoft.com/office/powerpoint/2010/main" val="1076921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pPr algn="ctr"/>
            <a:r>
              <a:rPr lang="en-US" altLang="en-US" sz="5400" dirty="0"/>
              <a:t>Guiding Questions</a:t>
            </a:r>
          </a:p>
        </p:txBody>
      </p:sp>
      <p:sp>
        <p:nvSpPr>
          <p:cNvPr id="107523" name="Rectangle 3"/>
          <p:cNvSpPr>
            <a:spLocks noGrp="1" noChangeArrowheads="1"/>
          </p:cNvSpPr>
          <p:nvPr>
            <p:ph type="body" idx="1"/>
          </p:nvPr>
        </p:nvSpPr>
        <p:spPr>
          <a:xfrm>
            <a:off x="368710" y="2300184"/>
            <a:ext cx="8146640" cy="4351338"/>
          </a:xfrm>
        </p:spPr>
        <p:txBody>
          <a:bodyPr/>
          <a:lstStyle/>
          <a:p>
            <a:r>
              <a:rPr lang="en-US" altLang="en-US" sz="3600" dirty="0">
                <a:cs typeface="Times New Roman" panose="02020603050405020304" pitchFamily="18" charset="0"/>
              </a:rPr>
              <a:t>What effects do stakeholders regard as  impacts?</a:t>
            </a:r>
          </a:p>
          <a:p>
            <a:r>
              <a:rPr lang="en-US" altLang="en-US" sz="3600" dirty="0">
                <a:cs typeface="Times New Roman" panose="02020603050405020304" pitchFamily="18" charset="0"/>
              </a:rPr>
              <a:t>Is the </a:t>
            </a:r>
            <a:r>
              <a:rPr lang="en-US" altLang="en-US" sz="3600" dirty="0" smtClean="0">
                <a:cs typeface="Times New Roman" panose="02020603050405020304" pitchFamily="18" charset="0"/>
              </a:rPr>
              <a:t>deer management </a:t>
            </a:r>
            <a:r>
              <a:rPr lang="en-US" altLang="en-US" sz="3600" dirty="0">
                <a:cs typeface="Times New Roman" panose="02020603050405020304" pitchFamily="18" charset="0"/>
              </a:rPr>
              <a:t>program focused on  those impacts?</a:t>
            </a:r>
          </a:p>
          <a:p>
            <a:r>
              <a:rPr lang="en-US" altLang="en-US" sz="3600" dirty="0">
                <a:cs typeface="Times New Roman" panose="02020603050405020304" pitchFamily="18" charset="0"/>
              </a:rPr>
              <a:t>What actions could be taken to increase or decrease impact levels?</a:t>
            </a:r>
          </a:p>
          <a:p>
            <a:endParaRPr lang="en-US" altLang="en-US" dirty="0">
              <a:solidFill>
                <a:schemeClr val="bg1"/>
              </a:solidFill>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1805685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acts module first draft _Collaborative Deer Mgt Outreach Initiative 7_21_15" id="{C1EE594F-BD7A-44F7-BB38-99AC5A5F0C82}" vid="{F4389EEA-25FC-46E6-94B5-DEE7883D40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Impacts module first draft _Collaborative Deer Mgt Outreach Initiative 7_21_15</Template>
  <TotalTime>1794</TotalTime>
  <Words>3018</Words>
  <Application>Microsoft Office PowerPoint</Application>
  <PresentationFormat>On-screen Show (4:3)</PresentationFormat>
  <Paragraphs>290</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Century Schoolbook</vt:lpstr>
      <vt:lpstr>Times New Roman</vt:lpstr>
      <vt:lpstr>Office Theme</vt:lpstr>
      <vt:lpstr>Deer-related Impacts</vt:lpstr>
      <vt:lpstr>What is wildlife management?</vt:lpstr>
      <vt:lpstr>PowerPoint Presentation</vt:lpstr>
      <vt:lpstr>Management is:</vt:lpstr>
      <vt:lpstr>Wildlife management is:</vt:lpstr>
      <vt:lpstr>Wildlife management:</vt:lpstr>
      <vt:lpstr>Wildlife management:</vt:lpstr>
      <vt:lpstr>Wildlife management:</vt:lpstr>
      <vt:lpstr>Guiding Questions</vt:lpstr>
      <vt:lpstr>Effects and Impacts:</vt:lpstr>
      <vt:lpstr>Effects and Impacts:</vt:lpstr>
      <vt:lpstr>Effects and Impacts:</vt:lpstr>
      <vt:lpstr>PowerPoint Presentation</vt:lpstr>
      <vt:lpstr>PowerPoint Presentation</vt:lpstr>
      <vt:lpstr>PowerPoint Presentation</vt:lpstr>
      <vt:lpstr>Impact Categories</vt:lpstr>
      <vt:lpstr>Ecological Impacts </vt:lpstr>
      <vt:lpstr>Economic Impacts (+) </vt:lpstr>
      <vt:lpstr>Economic Impacts (-)</vt:lpstr>
      <vt:lpstr>Health/Safety Impacts </vt:lpstr>
      <vt:lpstr>PowerPoint Presentation</vt:lpstr>
      <vt:lpstr>Confirmed cases of Lyme in NY, 2004-2013</vt:lpstr>
      <vt:lpstr>Social Impacts (+) </vt:lpstr>
      <vt:lpstr>Social Impacts (-) </vt:lpstr>
      <vt:lpstr>Psychological Impacts </vt:lpstr>
      <vt:lpstr>Secondary Impacts </vt:lpstr>
      <vt:lpstr>Key Roles for Researchers and Managers</vt:lpstr>
      <vt:lpstr>Key Roles for Stakeholders </vt:lpstr>
      <vt:lpstr>Our Best Tool</vt:lpstr>
      <vt:lpstr>Guiding Questions</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Deer-related impacts</dc:title>
  <dc:creator>William F. Siemer</dc:creator>
  <cp:lastModifiedBy>Kristi L. Sullivan</cp:lastModifiedBy>
  <cp:revision>152</cp:revision>
  <cp:lastPrinted>2015-12-22T20:49:50Z</cp:lastPrinted>
  <dcterms:created xsi:type="dcterms:W3CDTF">2015-08-05T18:40:53Z</dcterms:created>
  <dcterms:modified xsi:type="dcterms:W3CDTF">2016-01-05T15:00:12Z</dcterms:modified>
</cp:coreProperties>
</file>