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 snapToObjects="1">
      <p:cViewPr varScale="1">
        <p:scale>
          <a:sx n="75" d="100"/>
          <a:sy n="75" d="100"/>
        </p:scale>
        <p:origin x="17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13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"/>
          <p:cNvSpPr txBox="1">
            <a:spLocks noGrp="1"/>
          </p:cNvSpPr>
          <p:nvPr>
            <p:ph type="ctrTitle"/>
          </p:nvPr>
        </p:nvSpPr>
        <p:spPr>
          <a:xfrm>
            <a:off x="1536700" y="2730500"/>
            <a:ext cx="10464800" cy="3302000"/>
          </a:xfrm>
          <a:prstGeom prst="rect">
            <a:avLst/>
          </a:prstGeom>
        </p:spPr>
        <p:txBody>
          <a:bodyPr/>
          <a:lstStyle/>
          <a:p>
            <a:pPr>
              <a:defRPr sz="5000"/>
            </a:pPr>
            <a:r>
              <a:t>Talking with cancer patients: </a:t>
            </a:r>
          </a:p>
          <a:p>
            <a:pPr>
              <a:defRPr sz="3800"/>
            </a:pPr>
            <a:r>
              <a:rPr sz="5000"/>
              <a:t>Suggestions for students</a:t>
            </a:r>
          </a:p>
        </p:txBody>
      </p:sp>
      <p:sp>
        <p:nvSpPr>
          <p:cNvPr id="120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1536700" y="6362700"/>
            <a:ext cx="10464800" cy="11303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defTabSz="144764">
              <a:defRPr sz="1710"/>
            </a:pPr>
            <a:r>
              <a:rPr sz="2000" dirty="0"/>
              <a:t>Bob </a:t>
            </a:r>
            <a:r>
              <a:rPr sz="2000" dirty="0" err="1"/>
              <a:t>Riter</a:t>
            </a:r>
            <a:endParaRPr sz="2000" dirty="0"/>
          </a:p>
          <a:p>
            <a:pPr defTabSz="144764">
              <a:defRPr sz="1710"/>
            </a:pPr>
            <a:r>
              <a:rPr sz="2000" dirty="0"/>
              <a:t>Patient Advocate</a:t>
            </a:r>
          </a:p>
          <a:p>
            <a:pPr defTabSz="144764">
              <a:defRPr sz="1710"/>
            </a:pPr>
            <a:r>
              <a:rPr sz="2000" dirty="0"/>
              <a:t>Cornell University Physical Sciences Oncology Center</a:t>
            </a:r>
            <a:br>
              <a:rPr dirty="0"/>
            </a:br>
            <a:endParaRPr dirty="0"/>
          </a:p>
        </p:txBody>
      </p:sp>
      <p:pic>
        <p:nvPicPr>
          <p:cNvPr id="121" name="Cornell CRC Small.jpg" descr="Cornell CRC 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8404" y="469353"/>
            <a:ext cx="4227992" cy="31252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Don’t assume people will be rationa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Don’t assume people will be rational</a:t>
            </a:r>
          </a:p>
        </p:txBody>
      </p:sp>
      <p:sp>
        <p:nvSpPr>
          <p:cNvPr id="150" name="Even very bright and otherwise rational people will make unexpected decisions when diagnosed with cancer.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11099800" cy="3765501"/>
          </a:xfrm>
          <a:prstGeom prst="rect">
            <a:avLst/>
          </a:prstGeom>
        </p:spPr>
        <p:txBody>
          <a:bodyPr/>
          <a:lstStyle/>
          <a:p>
            <a:r>
              <a:t>Even very bright and otherwise rational people will make unexpected decisions when diagnosed with cancer.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Special cautions for researchers </a:t>
            </a:r>
          </a:p>
        </p:txBody>
      </p:sp>
      <p:pic>
        <p:nvPicPr>
          <p:cNvPr id="153" name="Content Placeholder 7" descr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355" y="3542453"/>
            <a:ext cx="7361378" cy="48993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Special cautions for researchers</a:t>
            </a:r>
          </a:p>
        </p:txBody>
      </p:sp>
      <p:sp>
        <p:nvSpPr>
          <p:cNvPr id="156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dirty="0"/>
              <a:t>Family and friends will turn to you for cancer advice.</a:t>
            </a:r>
          </a:p>
          <a:p>
            <a:pPr>
              <a:lnSpc>
                <a:spcPct val="90000"/>
              </a:lnSpc>
            </a:pPr>
            <a:r>
              <a:rPr dirty="0"/>
              <a:t>Your words will be given added weight and credibility.</a:t>
            </a:r>
          </a:p>
          <a:p>
            <a:pPr>
              <a:lnSpc>
                <a:spcPct val="90000"/>
              </a:lnSpc>
            </a:pPr>
            <a:r>
              <a:rPr dirty="0"/>
              <a:t>What’s promising in the lab is years away from potentially helping patients.</a:t>
            </a:r>
          </a:p>
          <a:p>
            <a:pPr>
              <a:lnSpc>
                <a:spcPct val="90000"/>
              </a:lnSpc>
            </a:pPr>
            <a:r>
              <a:rPr dirty="0"/>
              <a:t>Sometimes the patient wants you to be the researcher/scientist. Other times, they want you to be a loved one or friend.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Jerry Maguire.JPG" descr="Jerry Maguire.JP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l="4415" r="4415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59" name="We’re happy that you are in this class!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We’re happy that you are in this class!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br/>
            <a:endParaRPr/>
          </a:p>
        </p:txBody>
      </p:sp>
      <p:sp>
        <p:nvSpPr>
          <p:cNvPr id="162" name="Content Placeholder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90727">
              <a:spcBef>
                <a:spcPts val="3500"/>
              </a:spcBef>
              <a:buSzTx/>
              <a:buNone/>
              <a:defRPr sz="2800"/>
            </a:pPr>
            <a:r>
              <a:t>Bob Riter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2800"/>
            </a:pPr>
            <a:r>
              <a:t>Physical Sciences Oncology Center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2800"/>
            </a:pPr>
            <a:r>
              <a:t>Cornell University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2800"/>
            </a:pPr>
            <a:r>
              <a:t>163 Weill Hall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2800"/>
            </a:pPr>
            <a:r>
              <a:t>Ithaca, NY 14853</a:t>
            </a:r>
          </a:p>
          <a:p>
            <a:pPr marL="0" indent="0" defTabSz="490727">
              <a:spcBef>
                <a:spcPts val="3500"/>
              </a:spcBef>
              <a:buSzTx/>
              <a:buNone/>
              <a:defRPr sz="2800"/>
            </a:pPr>
            <a:r>
              <a:t>RNR45@cornell.edu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wo perspectiv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Two perspectives</a:t>
            </a:r>
          </a:p>
        </p:txBody>
      </p:sp>
      <p:sp>
        <p:nvSpPr>
          <p:cNvPr id="124" name="On a personal level, cancer is stressful and life-altering.…"/>
          <p:cNvSpPr txBox="1">
            <a:spLocks noGrp="1"/>
          </p:cNvSpPr>
          <p:nvPr>
            <p:ph type="body" idx="1"/>
          </p:nvPr>
        </p:nvSpPr>
        <p:spPr>
          <a:xfrm>
            <a:off x="952500" y="1733550"/>
            <a:ext cx="11099800" cy="6286500"/>
          </a:xfrm>
          <a:prstGeom prst="rect">
            <a:avLst/>
          </a:prstGeom>
        </p:spPr>
        <p:txBody>
          <a:bodyPr/>
          <a:lstStyle/>
          <a:p>
            <a:r>
              <a:rPr dirty="0"/>
              <a:t>On a personal level, cancer is stressful and life-altering. </a:t>
            </a:r>
          </a:p>
          <a:p>
            <a:r>
              <a:rPr dirty="0"/>
              <a:t>On an intellectual level, cancer can be fascinating. </a:t>
            </a:r>
          </a:p>
          <a:p>
            <a:r>
              <a:rPr dirty="0"/>
              <a:t>Embrace both perspectives</a:t>
            </a:r>
            <a:r>
              <a:rPr lang="en-US" dirty="0"/>
              <a:t> in this class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We’re all differ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We’re all different</a:t>
            </a:r>
          </a:p>
        </p:txBody>
      </p:sp>
      <p:sp>
        <p:nvSpPr>
          <p:cNvPr id="127" name="There are 15,000,000 cancer survivors in the United States. Every cancer, every situation, and every individual is different,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11099800" cy="3871169"/>
          </a:xfrm>
          <a:prstGeom prst="rect">
            <a:avLst/>
          </a:prstGeom>
        </p:spPr>
        <p:txBody>
          <a:bodyPr/>
          <a:lstStyle/>
          <a:p>
            <a:r>
              <a:t>There are 15,000,000 cancer survivors in the United States. Every cancer, every situation, and every individual is different,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Common themes</a:t>
            </a:r>
          </a:p>
        </p:txBody>
      </p:sp>
      <p:sp>
        <p:nvSpPr>
          <p:cNvPr id="130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dirty="0"/>
              <a:t>Everyone is scared</a:t>
            </a:r>
          </a:p>
          <a:p>
            <a:pPr>
              <a:lnSpc>
                <a:spcPct val="90000"/>
              </a:lnSpc>
            </a:pPr>
            <a:r>
              <a:rPr dirty="0"/>
              <a:t>Being diagnosed with cancer is like traveling to a foreign country where you don’t understand the language or customs.</a:t>
            </a:r>
          </a:p>
          <a:p>
            <a:pPr>
              <a:lnSpc>
                <a:spcPct val="90000"/>
              </a:lnSpc>
            </a:pPr>
            <a:r>
              <a:rPr dirty="0"/>
              <a:t>It’s unbelievably expensive</a:t>
            </a:r>
          </a:p>
          <a:p>
            <a:pPr>
              <a:lnSpc>
                <a:spcPct val="90000"/>
              </a:lnSpc>
            </a:pPr>
            <a:r>
              <a:rPr dirty="0"/>
              <a:t>The public tends to think of cancer as one disease, not 200.</a:t>
            </a:r>
          </a:p>
          <a:p>
            <a:pPr>
              <a:lnSpc>
                <a:spcPct val="90000"/>
              </a:lnSpc>
            </a:pPr>
            <a:r>
              <a:rPr dirty="0"/>
              <a:t>People with cancer worry about metastases.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5000"/>
            </a:pPr>
            <a:r>
              <a:t>Periods of Transition:</a:t>
            </a:r>
            <a:br/>
            <a:r>
              <a:t>Times of special concern</a:t>
            </a:r>
          </a:p>
        </p:txBody>
      </p:sp>
      <p:sp>
        <p:nvSpPr>
          <p:cNvPr id="13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850900" y="1905000"/>
            <a:ext cx="11099800" cy="6286500"/>
          </a:xfrm>
          <a:prstGeom prst="rect">
            <a:avLst/>
          </a:prstGeom>
        </p:spPr>
        <p:txBody>
          <a:bodyPr/>
          <a:lstStyle/>
          <a:p>
            <a:r>
              <a:rPr dirty="0"/>
              <a:t>First diagnosed</a:t>
            </a:r>
          </a:p>
          <a:p>
            <a:r>
              <a:rPr dirty="0"/>
              <a:t>When treatment ends</a:t>
            </a:r>
          </a:p>
          <a:p>
            <a:r>
              <a:rPr dirty="0"/>
              <a:t>If cancer returns</a:t>
            </a:r>
          </a:p>
          <a:p>
            <a:r>
              <a:rPr dirty="0"/>
              <a:t>If active treatment is no longer appropriate</a:t>
            </a:r>
          </a:p>
        </p:txBody>
      </p:sp>
      <p:pic>
        <p:nvPicPr>
          <p:cNvPr id="134" name="Picture 10" descr="Picture 10"/>
          <p:cNvPicPr>
            <a:picLocks noChangeAspect="1"/>
          </p:cNvPicPr>
          <p:nvPr/>
        </p:nvPicPr>
        <p:blipFill>
          <a:blip r:embed="rId2"/>
          <a:srcRect r="9037" b="20076"/>
          <a:stretch>
            <a:fillRect/>
          </a:stretch>
        </p:blipFill>
        <p:spPr>
          <a:xfrm>
            <a:off x="8135619" y="2840566"/>
            <a:ext cx="4451715" cy="29449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Be cautious of using military analogies. (e.g., “He lost his battle with cancer.”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Be cautious of using military analogies. (e.g., “He lost his </a:t>
            </a:r>
            <a:r>
              <a:rPr i="1" dirty="0"/>
              <a:t>battle </a:t>
            </a:r>
            <a:r>
              <a:rPr dirty="0"/>
              <a:t>with cancer.”)</a:t>
            </a:r>
          </a:p>
          <a:p>
            <a:r>
              <a:rPr dirty="0"/>
              <a:t>Don’t use euphemisms like “the Big C.” We know that we have cancer.</a:t>
            </a:r>
          </a:p>
          <a:p>
            <a:r>
              <a:rPr dirty="0"/>
              <a:t>In this class, it’s not a matter of “dumbing down” the science. It’s finding a common language.</a:t>
            </a:r>
          </a:p>
          <a:p>
            <a:r>
              <a:rPr dirty="0"/>
              <a:t>But don’t get too self-conscious about your language. What’s in your heart comes through.</a:t>
            </a:r>
          </a:p>
        </p:txBody>
      </p:sp>
      <p:sp>
        <p:nvSpPr>
          <p:cNvPr id="137" name="Languag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Language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Ask us questions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Ask us questions!</a:t>
            </a:r>
          </a:p>
        </p:txBody>
      </p:sp>
      <p:sp>
        <p:nvSpPr>
          <p:cNvPr id="140" name="We want to share with you!…"/>
          <p:cNvSpPr txBox="1">
            <a:spLocks noGrp="1"/>
          </p:cNvSpPr>
          <p:nvPr>
            <p:ph type="body" sz="half" idx="1"/>
          </p:nvPr>
        </p:nvSpPr>
        <p:spPr>
          <a:xfrm>
            <a:off x="952500" y="2597150"/>
            <a:ext cx="10955388" cy="2953346"/>
          </a:xfrm>
          <a:prstGeom prst="rect">
            <a:avLst/>
          </a:prstGeom>
        </p:spPr>
        <p:txBody>
          <a:bodyPr/>
          <a:lstStyle/>
          <a:p>
            <a:r>
              <a:rPr dirty="0"/>
              <a:t>We want to share with you!</a:t>
            </a:r>
          </a:p>
          <a:p>
            <a:r>
              <a:rPr dirty="0"/>
              <a:t>This is a safe place to make mistakes.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A few phrases that </a:t>
            </a:r>
            <a:br/>
            <a:r>
              <a:t>do make us cringe</a:t>
            </a:r>
          </a:p>
        </p:txBody>
      </p:sp>
      <p:sp>
        <p:nvSpPr>
          <p:cNvPr id="14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206500" y="10795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389658" indent="-389658">
              <a:lnSpc>
                <a:spcPct val="90000"/>
              </a:lnSpc>
              <a:spcBef>
                <a:spcPts val="700"/>
              </a:spcBef>
              <a:defRPr sz="3000"/>
            </a:pPr>
            <a:r>
              <a:rPr dirty="0"/>
              <a:t>“Don’t worry – you’ll be fine.”</a:t>
            </a:r>
          </a:p>
          <a:p>
            <a:pPr marL="389658" indent="-389658">
              <a:lnSpc>
                <a:spcPct val="90000"/>
              </a:lnSpc>
              <a:spcBef>
                <a:spcPts val="700"/>
              </a:spcBef>
              <a:defRPr sz="3000"/>
            </a:pPr>
            <a:r>
              <a:rPr dirty="0"/>
              <a:t>“You have to stay positive.”</a:t>
            </a:r>
          </a:p>
          <a:p>
            <a:pPr marL="389658" indent="-389658">
              <a:lnSpc>
                <a:spcPct val="90000"/>
              </a:lnSpc>
              <a:spcBef>
                <a:spcPts val="700"/>
              </a:spcBef>
              <a:defRPr sz="3000"/>
            </a:pPr>
            <a:r>
              <a:rPr dirty="0"/>
              <a:t>“Do you smoke?”</a:t>
            </a:r>
          </a:p>
          <a:p>
            <a:pPr marL="389658" indent="-389658">
              <a:lnSpc>
                <a:spcPct val="90000"/>
              </a:lnSpc>
              <a:spcBef>
                <a:spcPts val="700"/>
              </a:spcBef>
              <a:defRPr sz="3000"/>
            </a:pPr>
            <a:r>
              <a:rPr dirty="0"/>
              <a:t>“I know how you feel.”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Advice for Friends</a:t>
            </a:r>
          </a:p>
        </p:txBody>
      </p:sp>
      <p:sp>
        <p:nvSpPr>
          <p:cNvPr id="14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041400" y="723900"/>
            <a:ext cx="11099800" cy="6286500"/>
          </a:xfrm>
          <a:prstGeom prst="rect">
            <a:avLst/>
          </a:prstGeom>
        </p:spPr>
        <p:txBody>
          <a:bodyPr/>
          <a:lstStyle/>
          <a:p>
            <a:r>
              <a:rPr dirty="0"/>
              <a:t>Don’t immediately say, “You’re going to beat this!”</a:t>
            </a:r>
          </a:p>
          <a:p>
            <a:r>
              <a:rPr dirty="0"/>
              <a:t>Listen more than talk</a:t>
            </a:r>
          </a:p>
          <a:p>
            <a:r>
              <a:rPr dirty="0"/>
              <a:t>Don’t give unsolicited advice</a:t>
            </a:r>
          </a:p>
        </p:txBody>
      </p:sp>
      <p:pic>
        <p:nvPicPr>
          <p:cNvPr id="147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1796" y="5635412"/>
            <a:ext cx="4644575" cy="26009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420</Words>
  <Application>Microsoft Macintosh PowerPoint</Application>
  <PresentationFormat>Custom</PresentationFormat>
  <Paragraphs>55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Talking with cancer patients:  Suggestions for students</vt:lpstr>
      <vt:lpstr>Two perspectives</vt:lpstr>
      <vt:lpstr>We’re all different</vt:lpstr>
      <vt:lpstr>Common themes</vt:lpstr>
      <vt:lpstr>Periods of Transition: Times of special concern</vt:lpstr>
      <vt:lpstr>Language</vt:lpstr>
      <vt:lpstr>Ask us questions!</vt:lpstr>
      <vt:lpstr>A few phrases that  do make us cringe</vt:lpstr>
      <vt:lpstr>Advice for Friends</vt:lpstr>
      <vt:lpstr>Don’t assume people will be rational</vt:lpstr>
      <vt:lpstr>Special cautions for researchers </vt:lpstr>
      <vt:lpstr>Special cautions for researchers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with cancer patients:  Suggestions for students</dc:title>
  <cp:lastModifiedBy>Bob Riter</cp:lastModifiedBy>
  <cp:revision>2</cp:revision>
  <cp:lastPrinted>2019-01-23T20:11:39Z</cp:lastPrinted>
  <dcterms:modified xsi:type="dcterms:W3CDTF">2022-04-29T15:21:04Z</dcterms:modified>
</cp:coreProperties>
</file>