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Thin"/>
      <p:regular r:id="rId31"/>
      <p:bold r:id="rId32"/>
      <p:italic r:id="rId33"/>
      <p:boldItalic r:id="rId34"/>
    </p:embeddedFont>
    <p:embeddedFont>
      <p:font typeface="Roboto"/>
      <p:regular r:id="rId35"/>
      <p:bold r:id="rId36"/>
      <p:italic r:id="rId37"/>
      <p:boldItalic r:id="rId38"/>
    </p:embeddedFont>
    <p:embeddedFont>
      <p:font typeface="Roboto Medium"/>
      <p:regular r:id="rId39"/>
      <p:bold r:id="rId40"/>
      <p:italic r:id="rId41"/>
      <p:boldItalic r:id="rId42"/>
    </p:embeddedFont>
    <p:embeddedFont>
      <p:font typeface="Playfair Display"/>
      <p:regular r:id="rId43"/>
      <p:bold r:id="rId44"/>
      <p:italic r:id="rId45"/>
      <p:boldItalic r:id="rId46"/>
    </p:embeddedFont>
    <p:embeddedFont>
      <p:font typeface="Lato"/>
      <p:regular r:id="rId47"/>
      <p:bold r:id="rId48"/>
      <p:italic r:id="rId49"/>
      <p:boldItalic r:id="rId50"/>
    </p:embeddedFont>
    <p:embeddedFont>
      <p:font typeface="Oswald"/>
      <p:regular r:id="rId51"/>
      <p:bold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edium-bold.fntdata"/><Relationship Id="rId42" Type="http://schemas.openxmlformats.org/officeDocument/2006/relationships/font" Target="fonts/RobotoMedium-boldItalic.fntdata"/><Relationship Id="rId41" Type="http://schemas.openxmlformats.org/officeDocument/2006/relationships/font" Target="fonts/RobotoMedium-italic.fntdata"/><Relationship Id="rId44" Type="http://schemas.openxmlformats.org/officeDocument/2006/relationships/font" Target="fonts/PlayfairDisplay-bold.fntdata"/><Relationship Id="rId43" Type="http://schemas.openxmlformats.org/officeDocument/2006/relationships/font" Target="fonts/PlayfairDisplay-regular.fntdata"/><Relationship Id="rId46" Type="http://schemas.openxmlformats.org/officeDocument/2006/relationships/font" Target="fonts/PlayfairDisplay-boldItalic.fntdata"/><Relationship Id="rId45" Type="http://schemas.openxmlformats.org/officeDocument/2006/relationships/font" Target="fonts/PlayfairDispl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Thin-regular.fntdata"/><Relationship Id="rId30" Type="http://schemas.openxmlformats.org/officeDocument/2006/relationships/slide" Target="slides/slide25.xml"/><Relationship Id="rId33" Type="http://schemas.openxmlformats.org/officeDocument/2006/relationships/font" Target="fonts/RobotoThin-italic.fntdata"/><Relationship Id="rId32" Type="http://schemas.openxmlformats.org/officeDocument/2006/relationships/font" Target="fonts/RobotoThin-bold.fntdata"/><Relationship Id="rId35" Type="http://schemas.openxmlformats.org/officeDocument/2006/relationships/font" Target="fonts/Roboto-regular.fntdata"/><Relationship Id="rId34" Type="http://schemas.openxmlformats.org/officeDocument/2006/relationships/font" Target="fonts/RobotoThin-boldItalic.fntdata"/><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RobotoMedium-regular.fntdata"/><Relationship Id="rId38"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swald-regular.fntdata"/><Relationship Id="rId50" Type="http://schemas.openxmlformats.org/officeDocument/2006/relationships/font" Target="fonts/Lato-boldItalic.fntdata"/><Relationship Id="rId52"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ackwomenofbrazil.co/taliria-petrone-of-niteroi-has-received-numerous-death-threat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ackwomenofbrazil.co/taliria-petrone-of-niteroi-has-received-numerous-death-threat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6b0d3c3c4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6b0d3c3c4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mina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b0d3c3c4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b0d3c3c4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b116c7035_3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b116c7035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amina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b116c7035_3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b116c7035_3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amina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6b18b5f1e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6b18b5f1e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mins)</a:t>
            </a:r>
            <a:endParaRPr/>
          </a:p>
          <a:p>
            <a:pPr indent="0" lvl="0" marL="0" rtl="0" algn="l">
              <a:spcBef>
                <a:spcPts val="0"/>
              </a:spcBef>
              <a:spcAft>
                <a:spcPts val="0"/>
              </a:spcAft>
              <a:buNone/>
            </a:pPr>
            <a:r>
              <a:rPr lang="en" u="sng">
                <a:solidFill>
                  <a:schemeClr val="hlink"/>
                </a:solidFill>
                <a:hlinkClick r:id="rId2"/>
              </a:rPr>
              <a:t>https://blackwomenofbrazil.co/taliria-petrone-of-niteroi-has-received-numerous-death-threats/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6b116c7035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6b116c7035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Amina</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6b116c7035_8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6b116c7035_8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3:57-5:32</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6b0d3c3c45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6b0d3c3c45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Amina/ciarra- add questions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6b0d3c3c4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6b0d3c3c4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6b116c7035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6b116c7035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Ciarra </a:t>
            </a:r>
            <a:endParaRPr/>
          </a:p>
          <a:p>
            <a:pPr indent="0" lvl="0" marL="0" rtl="0" algn="l">
              <a:spcBef>
                <a:spcPts val="0"/>
              </a:spcBef>
              <a:spcAft>
                <a:spcPts val="0"/>
              </a:spcAft>
              <a:buNone/>
            </a:pPr>
            <a:r>
              <a:rPr lang="en"/>
              <a:t>Book Highlights</a:t>
            </a:r>
            <a:endParaRPr/>
          </a:p>
          <a:p>
            <a:pPr indent="-298450" lvl="0" marL="457200" rtl="0" algn="l">
              <a:spcBef>
                <a:spcPts val="0"/>
              </a:spcBef>
              <a:spcAft>
                <a:spcPts val="0"/>
              </a:spcAft>
              <a:buSzPts val="1100"/>
              <a:buChar char="●"/>
            </a:pPr>
            <a:r>
              <a:rPr lang="en"/>
              <a:t>Workers Party – agrarian reform, </a:t>
            </a:r>
            <a:r>
              <a:rPr lang="en"/>
              <a:t>workers</a:t>
            </a:r>
            <a:r>
              <a:rPr lang="en"/>
              <a:t> rights, land titles for faveladas </a:t>
            </a:r>
            <a:endParaRPr/>
          </a:p>
          <a:p>
            <a:pPr indent="-298450" lvl="0" marL="457200" rtl="0" algn="l">
              <a:spcBef>
                <a:spcPts val="0"/>
              </a:spcBef>
              <a:spcAft>
                <a:spcPts val="0"/>
              </a:spcAft>
              <a:buSzPts val="1100"/>
              <a:buChar char="●"/>
            </a:pPr>
            <a:r>
              <a:rPr lang="en"/>
              <a:t>“Three times a minority”</a:t>
            </a:r>
            <a:endParaRPr/>
          </a:p>
          <a:p>
            <a:pPr indent="-298450" lvl="0" marL="457200" rtl="0" algn="l">
              <a:spcBef>
                <a:spcPts val="0"/>
              </a:spcBef>
              <a:spcAft>
                <a:spcPts val="0"/>
              </a:spcAft>
              <a:buSzPts val="1100"/>
              <a:buChar char="●"/>
            </a:pPr>
            <a:r>
              <a:rPr lang="en"/>
              <a:t>Winnie Mandela comparison </a:t>
            </a:r>
            <a:endParaRPr/>
          </a:p>
          <a:p>
            <a:pPr indent="-298450" lvl="0" marL="457200" rtl="0" algn="l">
              <a:spcBef>
                <a:spcPts val="0"/>
              </a:spcBef>
              <a:spcAft>
                <a:spcPts val="0"/>
              </a:spcAft>
              <a:buSzPts val="1100"/>
              <a:buChar char="●"/>
            </a:pPr>
            <a:r>
              <a:rPr lang="en"/>
              <a:t>Ellen Johnson Sirleaf comparison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6b0d3c3c4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6b0d3c3c4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amina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6b116c7035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6b116c7035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Amina - UPP- pacifying police unit- goal is to reclaim </a:t>
            </a:r>
            <a:r>
              <a:rPr lang="en"/>
              <a:t>terrorists</a:t>
            </a:r>
            <a:r>
              <a:rPr lang="en"/>
              <a:t> from gang presence, mainly the favelas. She was bisexual, adovated for rights of LGBTQ people, wanted a lesbian day of </a:t>
            </a:r>
            <a:r>
              <a:rPr lang="en"/>
              <a:t>visibility</a:t>
            </a:r>
            <a:r>
              <a:rPr lang="en"/>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6b116c7035_8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6b116c7035_8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1:15-4:00</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6b116c70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6b116c70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mins)</a:t>
            </a:r>
            <a:endParaRPr/>
          </a:p>
          <a:p>
            <a:pPr indent="0" lvl="0" marL="0" rtl="0" algn="l">
              <a:spcBef>
                <a:spcPts val="0"/>
              </a:spcBef>
              <a:spcAft>
                <a:spcPts val="0"/>
              </a:spcAft>
              <a:buNone/>
            </a:pPr>
            <a:r>
              <a:rPr lang="en" u="sng">
                <a:solidFill>
                  <a:schemeClr val="hlink"/>
                </a:solidFill>
                <a:hlinkClick r:id="rId2"/>
              </a:rPr>
              <a:t>https://blackwomenofbrazil.co/taliria-petrone-of-niteroi-has-received-numerous-death-threats/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6b116c7035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6b116c703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Jasmine (7 mins)</a:t>
            </a:r>
            <a:endParaRPr/>
          </a:p>
          <a:p>
            <a:pPr indent="0" lvl="0" marL="0" rtl="0" algn="l">
              <a:spcBef>
                <a:spcPts val="0"/>
              </a:spcBef>
              <a:spcAft>
                <a:spcPts val="0"/>
              </a:spcAft>
              <a:buNone/>
            </a:pPr>
            <a:r>
              <a:rPr lang="en"/>
              <a:t>Pg. 18 for maid work</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6b0d3c3c4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6b0d3c3c4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Jasmine - So we talked about class as one of the overarching themes in Benedita Da Silva's books. I'd be interested to hear what you think about this: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6b116c7035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6b116c7035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6b116c7035_6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b116c7035_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Portuguese first arrived to Brazil in 1500 </a:t>
            </a:r>
            <a:endParaRPr/>
          </a:p>
          <a:p>
            <a:pPr indent="-298450" lvl="0" marL="457200" rtl="0" algn="l">
              <a:spcBef>
                <a:spcPts val="0"/>
              </a:spcBef>
              <a:spcAft>
                <a:spcPts val="0"/>
              </a:spcAft>
              <a:buSzPts val="1100"/>
              <a:buChar char="●"/>
            </a:pPr>
            <a:r>
              <a:rPr lang="en"/>
              <a:t>The colonial period lasted from 1500 to 1822, during which 4 million African slaves were brought to Brazil </a:t>
            </a:r>
            <a:endParaRPr/>
          </a:p>
          <a:p>
            <a:pPr indent="-298450" lvl="1" marL="914400" rtl="0" algn="l">
              <a:spcBef>
                <a:spcPts val="0"/>
              </a:spcBef>
              <a:spcAft>
                <a:spcPts val="0"/>
              </a:spcAft>
              <a:buSzPts val="1100"/>
              <a:buChar char="○"/>
            </a:pPr>
            <a:r>
              <a:rPr lang="en"/>
              <a:t>In comparison, 400,000 slaves went to the US and Canada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6b116c7035_6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6b116c7035_6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(3 mins intro)</a:t>
            </a:r>
            <a:endParaRPr/>
          </a:p>
          <a:p>
            <a:pPr indent="-298450" lvl="0" marL="457200" rtl="0" algn="l">
              <a:lnSpc>
                <a:spcPct val="115000"/>
              </a:lnSpc>
              <a:spcBef>
                <a:spcPts val="0"/>
              </a:spcBef>
              <a:spcAft>
                <a:spcPts val="0"/>
              </a:spcAft>
              <a:buSzPts val="1100"/>
              <a:buChar char="●"/>
            </a:pPr>
            <a:r>
              <a:rPr lang="en"/>
              <a:t>Jasmine Scott</a:t>
            </a:r>
            <a:endParaRPr/>
          </a:p>
          <a:p>
            <a:pPr indent="-298450" lvl="0" marL="457200" rtl="0" algn="l">
              <a:lnSpc>
                <a:spcPct val="115000"/>
              </a:lnSpc>
              <a:spcBef>
                <a:spcPts val="0"/>
              </a:spcBef>
              <a:spcAft>
                <a:spcPts val="0"/>
              </a:spcAft>
              <a:buSzPts val="1100"/>
              <a:buChar char="●"/>
            </a:pPr>
            <a:r>
              <a:rPr lang="en">
                <a:solidFill>
                  <a:srgbClr val="222222"/>
                </a:solidFill>
                <a:highlight>
                  <a:srgbClr val="FFFFFF"/>
                </a:highlight>
                <a:latin typeface="Roboto"/>
                <a:ea typeface="Roboto"/>
                <a:cs typeface="Roboto"/>
                <a:sym typeface="Roboto"/>
              </a:rPr>
              <a:t>the Portuguese arrived on the Bahian shores of Rio Buranhém, under the direction of Pedro Alvares Cabral. </a:t>
            </a:r>
            <a:endParaRPr/>
          </a:p>
          <a:p>
            <a:pPr indent="-298450" lvl="0" marL="457200" rtl="0" algn="l">
              <a:lnSpc>
                <a:spcPct val="115000"/>
              </a:lnSpc>
              <a:spcBef>
                <a:spcPts val="0"/>
              </a:spcBef>
              <a:spcAft>
                <a:spcPts val="0"/>
              </a:spcAft>
              <a:buSzPts val="1100"/>
              <a:buChar char="●"/>
            </a:pPr>
            <a:r>
              <a:rPr lang="en"/>
              <a:t>A legacy of slavery</a:t>
            </a:r>
            <a:endParaRPr/>
          </a:p>
          <a:p>
            <a:pPr indent="-298450" lvl="1" marL="914400" rtl="0" algn="l">
              <a:lnSpc>
                <a:spcPct val="115000"/>
              </a:lnSpc>
              <a:spcBef>
                <a:spcPts val="0"/>
              </a:spcBef>
              <a:spcAft>
                <a:spcPts val="0"/>
              </a:spcAft>
              <a:buSzPts val="1100"/>
              <a:buChar char="○"/>
            </a:pPr>
            <a:r>
              <a:rPr lang="en"/>
              <a:t>In comparison to the United States, Between 1501 and 1866, Brazil received up to 5 million African slaves (from where is this data)? I say this not to compare two different versions of this awful institution but rather to demonstrate the sheer mass of black people and black social and cultural capital that was forced, really, into a region that didn’t desire it</a:t>
            </a:r>
            <a:endParaRPr/>
          </a:p>
          <a:p>
            <a:pPr indent="-298450" lvl="1" marL="914400" rtl="0" algn="l">
              <a:lnSpc>
                <a:spcPct val="115000"/>
              </a:lnSpc>
              <a:spcBef>
                <a:spcPts val="0"/>
              </a:spcBef>
              <a:spcAft>
                <a:spcPts val="0"/>
              </a:spcAft>
              <a:buSzPts val="1100"/>
              <a:buChar char="○"/>
            </a:pPr>
            <a:r>
              <a:rPr lang="en"/>
              <a:t>Why did they have so many slaves?</a:t>
            </a:r>
            <a:endParaRPr/>
          </a:p>
          <a:p>
            <a:pPr indent="-298450" lvl="0" marL="457200" rtl="0" algn="l">
              <a:lnSpc>
                <a:spcPct val="115000"/>
              </a:lnSpc>
              <a:spcBef>
                <a:spcPts val="0"/>
              </a:spcBef>
              <a:spcAft>
                <a:spcPts val="0"/>
              </a:spcAft>
              <a:buSzPts val="1100"/>
              <a:buChar char="●"/>
            </a:pPr>
            <a:r>
              <a:rPr lang="en"/>
              <a:t>Brazil Doesn’t see race during Jim Crow</a:t>
            </a:r>
            <a:endParaRPr/>
          </a:p>
          <a:p>
            <a:pPr indent="-298450" lvl="1" marL="914400" rtl="0" algn="l">
              <a:lnSpc>
                <a:spcPct val="115000"/>
              </a:lnSpc>
              <a:spcBef>
                <a:spcPts val="0"/>
              </a:spcBef>
              <a:spcAft>
                <a:spcPts val="0"/>
              </a:spcAft>
              <a:buSzPts val="1100"/>
              <a:buChar char="○"/>
            </a:pPr>
            <a:r>
              <a:rPr lang="en"/>
              <a:t>Brazil likes to brag that they did not have de facto policies around segregation like Jim Crow and Apartheid</a:t>
            </a:r>
            <a:endParaRPr/>
          </a:p>
          <a:p>
            <a:pPr indent="-298450" lvl="1" marL="914400" rtl="0" algn="l">
              <a:lnSpc>
                <a:spcPct val="115000"/>
              </a:lnSpc>
              <a:spcBef>
                <a:spcPts val="0"/>
              </a:spcBef>
              <a:spcAft>
                <a:spcPts val="0"/>
              </a:spcAft>
              <a:buSzPts val="1100"/>
              <a:buChar char="○"/>
            </a:pPr>
            <a:r>
              <a:rPr lang="en"/>
              <a:t>Yet around both of these two separate times, there very much was segregation in which you saw only blacks on the bus and only whites on </a:t>
            </a:r>
            <a:endParaRPr/>
          </a:p>
          <a:p>
            <a:pPr indent="-298450" lvl="0" marL="457200" rtl="0" algn="l">
              <a:lnSpc>
                <a:spcPct val="115000"/>
              </a:lnSpc>
              <a:spcBef>
                <a:spcPts val="0"/>
              </a:spcBef>
              <a:spcAft>
                <a:spcPts val="0"/>
              </a:spcAft>
              <a:buSzPts val="1100"/>
              <a:buChar char="●"/>
            </a:pPr>
            <a:r>
              <a:rPr lang="en"/>
              <a:t>Racial democracy:</a:t>
            </a:r>
            <a:endParaRPr/>
          </a:p>
          <a:p>
            <a:pPr indent="-298450" lvl="1" marL="914400" rtl="0" algn="l">
              <a:lnSpc>
                <a:spcPct val="115000"/>
              </a:lnSpc>
              <a:spcBef>
                <a:spcPts val="0"/>
              </a:spcBef>
              <a:spcAft>
                <a:spcPts val="0"/>
              </a:spcAft>
              <a:buSzPts val="1100"/>
              <a:buChar char="○"/>
            </a:pPr>
            <a:r>
              <a:rPr lang="en"/>
              <a:t>much of the twentieth century, intellectual and political leaders promoted the idea that Brazil was a “racial democracy,” whose history favorably contrasted with the state-enforced segregation and violence of Jim Crow America and apartheid South Africa. “Racial democracy,” a term popularized by anthropologists in the 1940s, has long been a source of pride among Brazilians. </a:t>
            </a:r>
            <a:endParaRPr/>
          </a:p>
          <a:p>
            <a:pPr indent="-298450" lvl="1" marL="914400" rtl="0" algn="l">
              <a:lnSpc>
                <a:spcPct val="115000"/>
              </a:lnSpc>
              <a:spcBef>
                <a:spcPts val="0"/>
              </a:spcBef>
              <a:spcAft>
                <a:spcPts val="0"/>
              </a:spcAft>
              <a:buSzPts val="1100"/>
              <a:buChar char="○"/>
            </a:pPr>
            <a:r>
              <a:rPr lang="en"/>
              <a:t>Sociologist Gilberto Freyre came up with this idea because he claimed that black slaves</a:t>
            </a:r>
            <a:endParaRPr/>
          </a:p>
          <a:p>
            <a:pPr indent="-298450" lvl="1" marL="914400" rtl="0" algn="l">
              <a:lnSpc>
                <a:spcPct val="115000"/>
              </a:lnSpc>
              <a:spcBef>
                <a:spcPts val="0"/>
              </a:spcBef>
              <a:spcAft>
                <a:spcPts val="0"/>
              </a:spcAft>
              <a:buSzPts val="1100"/>
              <a:buChar char="○"/>
            </a:pPr>
            <a:r>
              <a:rPr lang="en"/>
              <a:t>Blacks in the 1960s used Brazil to compare to US</a:t>
            </a:r>
            <a:endParaRPr/>
          </a:p>
          <a:p>
            <a:pPr indent="-298450" lvl="0" marL="457200" rtl="0" algn="l">
              <a:lnSpc>
                <a:spcPct val="115000"/>
              </a:lnSpc>
              <a:spcBef>
                <a:spcPts val="0"/>
              </a:spcBef>
              <a:spcAft>
                <a:spcPts val="0"/>
              </a:spcAft>
              <a:buSzPts val="1100"/>
              <a:buChar char="●"/>
            </a:pPr>
            <a:r>
              <a:rPr lang="en"/>
              <a:t>An enigma with real world consequences</a:t>
            </a:r>
            <a:endParaRPr/>
          </a:p>
          <a:p>
            <a:pPr indent="0" lvl="0" marL="0" rtl="0" algn="l">
              <a:lnSpc>
                <a:spcPct val="138000"/>
              </a:lnSpc>
              <a:spcBef>
                <a:spcPts val="0"/>
              </a:spcBef>
              <a:spcAft>
                <a:spcPts val="0"/>
              </a:spcAft>
              <a:buNone/>
            </a:pPr>
            <a:r>
              <a:rPr lang="en"/>
              <a:t>Afro-Braziliness:</a:t>
            </a:r>
            <a:endParaRPr/>
          </a:p>
          <a:p>
            <a:pPr indent="-298450" lvl="0" marL="457200" rtl="0" algn="l">
              <a:lnSpc>
                <a:spcPct val="115000"/>
              </a:lnSpc>
              <a:spcBef>
                <a:spcPts val="0"/>
              </a:spcBef>
              <a:spcAft>
                <a:spcPts val="0"/>
              </a:spcAft>
              <a:buSzPts val="1100"/>
              <a:buChar char="●"/>
            </a:pPr>
            <a:r>
              <a:rPr lang="en"/>
              <a:t>A legacy of slavey</a:t>
            </a:r>
            <a:endParaRPr/>
          </a:p>
          <a:p>
            <a:pPr indent="-298450" lvl="1" marL="914400" rtl="0" algn="l">
              <a:lnSpc>
                <a:spcPct val="115000"/>
              </a:lnSpc>
              <a:spcBef>
                <a:spcPts val="0"/>
              </a:spcBef>
              <a:spcAft>
                <a:spcPts val="0"/>
              </a:spcAft>
              <a:buSzPts val="1100"/>
              <a:buChar char="○"/>
            </a:pPr>
            <a:r>
              <a:rPr lang="en"/>
              <a:t>In comparison to the United States, Between 1501 and 1866, Brazil received up to 5 million African slaves (from where is this data)? I say this not to compare two different versions of this awful institution but rather to demonstrate the sheer mass of black people and black social and cultural capital that was forced, really, into a region that didn’t desire it</a:t>
            </a:r>
            <a:endParaRPr/>
          </a:p>
          <a:p>
            <a:pPr indent="-298450" lvl="1" marL="914400" rtl="0" algn="l">
              <a:lnSpc>
                <a:spcPct val="115000"/>
              </a:lnSpc>
              <a:spcBef>
                <a:spcPts val="0"/>
              </a:spcBef>
              <a:spcAft>
                <a:spcPts val="0"/>
              </a:spcAft>
              <a:buSzPts val="1100"/>
              <a:buChar char="○"/>
            </a:pPr>
            <a:r>
              <a:rPr lang="en"/>
              <a:t>Why did they have so many slaves?</a:t>
            </a:r>
            <a:endParaRPr/>
          </a:p>
          <a:p>
            <a:pPr indent="-298450" lvl="0" marL="457200" rtl="0" algn="l">
              <a:lnSpc>
                <a:spcPct val="115000"/>
              </a:lnSpc>
              <a:spcBef>
                <a:spcPts val="0"/>
              </a:spcBef>
              <a:spcAft>
                <a:spcPts val="0"/>
              </a:spcAft>
              <a:buSzPts val="1100"/>
              <a:buChar char="●"/>
            </a:pPr>
            <a:r>
              <a:rPr lang="en"/>
              <a:t>Brazil Doesn’t see race during Jim Crow</a:t>
            </a:r>
            <a:endParaRPr/>
          </a:p>
          <a:p>
            <a:pPr indent="-298450" lvl="1" marL="914400" rtl="0" algn="l">
              <a:lnSpc>
                <a:spcPct val="115000"/>
              </a:lnSpc>
              <a:spcBef>
                <a:spcPts val="0"/>
              </a:spcBef>
              <a:spcAft>
                <a:spcPts val="0"/>
              </a:spcAft>
              <a:buSzPts val="1100"/>
              <a:buChar char="○"/>
            </a:pPr>
            <a:r>
              <a:rPr lang="en"/>
              <a:t>Brazil likes to brag that they did not have de facto policies around segregation like Jim Crow and Apartheid</a:t>
            </a:r>
            <a:endParaRPr/>
          </a:p>
          <a:p>
            <a:pPr indent="-298450" lvl="1" marL="914400" rtl="0" algn="l">
              <a:lnSpc>
                <a:spcPct val="115000"/>
              </a:lnSpc>
              <a:spcBef>
                <a:spcPts val="0"/>
              </a:spcBef>
              <a:spcAft>
                <a:spcPts val="0"/>
              </a:spcAft>
              <a:buSzPts val="1100"/>
              <a:buChar char="○"/>
            </a:pPr>
            <a:r>
              <a:rPr lang="en"/>
              <a:t>Yet around both of these two separate times, there very much was segregation in which you saw only blacks on the bus and only whites on </a:t>
            </a:r>
            <a:endParaRPr/>
          </a:p>
          <a:p>
            <a:pPr indent="-298450" lvl="0" marL="457200" rtl="0" algn="l">
              <a:lnSpc>
                <a:spcPct val="115000"/>
              </a:lnSpc>
              <a:spcBef>
                <a:spcPts val="0"/>
              </a:spcBef>
              <a:spcAft>
                <a:spcPts val="0"/>
              </a:spcAft>
              <a:buSzPts val="1100"/>
              <a:buChar char="●"/>
            </a:pPr>
            <a:r>
              <a:rPr lang="en"/>
              <a:t>Racial democracy:</a:t>
            </a:r>
            <a:endParaRPr/>
          </a:p>
          <a:p>
            <a:pPr indent="-298450" lvl="1" marL="914400" rtl="0" algn="l">
              <a:lnSpc>
                <a:spcPct val="115000"/>
              </a:lnSpc>
              <a:spcBef>
                <a:spcPts val="0"/>
              </a:spcBef>
              <a:spcAft>
                <a:spcPts val="0"/>
              </a:spcAft>
              <a:buSzPts val="1100"/>
              <a:buChar char="○"/>
            </a:pPr>
            <a:r>
              <a:rPr lang="en"/>
              <a:t>much of the twentieth century, intellectual and political leaders promoted the idea that Brazil was a “racial democracy,” whose history favorably contrasted with the state-enforced segregation and violence of Jim Crow America and apartheid South Africa. “Racial democracy,” a term popularized by anthropologists in the 1940s, has long been a source of pride among Brazilians. </a:t>
            </a:r>
            <a:endParaRPr/>
          </a:p>
          <a:p>
            <a:pPr indent="-298450" lvl="1" marL="914400" rtl="0" algn="l">
              <a:lnSpc>
                <a:spcPct val="115000"/>
              </a:lnSpc>
              <a:spcBef>
                <a:spcPts val="0"/>
              </a:spcBef>
              <a:spcAft>
                <a:spcPts val="0"/>
              </a:spcAft>
              <a:buSzPts val="1100"/>
              <a:buChar char="○"/>
            </a:pPr>
            <a:r>
              <a:rPr lang="en"/>
              <a:t>Sociologist Gilberto Freyre came up with this idea because he claimed that black slaves</a:t>
            </a:r>
            <a:endParaRPr/>
          </a:p>
          <a:p>
            <a:pPr indent="-298450" lvl="1" marL="914400" rtl="0" algn="l">
              <a:lnSpc>
                <a:spcPct val="115000"/>
              </a:lnSpc>
              <a:spcBef>
                <a:spcPts val="0"/>
              </a:spcBef>
              <a:spcAft>
                <a:spcPts val="0"/>
              </a:spcAft>
              <a:buSzPts val="1100"/>
              <a:buChar char="○"/>
            </a:pPr>
            <a:r>
              <a:rPr lang="en"/>
              <a:t>Blacks in the 1960s used Brazil to compare to US</a:t>
            </a:r>
            <a:endParaRPr/>
          </a:p>
          <a:p>
            <a:pPr indent="-298450" lvl="0" marL="457200" rtl="0" algn="l">
              <a:lnSpc>
                <a:spcPct val="115000"/>
              </a:lnSpc>
              <a:spcBef>
                <a:spcPts val="0"/>
              </a:spcBef>
              <a:spcAft>
                <a:spcPts val="0"/>
              </a:spcAft>
              <a:buSzPts val="1100"/>
              <a:buChar char="●"/>
            </a:pPr>
            <a:r>
              <a:rPr lang="en"/>
              <a:t>An enigma with real world consequences</a:t>
            </a:r>
            <a:endParaRPr/>
          </a:p>
          <a:p>
            <a:pPr indent="0" lvl="0" marL="457200" rtl="0" algn="l">
              <a:lnSpc>
                <a:spcPct val="138000"/>
              </a:lnSpc>
              <a:spcBef>
                <a:spcPts val="1200"/>
              </a:spcBef>
              <a:spcAft>
                <a:spcPts val="0"/>
              </a:spcAft>
              <a:buNone/>
            </a:pPr>
            <a:r>
              <a:rPr lang="en"/>
              <a:t>compare two different versions of this awful institution but rather to demonstrate the sheer mass of black people and black social and cultural capital that was forced, really, into a region that didn’t desire it</a:t>
            </a:r>
            <a:endParaRPr/>
          </a:p>
          <a:p>
            <a:pPr indent="-298450" lvl="1" marL="914400" rtl="0" algn="l">
              <a:lnSpc>
                <a:spcPct val="115000"/>
              </a:lnSpc>
              <a:spcBef>
                <a:spcPts val="1200"/>
              </a:spcBef>
              <a:spcAft>
                <a:spcPts val="0"/>
              </a:spcAft>
              <a:buSzPts val="1100"/>
              <a:buChar char="○"/>
            </a:pPr>
            <a:r>
              <a:rPr lang="en"/>
              <a:t>Why did they have so many slaves?</a:t>
            </a:r>
            <a:endParaRPr/>
          </a:p>
          <a:p>
            <a:pPr indent="-298450" lvl="0" marL="457200" rtl="0" algn="l">
              <a:lnSpc>
                <a:spcPct val="115000"/>
              </a:lnSpc>
              <a:spcBef>
                <a:spcPts val="0"/>
              </a:spcBef>
              <a:spcAft>
                <a:spcPts val="0"/>
              </a:spcAft>
              <a:buSzPts val="1100"/>
              <a:buChar char="●"/>
            </a:pPr>
            <a:r>
              <a:rPr lang="en"/>
              <a:t>Brazil Doesn’t see race during Jim Crow</a:t>
            </a:r>
            <a:endParaRPr/>
          </a:p>
          <a:p>
            <a:pPr indent="-298450" lvl="1" marL="914400" rtl="0" algn="l">
              <a:lnSpc>
                <a:spcPct val="115000"/>
              </a:lnSpc>
              <a:spcBef>
                <a:spcPts val="0"/>
              </a:spcBef>
              <a:spcAft>
                <a:spcPts val="0"/>
              </a:spcAft>
              <a:buSzPts val="1100"/>
              <a:buChar char="○"/>
            </a:pPr>
            <a:r>
              <a:rPr lang="en"/>
              <a:t>Brazil likes to brag that they did not have de facto policies around segregation like Jim Crow and Apartheid</a:t>
            </a:r>
            <a:endParaRPr/>
          </a:p>
          <a:p>
            <a:pPr indent="-298450" lvl="1" marL="914400" rtl="0" algn="l">
              <a:lnSpc>
                <a:spcPct val="115000"/>
              </a:lnSpc>
              <a:spcBef>
                <a:spcPts val="0"/>
              </a:spcBef>
              <a:spcAft>
                <a:spcPts val="0"/>
              </a:spcAft>
              <a:buSzPts val="1100"/>
              <a:buChar char="○"/>
            </a:pPr>
            <a:r>
              <a:rPr lang="en"/>
              <a:t>Yet around both of these two separate times, there very much was segregation in which you saw only blacks on the bus and only whites on </a:t>
            </a:r>
            <a:endParaRPr/>
          </a:p>
          <a:p>
            <a:pPr indent="-298450" lvl="0" marL="457200" rtl="0" algn="l">
              <a:lnSpc>
                <a:spcPct val="115000"/>
              </a:lnSpc>
              <a:spcBef>
                <a:spcPts val="0"/>
              </a:spcBef>
              <a:spcAft>
                <a:spcPts val="0"/>
              </a:spcAft>
              <a:buSzPts val="1100"/>
              <a:buChar char="●"/>
            </a:pPr>
            <a:r>
              <a:rPr lang="en"/>
              <a:t>Racial democracy:</a:t>
            </a:r>
            <a:endParaRPr/>
          </a:p>
          <a:p>
            <a:pPr indent="-298450" lvl="1" marL="914400" rtl="0" algn="l">
              <a:lnSpc>
                <a:spcPct val="115000"/>
              </a:lnSpc>
              <a:spcBef>
                <a:spcPts val="0"/>
              </a:spcBef>
              <a:spcAft>
                <a:spcPts val="0"/>
              </a:spcAft>
              <a:buSzPts val="1100"/>
              <a:buChar char="○"/>
            </a:pPr>
            <a:r>
              <a:rPr lang="en"/>
              <a:t>much of the twentieth century, intellectual and political leaders promoted the idea that Brazil was a “racial democracy,” whose history favorably contrasted with the state-enforced segregation and violence of Jim Crow America and apartheid South Africa. “Racial democracy,” a term popularized by anthropologists in the 1940s, has long been a source of pride among Brazilians. </a:t>
            </a:r>
            <a:endParaRPr/>
          </a:p>
          <a:p>
            <a:pPr indent="-298450" lvl="1" marL="914400" rtl="0" algn="l">
              <a:lnSpc>
                <a:spcPct val="115000"/>
              </a:lnSpc>
              <a:spcBef>
                <a:spcPts val="0"/>
              </a:spcBef>
              <a:spcAft>
                <a:spcPts val="0"/>
              </a:spcAft>
              <a:buSzPts val="1100"/>
              <a:buChar char="○"/>
            </a:pPr>
            <a:r>
              <a:rPr lang="en"/>
              <a:t>Sociologist Gilberto Freyre came up with this idea because he claimed that black slaves</a:t>
            </a:r>
            <a:endParaRPr/>
          </a:p>
          <a:p>
            <a:pPr indent="-298450" lvl="1" marL="914400" rtl="0" algn="l">
              <a:lnSpc>
                <a:spcPct val="115000"/>
              </a:lnSpc>
              <a:spcBef>
                <a:spcPts val="0"/>
              </a:spcBef>
              <a:spcAft>
                <a:spcPts val="0"/>
              </a:spcAft>
              <a:buSzPts val="1100"/>
              <a:buChar char="○"/>
            </a:pPr>
            <a:r>
              <a:rPr lang="en"/>
              <a:t>Blacks in the 1960s used Brazil to compare to US</a:t>
            </a:r>
            <a:endParaRPr/>
          </a:p>
          <a:p>
            <a:pPr indent="-298450" lvl="0" marL="457200" rtl="0" algn="l">
              <a:lnSpc>
                <a:spcPct val="115000"/>
              </a:lnSpc>
              <a:spcBef>
                <a:spcPts val="0"/>
              </a:spcBef>
              <a:spcAft>
                <a:spcPts val="0"/>
              </a:spcAft>
              <a:buSzPts val="1100"/>
              <a:buChar char="●"/>
            </a:pPr>
            <a:r>
              <a:rPr lang="en"/>
              <a:t>An enigma with real world consequences</a:t>
            </a:r>
            <a:endParaRPr/>
          </a:p>
          <a:p>
            <a:pPr indent="0" lvl="0" marL="0" rtl="0" algn="l">
              <a:lnSpc>
                <a:spcPct val="138000"/>
              </a:lnSpc>
              <a:spcBef>
                <a:spcPts val="0"/>
              </a:spcBef>
              <a:spcAft>
                <a:spcPts val="0"/>
              </a:spcAft>
              <a:buNone/>
            </a:pPr>
            <a:r>
              <a:rPr lang="en"/>
              <a:t>Afro-Braziliness:</a:t>
            </a:r>
            <a:endParaRPr/>
          </a:p>
          <a:p>
            <a:pPr indent="-298450" lvl="0" marL="457200" rtl="0" algn="l">
              <a:lnSpc>
                <a:spcPct val="115000"/>
              </a:lnSpc>
              <a:spcBef>
                <a:spcPts val="0"/>
              </a:spcBef>
              <a:spcAft>
                <a:spcPts val="0"/>
              </a:spcAft>
              <a:buSzPts val="1100"/>
              <a:buChar char="●"/>
            </a:pPr>
            <a:r>
              <a:rPr lang="en"/>
              <a:t>A legacy of slavey</a:t>
            </a:r>
            <a:endParaRPr/>
          </a:p>
          <a:p>
            <a:pPr indent="-298450" lvl="1" marL="914400" rtl="0" algn="l">
              <a:lnSpc>
                <a:spcPct val="115000"/>
              </a:lnSpc>
              <a:spcBef>
                <a:spcPts val="0"/>
              </a:spcBef>
              <a:spcAft>
                <a:spcPts val="0"/>
              </a:spcAft>
              <a:buSzPts val="1100"/>
              <a:buChar char="○"/>
            </a:pPr>
            <a:r>
              <a:rPr lang="en"/>
              <a:t>In comparison to the United States, Between 1501 and 1866, Brazil received up to 5 million African slaves (from where is this data)? I say this not to compare two different versions of this awful institution but rather to demonstrate the sheer mass of black people and black social and cultural capital that was forced, really, into a region that didn’t desire it</a:t>
            </a:r>
            <a:endParaRPr/>
          </a:p>
          <a:p>
            <a:pPr indent="-298450" lvl="1" marL="914400" rtl="0" algn="l">
              <a:lnSpc>
                <a:spcPct val="115000"/>
              </a:lnSpc>
              <a:spcBef>
                <a:spcPts val="0"/>
              </a:spcBef>
              <a:spcAft>
                <a:spcPts val="0"/>
              </a:spcAft>
              <a:buSzPts val="1100"/>
              <a:buChar char="○"/>
            </a:pPr>
            <a:r>
              <a:rPr lang="en"/>
              <a:t>Why did they have so many slaves?</a:t>
            </a:r>
            <a:endParaRPr/>
          </a:p>
          <a:p>
            <a:pPr indent="-298450" lvl="0" marL="457200" rtl="0" algn="l">
              <a:lnSpc>
                <a:spcPct val="115000"/>
              </a:lnSpc>
              <a:spcBef>
                <a:spcPts val="0"/>
              </a:spcBef>
              <a:spcAft>
                <a:spcPts val="0"/>
              </a:spcAft>
              <a:buSzPts val="1100"/>
              <a:buChar char="●"/>
            </a:pPr>
            <a:r>
              <a:rPr lang="en"/>
              <a:t>Brazil Doesn’t see race during Jim Crow</a:t>
            </a:r>
            <a:endParaRPr/>
          </a:p>
          <a:p>
            <a:pPr indent="-298450" lvl="1" marL="914400" rtl="0" algn="l">
              <a:lnSpc>
                <a:spcPct val="115000"/>
              </a:lnSpc>
              <a:spcBef>
                <a:spcPts val="0"/>
              </a:spcBef>
              <a:spcAft>
                <a:spcPts val="0"/>
              </a:spcAft>
              <a:buSzPts val="1100"/>
              <a:buChar char="○"/>
            </a:pPr>
            <a:r>
              <a:rPr lang="en"/>
              <a:t>Brazil likes to brag that they did not have de facto policies around segregation like Jim Crow and Apartheid</a:t>
            </a:r>
            <a:endParaRPr/>
          </a:p>
          <a:p>
            <a:pPr indent="-298450" lvl="1" marL="914400" rtl="0" algn="l">
              <a:lnSpc>
                <a:spcPct val="115000"/>
              </a:lnSpc>
              <a:spcBef>
                <a:spcPts val="0"/>
              </a:spcBef>
              <a:spcAft>
                <a:spcPts val="0"/>
              </a:spcAft>
              <a:buSzPts val="1100"/>
              <a:buChar char="○"/>
            </a:pPr>
            <a:r>
              <a:rPr lang="en"/>
              <a:t>Yet around both of these two separate times, there very much was segregation in which you saw only blacks on the bus and only whites on </a:t>
            </a:r>
            <a:endParaRPr/>
          </a:p>
          <a:p>
            <a:pPr indent="-298450" lvl="0" marL="457200" rtl="0" algn="l">
              <a:lnSpc>
                <a:spcPct val="115000"/>
              </a:lnSpc>
              <a:spcBef>
                <a:spcPts val="0"/>
              </a:spcBef>
              <a:spcAft>
                <a:spcPts val="0"/>
              </a:spcAft>
              <a:buSzPts val="1100"/>
              <a:buChar char="●"/>
            </a:pPr>
            <a:r>
              <a:rPr lang="en"/>
              <a:t>Racial democracy:</a:t>
            </a:r>
            <a:endParaRPr/>
          </a:p>
          <a:p>
            <a:pPr indent="-298450" lvl="1" marL="914400" rtl="0" algn="l">
              <a:lnSpc>
                <a:spcPct val="115000"/>
              </a:lnSpc>
              <a:spcBef>
                <a:spcPts val="0"/>
              </a:spcBef>
              <a:spcAft>
                <a:spcPts val="0"/>
              </a:spcAft>
              <a:buSzPts val="1100"/>
              <a:buChar char="○"/>
            </a:pPr>
            <a:r>
              <a:rPr lang="en"/>
              <a:t>much of the twentieth century, intellectual and political leaders promoted the idea that Brazil was a “racial democracy,” whose history favorably contrasted with the state-enforced segregation and violence of Jim Crow America and apartheid South Africa. “Racial democracy,” a term popularized by anthropologists in the 1940s, has long been a source of pride among Brazilians. </a:t>
            </a:r>
            <a:endParaRPr/>
          </a:p>
          <a:p>
            <a:pPr indent="-298450" lvl="1" marL="914400" rtl="0" algn="l">
              <a:lnSpc>
                <a:spcPct val="115000"/>
              </a:lnSpc>
              <a:spcBef>
                <a:spcPts val="0"/>
              </a:spcBef>
              <a:spcAft>
                <a:spcPts val="0"/>
              </a:spcAft>
              <a:buSzPts val="1100"/>
              <a:buChar char="○"/>
            </a:pPr>
            <a:r>
              <a:rPr lang="en"/>
              <a:t>Sociologist Gilberto Freyre came up with this idea because he claimed that black slaves</a:t>
            </a:r>
            <a:endParaRPr/>
          </a:p>
          <a:p>
            <a:pPr indent="-298450" lvl="1" marL="914400" rtl="0" algn="l">
              <a:lnSpc>
                <a:spcPct val="115000"/>
              </a:lnSpc>
              <a:spcBef>
                <a:spcPts val="0"/>
              </a:spcBef>
              <a:spcAft>
                <a:spcPts val="0"/>
              </a:spcAft>
              <a:buSzPts val="1100"/>
              <a:buChar char="○"/>
            </a:pPr>
            <a:r>
              <a:rPr lang="en"/>
              <a:t>Blacks in the 1960s used Brazil to compare to US</a:t>
            </a:r>
            <a:endParaRPr/>
          </a:p>
          <a:p>
            <a:pPr indent="-298450" lvl="0" marL="457200" rtl="0" algn="l">
              <a:lnSpc>
                <a:spcPct val="115000"/>
              </a:lnSpc>
              <a:spcBef>
                <a:spcPts val="0"/>
              </a:spcBef>
              <a:spcAft>
                <a:spcPts val="0"/>
              </a:spcAft>
              <a:buSzPts val="1100"/>
              <a:buChar char="●"/>
            </a:pPr>
            <a:r>
              <a:rPr lang="en"/>
              <a:t>An enigma with real world consequences</a:t>
            </a:r>
            <a:endParaRPr/>
          </a:p>
          <a:p>
            <a:pPr indent="0" lvl="0" marL="0" rtl="0" algn="l">
              <a:lnSpc>
                <a:spcPct val="138000"/>
              </a:lnSpc>
              <a:spcBef>
                <a:spcPts val="0"/>
              </a:spcBef>
              <a:spcAft>
                <a:spcPts val="0"/>
              </a:spcAft>
              <a:buNone/>
            </a:pPr>
            <a:r>
              <a:rPr lang="en"/>
              <a:t>Afro-Braziliness:</a:t>
            </a:r>
            <a:endParaRPr/>
          </a:p>
          <a:p>
            <a:pPr indent="-298450" lvl="0" marL="457200" rtl="0" algn="l">
              <a:lnSpc>
                <a:spcPct val="115000"/>
              </a:lnSpc>
              <a:spcBef>
                <a:spcPts val="0"/>
              </a:spcBef>
              <a:spcAft>
                <a:spcPts val="0"/>
              </a:spcAft>
              <a:buSzPts val="1100"/>
              <a:buChar char="●"/>
            </a:pPr>
            <a:r>
              <a:rPr lang="en"/>
              <a:t>A legacy of slavey</a:t>
            </a:r>
            <a:endParaRPr/>
          </a:p>
          <a:p>
            <a:pPr indent="-298450" lvl="1" marL="914400" rtl="0" algn="l">
              <a:lnSpc>
                <a:spcPct val="115000"/>
              </a:lnSpc>
              <a:spcBef>
                <a:spcPts val="0"/>
              </a:spcBef>
              <a:spcAft>
                <a:spcPts val="0"/>
              </a:spcAft>
              <a:buSzPts val="1100"/>
              <a:buChar char="○"/>
            </a:pPr>
            <a:r>
              <a:rPr lang="en"/>
              <a:t>In comparison to the United States, Between 1501 and 1866, Brazil received up to 5 million African slaves (from where is this data)? I say this not to compare two different versions of this awful institution but rather to demonstrate the sheer mass of black people and black social and cultural capital that was forced, really, into a region that didn’t desire it</a:t>
            </a:r>
            <a:endParaRPr/>
          </a:p>
          <a:p>
            <a:pPr indent="-298450" lvl="1" marL="914400" rtl="0" algn="l">
              <a:lnSpc>
                <a:spcPct val="115000"/>
              </a:lnSpc>
              <a:spcBef>
                <a:spcPts val="0"/>
              </a:spcBef>
              <a:spcAft>
                <a:spcPts val="0"/>
              </a:spcAft>
              <a:buSzPts val="1100"/>
              <a:buChar char="○"/>
            </a:pPr>
            <a:r>
              <a:rPr lang="en"/>
              <a:t>Why did they have so many slaves?</a:t>
            </a:r>
            <a:endParaRPr/>
          </a:p>
          <a:p>
            <a:pPr indent="-298450" lvl="0" marL="457200" rtl="0" algn="l">
              <a:lnSpc>
                <a:spcPct val="115000"/>
              </a:lnSpc>
              <a:spcBef>
                <a:spcPts val="0"/>
              </a:spcBef>
              <a:spcAft>
                <a:spcPts val="0"/>
              </a:spcAft>
              <a:buSzPts val="1100"/>
              <a:buChar char="●"/>
            </a:pPr>
            <a:r>
              <a:rPr lang="en"/>
              <a:t>Brazil Doesn’t see race during Jim Crow</a:t>
            </a:r>
            <a:endParaRPr/>
          </a:p>
          <a:p>
            <a:pPr indent="-298450" lvl="1" marL="914400" rtl="0" algn="l">
              <a:lnSpc>
                <a:spcPct val="115000"/>
              </a:lnSpc>
              <a:spcBef>
                <a:spcPts val="0"/>
              </a:spcBef>
              <a:spcAft>
                <a:spcPts val="0"/>
              </a:spcAft>
              <a:buSzPts val="1100"/>
              <a:buChar char="○"/>
            </a:pPr>
            <a:r>
              <a:rPr lang="en"/>
              <a:t>Brazil likes to brag that they did not have de facto policies around segregation like Jim Crow and Apartheid</a:t>
            </a:r>
            <a:endParaRPr/>
          </a:p>
          <a:p>
            <a:pPr indent="-298450" lvl="1" marL="914400" rtl="0" algn="l">
              <a:lnSpc>
                <a:spcPct val="115000"/>
              </a:lnSpc>
              <a:spcBef>
                <a:spcPts val="0"/>
              </a:spcBef>
              <a:spcAft>
                <a:spcPts val="0"/>
              </a:spcAft>
              <a:buSzPts val="1100"/>
              <a:buChar char="○"/>
            </a:pPr>
            <a:r>
              <a:rPr lang="en"/>
              <a:t>Yet around both of these two separate times, there very much was segregation in which you saw only blacks on the bus and only whites on </a:t>
            </a:r>
            <a:endParaRPr/>
          </a:p>
          <a:p>
            <a:pPr indent="-298450" lvl="0" marL="457200" rtl="0" algn="l">
              <a:lnSpc>
                <a:spcPct val="115000"/>
              </a:lnSpc>
              <a:spcBef>
                <a:spcPts val="0"/>
              </a:spcBef>
              <a:spcAft>
                <a:spcPts val="0"/>
              </a:spcAft>
              <a:buSzPts val="1100"/>
              <a:buChar char="●"/>
            </a:pPr>
            <a:r>
              <a:rPr lang="en"/>
              <a:t>Racial democracy:</a:t>
            </a:r>
            <a:endParaRPr/>
          </a:p>
          <a:p>
            <a:pPr indent="-298450" lvl="1" marL="914400" rtl="0" algn="l">
              <a:lnSpc>
                <a:spcPct val="115000"/>
              </a:lnSpc>
              <a:spcBef>
                <a:spcPts val="0"/>
              </a:spcBef>
              <a:spcAft>
                <a:spcPts val="0"/>
              </a:spcAft>
              <a:buSzPts val="1100"/>
              <a:buChar char="○"/>
            </a:pPr>
            <a:r>
              <a:rPr lang="en"/>
              <a:t>much of the twentieth century, intellectual and political leaders promoted the idea that Brazil was a “racial democracy,” whose history favorably contrasted with the state-enforced segregation and violence of Jim Crow America and apartheid South Africa. “Racial democracy,” a term popularized by anthropologists in the 1940s, has long been a source of pride among Brazilians. </a:t>
            </a:r>
            <a:endParaRPr/>
          </a:p>
          <a:p>
            <a:pPr indent="-298450" lvl="1" marL="914400" rtl="0" algn="l">
              <a:lnSpc>
                <a:spcPct val="115000"/>
              </a:lnSpc>
              <a:spcBef>
                <a:spcPts val="0"/>
              </a:spcBef>
              <a:spcAft>
                <a:spcPts val="0"/>
              </a:spcAft>
              <a:buSzPts val="1100"/>
              <a:buChar char="○"/>
            </a:pPr>
            <a:r>
              <a:rPr lang="en"/>
              <a:t>Sociologist Gilberto Freyre came up with this idea because he claimed that black slaves</a:t>
            </a:r>
            <a:endParaRPr/>
          </a:p>
          <a:p>
            <a:pPr indent="-298450" lvl="1" marL="914400" rtl="0" algn="l">
              <a:lnSpc>
                <a:spcPct val="115000"/>
              </a:lnSpc>
              <a:spcBef>
                <a:spcPts val="0"/>
              </a:spcBef>
              <a:spcAft>
                <a:spcPts val="0"/>
              </a:spcAft>
              <a:buSzPts val="1100"/>
              <a:buChar char="○"/>
            </a:pPr>
            <a:r>
              <a:rPr lang="en"/>
              <a:t>Blacks in the 1960s used Brazil to compare to US</a:t>
            </a:r>
            <a:endParaRPr/>
          </a:p>
          <a:p>
            <a:pPr indent="-298450" lvl="0" marL="457200" rtl="0" algn="l">
              <a:lnSpc>
                <a:spcPct val="115000"/>
              </a:lnSpc>
              <a:spcBef>
                <a:spcPts val="0"/>
              </a:spcBef>
              <a:spcAft>
                <a:spcPts val="0"/>
              </a:spcAft>
              <a:buSzPts val="1100"/>
              <a:buChar char="●"/>
            </a:pPr>
            <a:r>
              <a:rPr lang="en"/>
              <a:t>An enigma with real world consequences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b116c7035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b116c7035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Ciarra </a:t>
            </a:r>
            <a:endParaRPr/>
          </a:p>
          <a:p>
            <a:pPr indent="-298450" lvl="0" marL="457200" rtl="0" algn="l">
              <a:spcBef>
                <a:spcPts val="0"/>
              </a:spcBef>
              <a:spcAft>
                <a:spcPts val="0"/>
              </a:spcAft>
              <a:buSzPts val="1100"/>
              <a:buChar char="●"/>
            </a:pPr>
            <a:r>
              <a:rPr lang="en"/>
              <a:t>The National Statistics Institute conducted a survey to determine what word people used to self-identify their color </a:t>
            </a:r>
            <a:endParaRPr/>
          </a:p>
          <a:p>
            <a:pPr indent="-298450" lvl="0" marL="457200" rtl="0" algn="l">
              <a:spcBef>
                <a:spcPts val="0"/>
              </a:spcBef>
              <a:spcAft>
                <a:spcPts val="0"/>
              </a:spcAft>
              <a:buSzPts val="1100"/>
              <a:buChar char="●"/>
            </a:pPr>
            <a:r>
              <a:rPr lang="en"/>
              <a:t>Ended up being a list of 136 delinations </a:t>
            </a:r>
            <a:endParaRPr/>
          </a:p>
          <a:p>
            <a:pPr indent="-298450" lvl="1" marL="914400" rtl="0" algn="l">
              <a:spcBef>
                <a:spcPts val="0"/>
              </a:spcBef>
              <a:spcAft>
                <a:spcPts val="0"/>
              </a:spcAft>
              <a:buSzPts val="1100"/>
              <a:buChar char="○"/>
            </a:pPr>
            <a:r>
              <a:rPr lang="en"/>
              <a:t>Amarela-queimada (burnt yellow) </a:t>
            </a:r>
            <a:endParaRPr/>
          </a:p>
          <a:p>
            <a:pPr indent="-298450" lvl="1" marL="914400" rtl="0" algn="l">
              <a:spcBef>
                <a:spcPts val="0"/>
              </a:spcBef>
              <a:spcAft>
                <a:spcPts val="0"/>
              </a:spcAft>
              <a:buSzPts val="1100"/>
              <a:buChar char="○"/>
            </a:pPr>
            <a:r>
              <a:rPr lang="en"/>
              <a:t>Canela (</a:t>
            </a:r>
            <a:r>
              <a:rPr lang="en"/>
              <a:t>cinnamon</a:t>
            </a:r>
            <a:r>
              <a:rPr lang="en"/>
              <a:t>) </a:t>
            </a:r>
            <a:endParaRPr/>
          </a:p>
          <a:p>
            <a:pPr indent="-298450" lvl="1" marL="914400" rtl="0" algn="l">
              <a:spcBef>
                <a:spcPts val="0"/>
              </a:spcBef>
              <a:spcAft>
                <a:spcPts val="0"/>
              </a:spcAft>
              <a:buSzPts val="1100"/>
              <a:buChar char="○"/>
            </a:pPr>
            <a:r>
              <a:rPr lang="en"/>
              <a:t>Morena bem-chegada (variation of brown)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b116c7035_1_2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b116c7035_1_2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Statements like this are attempts to mask structural racism. </a:t>
            </a:r>
            <a:endParaRPr/>
          </a:p>
          <a:p>
            <a:pPr indent="-298450" lvl="0" marL="457200" rtl="0" algn="l">
              <a:spcBef>
                <a:spcPts val="0"/>
              </a:spcBef>
              <a:spcAft>
                <a:spcPts val="0"/>
              </a:spcAft>
              <a:buSzPts val="1100"/>
              <a:buChar char="●"/>
            </a:pPr>
            <a:r>
              <a:rPr lang="en"/>
              <a:t>Restricting</a:t>
            </a:r>
            <a:r>
              <a:rPr lang="en"/>
              <a:t> abortion rights, which </a:t>
            </a:r>
            <a:r>
              <a:rPr lang="en"/>
              <a:t>disproportionately</a:t>
            </a:r>
            <a:r>
              <a:rPr lang="en"/>
              <a:t> affect afro-brazilian women, </a:t>
            </a:r>
            <a:r>
              <a:rPr lang="en"/>
              <a:t>restricting</a:t>
            </a:r>
            <a:r>
              <a:rPr lang="en"/>
              <a:t> sex </a:t>
            </a:r>
            <a:r>
              <a:rPr lang="en"/>
              <a:t>education</a:t>
            </a:r>
            <a:r>
              <a:rPr lang="en"/>
              <a:t>, and contraceptive access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b116c7035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b116c7035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Ciarra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b116c7035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b116c7035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Natural hair movement </a:t>
            </a:r>
            <a:endParaRPr/>
          </a:p>
          <a:p>
            <a:pPr indent="-298450" lvl="0" marL="457200" rtl="0" algn="l">
              <a:spcBef>
                <a:spcPts val="0"/>
              </a:spcBef>
              <a:spcAft>
                <a:spcPts val="0"/>
              </a:spcAft>
              <a:buSzPts val="1100"/>
              <a:buChar char="●"/>
            </a:pPr>
            <a:r>
              <a:rPr lang="en"/>
              <a:t>Body Politics and Policing </a:t>
            </a:r>
            <a:endParaRPr/>
          </a:p>
          <a:p>
            <a:pPr indent="-298450" lvl="0" marL="457200" rtl="0" algn="l">
              <a:spcBef>
                <a:spcPts val="0"/>
              </a:spcBef>
              <a:spcAft>
                <a:spcPts val="0"/>
              </a:spcAft>
              <a:buSzPts val="1100"/>
              <a:buChar char="●"/>
            </a:pPr>
            <a:r>
              <a:rPr lang="en"/>
              <a:t>Natural hair movement is  a symbol of pride and identity + a political act of resistance </a:t>
            </a:r>
            <a:endParaRPr/>
          </a:p>
          <a:p>
            <a:pPr indent="-298450" lvl="0" marL="457200" rtl="0" algn="l">
              <a:spcBef>
                <a:spcPts val="0"/>
              </a:spcBef>
              <a:spcAft>
                <a:spcPts val="0"/>
              </a:spcAft>
              <a:buSzPts val="1100"/>
              <a:buChar char="●"/>
            </a:pPr>
            <a:r>
              <a:rPr lang="en"/>
              <a:t>High levels of state-sanctioned violence </a:t>
            </a:r>
            <a:endParaRPr/>
          </a:p>
          <a:p>
            <a:pPr indent="-298450" lvl="0" marL="457200" rtl="0" algn="l">
              <a:spcBef>
                <a:spcPts val="0"/>
              </a:spcBef>
              <a:spcAft>
                <a:spcPts val="0"/>
              </a:spcAft>
              <a:buSzPts val="1100"/>
              <a:buChar char="●"/>
            </a:pPr>
            <a:r>
              <a:rPr lang="en"/>
              <a:t>Typical image of black women is associated with domestic service or prostitution  </a:t>
            </a:r>
            <a:endParaRPr/>
          </a:p>
          <a:p>
            <a:pPr indent="-298450" lvl="0" marL="457200" rtl="0" algn="l">
              <a:spcBef>
                <a:spcPts val="0"/>
              </a:spcBef>
              <a:spcAft>
                <a:spcPts val="0"/>
              </a:spcAft>
              <a:buSzPts val="1100"/>
              <a:buChar char="●"/>
            </a:pPr>
            <a:r>
              <a:rPr lang="en"/>
              <a:t>Only 7.4% of commercials feature black women in a leading role </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b116c703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b116c703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timestamps: 3:16-6:10</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RTi0ebKXrZM" TargetMode="Externa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aljazeera.com/programmes/peopleandpower/2019/06/murder-marielle-franco-190605100430174.html" TargetMode="External"/><Relationship Id="rId4" Type="http://schemas.openxmlformats.org/officeDocument/2006/relationships/hyperlink" Target="https://www.aljazeera.com/programmes/peopleandpower/2019/06/murder-marielle-franco-190605100430174.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jpg"/><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taliriapetrone.com.br/quem-somos" TargetMode="External"/><Relationship Id="rId4" Type="http://schemas.openxmlformats.org/officeDocument/2006/relationships/hyperlink" Target="https://blackwomenofbrazil.co/taliria-petrone-of-niteroi-has-received-numerous-death-threa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S0ODz9aIQ_k"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Women Who Lead: Brazil</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Amina Kilpatrick, Ciarra Lee, &amp; Jasmine Scott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93400" y="190100"/>
            <a:ext cx="8667600" cy="174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does this photo represent?</a:t>
            </a:r>
            <a:endParaRPr/>
          </a:p>
        </p:txBody>
      </p:sp>
      <p:pic>
        <p:nvPicPr>
          <p:cNvPr id="141" name="Google Shape;141;p22"/>
          <p:cNvPicPr preferRelativeResize="0"/>
          <p:nvPr/>
        </p:nvPicPr>
        <p:blipFill rotWithShape="1">
          <a:blip r:embed="rId3">
            <a:alphaModFix/>
          </a:blip>
          <a:srcRect b="11839" l="4790" r="-4790" t="-11840"/>
          <a:stretch/>
        </p:blipFill>
        <p:spPr>
          <a:xfrm>
            <a:off x="3197750" y="785176"/>
            <a:ext cx="5647350" cy="4241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II: Black Women’s Movement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Black Women in Brazil: By the Numbers</a:t>
            </a:r>
            <a:endParaRPr/>
          </a:p>
        </p:txBody>
      </p:sp>
      <p:grpSp>
        <p:nvGrpSpPr>
          <p:cNvPr id="152" name="Google Shape;152;p24"/>
          <p:cNvGrpSpPr/>
          <p:nvPr/>
        </p:nvGrpSpPr>
        <p:grpSpPr>
          <a:xfrm>
            <a:off x="1707150" y="1140650"/>
            <a:ext cx="1971500" cy="3711155"/>
            <a:chOff x="1118231" y="283725"/>
            <a:chExt cx="2204025" cy="4076400"/>
          </a:xfrm>
        </p:grpSpPr>
        <p:sp>
          <p:nvSpPr>
            <p:cNvPr id="153" name="Google Shape;153;p24"/>
            <p:cNvSpPr/>
            <p:nvPr/>
          </p:nvSpPr>
          <p:spPr>
            <a:xfrm>
              <a:off x="1178650" y="283725"/>
              <a:ext cx="2030400" cy="407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4"/>
            <p:cNvSpPr/>
            <p:nvPr/>
          </p:nvSpPr>
          <p:spPr>
            <a:xfrm>
              <a:off x="1118231" y="341749"/>
              <a:ext cx="2030400" cy="2490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4"/>
            <p:cNvSpPr/>
            <p:nvPr/>
          </p:nvSpPr>
          <p:spPr>
            <a:xfrm>
              <a:off x="1176056" y="1192062"/>
              <a:ext cx="21462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Medium"/>
                  <a:ea typeface="Roboto Medium"/>
                  <a:cs typeface="Roboto Medium"/>
                  <a:sym typeface="Roboto Medium"/>
                </a:rPr>
                <a:t>Of Brazil’s population is  Afro-Brazilian women</a:t>
              </a:r>
              <a:endParaRPr sz="1200">
                <a:solidFill>
                  <a:schemeClr val="dk2"/>
                </a:solidFill>
                <a:latin typeface="Roboto Medium"/>
                <a:ea typeface="Roboto Medium"/>
                <a:cs typeface="Roboto Medium"/>
                <a:sym typeface="Roboto Medium"/>
              </a:endParaRPr>
            </a:p>
          </p:txBody>
        </p:sp>
        <p:sp>
          <p:nvSpPr>
            <p:cNvPr id="156" name="Google Shape;156;p24"/>
            <p:cNvSpPr/>
            <p:nvPr/>
          </p:nvSpPr>
          <p:spPr>
            <a:xfrm>
              <a:off x="1233923" y="1846625"/>
              <a:ext cx="1815000" cy="82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chemeClr val="dk2"/>
                  </a:solidFill>
                  <a:latin typeface="Roboto"/>
                  <a:ea typeface="Roboto"/>
                  <a:cs typeface="Roboto"/>
                  <a:sym typeface="Roboto"/>
                </a:rPr>
                <a:t>Afro-Brazilian Women umber more than 49 million in a country with a total </a:t>
              </a:r>
              <a:r>
                <a:rPr lang="en" sz="800">
                  <a:solidFill>
                    <a:schemeClr val="dk2"/>
                  </a:solidFill>
                  <a:latin typeface="Roboto"/>
                  <a:ea typeface="Roboto"/>
                  <a:cs typeface="Roboto"/>
                  <a:sym typeface="Roboto"/>
                </a:rPr>
                <a:t>population</a:t>
              </a:r>
              <a:r>
                <a:rPr lang="en" sz="800">
                  <a:solidFill>
                    <a:schemeClr val="dk2"/>
                  </a:solidFill>
                  <a:latin typeface="Roboto"/>
                  <a:ea typeface="Roboto"/>
                  <a:cs typeface="Roboto"/>
                  <a:sym typeface="Roboto"/>
                </a:rPr>
                <a:t> of :</a:t>
              </a:r>
              <a:endParaRPr sz="800">
                <a:solidFill>
                  <a:schemeClr val="dk2"/>
                </a:solidFill>
                <a:latin typeface="Roboto"/>
                <a:ea typeface="Roboto"/>
                <a:cs typeface="Roboto"/>
                <a:sym typeface="Roboto"/>
              </a:endParaRPr>
            </a:p>
          </p:txBody>
        </p:sp>
        <p:sp>
          <p:nvSpPr>
            <p:cNvPr id="157" name="Google Shape;157;p24"/>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chemeClr val="dk2"/>
                  </a:solidFill>
                  <a:latin typeface="Roboto"/>
                  <a:ea typeface="Roboto"/>
                  <a:cs typeface="Roboto"/>
                  <a:sym typeface="Roboto"/>
                </a:rPr>
                <a:t>2</a:t>
              </a:r>
              <a:r>
                <a:rPr b="1" lang="en" sz="4000">
                  <a:solidFill>
                    <a:schemeClr val="dk2"/>
                  </a:solidFill>
                  <a:latin typeface="Roboto"/>
                  <a:ea typeface="Roboto"/>
                  <a:cs typeface="Roboto"/>
                  <a:sym typeface="Roboto"/>
                </a:rPr>
                <a:t>5</a:t>
              </a:r>
              <a:r>
                <a:rPr lang="en" sz="4000">
                  <a:solidFill>
                    <a:schemeClr val="dk2"/>
                  </a:solidFill>
                  <a:latin typeface="Roboto Thin"/>
                  <a:ea typeface="Roboto Thin"/>
                  <a:cs typeface="Roboto Thin"/>
                  <a:sym typeface="Roboto Thin"/>
                </a:rPr>
                <a:t>%</a:t>
              </a:r>
              <a:endParaRPr sz="4000">
                <a:solidFill>
                  <a:schemeClr val="dk2"/>
                </a:solidFill>
                <a:latin typeface="Roboto Thin"/>
                <a:ea typeface="Roboto Thin"/>
                <a:cs typeface="Roboto Thin"/>
                <a:sym typeface="Roboto Thin"/>
              </a:endParaRPr>
            </a:p>
          </p:txBody>
        </p:sp>
        <p:sp>
          <p:nvSpPr>
            <p:cNvPr id="158" name="Google Shape;158;p24"/>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4"/>
            <p:cNvSpPr/>
            <p:nvPr/>
          </p:nvSpPr>
          <p:spPr>
            <a:xfrm>
              <a:off x="1118297" y="3172455"/>
              <a:ext cx="2030400" cy="108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FFFFFF"/>
                  </a:solidFill>
                  <a:latin typeface="Roboto"/>
                  <a:ea typeface="Roboto"/>
                  <a:cs typeface="Roboto"/>
                  <a:sym typeface="Roboto"/>
                </a:rPr>
                <a:t>They make up a sizable Brazil population due to the unique history of slavery and </a:t>
              </a:r>
              <a:r>
                <a:rPr lang="en" sz="800">
                  <a:solidFill>
                    <a:srgbClr val="FFFFFF"/>
                  </a:solidFill>
                  <a:latin typeface="Roboto"/>
                  <a:ea typeface="Roboto"/>
                  <a:cs typeface="Roboto"/>
                  <a:sym typeface="Roboto"/>
                </a:rPr>
                <a:t>colonialism</a:t>
              </a:r>
              <a:r>
                <a:rPr lang="en" sz="800">
                  <a:solidFill>
                    <a:srgbClr val="FFFFFF"/>
                  </a:solidFill>
                  <a:latin typeface="Roboto"/>
                  <a:ea typeface="Roboto"/>
                  <a:cs typeface="Roboto"/>
                  <a:sym typeface="Roboto"/>
                </a:rPr>
                <a:t>.</a:t>
              </a:r>
              <a:endParaRPr sz="800">
                <a:solidFill>
                  <a:srgbClr val="FFFFFF"/>
                </a:solidFill>
                <a:latin typeface="Roboto"/>
                <a:ea typeface="Roboto"/>
                <a:cs typeface="Roboto"/>
                <a:sym typeface="Roboto"/>
              </a:endParaRPr>
            </a:p>
          </p:txBody>
        </p:sp>
      </p:grpSp>
      <p:grpSp>
        <p:nvGrpSpPr>
          <p:cNvPr id="160" name="Google Shape;160;p24"/>
          <p:cNvGrpSpPr/>
          <p:nvPr/>
        </p:nvGrpSpPr>
        <p:grpSpPr>
          <a:xfrm>
            <a:off x="3612161" y="1140650"/>
            <a:ext cx="1919682" cy="3711155"/>
            <a:chOff x="1118231" y="283725"/>
            <a:chExt cx="2146095" cy="4076400"/>
          </a:xfrm>
        </p:grpSpPr>
        <p:sp>
          <p:nvSpPr>
            <p:cNvPr id="161" name="Google Shape;161;p24"/>
            <p:cNvSpPr/>
            <p:nvPr/>
          </p:nvSpPr>
          <p:spPr>
            <a:xfrm>
              <a:off x="1178650" y="283725"/>
              <a:ext cx="2030400" cy="407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4"/>
            <p:cNvSpPr/>
            <p:nvPr/>
          </p:nvSpPr>
          <p:spPr>
            <a:xfrm>
              <a:off x="1118231" y="341749"/>
              <a:ext cx="2030400" cy="2490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4"/>
            <p:cNvSpPr/>
            <p:nvPr/>
          </p:nvSpPr>
          <p:spPr>
            <a:xfrm>
              <a:off x="1233927" y="1225069"/>
              <a:ext cx="20304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Medium"/>
                  <a:ea typeface="Roboto Medium"/>
                  <a:cs typeface="Roboto Medium"/>
                  <a:sym typeface="Roboto Medium"/>
                </a:rPr>
                <a:t>Avg. Hourly wage for Afro-Brazilian women</a:t>
              </a:r>
              <a:endParaRPr sz="1200">
                <a:solidFill>
                  <a:schemeClr val="dk2"/>
                </a:solidFill>
                <a:latin typeface="Roboto Medium"/>
                <a:ea typeface="Roboto Medium"/>
                <a:cs typeface="Roboto Medium"/>
                <a:sym typeface="Roboto Medium"/>
              </a:endParaRPr>
            </a:p>
          </p:txBody>
        </p:sp>
        <p:sp>
          <p:nvSpPr>
            <p:cNvPr id="164" name="Google Shape;164;p24"/>
            <p:cNvSpPr/>
            <p:nvPr/>
          </p:nvSpPr>
          <p:spPr>
            <a:xfrm>
              <a:off x="1233923" y="1846625"/>
              <a:ext cx="1815000" cy="82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chemeClr val="dk2"/>
                  </a:solidFill>
                  <a:latin typeface="Roboto"/>
                  <a:ea typeface="Roboto"/>
                  <a:cs typeface="Roboto"/>
                  <a:sym typeface="Roboto"/>
                </a:rPr>
                <a:t>On Average Afro Brazilian Women make approx. $2.50 USD/ hour compared to $4.02 for white women and $5 for white men.</a:t>
              </a:r>
              <a:endParaRPr sz="800">
                <a:solidFill>
                  <a:schemeClr val="dk2"/>
                </a:solidFill>
                <a:latin typeface="Roboto"/>
                <a:ea typeface="Roboto"/>
                <a:cs typeface="Roboto"/>
                <a:sym typeface="Roboto"/>
              </a:endParaRPr>
            </a:p>
          </p:txBody>
        </p:sp>
        <p:sp>
          <p:nvSpPr>
            <p:cNvPr id="165" name="Google Shape;165;p24"/>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chemeClr val="dk2"/>
                  </a:solidFill>
                  <a:latin typeface="Roboto"/>
                  <a:ea typeface="Roboto"/>
                  <a:cs typeface="Roboto"/>
                  <a:sym typeface="Roboto"/>
                </a:rPr>
                <a:t>7.7</a:t>
              </a:r>
              <a:r>
                <a:rPr lang="en">
                  <a:solidFill>
                    <a:schemeClr val="dk2"/>
                  </a:solidFill>
                  <a:latin typeface="Roboto Thin"/>
                  <a:ea typeface="Roboto Thin"/>
                  <a:cs typeface="Roboto Thin"/>
                  <a:sym typeface="Roboto Thin"/>
                </a:rPr>
                <a:t>reales</a:t>
              </a:r>
              <a:endParaRPr>
                <a:solidFill>
                  <a:schemeClr val="dk2"/>
                </a:solidFill>
                <a:latin typeface="Roboto Thin"/>
                <a:ea typeface="Roboto Thin"/>
                <a:cs typeface="Roboto Thin"/>
                <a:sym typeface="Roboto Thin"/>
              </a:endParaRPr>
            </a:p>
          </p:txBody>
        </p:sp>
        <p:sp>
          <p:nvSpPr>
            <p:cNvPr id="166" name="Google Shape;166;p24"/>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4"/>
            <p:cNvSpPr/>
            <p:nvPr/>
          </p:nvSpPr>
          <p:spPr>
            <a:xfrm>
              <a:off x="1118297" y="3172455"/>
              <a:ext cx="2030400" cy="108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FFFFFF"/>
                  </a:solidFill>
                  <a:latin typeface="Roboto"/>
                  <a:ea typeface="Roboto"/>
                  <a:cs typeface="Roboto"/>
                  <a:sym typeface="Roboto"/>
                </a:rPr>
                <a:t>Afro-Brazilian women often face </a:t>
              </a:r>
              <a:r>
                <a:rPr lang="en" sz="800">
                  <a:solidFill>
                    <a:srgbClr val="FFFFFF"/>
                  </a:solidFill>
                  <a:latin typeface="Roboto"/>
                  <a:ea typeface="Roboto"/>
                  <a:cs typeface="Roboto"/>
                  <a:sym typeface="Roboto"/>
                </a:rPr>
                <a:t>discrimination</a:t>
              </a:r>
              <a:r>
                <a:rPr lang="en" sz="800">
                  <a:solidFill>
                    <a:srgbClr val="FFFFFF"/>
                  </a:solidFill>
                  <a:latin typeface="Roboto"/>
                  <a:ea typeface="Roboto"/>
                  <a:cs typeface="Roboto"/>
                  <a:sym typeface="Roboto"/>
                </a:rPr>
                <a:t> for jobs. The </a:t>
              </a:r>
              <a:r>
                <a:rPr lang="en" sz="800">
                  <a:solidFill>
                    <a:srgbClr val="FFFFFF"/>
                  </a:solidFill>
                  <a:latin typeface="Roboto"/>
                  <a:ea typeface="Roboto"/>
                  <a:cs typeface="Roboto"/>
                  <a:sym typeface="Roboto"/>
                </a:rPr>
                <a:t>majority</a:t>
              </a:r>
              <a:r>
                <a:rPr lang="en" sz="800">
                  <a:solidFill>
                    <a:srgbClr val="FFFFFF"/>
                  </a:solidFill>
                  <a:latin typeface="Roboto"/>
                  <a:ea typeface="Roboto"/>
                  <a:cs typeface="Roboto"/>
                  <a:sym typeface="Roboto"/>
                </a:rPr>
                <a:t> of Afro-Brazilians, live under the poverty line.</a:t>
              </a:r>
              <a:endParaRPr sz="800">
                <a:solidFill>
                  <a:srgbClr val="FFFFFF"/>
                </a:solidFill>
                <a:latin typeface="Roboto"/>
                <a:ea typeface="Roboto"/>
                <a:cs typeface="Roboto"/>
                <a:sym typeface="Roboto"/>
              </a:endParaRPr>
            </a:p>
          </p:txBody>
        </p:sp>
      </p:grpSp>
      <p:grpSp>
        <p:nvGrpSpPr>
          <p:cNvPr id="168" name="Google Shape;168;p24"/>
          <p:cNvGrpSpPr/>
          <p:nvPr/>
        </p:nvGrpSpPr>
        <p:grpSpPr>
          <a:xfrm>
            <a:off x="5517172" y="1140650"/>
            <a:ext cx="1919670" cy="3711155"/>
            <a:chOff x="1118231" y="283725"/>
            <a:chExt cx="2146082" cy="4076400"/>
          </a:xfrm>
        </p:grpSpPr>
        <p:sp>
          <p:nvSpPr>
            <p:cNvPr id="169" name="Google Shape;169;p24"/>
            <p:cNvSpPr/>
            <p:nvPr/>
          </p:nvSpPr>
          <p:spPr>
            <a:xfrm>
              <a:off x="1178650" y="283725"/>
              <a:ext cx="2030400" cy="407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4"/>
            <p:cNvSpPr/>
            <p:nvPr/>
          </p:nvSpPr>
          <p:spPr>
            <a:xfrm>
              <a:off x="1118231" y="341749"/>
              <a:ext cx="2030400" cy="2490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p:nvPr/>
          </p:nvSpPr>
          <p:spPr>
            <a:xfrm>
              <a:off x="1233913" y="1225069"/>
              <a:ext cx="20304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Medium"/>
                  <a:ea typeface="Roboto Medium"/>
                  <a:cs typeface="Roboto Medium"/>
                  <a:sym typeface="Roboto Medium"/>
                </a:rPr>
                <a:t>Increase in femicide rate from 2003  - 2013</a:t>
              </a:r>
              <a:endParaRPr sz="1200">
                <a:solidFill>
                  <a:schemeClr val="dk2"/>
                </a:solidFill>
                <a:latin typeface="Roboto Medium"/>
                <a:ea typeface="Roboto Medium"/>
                <a:cs typeface="Roboto Medium"/>
                <a:sym typeface="Roboto Medium"/>
              </a:endParaRPr>
            </a:p>
          </p:txBody>
        </p:sp>
        <p:sp>
          <p:nvSpPr>
            <p:cNvPr id="172" name="Google Shape;172;p24"/>
            <p:cNvSpPr/>
            <p:nvPr/>
          </p:nvSpPr>
          <p:spPr>
            <a:xfrm>
              <a:off x="1233923" y="1846625"/>
              <a:ext cx="1815000" cy="82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chemeClr val="dk2"/>
                  </a:solidFill>
                  <a:latin typeface="Roboto"/>
                  <a:ea typeface="Roboto"/>
                  <a:cs typeface="Roboto"/>
                  <a:sym typeface="Roboto"/>
                </a:rPr>
                <a:t>Afro-Brazilian women have a greater chance of violence in life and in death.</a:t>
              </a:r>
              <a:endParaRPr sz="800">
                <a:solidFill>
                  <a:schemeClr val="dk2"/>
                </a:solidFill>
                <a:latin typeface="Roboto"/>
                <a:ea typeface="Roboto"/>
                <a:cs typeface="Roboto"/>
                <a:sym typeface="Roboto"/>
              </a:endParaRPr>
            </a:p>
          </p:txBody>
        </p:sp>
        <p:sp>
          <p:nvSpPr>
            <p:cNvPr id="173" name="Google Shape;173;p24"/>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chemeClr val="dk2"/>
                  </a:solidFill>
                  <a:latin typeface="Roboto"/>
                  <a:ea typeface="Roboto"/>
                  <a:cs typeface="Roboto"/>
                  <a:sym typeface="Roboto"/>
                </a:rPr>
                <a:t>103</a:t>
              </a:r>
              <a:r>
                <a:rPr lang="en" sz="4000">
                  <a:solidFill>
                    <a:schemeClr val="dk2"/>
                  </a:solidFill>
                  <a:latin typeface="Roboto Thin"/>
                  <a:ea typeface="Roboto Thin"/>
                  <a:cs typeface="Roboto Thin"/>
                  <a:sym typeface="Roboto Thin"/>
                </a:rPr>
                <a:t>%</a:t>
              </a:r>
              <a:endParaRPr sz="4000">
                <a:solidFill>
                  <a:schemeClr val="dk2"/>
                </a:solidFill>
                <a:latin typeface="Roboto Thin"/>
                <a:ea typeface="Roboto Thin"/>
                <a:cs typeface="Roboto Thin"/>
                <a:sym typeface="Roboto Thin"/>
              </a:endParaRPr>
            </a:p>
          </p:txBody>
        </p:sp>
        <p:sp>
          <p:nvSpPr>
            <p:cNvPr id="174" name="Google Shape;174;p24"/>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p:nvPr/>
          </p:nvSpPr>
          <p:spPr>
            <a:xfrm>
              <a:off x="1118297" y="3172455"/>
              <a:ext cx="2030400" cy="108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FFFFFF"/>
                  </a:solidFill>
                  <a:latin typeface="Roboto"/>
                  <a:ea typeface="Roboto"/>
                  <a:cs typeface="Roboto"/>
                  <a:sym typeface="Roboto"/>
                </a:rPr>
                <a:t>In the same time period, the overall rates of homicide had decreased in Brazil, while it increased for Afro-Brazilian women who are a greater risk for violence.</a:t>
              </a:r>
              <a:endParaRPr sz="800">
                <a:solidFill>
                  <a:srgbClr val="FFFFFF"/>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Issues Facing Afro-Brazilian Women</a:t>
            </a:r>
            <a:endParaRPr/>
          </a:p>
        </p:txBody>
      </p:sp>
      <p:sp>
        <p:nvSpPr>
          <p:cNvPr id="181" name="Google Shape;181;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Racism</a:t>
            </a:r>
            <a:endParaRPr/>
          </a:p>
          <a:p>
            <a:pPr indent="-342900" lvl="0" marL="457200" rtl="0" algn="l">
              <a:spcBef>
                <a:spcPts val="0"/>
              </a:spcBef>
              <a:spcAft>
                <a:spcPts val="0"/>
              </a:spcAft>
              <a:buSzPts val="1800"/>
              <a:buChar char="●"/>
            </a:pPr>
            <a:r>
              <a:rPr lang="en"/>
              <a:t>Violence</a:t>
            </a:r>
            <a:endParaRPr/>
          </a:p>
          <a:p>
            <a:pPr indent="-342900" lvl="0" marL="457200" rtl="0" algn="l">
              <a:spcBef>
                <a:spcPts val="0"/>
              </a:spcBef>
              <a:spcAft>
                <a:spcPts val="0"/>
              </a:spcAft>
              <a:buSzPts val="1800"/>
              <a:buChar char="●"/>
            </a:pPr>
            <a:r>
              <a:rPr lang="en"/>
              <a:t>Sexism</a:t>
            </a:r>
            <a:endParaRPr/>
          </a:p>
          <a:p>
            <a:pPr indent="-342900" lvl="0" marL="457200" rtl="0" algn="l">
              <a:spcBef>
                <a:spcPts val="0"/>
              </a:spcBef>
              <a:spcAft>
                <a:spcPts val="0"/>
              </a:spcAft>
              <a:buSzPts val="1800"/>
              <a:buChar char="●"/>
            </a:pPr>
            <a:r>
              <a:rPr lang="en"/>
              <a:t>Economic disparity</a:t>
            </a:r>
            <a:endParaRPr/>
          </a:p>
          <a:p>
            <a:pPr indent="-342900" lvl="0" marL="457200" rtl="0" algn="l">
              <a:spcBef>
                <a:spcPts val="0"/>
              </a:spcBef>
              <a:spcAft>
                <a:spcPts val="0"/>
              </a:spcAft>
              <a:buSzPts val="1800"/>
              <a:buChar char="●"/>
            </a:pPr>
            <a:r>
              <a:rPr lang="en"/>
              <a:t>Workplace Discrimination</a:t>
            </a:r>
            <a:endParaRPr/>
          </a:p>
          <a:p>
            <a:pPr indent="-342900" lvl="0" marL="457200" rtl="0" algn="l">
              <a:spcBef>
                <a:spcPts val="0"/>
              </a:spcBef>
              <a:spcAft>
                <a:spcPts val="0"/>
              </a:spcAft>
              <a:buSzPts val="1800"/>
              <a:buChar char="●"/>
            </a:pPr>
            <a:r>
              <a:rPr lang="en"/>
              <a:t>Body Exploitation</a:t>
            </a:r>
            <a:endParaRPr/>
          </a:p>
          <a:p>
            <a:pPr indent="-342900" lvl="0" marL="457200" rtl="0" algn="l">
              <a:spcBef>
                <a:spcPts val="0"/>
              </a:spcBef>
              <a:spcAft>
                <a:spcPts val="0"/>
              </a:spcAft>
              <a:buSzPts val="1800"/>
              <a:buChar char="●"/>
            </a:pPr>
            <a:r>
              <a:rPr lang="en"/>
              <a:t>Sexual Tourism</a:t>
            </a:r>
            <a:endParaRPr/>
          </a:p>
          <a:p>
            <a:pPr indent="-342900" lvl="0" marL="457200" rtl="0" algn="l">
              <a:spcBef>
                <a:spcPts val="0"/>
              </a:spcBef>
              <a:spcAft>
                <a:spcPts val="0"/>
              </a:spcAft>
              <a:buSzPts val="1800"/>
              <a:buChar char="●"/>
            </a:pPr>
            <a:r>
              <a:rPr lang="en"/>
              <a:t>Michel Temer Presidency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264475" y="284400"/>
            <a:ext cx="4045200" cy="73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Michel Temer</a:t>
            </a:r>
            <a:endParaRPr/>
          </a:p>
        </p:txBody>
      </p:sp>
      <p:sp>
        <p:nvSpPr>
          <p:cNvPr id="187" name="Google Shape;187;p26"/>
          <p:cNvSpPr txBox="1"/>
          <p:nvPr>
            <p:ph idx="2" type="body"/>
          </p:nvPr>
        </p:nvSpPr>
        <p:spPr>
          <a:xfrm>
            <a:off x="112675" y="1021200"/>
            <a:ext cx="4348800" cy="36825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2"/>
              </a:buClr>
              <a:buSzPts val="1200"/>
              <a:buChar char="●"/>
            </a:pPr>
            <a:r>
              <a:rPr lang="en" sz="1200">
                <a:solidFill>
                  <a:schemeClr val="dk2"/>
                </a:solidFill>
              </a:rPr>
              <a:t>President of Brazil from August 2016 to December 2018</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Took office after impeachment of predecessor</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Restricted rights to abortions and reproductive health which disproportionately affect black women.</a:t>
            </a:r>
            <a:endParaRPr sz="1200">
              <a:solidFill>
                <a:schemeClr val="dk2"/>
              </a:solidFill>
            </a:endParaRPr>
          </a:p>
          <a:p>
            <a:pPr indent="0" lvl="0" marL="457200" rtl="0" algn="l">
              <a:spcBef>
                <a:spcPts val="1600"/>
              </a:spcBef>
              <a:spcAft>
                <a:spcPts val="1600"/>
              </a:spcAft>
              <a:buNone/>
            </a:pPr>
            <a:r>
              <a:t/>
            </a:r>
            <a:endParaRPr>
              <a:solidFill>
                <a:schemeClr val="dk2"/>
              </a:solidFill>
            </a:endParaRPr>
          </a:p>
        </p:txBody>
      </p:sp>
      <p:sp>
        <p:nvSpPr>
          <p:cNvPr id="188" name="Google Shape;188;p26"/>
          <p:cNvSpPr txBox="1"/>
          <p:nvPr/>
        </p:nvSpPr>
        <p:spPr>
          <a:xfrm>
            <a:off x="5734000" y="4202525"/>
            <a:ext cx="5396400" cy="6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Lato"/>
                <a:ea typeface="Lato"/>
                <a:cs typeface="Lato"/>
                <a:sym typeface="Lato"/>
              </a:rPr>
              <a:t>President of Brazil</a:t>
            </a:r>
            <a:endParaRPr sz="1200">
              <a:solidFill>
                <a:srgbClr val="FFFFFF"/>
              </a:solidFill>
              <a:latin typeface="Lato"/>
              <a:ea typeface="Lato"/>
              <a:cs typeface="Lato"/>
              <a:sym typeface="Lato"/>
            </a:endParaRPr>
          </a:p>
        </p:txBody>
      </p:sp>
      <p:pic>
        <p:nvPicPr>
          <p:cNvPr id="189" name="Google Shape;189;p26"/>
          <p:cNvPicPr preferRelativeResize="0"/>
          <p:nvPr/>
        </p:nvPicPr>
        <p:blipFill>
          <a:blip r:embed="rId3">
            <a:alphaModFix/>
          </a:blip>
          <a:stretch>
            <a:fillRect/>
          </a:stretch>
        </p:blipFill>
        <p:spPr>
          <a:xfrm>
            <a:off x="5471125" y="284400"/>
            <a:ext cx="2559820" cy="3846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Odara Black Women’s Institute</a:t>
            </a:r>
            <a:endParaRPr/>
          </a:p>
        </p:txBody>
      </p:sp>
      <p:sp>
        <p:nvSpPr>
          <p:cNvPr id="195" name="Google Shape;195;p27"/>
          <p:cNvSpPr txBox="1"/>
          <p:nvPr>
            <p:ph idx="1" type="body"/>
          </p:nvPr>
        </p:nvSpPr>
        <p:spPr>
          <a:xfrm>
            <a:off x="311700" y="1152475"/>
            <a:ext cx="8414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Mission: </a:t>
            </a:r>
            <a:r>
              <a:rPr lang="en" sz="1800"/>
              <a:t>“The organization’s mission is to strengthen the fight against racism, sexism, lesbophobia and all forms of intolerance to ensure freedom, autonomy and a good living of Black women and their families.”</a:t>
            </a:r>
            <a:endParaRPr sz="1800"/>
          </a:p>
          <a:p>
            <a:pPr indent="-317500" lvl="0" marL="457200" rtl="0" algn="l">
              <a:spcBef>
                <a:spcPts val="1600"/>
              </a:spcBef>
              <a:spcAft>
                <a:spcPts val="0"/>
              </a:spcAft>
              <a:buSzPts val="1400"/>
              <a:buChar char="●"/>
            </a:pPr>
            <a:r>
              <a:rPr lang="en"/>
              <a:t>Founded in August 2010</a:t>
            </a:r>
            <a:endParaRPr/>
          </a:p>
          <a:p>
            <a:pPr indent="-317500" lvl="0" marL="457200" rtl="0" algn="l">
              <a:spcBef>
                <a:spcPts val="0"/>
              </a:spcBef>
              <a:spcAft>
                <a:spcPts val="0"/>
              </a:spcAft>
              <a:buSzPts val="1400"/>
              <a:buChar char="●"/>
            </a:pPr>
            <a:r>
              <a:rPr lang="en"/>
              <a:t>Consortium of five feminist organizations:</a:t>
            </a:r>
            <a:endParaRPr/>
          </a:p>
          <a:p>
            <a:pPr indent="-304800" lvl="1" marL="914400" rtl="0" algn="l">
              <a:spcBef>
                <a:spcPts val="0"/>
              </a:spcBef>
              <a:spcAft>
                <a:spcPts val="0"/>
              </a:spcAft>
              <a:buSzPts val="1200"/>
              <a:buChar char="○"/>
            </a:pPr>
            <a:r>
              <a:rPr lang="en"/>
              <a:t>N’Zinga – Black Women’s Collective</a:t>
            </a:r>
            <a:endParaRPr/>
          </a:p>
          <a:p>
            <a:pPr indent="-304800" lvl="1" marL="914400" rtl="0" algn="l">
              <a:spcBef>
                <a:spcPts val="0"/>
              </a:spcBef>
              <a:spcAft>
                <a:spcPts val="0"/>
              </a:spcAft>
              <a:buSzPts val="1200"/>
              <a:buChar char="○"/>
            </a:pPr>
            <a:r>
              <a:rPr lang="en"/>
              <a:t>Women’s Rebirth Association</a:t>
            </a:r>
            <a:endParaRPr/>
          </a:p>
          <a:p>
            <a:pPr indent="-304800" lvl="1" marL="914400" rtl="0" algn="l">
              <a:spcBef>
                <a:spcPts val="0"/>
              </a:spcBef>
              <a:spcAft>
                <a:spcPts val="0"/>
              </a:spcAft>
              <a:buSzPts val="1200"/>
              <a:buChar char="○"/>
            </a:pPr>
            <a:r>
              <a:rPr lang="en"/>
              <a:t>I’m Divine</a:t>
            </a:r>
            <a:endParaRPr/>
          </a:p>
          <a:p>
            <a:pPr indent="-304800" lvl="1" marL="914400" rtl="0" algn="l">
              <a:spcBef>
                <a:spcPts val="0"/>
              </a:spcBef>
              <a:spcAft>
                <a:spcPts val="0"/>
              </a:spcAft>
              <a:buSzPts val="1200"/>
              <a:buChar char="○"/>
            </a:pPr>
            <a:r>
              <a:rPr lang="en"/>
              <a:t>Uniart</a:t>
            </a:r>
            <a:endParaRPr/>
          </a:p>
          <a:p>
            <a:pPr indent="-304800" lvl="1" marL="914400" rtl="0" algn="l">
              <a:spcBef>
                <a:spcPts val="0"/>
              </a:spcBef>
              <a:spcAft>
                <a:spcPts val="0"/>
              </a:spcAft>
              <a:buSzPts val="1200"/>
              <a:buChar char="○"/>
            </a:pPr>
            <a:r>
              <a:rPr lang="en"/>
              <a:t>Obirinlá</a:t>
            </a:r>
            <a:endParaRPr/>
          </a:p>
          <a:p>
            <a:pPr indent="-317500" lvl="0" marL="457200" rtl="0" algn="l">
              <a:spcBef>
                <a:spcPts val="0"/>
              </a:spcBef>
              <a:spcAft>
                <a:spcPts val="0"/>
              </a:spcAft>
              <a:buSzPts val="1400"/>
              <a:buChar char="●"/>
            </a:pPr>
            <a:r>
              <a:rPr lang="en"/>
              <a:t>Addresses sexism, wage gap, unemployment, lack of access to training, etc.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Natural Hair Movement</a:t>
            </a:r>
            <a:endParaRPr/>
          </a:p>
        </p:txBody>
      </p:sp>
      <p:pic>
        <p:nvPicPr>
          <p:cNvPr descr="Beyond Beauty with Grace Neutral - Series two: Brazil. Part two: Inside Brazil's favelas and the rise of the new Afro hair movement.&#10;Watch part three here: https://www.youtube.com/watch?v=S0SNPHqMm0E&#10;&#10;In our second episode of Beyond Beauty, Grace meets a brave new generation of young black women challenging racial discrimination - redefining Sao Paulo's beauty ideals, through the Afro Hair Movement and reclaiming their cultural identity. From a former beauty queen who was stripped of her crown for being too dark-skinned, to exploring a range of creatives revolutionising the cultural landscape in the favelas - Grace discovers the women expressing individual beauty.&#10;&#10;&#10;Director Nick Walters&#10;Producer Declan Higgins&#10;&#10;Global Executive Producers Eloise King, Ravi Amaratunga&#10;&#10;Local Producer Pauline Gras&#10;Associate Producer Kate Villevoye&#10;Researcher Regina Lemaire-Costa&#10;&#10;Director of Photography Tom Seal&#10;Sound Recordist Marcus Caparelli&#10;Editor Paul Frankl &#10;Colourist Nick Walters&#10;Sound Mix Guy Chase&#10;&#10;Production Manager Lauran Clark&#10;Production Coordinator Laura Carter&#10;&#10;Music LAY, 5Pra1, Josbi, Jingle Punks&#10;&#10;Commercial Creative Director Bunny Kinney&#10;Head of Production Bree Horn&#10;Vice Brazil Roberta Cunha&#10;Associate Producer Tom Ivin&#10;Researcher Stephen Isaac-Wilson&#10;Junior Researcher Lily Rose Thomas&#10;&#10;Head of Post Production Daniel Elias&#10;Post Production Manager Tom Lynch &#10;Post Production Administrator Laura Davidson&#10;Post Production Coordinator Regina Lemaire-Costa&#10;Translator Sara Galvao&#10;&#10;Music Supervisor Alex Benge&#10;Rights &amp; Clearances Cristina Lombardo&#10;&#10;Studio Manager Polly Williams&#10;Motion Graphics Director Steve Gurr&#10;Junior Designer Rebecca Hopkins&#10;&#10;Special Thanks Catsu Collective, Biju Belinky, Thais Mendes @ Squad Models, Rita Lobo, Gaia Lutz, Marie Joelle Declercq&#10;&#10;&#10;Follow i-D:&#10;YouTube http://bit.ly/Subscribe-to-iD&#10;Twitter https://twitter.com/i_D&#10;Facebook: https://www.facebook.com/iDmagazineof...&#10;Pinterest: https://www.pinterest.com/i_D&#10;Tumblr: http://i-donline.tumblr.com/&#10;Instagram: http://instagram.com/i_D&#10;Soundcloud: https://soundcloud.com/i-d-online-1&#10;More videos from the VICE network: https://www.fb.com/vicevideos" id="201" name="Google Shape;201;p28" title="Inside Brazil's favelas and the rise of the new Afro hair movement">
            <a:hlinkClick r:id="rId3"/>
          </p:cNvPr>
          <p:cNvPicPr preferRelativeResize="0"/>
          <p:nvPr/>
        </p:nvPicPr>
        <p:blipFill>
          <a:blip r:embed="rId4">
            <a:alphaModFix/>
          </a:blip>
          <a:stretch>
            <a:fillRect/>
          </a:stretch>
        </p:blipFill>
        <p:spPr>
          <a:xfrm>
            <a:off x="1884013" y="1017450"/>
            <a:ext cx="5375975" cy="403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9"/>
          <p:cNvSpPr txBox="1"/>
          <p:nvPr>
            <p:ph type="title"/>
          </p:nvPr>
        </p:nvSpPr>
        <p:spPr>
          <a:xfrm>
            <a:off x="490250" y="526350"/>
            <a:ext cx="8404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Why is there often an additional movement to advocate for Black Women’s issues?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III: Black Women Political Figures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1"/>
          <p:cNvSpPr txBox="1"/>
          <p:nvPr>
            <p:ph type="title"/>
          </p:nvPr>
        </p:nvSpPr>
        <p:spPr>
          <a:xfrm>
            <a:off x="0" y="101700"/>
            <a:ext cx="4461900" cy="682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Benedita da Silva</a:t>
            </a:r>
            <a:endParaRPr/>
          </a:p>
        </p:txBody>
      </p:sp>
      <p:sp>
        <p:nvSpPr>
          <p:cNvPr id="217" name="Google Shape;217;p31"/>
          <p:cNvSpPr txBox="1"/>
          <p:nvPr>
            <p:ph idx="2" type="body"/>
          </p:nvPr>
        </p:nvSpPr>
        <p:spPr>
          <a:xfrm>
            <a:off x="45000" y="784200"/>
            <a:ext cx="4611600" cy="435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lang="en">
                <a:solidFill>
                  <a:schemeClr val="dk2"/>
                </a:solidFill>
              </a:rPr>
              <a:t>Born in 1942, g</a:t>
            </a:r>
            <a:r>
              <a:rPr lang="en">
                <a:solidFill>
                  <a:schemeClr val="dk2"/>
                </a:solidFill>
              </a:rPr>
              <a:t>rew up in a </a:t>
            </a:r>
            <a:r>
              <a:rPr i="1" lang="en">
                <a:solidFill>
                  <a:schemeClr val="dk2"/>
                </a:solidFill>
              </a:rPr>
              <a:t>favela</a:t>
            </a:r>
            <a:r>
              <a:rPr lang="en">
                <a:solidFill>
                  <a:schemeClr val="dk2"/>
                </a:solidFill>
              </a:rPr>
              <a:t> </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1st Afro-Brazilian woman member of the Senate and Governor of Rio</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PT: </a:t>
            </a:r>
            <a:r>
              <a:rPr lang="en">
                <a:solidFill>
                  <a:schemeClr val="dk2"/>
                </a:solidFill>
              </a:rPr>
              <a:t>Workers</a:t>
            </a:r>
            <a:r>
              <a:rPr lang="en">
                <a:solidFill>
                  <a:schemeClr val="dk2"/>
                </a:solidFill>
              </a:rPr>
              <a:t> Party </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Political Legacy </a:t>
            </a:r>
            <a:endParaRPr>
              <a:solidFill>
                <a:schemeClr val="dk2"/>
              </a:solidFill>
            </a:endParaRPr>
          </a:p>
          <a:p>
            <a:pPr indent="-317500" lvl="1" marL="857250" rtl="0" algn="l">
              <a:spcBef>
                <a:spcPts val="0"/>
              </a:spcBef>
              <a:spcAft>
                <a:spcPts val="0"/>
              </a:spcAft>
              <a:buClr>
                <a:schemeClr val="dk2"/>
              </a:buClr>
              <a:buSzPts val="1400"/>
              <a:buChar char="○"/>
            </a:pPr>
            <a:r>
              <a:rPr lang="en">
                <a:solidFill>
                  <a:schemeClr val="dk2"/>
                </a:solidFill>
              </a:rPr>
              <a:t>Started a health campaign that virtually eradicated TB in Chapeu </a:t>
            </a:r>
            <a:r>
              <a:rPr lang="en">
                <a:solidFill>
                  <a:schemeClr val="dk2"/>
                </a:solidFill>
              </a:rPr>
              <a:t>Mangueira</a:t>
            </a:r>
            <a:r>
              <a:rPr lang="en">
                <a:solidFill>
                  <a:schemeClr val="dk2"/>
                </a:solidFill>
              </a:rPr>
              <a:t> </a:t>
            </a:r>
            <a:endParaRPr>
              <a:solidFill>
                <a:schemeClr val="dk2"/>
              </a:solidFill>
            </a:endParaRPr>
          </a:p>
          <a:p>
            <a:pPr indent="-317500" lvl="1" marL="857250" rtl="0" algn="l">
              <a:spcBef>
                <a:spcPts val="0"/>
              </a:spcBef>
              <a:spcAft>
                <a:spcPts val="0"/>
              </a:spcAft>
              <a:buClr>
                <a:schemeClr val="dk2"/>
              </a:buClr>
              <a:buSzPts val="1400"/>
              <a:buChar char="○"/>
            </a:pPr>
            <a:r>
              <a:rPr lang="en">
                <a:solidFill>
                  <a:schemeClr val="dk2"/>
                </a:solidFill>
              </a:rPr>
              <a:t>Pushed for 20% women’s quota in Congress</a:t>
            </a:r>
            <a:endParaRPr>
              <a:solidFill>
                <a:schemeClr val="dk2"/>
              </a:solidFill>
            </a:endParaRPr>
          </a:p>
          <a:p>
            <a:pPr indent="-317500" lvl="1" marL="857250" rtl="0" algn="l">
              <a:spcBef>
                <a:spcPts val="0"/>
              </a:spcBef>
              <a:spcAft>
                <a:spcPts val="0"/>
              </a:spcAft>
              <a:buClr>
                <a:schemeClr val="dk2"/>
              </a:buClr>
              <a:buSzPts val="1400"/>
              <a:buChar char="○"/>
            </a:pPr>
            <a:r>
              <a:rPr lang="en">
                <a:solidFill>
                  <a:schemeClr val="dk2"/>
                </a:solidFill>
              </a:rPr>
              <a:t>Domestic worker legislation (minimum pay, maternity/retirement benefits)</a:t>
            </a:r>
            <a:endParaRPr>
              <a:solidFill>
                <a:schemeClr val="dk2"/>
              </a:solidFill>
            </a:endParaRPr>
          </a:p>
          <a:p>
            <a:pPr indent="-317500" lvl="1" marL="857250" rtl="0" algn="l">
              <a:spcBef>
                <a:spcPts val="0"/>
              </a:spcBef>
              <a:spcAft>
                <a:spcPts val="0"/>
              </a:spcAft>
              <a:buClr>
                <a:schemeClr val="dk2"/>
              </a:buClr>
              <a:buSzPts val="1400"/>
              <a:buChar char="○"/>
            </a:pPr>
            <a:r>
              <a:rPr lang="en">
                <a:solidFill>
                  <a:schemeClr val="dk2"/>
                </a:solidFill>
              </a:rPr>
              <a:t>Fought to ban employers from requiring proof of sterilization for women applying for jobs</a:t>
            </a:r>
            <a:endParaRPr>
              <a:solidFill>
                <a:schemeClr val="dk2"/>
              </a:solidFill>
            </a:endParaRPr>
          </a:p>
          <a:p>
            <a:pPr indent="-317500" lvl="1" marL="857250" rtl="0" algn="l">
              <a:spcBef>
                <a:spcPts val="0"/>
              </a:spcBef>
              <a:spcAft>
                <a:spcPts val="0"/>
              </a:spcAft>
              <a:buClr>
                <a:schemeClr val="dk2"/>
              </a:buClr>
              <a:buSzPts val="1400"/>
              <a:buChar char="○"/>
            </a:pPr>
            <a:r>
              <a:rPr lang="en">
                <a:solidFill>
                  <a:schemeClr val="dk2"/>
                </a:solidFill>
              </a:rPr>
              <a:t>Initiated Black Consciousness Day and passed a law requiring that African history be incorporated into school  curricula  </a:t>
            </a:r>
            <a:endParaRPr>
              <a:solidFill>
                <a:schemeClr val="dk2"/>
              </a:solidFill>
            </a:endParaRPr>
          </a:p>
        </p:txBody>
      </p:sp>
      <p:pic>
        <p:nvPicPr>
          <p:cNvPr id="218" name="Google Shape;218;p31"/>
          <p:cNvPicPr preferRelativeResize="0"/>
          <p:nvPr/>
        </p:nvPicPr>
        <p:blipFill rotWithShape="1">
          <a:blip r:embed="rId3">
            <a:alphaModFix/>
          </a:blip>
          <a:srcRect b="0" l="27985" r="0" t="0"/>
          <a:stretch/>
        </p:blipFill>
        <p:spPr>
          <a:xfrm>
            <a:off x="4656700" y="1161100"/>
            <a:ext cx="4373751" cy="3416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 Race and Gender in Brazil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231025" y="263625"/>
            <a:ext cx="4306500" cy="51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Marielle Franco</a:t>
            </a:r>
            <a:endParaRPr/>
          </a:p>
        </p:txBody>
      </p:sp>
      <p:sp>
        <p:nvSpPr>
          <p:cNvPr id="224" name="Google Shape;224;p32"/>
          <p:cNvSpPr txBox="1"/>
          <p:nvPr>
            <p:ph idx="2" type="body"/>
          </p:nvPr>
        </p:nvSpPr>
        <p:spPr>
          <a:xfrm>
            <a:off x="379150" y="775425"/>
            <a:ext cx="3837000" cy="4162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lang="en">
                <a:solidFill>
                  <a:schemeClr val="dk2"/>
                </a:solidFill>
              </a:rPr>
              <a:t>Born on July 27,  1979</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City Councillor of Municipal Chamber of Rio De Janeiro for the Socialism and Liberty Party</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Ran for City Council in Jan 2017, had 5th highest votes out of 1,500 candidates</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Grew up in Favela in Rio </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Outspoken afro-brazilian queer activist. </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Gender violence</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Reproductive rights</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Rights of favelas</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Wrote thesis about UPP presence in favelas</a:t>
            </a:r>
            <a:endParaRPr>
              <a:solidFill>
                <a:schemeClr val="dk2"/>
              </a:solidFill>
            </a:endParaRPr>
          </a:p>
        </p:txBody>
      </p:sp>
      <p:pic>
        <p:nvPicPr>
          <p:cNvPr id="225" name="Google Shape;225;p32"/>
          <p:cNvPicPr preferRelativeResize="0"/>
          <p:nvPr/>
        </p:nvPicPr>
        <p:blipFill rotWithShape="1">
          <a:blip r:embed="rId3">
            <a:alphaModFix/>
          </a:blip>
          <a:srcRect b="0" l="2727" r="18890" t="0"/>
          <a:stretch/>
        </p:blipFill>
        <p:spPr>
          <a:xfrm>
            <a:off x="4693050" y="1070375"/>
            <a:ext cx="4306500" cy="32673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Death of Marielle Franco</a:t>
            </a:r>
            <a:endParaRPr/>
          </a:p>
        </p:txBody>
      </p:sp>
      <p:sp>
        <p:nvSpPr>
          <p:cNvPr id="231" name="Google Shape;231;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March 14, 2018 Marielle Franco was murdered. A day after giving a speech on extrajudicial </a:t>
            </a:r>
            <a:r>
              <a:rPr lang="en"/>
              <a:t>killings</a:t>
            </a:r>
            <a:r>
              <a:rPr lang="en"/>
              <a:t>.</a:t>
            </a:r>
            <a:endParaRPr/>
          </a:p>
          <a:p>
            <a:pPr indent="0" lvl="0" marL="0" rtl="0" algn="l">
              <a:spcBef>
                <a:spcPts val="1600"/>
              </a:spcBef>
              <a:spcAft>
                <a:spcPts val="0"/>
              </a:spcAft>
              <a:buNone/>
            </a:pPr>
            <a:r>
              <a:rPr lang="en"/>
              <a:t>In March of 2019 </a:t>
            </a:r>
            <a:r>
              <a:rPr lang="en"/>
              <a:t>Ronnie Lessa, a retired military police officer, and Élcio Vieira de Queiroz, a former police officer were arrested for her murder.</a:t>
            </a:r>
            <a:endParaRPr/>
          </a:p>
          <a:p>
            <a:pPr indent="0" lvl="0" marL="0" rtl="0" algn="l">
              <a:spcBef>
                <a:spcPts val="1600"/>
              </a:spcBef>
              <a:spcAft>
                <a:spcPts val="0"/>
              </a:spcAft>
              <a:buNone/>
            </a:pPr>
            <a:r>
              <a:rPr lang="en" sz="1100" u="sng">
                <a:solidFill>
                  <a:schemeClr val="hlink"/>
                </a:solidFill>
                <a:latin typeface="Arial"/>
                <a:ea typeface="Arial"/>
                <a:cs typeface="Arial"/>
                <a:sym typeface="Arial"/>
                <a:hlinkClick r:id="rId3"/>
              </a:rPr>
              <a:t>https://www.aljazeera.com/programmes/peopleandpower/2019/06/murder-marielle-franco-190605100430174.htm</a:t>
            </a:r>
            <a:r>
              <a:rPr lang="en" sz="1100" u="sng">
                <a:solidFill>
                  <a:schemeClr val="hlink"/>
                </a:solidFill>
                <a:latin typeface="Arial"/>
                <a:ea typeface="Arial"/>
                <a:cs typeface="Arial"/>
                <a:sym typeface="Arial"/>
                <a:hlinkClick r:id="rId4"/>
              </a:rPr>
              <a:t>l</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4"/>
          <p:cNvSpPr txBox="1"/>
          <p:nvPr>
            <p:ph type="title"/>
          </p:nvPr>
        </p:nvSpPr>
        <p:spPr>
          <a:xfrm>
            <a:off x="264475" y="284400"/>
            <a:ext cx="4045200" cy="73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Taliria Petrone </a:t>
            </a:r>
            <a:endParaRPr/>
          </a:p>
        </p:txBody>
      </p:sp>
      <p:sp>
        <p:nvSpPr>
          <p:cNvPr id="237" name="Google Shape;237;p34"/>
          <p:cNvSpPr txBox="1"/>
          <p:nvPr>
            <p:ph idx="2" type="body"/>
          </p:nvPr>
        </p:nvSpPr>
        <p:spPr>
          <a:xfrm>
            <a:off x="112675" y="1021200"/>
            <a:ext cx="4348800" cy="3682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2"/>
              </a:buClr>
              <a:buSzPts val="1600"/>
              <a:buChar char="●"/>
            </a:pPr>
            <a:r>
              <a:rPr lang="en" sz="1600">
                <a:solidFill>
                  <a:schemeClr val="dk2"/>
                </a:solidFill>
              </a:rPr>
              <a:t>34 years old</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Neterói city councilwoman and Chair of Commission on Human Rights, and only woman  (2016-2018)</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Federal Deputy Representative of Río de Janeiro (2018-Present)</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Masters in Social Work  </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Public school teacher, history professor at Rio de Janeiro State University</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PSOL: Socialism and Liberty Party</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Friendship with Marielle Franco: Black woman bonds bring death threats</a:t>
            </a:r>
            <a:endParaRPr sz="1600">
              <a:solidFill>
                <a:schemeClr val="dk2"/>
              </a:solidFill>
            </a:endParaRPr>
          </a:p>
          <a:p>
            <a:pPr indent="0" lvl="0" marL="457200" rtl="0" algn="l">
              <a:spcBef>
                <a:spcPts val="1600"/>
              </a:spcBef>
              <a:spcAft>
                <a:spcPts val="1600"/>
              </a:spcAft>
              <a:buNone/>
            </a:pPr>
            <a:r>
              <a:t/>
            </a:r>
            <a:endParaRPr>
              <a:solidFill>
                <a:schemeClr val="dk2"/>
              </a:solidFill>
            </a:endParaRPr>
          </a:p>
        </p:txBody>
      </p:sp>
      <p:pic>
        <p:nvPicPr>
          <p:cNvPr id="238" name="Google Shape;238;p34"/>
          <p:cNvPicPr preferRelativeResize="0"/>
          <p:nvPr/>
        </p:nvPicPr>
        <p:blipFill rotWithShape="1">
          <a:blip r:embed="rId3">
            <a:alphaModFix/>
          </a:blip>
          <a:srcRect b="0" l="0" r="0" t="0"/>
          <a:stretch/>
        </p:blipFill>
        <p:spPr>
          <a:xfrm>
            <a:off x="4675400" y="940963"/>
            <a:ext cx="4348774" cy="3261575"/>
          </a:xfrm>
          <a:prstGeom prst="rect">
            <a:avLst/>
          </a:prstGeom>
          <a:noFill/>
          <a:ln>
            <a:noFill/>
          </a:ln>
        </p:spPr>
      </p:pic>
      <p:sp>
        <p:nvSpPr>
          <p:cNvPr id="239" name="Google Shape;239;p34"/>
          <p:cNvSpPr txBox="1"/>
          <p:nvPr/>
        </p:nvSpPr>
        <p:spPr>
          <a:xfrm>
            <a:off x="5734000" y="4202525"/>
            <a:ext cx="5396400" cy="6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Lato"/>
                <a:ea typeface="Lato"/>
                <a:cs typeface="Lato"/>
                <a:sym typeface="Lato"/>
              </a:rPr>
              <a:t>Socialist, Feminist, Black Woman</a:t>
            </a:r>
            <a:endParaRPr sz="1200">
              <a:solidFill>
                <a:srgbClr val="FFFFFF"/>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Overarching Themes</a:t>
            </a:r>
            <a:endParaRPr/>
          </a:p>
        </p:txBody>
      </p:sp>
      <p:sp>
        <p:nvSpPr>
          <p:cNvPr id="245" name="Google Shape;245;p35"/>
          <p:cNvSpPr txBox="1"/>
          <p:nvPr>
            <p:ph idx="1" type="body"/>
          </p:nvPr>
        </p:nvSpPr>
        <p:spPr>
          <a:xfrm>
            <a:off x="311700" y="1152475"/>
            <a:ext cx="3087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Violence in the lives of women</a:t>
            </a:r>
            <a:endParaRPr/>
          </a:p>
          <a:p>
            <a:pPr indent="-342900" lvl="0" marL="457200" rtl="0" algn="l">
              <a:spcBef>
                <a:spcPts val="0"/>
              </a:spcBef>
              <a:spcAft>
                <a:spcPts val="0"/>
              </a:spcAft>
              <a:buSzPts val="1800"/>
              <a:buChar char="●"/>
            </a:pPr>
            <a:r>
              <a:rPr lang="en"/>
              <a:t>Love and sexuality for  women in politics</a:t>
            </a:r>
            <a:endParaRPr/>
          </a:p>
          <a:p>
            <a:pPr indent="-342900" lvl="0" marL="457200" rtl="0" algn="l">
              <a:spcBef>
                <a:spcPts val="0"/>
              </a:spcBef>
              <a:spcAft>
                <a:spcPts val="0"/>
              </a:spcAft>
              <a:buSzPts val="1800"/>
              <a:buChar char="●"/>
            </a:pPr>
            <a:r>
              <a:rPr lang="en"/>
              <a:t>Class and the favela</a:t>
            </a:r>
            <a:endParaRPr/>
          </a:p>
          <a:p>
            <a:pPr indent="0" lvl="0" marL="457200" rtl="0" algn="l">
              <a:spcBef>
                <a:spcPts val="1600"/>
              </a:spcBef>
              <a:spcAft>
                <a:spcPts val="1600"/>
              </a:spcAft>
              <a:buNone/>
            </a:pPr>
            <a:r>
              <a:t/>
            </a:r>
            <a:endParaRPr/>
          </a:p>
        </p:txBody>
      </p:sp>
      <p:pic>
        <p:nvPicPr>
          <p:cNvPr id="246" name="Google Shape;246;p35"/>
          <p:cNvPicPr preferRelativeResize="0"/>
          <p:nvPr/>
        </p:nvPicPr>
        <p:blipFill>
          <a:blip r:embed="rId3">
            <a:alphaModFix/>
          </a:blip>
          <a:stretch>
            <a:fillRect/>
          </a:stretch>
        </p:blipFill>
        <p:spPr>
          <a:xfrm>
            <a:off x="5325225" y="391350"/>
            <a:ext cx="2806775" cy="2350700"/>
          </a:xfrm>
          <a:prstGeom prst="rect">
            <a:avLst/>
          </a:prstGeom>
          <a:noFill/>
          <a:ln>
            <a:noFill/>
          </a:ln>
        </p:spPr>
      </p:pic>
      <p:pic>
        <p:nvPicPr>
          <p:cNvPr id="247" name="Google Shape;247;p35"/>
          <p:cNvPicPr preferRelativeResize="0"/>
          <p:nvPr/>
        </p:nvPicPr>
        <p:blipFill>
          <a:blip r:embed="rId4">
            <a:alphaModFix/>
          </a:blip>
          <a:stretch>
            <a:fillRect/>
          </a:stretch>
        </p:blipFill>
        <p:spPr>
          <a:xfrm>
            <a:off x="5325225" y="2997550"/>
            <a:ext cx="2806775" cy="1787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490250" y="526350"/>
            <a:ext cx="80919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Oswald"/>
                <a:ea typeface="Oswald"/>
                <a:cs typeface="Oswald"/>
                <a:sym typeface="Oswald"/>
              </a:rPr>
              <a:t>Do you think that the aforementioned problematic attitudes held by Da Silva toward low-income women are  inevitable for those who achieve institutional political power or are they formed by other actors beforehand?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a:t>
            </a:r>
            <a:endParaRPr/>
          </a:p>
        </p:txBody>
      </p:sp>
      <p:sp>
        <p:nvSpPr>
          <p:cNvPr id="258" name="Google Shape;258;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Nolen, S. (2017, June 19). Brazil's colour bind: How one of the world's most diverse countries is just starting to talk about race. Retrieved from https://www.theglobeandmail.com/news/world/brazils-colour-bind/article25779474/.Quem </a:t>
            </a:r>
            <a:endParaRPr sz="1400"/>
          </a:p>
          <a:p>
            <a:pPr indent="0" lvl="0" marL="0" rtl="0" algn="l">
              <a:spcBef>
                <a:spcPts val="1600"/>
              </a:spcBef>
              <a:spcAft>
                <a:spcPts val="0"/>
              </a:spcAft>
              <a:buNone/>
            </a:pPr>
            <a:r>
              <a:rPr lang="en" sz="1400"/>
              <a:t>Somos. (n.d.). Retrieved from </a:t>
            </a:r>
            <a:r>
              <a:rPr lang="en" sz="1400" u="sng">
                <a:solidFill>
                  <a:schemeClr val="hlink"/>
                </a:solidFill>
                <a:hlinkClick r:id="rId3"/>
              </a:rPr>
              <a:t>https://www.taliriapetrone.com.br/quem-somos</a:t>
            </a:r>
            <a:r>
              <a:rPr lang="en" sz="1400"/>
              <a:t>.</a:t>
            </a:r>
            <a:endParaRPr sz="1400"/>
          </a:p>
          <a:p>
            <a:pPr indent="0" lvl="0" marL="0" rtl="0" algn="l">
              <a:spcBef>
                <a:spcPts val="1600"/>
              </a:spcBef>
              <a:spcAft>
                <a:spcPts val="0"/>
              </a:spcAft>
              <a:buNone/>
            </a:pPr>
            <a:r>
              <a:rPr lang="en" sz="1400"/>
              <a:t>Silva, B. da., Benjamin, M., &amp; Mendonça Maisa. (1997). Benedita da Silva: An Afro-Brazilian Woman's Story of Politics and Love. Oakland: Institute for Food and Development Policy.</a:t>
            </a:r>
            <a:endParaRPr sz="1400"/>
          </a:p>
          <a:p>
            <a:pPr indent="0" lvl="0" marL="0" rtl="0" algn="l">
              <a:spcBef>
                <a:spcPts val="1600"/>
              </a:spcBef>
              <a:spcAft>
                <a:spcPts val="0"/>
              </a:spcAft>
              <a:buNone/>
            </a:pPr>
            <a:r>
              <a:rPr lang="en" sz="1400"/>
              <a:t>Travae, M. (2018, October 24). Talíria Petrone of Niterói has received numerous death threats. Retrieved from </a:t>
            </a:r>
            <a:r>
              <a:rPr lang="en" sz="1400" u="sng">
                <a:solidFill>
                  <a:schemeClr val="hlink"/>
                </a:solidFill>
                <a:hlinkClick r:id="rId4"/>
              </a:rPr>
              <a:t>https://blackwomenofbrazil.co/taliria-petrone-of-niteroi-has-received-numerous-death-threats/</a:t>
            </a:r>
            <a:r>
              <a:rPr lang="en" sz="1400"/>
              <a:t>.</a:t>
            </a:r>
            <a:endParaRPr sz="1400"/>
          </a:p>
          <a:p>
            <a:pPr indent="0" lvl="0" marL="0" rtl="0" algn="l">
              <a:spcBef>
                <a:spcPts val="1600"/>
              </a:spcBef>
              <a:spcAft>
                <a:spcPts val="0"/>
              </a:spcAft>
              <a:buNone/>
            </a:pPr>
            <a:r>
              <a:rPr lang="en" sz="1400"/>
              <a:t>Travae, M., Thomas, A., Lulendo, &amp; Samson, K. (2018, December 5). When racist stereotyping of black women. Retrieved from https://blackwomenofbrazil.co/when-racist-stereotyping-of-black-women/.</a:t>
            </a:r>
            <a:endParaRPr sz="14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of Race in Brazil</a:t>
            </a:r>
            <a:endParaRPr/>
          </a:p>
        </p:txBody>
      </p:sp>
      <p:sp>
        <p:nvSpPr>
          <p:cNvPr id="71" name="Google Shape;71;p15"/>
          <p:cNvSpPr/>
          <p:nvPr/>
        </p:nvSpPr>
        <p:spPr>
          <a:xfrm>
            <a:off x="6419150" y="22481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5"/>
          <p:cNvPicPr preferRelativeResize="0"/>
          <p:nvPr/>
        </p:nvPicPr>
        <p:blipFill>
          <a:blip r:embed="rId3">
            <a:alphaModFix/>
          </a:blip>
          <a:stretch>
            <a:fillRect/>
          </a:stretch>
        </p:blipFill>
        <p:spPr>
          <a:xfrm>
            <a:off x="1398275" y="1017450"/>
            <a:ext cx="6347450" cy="3932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History of Brazil's "Racial Enigma"</a:t>
            </a:r>
            <a:endParaRPr/>
          </a:p>
        </p:txBody>
      </p:sp>
      <p:grpSp>
        <p:nvGrpSpPr>
          <p:cNvPr id="78" name="Google Shape;78;p16"/>
          <p:cNvGrpSpPr/>
          <p:nvPr/>
        </p:nvGrpSpPr>
        <p:grpSpPr>
          <a:xfrm>
            <a:off x="3977422" y="945983"/>
            <a:ext cx="4094300" cy="686945"/>
            <a:chOff x="3977400" y="946003"/>
            <a:chExt cx="4094300" cy="686945"/>
          </a:xfrm>
        </p:grpSpPr>
        <p:sp>
          <p:nvSpPr>
            <p:cNvPr id="79" name="Google Shape;79;p16"/>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100">
                <a:solidFill>
                  <a:srgbClr val="840D35"/>
                </a:solidFill>
                <a:latin typeface="Roboto"/>
                <a:ea typeface="Roboto"/>
                <a:cs typeface="Roboto"/>
                <a:sym typeface="Roboto"/>
              </a:endParaRPr>
            </a:p>
          </p:txBody>
        </p:sp>
        <p:sp>
          <p:nvSpPr>
            <p:cNvPr id="80" name="Google Shape;80;p16"/>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700">
                <a:solidFill>
                  <a:srgbClr val="840D35"/>
                </a:solidFill>
                <a:latin typeface="Roboto"/>
                <a:ea typeface="Roboto"/>
                <a:cs typeface="Roboto"/>
                <a:sym typeface="Roboto"/>
              </a:endParaRPr>
            </a:p>
          </p:txBody>
        </p:sp>
        <p:sp>
          <p:nvSpPr>
            <p:cNvPr id="81" name="Google Shape;81;p16"/>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900">
                <a:solidFill>
                  <a:srgbClr val="840D35"/>
                </a:solidFill>
                <a:latin typeface="Roboto"/>
                <a:ea typeface="Roboto"/>
                <a:cs typeface="Roboto"/>
                <a:sym typeface="Roboto"/>
              </a:endParaRPr>
            </a:p>
          </p:txBody>
        </p:sp>
      </p:grpSp>
      <p:sp>
        <p:nvSpPr>
          <p:cNvPr id="82" name="Google Shape;82;p16"/>
          <p:cNvSpPr/>
          <p:nvPr/>
        </p:nvSpPr>
        <p:spPr>
          <a:xfrm>
            <a:off x="1982438" y="2248113"/>
            <a:ext cx="594300" cy="369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 name="Google Shape;83;p16"/>
          <p:cNvGrpSpPr/>
          <p:nvPr/>
        </p:nvGrpSpPr>
        <p:grpSpPr>
          <a:xfrm>
            <a:off x="227461" y="3158012"/>
            <a:ext cx="1755000" cy="1279587"/>
            <a:chOff x="227461" y="2826988"/>
            <a:chExt cx="1755000" cy="1279587"/>
          </a:xfrm>
        </p:grpSpPr>
        <p:sp>
          <p:nvSpPr>
            <p:cNvPr id="84" name="Google Shape;84;p16"/>
            <p:cNvSpPr txBox="1"/>
            <p:nvPr/>
          </p:nvSpPr>
          <p:spPr>
            <a:xfrm>
              <a:off x="1183811" y="3785574"/>
              <a:ext cx="436800" cy="32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b="1" sz="800">
                <a:solidFill>
                  <a:schemeClr val="accent5"/>
                </a:solidFill>
                <a:latin typeface="Roboto"/>
                <a:ea typeface="Roboto"/>
                <a:cs typeface="Roboto"/>
                <a:sym typeface="Roboto"/>
              </a:endParaRPr>
            </a:p>
          </p:txBody>
        </p:sp>
        <p:sp>
          <p:nvSpPr>
            <p:cNvPr id="85" name="Google Shape;85;p16"/>
            <p:cNvSpPr txBox="1"/>
            <p:nvPr/>
          </p:nvSpPr>
          <p:spPr>
            <a:xfrm>
              <a:off x="231613" y="2826988"/>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200">
                  <a:latin typeface="Roboto"/>
                  <a:ea typeface="Roboto"/>
                  <a:cs typeface="Roboto"/>
                  <a:sym typeface="Roboto"/>
                </a:rPr>
                <a:t>Slavery and Colonization</a:t>
              </a:r>
              <a:endParaRPr b="1" sz="1200">
                <a:latin typeface="Roboto"/>
                <a:ea typeface="Roboto"/>
                <a:cs typeface="Roboto"/>
                <a:sym typeface="Roboto"/>
              </a:endParaRPr>
            </a:p>
          </p:txBody>
        </p:sp>
        <p:sp>
          <p:nvSpPr>
            <p:cNvPr id="86" name="Google Shape;86;p16"/>
            <p:cNvSpPr txBox="1"/>
            <p:nvPr/>
          </p:nvSpPr>
          <p:spPr>
            <a:xfrm>
              <a:off x="227461" y="3273402"/>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latin typeface="Roboto"/>
                  <a:ea typeface="Roboto"/>
                  <a:cs typeface="Roboto"/>
                  <a:sym typeface="Roboto"/>
                </a:rPr>
                <a:t>Five million slaves from 1501-1888</a:t>
              </a:r>
              <a:endParaRPr sz="800">
                <a:latin typeface="Roboto"/>
                <a:ea typeface="Roboto"/>
                <a:cs typeface="Roboto"/>
                <a:sym typeface="Roboto"/>
              </a:endParaRPr>
            </a:p>
          </p:txBody>
        </p:sp>
      </p:grpSp>
      <p:grpSp>
        <p:nvGrpSpPr>
          <p:cNvPr id="87" name="Google Shape;87;p16"/>
          <p:cNvGrpSpPr/>
          <p:nvPr/>
        </p:nvGrpSpPr>
        <p:grpSpPr>
          <a:xfrm>
            <a:off x="2653525" y="3071400"/>
            <a:ext cx="1918500" cy="1133790"/>
            <a:chOff x="2653525" y="3071400"/>
            <a:chExt cx="1918500" cy="1133790"/>
          </a:xfrm>
        </p:grpSpPr>
        <p:sp>
          <p:nvSpPr>
            <p:cNvPr id="88" name="Google Shape;88;p16"/>
            <p:cNvSpPr txBox="1"/>
            <p:nvPr/>
          </p:nvSpPr>
          <p:spPr>
            <a:xfrm>
              <a:off x="2653525" y="3071400"/>
              <a:ext cx="19185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434343"/>
                  </a:solidFill>
                  <a:latin typeface="Roboto"/>
                  <a:ea typeface="Roboto"/>
                  <a:cs typeface="Roboto"/>
                  <a:sym typeface="Roboto"/>
                </a:rPr>
                <a:t>Brazil "Doesn't See Color"</a:t>
              </a:r>
              <a:endParaRPr b="1" sz="1200">
                <a:solidFill>
                  <a:srgbClr val="434343"/>
                </a:solidFill>
                <a:latin typeface="Roboto"/>
                <a:ea typeface="Roboto"/>
                <a:cs typeface="Roboto"/>
                <a:sym typeface="Roboto"/>
              </a:endParaRPr>
            </a:p>
          </p:txBody>
        </p:sp>
        <p:sp>
          <p:nvSpPr>
            <p:cNvPr id="89" name="Google Shape;89;p16"/>
            <p:cNvSpPr txBox="1"/>
            <p:nvPr/>
          </p:nvSpPr>
          <p:spPr>
            <a:xfrm>
              <a:off x="2758235" y="3467790"/>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900">
                  <a:solidFill>
                    <a:srgbClr val="434343"/>
                  </a:solidFill>
                  <a:latin typeface="Roboto"/>
                  <a:ea typeface="Roboto"/>
                  <a:cs typeface="Roboto"/>
                  <a:sym typeface="Roboto"/>
                </a:rPr>
                <a:t>Only when convenient...</a:t>
              </a:r>
              <a:endParaRPr sz="900">
                <a:solidFill>
                  <a:srgbClr val="434343"/>
                </a:solidFill>
                <a:latin typeface="Roboto"/>
                <a:ea typeface="Roboto"/>
                <a:cs typeface="Roboto"/>
                <a:sym typeface="Roboto"/>
              </a:endParaRPr>
            </a:p>
          </p:txBody>
        </p:sp>
      </p:grpSp>
      <p:grpSp>
        <p:nvGrpSpPr>
          <p:cNvPr id="90" name="Google Shape;90;p16"/>
          <p:cNvGrpSpPr/>
          <p:nvPr/>
        </p:nvGrpSpPr>
        <p:grpSpPr>
          <a:xfrm>
            <a:off x="4934650" y="3092450"/>
            <a:ext cx="1865400" cy="1145500"/>
            <a:chOff x="4718737" y="2987063"/>
            <a:chExt cx="1865400" cy="1145500"/>
          </a:xfrm>
        </p:grpSpPr>
        <p:sp>
          <p:nvSpPr>
            <p:cNvPr id="91" name="Google Shape;91;p16"/>
            <p:cNvSpPr txBox="1"/>
            <p:nvPr/>
          </p:nvSpPr>
          <p:spPr>
            <a:xfrm>
              <a:off x="4718737" y="2987063"/>
              <a:ext cx="18654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666666"/>
                  </a:solidFill>
                  <a:latin typeface="Roboto"/>
                  <a:ea typeface="Roboto"/>
                  <a:cs typeface="Roboto"/>
                  <a:sym typeface="Roboto"/>
                </a:rPr>
                <a:t>Uma Democracia Racial</a:t>
              </a:r>
              <a:endParaRPr b="1" sz="1200">
                <a:solidFill>
                  <a:srgbClr val="666666"/>
                </a:solidFill>
                <a:latin typeface="Roboto"/>
                <a:ea typeface="Roboto"/>
                <a:cs typeface="Roboto"/>
                <a:sym typeface="Roboto"/>
              </a:endParaRPr>
            </a:p>
          </p:txBody>
        </p:sp>
        <p:sp>
          <p:nvSpPr>
            <p:cNvPr id="92" name="Google Shape;92;p16"/>
            <p:cNvSpPr txBox="1"/>
            <p:nvPr/>
          </p:nvSpPr>
          <p:spPr>
            <a:xfrm>
              <a:off x="4798670" y="3395163"/>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666666"/>
                  </a:solidFill>
                  <a:latin typeface="Roboto"/>
                  <a:ea typeface="Roboto"/>
                  <a:cs typeface="Roboto"/>
                  <a:sym typeface="Roboto"/>
                </a:rPr>
                <a:t>Gilberto Freyre and the 1940s</a:t>
              </a:r>
              <a:endParaRPr sz="800">
                <a:solidFill>
                  <a:srgbClr val="666666"/>
                </a:solidFill>
                <a:latin typeface="Roboto"/>
                <a:ea typeface="Roboto"/>
                <a:cs typeface="Roboto"/>
                <a:sym typeface="Roboto"/>
              </a:endParaRPr>
            </a:p>
          </p:txBody>
        </p:sp>
      </p:grpSp>
      <p:grpSp>
        <p:nvGrpSpPr>
          <p:cNvPr id="93" name="Google Shape;93;p16"/>
          <p:cNvGrpSpPr/>
          <p:nvPr/>
        </p:nvGrpSpPr>
        <p:grpSpPr>
          <a:xfrm>
            <a:off x="7309275" y="3228301"/>
            <a:ext cx="1567099" cy="976901"/>
            <a:chOff x="7057033" y="3310130"/>
            <a:chExt cx="1837808" cy="737005"/>
          </a:xfrm>
        </p:grpSpPr>
        <p:sp>
          <p:nvSpPr>
            <p:cNvPr id="94" name="Google Shape;94;p16"/>
            <p:cNvSpPr txBox="1"/>
            <p:nvPr/>
          </p:nvSpPr>
          <p:spPr>
            <a:xfrm>
              <a:off x="7057033" y="3310130"/>
              <a:ext cx="1837800" cy="2670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858585"/>
                  </a:solidFill>
                  <a:latin typeface="Roboto"/>
                  <a:ea typeface="Roboto"/>
                  <a:cs typeface="Roboto"/>
                  <a:sym typeface="Roboto"/>
                </a:rPr>
                <a:t>A Current Enigma?</a:t>
              </a:r>
              <a:endParaRPr b="1" sz="1200">
                <a:solidFill>
                  <a:srgbClr val="858585"/>
                </a:solidFill>
                <a:latin typeface="Roboto"/>
                <a:ea typeface="Roboto"/>
                <a:cs typeface="Roboto"/>
                <a:sym typeface="Roboto"/>
              </a:endParaRPr>
            </a:p>
          </p:txBody>
        </p:sp>
        <p:sp>
          <p:nvSpPr>
            <p:cNvPr id="95" name="Google Shape;95;p16"/>
            <p:cNvSpPr txBox="1"/>
            <p:nvPr/>
          </p:nvSpPr>
          <p:spPr>
            <a:xfrm>
              <a:off x="7057041" y="3547635"/>
              <a:ext cx="1837800" cy="499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858585"/>
                  </a:solidFill>
                  <a:latin typeface="Roboto"/>
                  <a:ea typeface="Roboto"/>
                  <a:cs typeface="Roboto"/>
                  <a:sym typeface="Roboto"/>
                </a:rPr>
                <a:t>Real world consequences</a:t>
              </a:r>
              <a:endParaRPr sz="800">
                <a:solidFill>
                  <a:srgbClr val="858585"/>
                </a:solidFill>
                <a:latin typeface="Roboto"/>
                <a:ea typeface="Roboto"/>
                <a:cs typeface="Roboto"/>
                <a:sym typeface="Roboto"/>
              </a:endParaRPr>
            </a:p>
          </p:txBody>
        </p:sp>
      </p:grpSp>
      <p:sp>
        <p:nvSpPr>
          <p:cNvPr id="96" name="Google Shape;96;p16"/>
          <p:cNvSpPr/>
          <p:nvPr/>
        </p:nvSpPr>
        <p:spPr>
          <a:xfrm>
            <a:off x="4533900" y="22481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6606525" y="2248124"/>
            <a:ext cx="594300" cy="36900"/>
          </a:xfrm>
          <a:prstGeom prst="roundRect">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16"/>
          <p:cNvPicPr preferRelativeResize="0"/>
          <p:nvPr/>
        </p:nvPicPr>
        <p:blipFill>
          <a:blip r:embed="rId3">
            <a:alphaModFix/>
          </a:blip>
          <a:stretch>
            <a:fillRect/>
          </a:stretch>
        </p:blipFill>
        <p:spPr>
          <a:xfrm>
            <a:off x="396525" y="1908388"/>
            <a:ext cx="1379296" cy="941375"/>
          </a:xfrm>
          <a:prstGeom prst="rect">
            <a:avLst/>
          </a:prstGeom>
          <a:noFill/>
          <a:ln>
            <a:noFill/>
          </a:ln>
        </p:spPr>
      </p:pic>
      <p:pic>
        <p:nvPicPr>
          <p:cNvPr id="99" name="Google Shape;99;p16"/>
          <p:cNvPicPr preferRelativeResize="0"/>
          <p:nvPr/>
        </p:nvPicPr>
        <p:blipFill>
          <a:blip r:embed="rId4">
            <a:alphaModFix/>
          </a:blip>
          <a:stretch>
            <a:fillRect/>
          </a:stretch>
        </p:blipFill>
        <p:spPr>
          <a:xfrm>
            <a:off x="2653525" y="1878236"/>
            <a:ext cx="1677996" cy="1001700"/>
          </a:xfrm>
          <a:prstGeom prst="rect">
            <a:avLst/>
          </a:prstGeom>
          <a:noFill/>
          <a:ln>
            <a:noFill/>
          </a:ln>
        </p:spPr>
      </p:pic>
      <p:pic>
        <p:nvPicPr>
          <p:cNvPr id="100" name="Google Shape;100;p16"/>
          <p:cNvPicPr preferRelativeResize="0"/>
          <p:nvPr/>
        </p:nvPicPr>
        <p:blipFill>
          <a:blip r:embed="rId5">
            <a:alphaModFix/>
          </a:blip>
          <a:stretch>
            <a:fillRect/>
          </a:stretch>
        </p:blipFill>
        <p:spPr>
          <a:xfrm>
            <a:off x="7403169" y="1878235"/>
            <a:ext cx="1379300" cy="1001697"/>
          </a:xfrm>
          <a:prstGeom prst="rect">
            <a:avLst/>
          </a:prstGeom>
          <a:noFill/>
          <a:ln>
            <a:noFill/>
          </a:ln>
        </p:spPr>
      </p:pic>
      <p:pic>
        <p:nvPicPr>
          <p:cNvPr id="101" name="Google Shape;101;p16"/>
          <p:cNvPicPr preferRelativeResize="0"/>
          <p:nvPr/>
        </p:nvPicPr>
        <p:blipFill>
          <a:blip r:embed="rId6">
            <a:alphaModFix/>
          </a:blip>
          <a:stretch>
            <a:fillRect/>
          </a:stretch>
        </p:blipFill>
        <p:spPr>
          <a:xfrm>
            <a:off x="5245236" y="1214650"/>
            <a:ext cx="1244246" cy="1772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Myth of </a:t>
            </a:r>
            <a:r>
              <a:rPr lang="en"/>
              <a:t>Brazilian</a:t>
            </a:r>
            <a:r>
              <a:rPr lang="en"/>
              <a:t> Racial Democracy </a:t>
            </a:r>
            <a:endParaRPr/>
          </a:p>
        </p:txBody>
      </p:sp>
      <p:sp>
        <p:nvSpPr>
          <p:cNvPr id="107" name="Google Shape;107;p17"/>
          <p:cNvSpPr txBox="1"/>
          <p:nvPr>
            <p:ph idx="1" type="body"/>
          </p:nvPr>
        </p:nvSpPr>
        <p:spPr>
          <a:xfrm>
            <a:off x="311700" y="1142750"/>
            <a:ext cx="5193600" cy="3882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There are no hard racial delineations or clear-cut indicators of racial purity </a:t>
            </a:r>
            <a:endParaRPr/>
          </a:p>
          <a:p>
            <a:pPr indent="-342900" lvl="0" marL="457200" rtl="0" algn="l">
              <a:spcBef>
                <a:spcPts val="0"/>
              </a:spcBef>
              <a:spcAft>
                <a:spcPts val="0"/>
              </a:spcAft>
              <a:buSzPts val="1800"/>
              <a:buChar char="●"/>
            </a:pPr>
            <a:r>
              <a:rPr lang="en"/>
              <a:t>The narrative of racial democracy involves the idea that Brazil is uniquely post-racial: </a:t>
            </a:r>
            <a:endParaRPr/>
          </a:p>
          <a:p>
            <a:pPr indent="-317500" lvl="1" marL="914400" rtl="0" algn="l">
              <a:spcBef>
                <a:spcPts val="0"/>
              </a:spcBef>
              <a:spcAft>
                <a:spcPts val="0"/>
              </a:spcAft>
              <a:buSzPts val="1400"/>
              <a:buChar char="○"/>
            </a:pPr>
            <a:r>
              <a:rPr lang="en"/>
              <a:t>“The discourse was that we don’t have race in Brazil, so you don’t have race problems in Brazil, and you don’t need to discuss the inequality.”</a:t>
            </a:r>
            <a:endParaRPr/>
          </a:p>
          <a:p>
            <a:pPr indent="-342900" lvl="0" marL="457200" rtl="0" algn="l">
              <a:spcBef>
                <a:spcPts val="0"/>
              </a:spcBef>
              <a:spcAft>
                <a:spcPts val="0"/>
              </a:spcAft>
              <a:buSzPts val="1800"/>
              <a:buChar char="●"/>
            </a:pPr>
            <a:r>
              <a:rPr lang="en"/>
              <a:t>In reality, the division of power and wealth operates along racial lines </a:t>
            </a:r>
            <a:endParaRPr/>
          </a:p>
        </p:txBody>
      </p:sp>
      <p:pic>
        <p:nvPicPr>
          <p:cNvPr id="108" name="Google Shape;108;p17"/>
          <p:cNvPicPr preferRelativeResize="0"/>
          <p:nvPr/>
        </p:nvPicPr>
        <p:blipFill>
          <a:blip r:embed="rId3">
            <a:alphaModFix/>
          </a:blip>
          <a:stretch>
            <a:fillRect/>
          </a:stretch>
        </p:blipFill>
        <p:spPr>
          <a:xfrm>
            <a:off x="5910100" y="1412699"/>
            <a:ext cx="3081500" cy="2796450"/>
          </a:xfrm>
          <a:prstGeom prst="rect">
            <a:avLst/>
          </a:prstGeom>
          <a:noFill/>
          <a:ln>
            <a:noFill/>
          </a:ln>
        </p:spPr>
      </p:pic>
      <p:sp>
        <p:nvSpPr>
          <p:cNvPr id="109" name="Google Shape;109;p17"/>
          <p:cNvSpPr txBox="1"/>
          <p:nvPr/>
        </p:nvSpPr>
        <p:spPr>
          <a:xfrm>
            <a:off x="6188375" y="4385400"/>
            <a:ext cx="3000000" cy="40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2"/>
                </a:solidFill>
                <a:latin typeface="Lato"/>
                <a:ea typeface="Lato"/>
                <a:cs typeface="Lato"/>
                <a:sym typeface="Lato"/>
              </a:rPr>
              <a:t>Race is a sliding continuum in Brazil</a:t>
            </a:r>
            <a:endParaRPr/>
          </a:p>
        </p:txBody>
      </p:sp>
      <p:pic>
        <p:nvPicPr>
          <p:cNvPr id="110" name="Google Shape;110;p17"/>
          <p:cNvPicPr preferRelativeResize="0"/>
          <p:nvPr/>
        </p:nvPicPr>
        <p:blipFill>
          <a:blip r:embed="rId4">
            <a:alphaModFix/>
          </a:blip>
          <a:stretch>
            <a:fillRect/>
          </a:stretch>
        </p:blipFill>
        <p:spPr>
          <a:xfrm>
            <a:off x="4116775" y="3564825"/>
            <a:ext cx="2071598" cy="138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8"/>
          <p:cNvSpPr txBox="1"/>
          <p:nvPr>
            <p:ph idx="1" type="subTitle"/>
          </p:nvPr>
        </p:nvSpPr>
        <p:spPr>
          <a:xfrm>
            <a:off x="437075" y="1899001"/>
            <a:ext cx="4045200" cy="13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in Brazil there is no such thing as racism.”</a:t>
            </a:r>
            <a:endParaRPr/>
          </a:p>
          <a:p>
            <a:pPr indent="0" lvl="0" marL="0" rtl="0" algn="l">
              <a:spcBef>
                <a:spcPts val="0"/>
              </a:spcBef>
              <a:spcAft>
                <a:spcPts val="0"/>
              </a:spcAft>
              <a:buNone/>
            </a:pPr>
            <a:r>
              <a:rPr lang="en"/>
              <a:t>– President Jair Bolsonaro </a:t>
            </a:r>
            <a:endParaRPr/>
          </a:p>
        </p:txBody>
      </p:sp>
      <p:pic>
        <p:nvPicPr>
          <p:cNvPr id="116" name="Google Shape;116;p18"/>
          <p:cNvPicPr preferRelativeResize="0"/>
          <p:nvPr/>
        </p:nvPicPr>
        <p:blipFill>
          <a:blip r:embed="rId3">
            <a:alphaModFix/>
          </a:blip>
          <a:stretch>
            <a:fillRect/>
          </a:stretch>
        </p:blipFill>
        <p:spPr>
          <a:xfrm>
            <a:off x="4965900" y="1292736"/>
            <a:ext cx="3837000" cy="25580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311700" y="262100"/>
            <a:ext cx="8520600" cy="10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Debunking Racial Democracy: Manifestations of Racial Consciousness  </a:t>
            </a:r>
            <a:endParaRPr/>
          </a:p>
        </p:txBody>
      </p:sp>
      <p:sp>
        <p:nvSpPr>
          <p:cNvPr id="122" name="Google Shape;122;p19"/>
          <p:cNvSpPr txBox="1"/>
          <p:nvPr>
            <p:ph idx="1" type="body"/>
          </p:nvPr>
        </p:nvSpPr>
        <p:spPr>
          <a:xfrm>
            <a:off x="311700" y="1474200"/>
            <a:ext cx="8304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“Pigmentocracy” </a:t>
            </a:r>
            <a:endParaRPr/>
          </a:p>
          <a:p>
            <a:pPr indent="-317500" lvl="1" marL="914400" rtl="0" algn="l">
              <a:spcBef>
                <a:spcPts val="0"/>
              </a:spcBef>
              <a:spcAft>
                <a:spcPts val="0"/>
              </a:spcAft>
              <a:buSzPts val="1400"/>
              <a:buChar char="○"/>
            </a:pPr>
            <a:r>
              <a:rPr lang="en"/>
              <a:t>80% of the the top 1% is white </a:t>
            </a:r>
            <a:endParaRPr/>
          </a:p>
          <a:p>
            <a:pPr indent="-317500" lvl="1" marL="914400" rtl="0" algn="l">
              <a:spcBef>
                <a:spcPts val="0"/>
              </a:spcBef>
              <a:spcAft>
                <a:spcPts val="0"/>
              </a:spcAft>
              <a:buSzPts val="1400"/>
              <a:buChar char="○"/>
            </a:pPr>
            <a:r>
              <a:rPr lang="en"/>
              <a:t>75% of the bottom 10% is black/mixed-race</a:t>
            </a:r>
            <a:endParaRPr/>
          </a:p>
          <a:p>
            <a:pPr indent="-317500" lvl="1" marL="914400" rtl="0" algn="l">
              <a:spcBef>
                <a:spcPts val="0"/>
              </a:spcBef>
              <a:spcAft>
                <a:spcPts val="0"/>
              </a:spcAft>
              <a:buSzPts val="1400"/>
              <a:buChar char="○"/>
            </a:pPr>
            <a:r>
              <a:rPr lang="en"/>
              <a:t>80% of the </a:t>
            </a:r>
            <a:r>
              <a:rPr lang="en"/>
              <a:t>Brazilian National Congress </a:t>
            </a:r>
            <a:r>
              <a:rPr lang="en"/>
              <a:t> is white </a:t>
            </a:r>
            <a:endParaRPr/>
          </a:p>
          <a:p>
            <a:pPr indent="-317500" lvl="1" marL="914400" rtl="0" algn="l">
              <a:spcBef>
                <a:spcPts val="0"/>
              </a:spcBef>
              <a:spcAft>
                <a:spcPts val="0"/>
              </a:spcAft>
              <a:buSzPts val="1400"/>
              <a:buChar char="○"/>
            </a:pPr>
            <a:r>
              <a:rPr lang="en"/>
              <a:t>0.2% of executives of Brazil’s 500-largest companies are black </a:t>
            </a:r>
            <a:endParaRPr/>
          </a:p>
          <a:p>
            <a:pPr indent="-342900" lvl="0" marL="457200" rtl="0" algn="l">
              <a:spcBef>
                <a:spcPts val="0"/>
              </a:spcBef>
              <a:spcAft>
                <a:spcPts val="0"/>
              </a:spcAft>
              <a:buSzPts val="1800"/>
              <a:buChar char="●"/>
            </a:pPr>
            <a:r>
              <a:rPr lang="en"/>
              <a:t>References to slave quarters (‘senzala’) are a common way of telling Brazilians of visible African decent to stay in their place </a:t>
            </a:r>
            <a:endParaRPr/>
          </a:p>
          <a:p>
            <a:pPr indent="-342900" lvl="0" marL="457200" rtl="0" algn="l">
              <a:spcBef>
                <a:spcPts val="0"/>
              </a:spcBef>
              <a:spcAft>
                <a:spcPts val="0"/>
              </a:spcAft>
              <a:buSzPts val="1800"/>
              <a:buChar char="●"/>
            </a:pPr>
            <a:r>
              <a:rPr lang="en"/>
              <a:t>Lack of media representation of dark skin tones </a:t>
            </a:r>
            <a:endParaRPr/>
          </a:p>
          <a:p>
            <a:pPr indent="-342900" lvl="0" marL="457200" rtl="0" algn="l">
              <a:spcBef>
                <a:spcPts val="0"/>
              </a:spcBef>
              <a:spcAft>
                <a:spcPts val="0"/>
              </a:spcAft>
              <a:buSzPts val="1800"/>
              <a:buChar char="●"/>
            </a:pPr>
            <a:r>
              <a:rPr lang="en"/>
              <a:t>“Embranquecer” – generational whitening </a:t>
            </a:r>
            <a:endParaRPr/>
          </a:p>
          <a:p>
            <a:pPr indent="-342900" lvl="0" marL="457200" rtl="0" algn="l">
              <a:spcBef>
                <a:spcPts val="0"/>
              </a:spcBef>
              <a:spcAft>
                <a:spcPts val="0"/>
              </a:spcAft>
              <a:buSzPts val="1800"/>
              <a:buChar char="●"/>
            </a:pPr>
            <a:r>
              <a:rPr lang="en"/>
              <a:t>Skin bleaching</a:t>
            </a: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Black Womanhood in Brazil </a:t>
            </a:r>
            <a:endParaRPr/>
          </a:p>
        </p:txBody>
      </p:sp>
      <p:sp>
        <p:nvSpPr>
          <p:cNvPr id="128" name="Google Shape;128;p20"/>
          <p:cNvSpPr txBox="1"/>
          <p:nvPr>
            <p:ph idx="1" type="body"/>
          </p:nvPr>
        </p:nvSpPr>
        <p:spPr>
          <a:xfrm>
            <a:off x="311700" y="1152475"/>
            <a:ext cx="4260300" cy="378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Afro-Brazilian women make huge contributions to Brazilian culture but are largely erased and excluded</a:t>
            </a:r>
            <a:endParaRPr sz="1800"/>
          </a:p>
          <a:p>
            <a:pPr indent="-342900" lvl="1" marL="914400" rtl="0" algn="l">
              <a:spcBef>
                <a:spcPts val="0"/>
              </a:spcBef>
              <a:spcAft>
                <a:spcPts val="0"/>
              </a:spcAft>
              <a:buSzPts val="1800"/>
              <a:buChar char="○"/>
            </a:pPr>
            <a:r>
              <a:rPr lang="en" sz="1800"/>
              <a:t>Ex) Carnival, Samba </a:t>
            </a:r>
            <a:endParaRPr sz="1800"/>
          </a:p>
          <a:p>
            <a:pPr indent="-342900" lvl="0" marL="457200" rtl="0" algn="l">
              <a:spcBef>
                <a:spcPts val="0"/>
              </a:spcBef>
              <a:spcAft>
                <a:spcPts val="0"/>
              </a:spcAft>
              <a:buSzPts val="1800"/>
              <a:buChar char="●"/>
            </a:pPr>
            <a:r>
              <a:rPr lang="en" sz="1800"/>
              <a:t>Typical image of black women is </a:t>
            </a:r>
            <a:r>
              <a:rPr lang="en" sz="1800"/>
              <a:t>associated</a:t>
            </a:r>
            <a:r>
              <a:rPr lang="en" sz="1800"/>
              <a:t> with domestic service or </a:t>
            </a:r>
            <a:r>
              <a:rPr lang="en" sz="1800"/>
              <a:t>prostitution</a:t>
            </a:r>
            <a:r>
              <a:rPr lang="en" sz="1800"/>
              <a:t>   </a:t>
            </a:r>
            <a:endParaRPr sz="1800"/>
          </a:p>
          <a:p>
            <a:pPr indent="-342900" lvl="0" marL="457200" rtl="0" algn="l">
              <a:spcBef>
                <a:spcPts val="0"/>
              </a:spcBef>
              <a:spcAft>
                <a:spcPts val="0"/>
              </a:spcAft>
              <a:buSzPts val="1800"/>
              <a:buChar char="●"/>
            </a:pPr>
            <a:r>
              <a:rPr lang="en" sz="1800"/>
              <a:t>Body politics and policing make it difficult for black women’s agency</a:t>
            </a:r>
            <a:endParaRPr sz="1800"/>
          </a:p>
          <a:p>
            <a:pPr indent="-342900" lvl="1" marL="914400" rtl="0" algn="l">
              <a:spcBef>
                <a:spcPts val="0"/>
              </a:spcBef>
              <a:spcAft>
                <a:spcPts val="0"/>
              </a:spcAft>
              <a:buSzPts val="1800"/>
              <a:buChar char="○"/>
            </a:pPr>
            <a:r>
              <a:rPr lang="en" sz="1800"/>
              <a:t>Ex) Natural Hair Movement </a:t>
            </a:r>
            <a:endParaRPr sz="1800"/>
          </a:p>
        </p:txBody>
      </p:sp>
      <p:pic>
        <p:nvPicPr>
          <p:cNvPr id="129" name="Google Shape;129;p20"/>
          <p:cNvPicPr preferRelativeResize="0"/>
          <p:nvPr/>
        </p:nvPicPr>
        <p:blipFill rotWithShape="1">
          <a:blip r:embed="rId3">
            <a:alphaModFix/>
          </a:blip>
          <a:srcRect b="0" l="1487" r="0" t="0"/>
          <a:stretch/>
        </p:blipFill>
        <p:spPr>
          <a:xfrm>
            <a:off x="4572000" y="1184275"/>
            <a:ext cx="4260300" cy="3352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Nayara Justino ‘Too Black’ to Be Globeleza Carnival Queen </a:t>
            </a:r>
            <a:endParaRPr sz="2400"/>
          </a:p>
        </p:txBody>
      </p:sp>
      <p:pic>
        <p:nvPicPr>
          <p:cNvPr descr="Nayara Justino thought her dreams had come true when she was selected as the Globeleza carnival queen in 2013 after a public vote on one of Brazil’s biggest TV shows.&#10;Subscribe to The Guardian ► http://is.gd/subscribeguardian&#10;But some regarded her complexion to be too dark to be an acceptable queen. Nayara and her family wonder what this says about racial roles in modern Brazil&#10;&#10;This is the NHS ► http://www.theguardian.com/society/series/this-is-the-nhs&#10;&#10;Guardian website ► http://is.gd/guardianhome&#10;&#10;Suggested videos:&#10;Nas presents the real hip hop ► http://bit.ly/NasHipHopDoc &#10;&#10;Guardian playlists:&#10;&#10;Comment is Free ► http://is.gd/cifplaylist&#10;Guardian Docs ► http://is.gd/guardiandocs&#10;Guardian Features ► https://goo.gl/JThOzd &#10;Guardian Animations &amp; Explanations ►http://is.gd/explainers&#10;Guardian Investigations ► http://is.gd/guardianinvestigations&#10;The Global Migration Crisis ► http://is.gd/RefugeeCrisis&#10;Anywhere but Westminster ► https://goo.gl/rgH1ri&#10;Casetteboy remix the news ► http://ow.ly/TUqey&#10;&#10;More Guardian videos:&#10;&#10;We Walk Together ► http://bit.ly/WeWalkTogetherFilm&#10;Everyday racism - Akala ► http://bit.ly/akalacif&#10;Pretty Radical ► http://is.gd/PrettyRadical1&#10;Capitalism is failing - Paul Mason ► http://is.gd/MasonCif&#10;My life as a female bodybuilder ► https://goo.gl/4U4jHt&#10;After Banksy: the parkour guide to Gaza ► http://ow.ly/TUpgj&#10;If I Die On Mars ► http://is.gd/IfIDieOnMars&#10;Revenge Porn: Chrissy Chambers and her search for justice ► http://ow.ly/TUoOs&#10;Mos Def force fed in Gitmo procedure ► http://is.gd/mosdef&#10;Edward Snowden interview ► http://is.gd/snowdeninterview2014&#10;Bangladeshi Sex Workers take steroids ► http://is.gd/sexworkers&#10;&#10;Other Guardian channels on YouTube:&#10;&#10;Guardian Football ► http://is.gd/guardianfootball&#10;Guardian Music ► http://is.gd/guardianYTmusic&#10;Guardian Australia ► http://is.gd/guardianaustralia&#10;Guardian Tech ► http://is.gd/guardiantech&#10;Guardian Culture ► http://is.gd/guardianculture&#10;Guardian Wires ► http://is.gd/guardianwires&#10;Guardian Food ► http://is.gd/guardianfood" id="135" name="Google Shape;135;p21" title="Too black for Brazil | Guardian Docs">
            <a:hlinkClick r:id="rId3"/>
          </p:cNvPr>
          <p:cNvPicPr preferRelativeResize="0"/>
          <p:nvPr/>
        </p:nvPicPr>
        <p:blipFill>
          <a:blip r:embed="rId4">
            <a:alphaModFix/>
          </a:blip>
          <a:stretch>
            <a:fillRect/>
          </a:stretch>
        </p:blipFill>
        <p:spPr>
          <a:xfrm>
            <a:off x="1890229" y="1017450"/>
            <a:ext cx="5363533" cy="4022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