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aleway"/>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italic.fntdata"/><Relationship Id="rId25" Type="http://schemas.openxmlformats.org/officeDocument/2006/relationships/font" Target="fonts/Raleway-bold.fntdata"/><Relationship Id="rId28" Type="http://schemas.openxmlformats.org/officeDocument/2006/relationships/font" Target="fonts/Lato-regular.fntdata"/><Relationship Id="rId27"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b26ddae2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b26ddae2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50"/>
              <a:t>Manley focused on these policy issues in relation to how they affected working class women </a:t>
            </a:r>
            <a:endParaRPr sz="1350"/>
          </a:p>
          <a:p>
            <a:pPr indent="0" lvl="0" marL="0" rtl="0" algn="l">
              <a:spcBef>
                <a:spcPts val="0"/>
              </a:spcBef>
              <a:spcAft>
                <a:spcPts val="0"/>
              </a:spcAft>
              <a:buNone/>
            </a:pPr>
            <a:r>
              <a:rPr lang="en" sz="1350"/>
              <a:t>“The people closest to the pain should be closest to the power.”</a:t>
            </a:r>
            <a:endParaRPr sz="1350"/>
          </a:p>
          <a:p>
            <a:pPr indent="0" lvl="0" marL="0" rtl="0" algn="l">
              <a:spcBef>
                <a:spcPts val="0"/>
              </a:spcBef>
              <a:spcAft>
                <a:spcPts val="0"/>
              </a:spcAft>
              <a:buNone/>
            </a:pPr>
            <a:r>
              <a:t/>
            </a:r>
            <a:endParaRPr sz="1350"/>
          </a:p>
          <a:p>
            <a:pPr indent="0" lvl="0" marL="0" rtl="0" algn="l">
              <a:spcBef>
                <a:spcPts val="0"/>
              </a:spcBef>
              <a:spcAft>
                <a:spcPts val="0"/>
              </a:spcAft>
              <a:buNone/>
            </a:pPr>
            <a:r>
              <a:rPr lang="en" sz="1350"/>
              <a:t>Democratic</a:t>
            </a:r>
            <a:r>
              <a:rPr lang="en" sz="1350"/>
              <a:t> socialism- belief that capitalism goes against the values of freedom and equality-- important for a newly independent nation in Manley’s eyes</a:t>
            </a:r>
            <a:endParaRPr sz="1350"/>
          </a:p>
          <a:p>
            <a:pPr indent="0" lvl="0" marL="0" rtl="0" algn="l">
              <a:spcBef>
                <a:spcPts val="0"/>
              </a:spcBef>
              <a:spcAft>
                <a:spcPts val="0"/>
              </a:spcAft>
              <a:buNone/>
            </a:pPr>
            <a:r>
              <a:rPr lang="en" sz="1350"/>
              <a:t>	-- pushing democracy into economics</a:t>
            </a:r>
            <a:endParaRPr sz="1350"/>
          </a:p>
          <a:p>
            <a:pPr indent="0" lvl="0" marL="0" rtl="0" algn="l">
              <a:spcBef>
                <a:spcPts val="0"/>
              </a:spcBef>
              <a:spcAft>
                <a:spcPts val="0"/>
              </a:spcAft>
              <a:buNone/>
            </a:pPr>
            <a:r>
              <a:rPr lang="en" sz="1350"/>
              <a:t>	-- </a:t>
            </a:r>
            <a:r>
              <a:rPr lang="en" sz="1350"/>
              <a:t>collective</a:t>
            </a:r>
            <a:r>
              <a:rPr lang="en" sz="1350"/>
              <a:t> </a:t>
            </a:r>
            <a:r>
              <a:rPr lang="en" sz="1350"/>
              <a:t>ownership</a:t>
            </a:r>
            <a:r>
              <a:rPr lang="en" sz="1350"/>
              <a:t> </a:t>
            </a:r>
            <a:endParaRPr sz="135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b26ddae29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b26ddae29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at 4:00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6b2126a4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6b2126a4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if these roles are a part of a larger gender role. Is someone’s change discounted because of their role as a first lady?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6b26ddae2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6b26ddae2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6b26ddae2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6b26ddae2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
            </a:r>
            <a:r>
              <a:rPr lang="en"/>
              <a:t>on seat in 2018-- so recent but how many of us have hear about her?</a:t>
            </a:r>
            <a:endParaRPr/>
          </a:p>
          <a:p>
            <a:pPr indent="0" lvl="0" marL="0" rtl="0" algn="l">
              <a:spcBef>
                <a:spcPts val="0"/>
              </a:spcBef>
              <a:spcAft>
                <a:spcPts val="0"/>
              </a:spcAft>
              <a:buNone/>
            </a:pPr>
            <a:r>
              <a:rPr lang="en"/>
              <a:t>Talk about how homosexuality is illegal in barbados.</a:t>
            </a:r>
            <a:endParaRPr/>
          </a:p>
          <a:p>
            <a:pPr indent="0" lvl="0" marL="0" rtl="0" algn="l">
              <a:spcBef>
                <a:spcPts val="0"/>
              </a:spcBef>
              <a:spcAft>
                <a:spcPts val="0"/>
              </a:spcAft>
              <a:buNone/>
            </a:pPr>
            <a:r>
              <a:rPr lang="en"/>
              <a:t>Redistributing wealth, state regulations to help </a:t>
            </a:r>
            <a:r>
              <a:rPr lang="en"/>
              <a:t>counterbalance</a:t>
            </a:r>
            <a:r>
              <a:rPr lang="en"/>
              <a:t> economic </a:t>
            </a:r>
            <a:r>
              <a:rPr lang="en"/>
              <a:t>inequality</a:t>
            </a:r>
            <a:endParaRPr/>
          </a:p>
          <a:p>
            <a:pPr indent="0" lvl="0" marL="0" rtl="0" algn="l">
              <a:spcBef>
                <a:spcPts val="0"/>
              </a:spcBef>
              <a:spcAft>
                <a:spcPts val="0"/>
              </a:spcAft>
              <a:buNone/>
            </a:pPr>
            <a:r>
              <a:rPr lang="en"/>
              <a:t>Burden should be shared by all not some -- relation to Manley</a:t>
            </a:r>
            <a:r>
              <a:rPr lang="en"/>
              <a:t> </a:t>
            </a:r>
            <a:endParaRPr/>
          </a:p>
          <a:p>
            <a:pPr indent="0" lvl="0" marL="0" rtl="0" algn="l">
              <a:spcBef>
                <a:spcPts val="0"/>
              </a:spcBef>
              <a:spcAft>
                <a:spcPts val="0"/>
              </a:spcAft>
              <a:buNone/>
            </a:pPr>
            <a:r>
              <a:rPr lang="en"/>
              <a:t>Social welfare programs --- following trend of putting social justice at the forefront of policy in some way for women in politics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6b26ddae26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6b26ddae26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70c09cdd63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0c09cdd6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-Parliamentary secretary in Office of Prime Minister during Michael Manley administration</a:t>
            </a:r>
            <a:endParaRPr/>
          </a:p>
          <a:p>
            <a:pPr indent="0" lvl="0" marL="0" rtl="0" algn="l">
              <a:spcBef>
                <a:spcPts val="0"/>
              </a:spcBef>
              <a:spcAft>
                <a:spcPts val="0"/>
              </a:spcAft>
              <a:buNone/>
            </a:pPr>
            <a:r>
              <a:rPr lang="en"/>
              <a:t>Prime Minister Campaign “Come to Mama”.</a:t>
            </a:r>
            <a:endParaRPr/>
          </a:p>
          <a:p>
            <a:pPr indent="0" lvl="0" marL="0" rtl="0" algn="l">
              <a:spcBef>
                <a:spcPts val="0"/>
              </a:spcBef>
              <a:spcAft>
                <a:spcPts val="0"/>
              </a:spcAft>
              <a:buNone/>
            </a:pPr>
            <a:r>
              <a:rPr lang="en"/>
              <a:t>Before she became prime minister, she was minister of labour and welfare/Labor social security and sports, tourism and sports.</a:t>
            </a:r>
            <a:endParaRPr/>
          </a:p>
          <a:p>
            <a:pPr indent="0" lvl="0" marL="0" rtl="0" algn="l">
              <a:spcBef>
                <a:spcPts val="0"/>
              </a:spcBef>
              <a:spcAft>
                <a:spcPts val="0"/>
              </a:spcAft>
              <a:buNone/>
            </a:pPr>
            <a:r>
              <a:rPr lang="en"/>
              <a:t> Criticized for being unqualified for prime minister. -Modest education, undistinguished performance in parliament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70c09cdd63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0c09cdd63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 words were distorted and enhanced to make her appear mad. Appealed to class prejudice of Jamaica</a:t>
            </a:r>
            <a:endParaRPr/>
          </a:p>
          <a:p>
            <a:pPr indent="0" lvl="0" marL="0" rtl="0" algn="l">
              <a:spcBef>
                <a:spcPts val="0"/>
              </a:spcBef>
              <a:spcAft>
                <a:spcPts val="0"/>
              </a:spcAft>
              <a:buNone/>
            </a:pPr>
            <a:r>
              <a:rPr lang="en"/>
              <a:t>-She was then seen as a virago </a:t>
            </a:r>
            <a:endParaRPr/>
          </a:p>
          <a:p>
            <a:pPr indent="0" lvl="0" marL="0" rtl="0" algn="l">
              <a:spcBef>
                <a:spcPts val="0"/>
              </a:spcBef>
              <a:spcAft>
                <a:spcPts val="0"/>
              </a:spcAft>
              <a:buNone/>
            </a:pPr>
            <a:r>
              <a:rPr lang="en"/>
              <a:t>-Very contrast from her Motherly image before</a:t>
            </a:r>
            <a:endParaRPr/>
          </a:p>
          <a:p>
            <a:pPr indent="0" lvl="0" marL="0" rtl="0" algn="l">
              <a:spcBef>
                <a:spcPts val="0"/>
              </a:spcBef>
              <a:spcAft>
                <a:spcPts val="0"/>
              </a:spcAft>
              <a:buNone/>
            </a:pPr>
            <a:r>
              <a:rPr lang="en"/>
              <a:t>-Even people apart of the PNP were convinced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6b26ddae2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b26ddae2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you they have the space to make their own agendas and choose the issues that they want to advocate for? Does intersectionality of being a black women confine you to being an advocate for ONLY black advancement or ONLY women’s rights?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0c09cdd6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0c09cdd6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anti colonial period was known as the carribean labour unrest. This feud between the two parties has resulted in violence and warfare in Kingston. Created political driven gangs. Both parties think the other is controlled by foreign elements.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Norman Manley founded PNP (1938) and his cousin Alexander Bustamante founded JLP (1943) -- Manley family being very political </a:t>
            </a:r>
            <a:endParaRPr/>
          </a:p>
          <a:p>
            <a:pPr indent="0" lvl="0" marL="0" rtl="0" algn="l">
              <a:spcBef>
                <a:spcPts val="0"/>
              </a:spcBef>
              <a:spcAft>
                <a:spcPts val="0"/>
              </a:spcAft>
              <a:buNone/>
            </a:pPr>
            <a:r>
              <a:rPr lang="en"/>
              <a:t>	-- manley was prime minister but under colonial rule still so many see Bustamante as the first real prime </a:t>
            </a:r>
            <a:r>
              <a:rPr lang="en"/>
              <a:t>minister</a:t>
            </a:r>
            <a:r>
              <a:rPr lang="en"/>
              <a:t> since it was after independence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Jamaican became officially independent in 1962, parties formed a bit earlier than independence because WW2 really broke down british colonial </a:t>
            </a:r>
            <a:r>
              <a:rPr lang="en"/>
              <a:t>influence, but it still took a few years for full liberation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PNP- coalition of classes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b26ddae2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b26ddae2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Pg- 18, 44, 63,66</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Socialization -- mom saying that nothing black was good </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For a long time she felt unattractive to men </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Class- quest for women to gain economic independence </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	-- class difference made marriage and relationships different</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	-- marry man for economic prospects through necessity at a certain class level</a:t>
            </a:r>
            <a:endParaRPr sz="1300">
              <a:solidFill>
                <a:schemeClr val="accent1"/>
              </a:solidFill>
              <a:latin typeface="Lato"/>
              <a:ea typeface="Lato"/>
              <a:cs typeface="Lato"/>
              <a:sym typeface="Lato"/>
            </a:endParaRPr>
          </a:p>
          <a:p>
            <a:pPr indent="0" lvl="0" marL="0" rtl="0" algn="l">
              <a:lnSpc>
                <a:spcPct val="100000"/>
              </a:lnSpc>
              <a:spcBef>
                <a:spcPts val="0"/>
              </a:spcBef>
              <a:spcAft>
                <a:spcPts val="0"/>
              </a:spcAft>
              <a:buNone/>
            </a:pPr>
            <a:r>
              <a:rPr lang="en" sz="1300">
                <a:solidFill>
                  <a:schemeClr val="accent1"/>
                </a:solidFill>
                <a:latin typeface="Lato"/>
                <a:ea typeface="Lato"/>
                <a:cs typeface="Lato"/>
                <a:sym typeface="Lato"/>
              </a:rPr>
              <a:t>	-- women being the money managers across class levels </a:t>
            </a:r>
            <a:endParaRPr sz="1300">
              <a:solidFill>
                <a:schemeClr val="accent1"/>
              </a:solidFill>
              <a:latin typeface="Lato"/>
              <a:ea typeface="Lato"/>
              <a:cs typeface="Lato"/>
              <a:sym typeface="Lato"/>
            </a:endParaRPr>
          </a:p>
          <a:p>
            <a:pPr indent="0" lvl="0" marL="0" rtl="0" algn="l">
              <a:lnSpc>
                <a:spcPct val="115000"/>
              </a:lnSpc>
              <a:spcBef>
                <a:spcPts val="0"/>
              </a:spcBef>
              <a:spcAft>
                <a:spcPts val="0"/>
              </a:spcAft>
              <a:buNone/>
            </a:pPr>
            <a:r>
              <a:rPr lang="en" sz="1300">
                <a:solidFill>
                  <a:schemeClr val="accent1"/>
                </a:solidFill>
                <a:latin typeface="Lato"/>
                <a:ea typeface="Lato"/>
                <a:cs typeface="Lato"/>
                <a:sym typeface="Lato"/>
              </a:rPr>
              <a:t>What people bring to a relationship-- turning back on class </a:t>
            </a:r>
            <a:endParaRPr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accent1"/>
                </a:solidFill>
                <a:latin typeface="Lato"/>
                <a:ea typeface="Lato"/>
                <a:cs typeface="Lato"/>
                <a:sym typeface="Lato"/>
              </a:rPr>
              <a:t>“Education as the only way to negotiate your place out of poverty” Manley</a:t>
            </a:r>
            <a:endParaRPr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accent1"/>
                </a:solidFill>
                <a:latin typeface="Lato"/>
                <a:ea typeface="Lato"/>
                <a:cs typeface="Lato"/>
                <a:sym typeface="Lato"/>
              </a:rPr>
              <a:t>Jamaica 78% black but even more complex when you break that down with different complexions</a:t>
            </a:r>
            <a:endParaRPr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accent1"/>
                </a:solidFill>
                <a:latin typeface="Lato"/>
                <a:ea typeface="Lato"/>
                <a:cs typeface="Lato"/>
                <a:sym typeface="Lato"/>
              </a:rPr>
              <a:t>75% lower class, 19 percent middle class-- effect of huge middle class- steps away from stability but fresh out of recession and post independence</a:t>
            </a:r>
            <a:endParaRPr sz="1300">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300">
                <a:solidFill>
                  <a:schemeClr val="accent1"/>
                </a:solidFill>
                <a:latin typeface="Lato"/>
                <a:ea typeface="Lato"/>
                <a:cs typeface="Lato"/>
                <a:sym typeface="Lato"/>
              </a:rPr>
              <a:t>Class more prevalent than race</a:t>
            </a:r>
            <a:endParaRPr sz="1300">
              <a:solidFill>
                <a:schemeClr val="accent1"/>
              </a:solidFill>
              <a:latin typeface="Lato"/>
              <a:ea typeface="Lato"/>
              <a:cs typeface="Lato"/>
              <a:sym typeface="Lato"/>
            </a:endParaRPr>
          </a:p>
          <a:p>
            <a:pPr indent="0" lvl="0" marL="0" rtl="0" algn="l">
              <a:lnSpc>
                <a:spcPct val="115000"/>
              </a:lnSpc>
              <a:spcBef>
                <a:spcPts val="1600"/>
              </a:spcBef>
              <a:spcAft>
                <a:spcPts val="1600"/>
              </a:spcAft>
              <a:buNone/>
            </a:pPr>
            <a:r>
              <a:rPr lang="en" sz="1300">
                <a:solidFill>
                  <a:schemeClr val="accent1"/>
                </a:solidFill>
                <a:latin typeface="Lato"/>
                <a:ea typeface="Lato"/>
                <a:cs typeface="Lato"/>
                <a:sym typeface="Lato"/>
              </a:rPr>
              <a:t>Huge black middle class </a:t>
            </a:r>
            <a:endParaRPr sz="1300">
              <a:solidFill>
                <a:schemeClr val="accent1"/>
              </a:solidFill>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b26ddae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b26ddae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 life and professional had to intersect. </a:t>
            </a:r>
            <a:endParaRPr/>
          </a:p>
          <a:p>
            <a:pPr indent="0" lvl="0" marL="0" rtl="0" algn="l">
              <a:spcBef>
                <a:spcPts val="0"/>
              </a:spcBef>
              <a:spcAft>
                <a:spcPts val="0"/>
              </a:spcAft>
              <a:buNone/>
            </a:pPr>
            <a:r>
              <a:rPr lang="en"/>
              <a:t>Michael married Beverley and as a result could win over darker skinned women.</a:t>
            </a:r>
            <a:endParaRPr/>
          </a:p>
          <a:p>
            <a:pPr indent="0" lvl="0" marL="0" rtl="0" algn="l">
              <a:spcBef>
                <a:spcPts val="0"/>
              </a:spcBef>
              <a:spcAft>
                <a:spcPts val="0"/>
              </a:spcAft>
              <a:buNone/>
            </a:pPr>
            <a:r>
              <a:rPr lang="en"/>
              <a:t>Detached fathering she saw in her father and in Michael (taking notes during meetings to remember them and seeing family once a week)</a:t>
            </a:r>
            <a:endParaRPr/>
          </a:p>
          <a:p>
            <a:pPr indent="0" lvl="0" marL="0" rtl="0" algn="l">
              <a:spcBef>
                <a:spcPts val="0"/>
              </a:spcBef>
              <a:spcAft>
                <a:spcPts val="0"/>
              </a:spcAft>
              <a:buNone/>
            </a:pPr>
            <a:r>
              <a:rPr lang="en"/>
              <a:t>MOBILITY-- “To be black, working class, and have ‘bad hair’ meant you had three strikes </a:t>
            </a:r>
            <a:endParaRPr/>
          </a:p>
          <a:p>
            <a:pPr indent="0" lvl="0" marL="0" rtl="0" algn="l">
              <a:spcBef>
                <a:spcPts val="0"/>
              </a:spcBef>
              <a:spcAft>
                <a:spcPts val="0"/>
              </a:spcAft>
              <a:buNone/>
            </a:pPr>
            <a:r>
              <a:rPr lang="en"/>
              <a:t>Manley dismanteld eurocentic beauty standards; Black Power Movement</a:t>
            </a:r>
            <a:endParaRPr/>
          </a:p>
          <a:p>
            <a:pPr indent="0" lvl="0" marL="0" rtl="0" algn="l">
              <a:spcBef>
                <a:spcPts val="0"/>
              </a:spcBef>
              <a:spcAft>
                <a:spcPts val="0"/>
              </a:spcAft>
              <a:buNone/>
            </a:pPr>
            <a:r>
              <a:rPr lang="en"/>
              <a:t>MARRIAGE-- Opposition from Jamaican people on her role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b26ddae2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b26ddae2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6b26ddae2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6b26ddae2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Always question of political figures race and used it to discredit them.</a:t>
            </a:r>
            <a:endParaRPr/>
          </a:p>
          <a:p>
            <a:pPr indent="0" lvl="0" marL="0" rtl="0" algn="l">
              <a:spcBef>
                <a:spcPts val="0"/>
              </a:spcBef>
              <a:spcAft>
                <a:spcPts val="0"/>
              </a:spcAft>
              <a:buNone/>
            </a:pPr>
            <a:r>
              <a:rPr lang="en"/>
              <a:t>Beverley is a black woman, so it helped Michael in the election win the darker skin vote.</a:t>
            </a:r>
            <a:endParaRPr/>
          </a:p>
          <a:p>
            <a:pPr indent="0" lvl="0" marL="0" rtl="0" algn="l">
              <a:spcBef>
                <a:spcPts val="0"/>
              </a:spcBef>
              <a:spcAft>
                <a:spcPts val="0"/>
              </a:spcAft>
              <a:buNone/>
            </a:pPr>
            <a:r>
              <a:rPr lang="en"/>
              <a:t>Michelle is a Black darker skinned woman. So how does that affect how she is seen in public eye?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6b26ddae2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6b26ddae2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1" marL="914400" rtl="0" algn="l">
              <a:lnSpc>
                <a:spcPct val="115000"/>
              </a:lnSpc>
              <a:spcBef>
                <a:spcPts val="0"/>
              </a:spcBef>
              <a:spcAft>
                <a:spcPts val="0"/>
              </a:spcAft>
              <a:buClr>
                <a:schemeClr val="accent1"/>
              </a:buClr>
              <a:buSzPts val="1100"/>
              <a:buFont typeface="Lato"/>
              <a:buChar char="○"/>
            </a:pPr>
            <a:r>
              <a:rPr lang="en">
                <a:solidFill>
                  <a:schemeClr val="accent1"/>
                </a:solidFill>
                <a:latin typeface="Lato"/>
                <a:ea typeface="Lato"/>
                <a:cs typeface="Lato"/>
                <a:sym typeface="Lato"/>
              </a:rPr>
              <a:t>Gives them and their movements credibility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b26ddae2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b26ddae2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Beverley shaped michael as a political candidate. Gave him speech practice.</a:t>
            </a:r>
            <a:endParaRPr/>
          </a:p>
          <a:p>
            <a:pPr indent="0" lvl="0" marL="0" rtl="0" algn="l">
              <a:spcBef>
                <a:spcPts val="0"/>
              </a:spcBef>
              <a:spcAft>
                <a:spcPts val="0"/>
              </a:spcAft>
              <a:buNone/>
            </a:pPr>
            <a:r>
              <a:rPr lang="en"/>
              <a:t>-The fact that all these women stayed by them even in infidelity. Helped their image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b26ddae2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b26ddae2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vT7rV9YAIYQ"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d3eQ0mBZO3A"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youtube.com/watch?v=SacTRnynF4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youtube.com/watch?v=r1jCI0NTl6s"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Caribbean Women &amp;</a:t>
            </a:r>
            <a:endParaRPr/>
          </a:p>
          <a:p>
            <a:pPr indent="0" lvl="0" marL="0" rtl="0" algn="l">
              <a:spcBef>
                <a:spcPts val="0"/>
              </a:spcBef>
              <a:spcAft>
                <a:spcPts val="0"/>
              </a:spcAft>
              <a:buNone/>
            </a:pPr>
            <a:r>
              <a:rPr lang="en"/>
              <a:t>First Lady Issue</a:t>
            </a:r>
            <a:r>
              <a:rPr lang="en"/>
              <a:t> </a:t>
            </a:r>
            <a:endParaRPr/>
          </a:p>
        </p:txBody>
      </p:sp>
      <p:sp>
        <p:nvSpPr>
          <p:cNvPr id="87" name="Google Shape;87;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La’Treil Allen, Theresa Grace &amp; Sydney Gates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Lady Themes &amp; Issues: </a:t>
            </a:r>
            <a:endParaRPr/>
          </a:p>
        </p:txBody>
      </p:sp>
      <p:sp>
        <p:nvSpPr>
          <p:cNvPr id="153" name="Google Shape;153;p22"/>
          <p:cNvSpPr txBox="1"/>
          <p:nvPr>
            <p:ph idx="1" type="body"/>
          </p:nvPr>
        </p:nvSpPr>
        <p:spPr>
          <a:xfrm>
            <a:off x="729450" y="1968350"/>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aleway"/>
                <a:ea typeface="Raleway"/>
                <a:cs typeface="Raleway"/>
                <a:sym typeface="Raleway"/>
              </a:rPr>
              <a:t>T</a:t>
            </a:r>
            <a:r>
              <a:rPr lang="en" sz="1800">
                <a:latin typeface="Raleway"/>
                <a:ea typeface="Raleway"/>
                <a:cs typeface="Raleway"/>
                <a:sym typeface="Raleway"/>
              </a:rPr>
              <a:t>hemes</a:t>
            </a:r>
            <a:endParaRPr sz="1800">
              <a:latin typeface="Raleway"/>
              <a:ea typeface="Raleway"/>
              <a:cs typeface="Raleway"/>
              <a:sym typeface="Raleway"/>
            </a:endParaRPr>
          </a:p>
          <a:p>
            <a:pPr indent="-342900" lvl="0" marL="457200" rtl="0" algn="l">
              <a:spcBef>
                <a:spcPts val="1600"/>
              </a:spcBef>
              <a:spcAft>
                <a:spcPts val="0"/>
              </a:spcAft>
              <a:buSzPts val="1800"/>
              <a:buFont typeface="Raleway"/>
              <a:buChar char="●"/>
            </a:pPr>
            <a:r>
              <a:rPr lang="en" sz="1800">
                <a:latin typeface="Raleway"/>
                <a:ea typeface="Raleway"/>
                <a:cs typeface="Raleway"/>
                <a:sym typeface="Raleway"/>
              </a:rPr>
              <a:t>Advocate for </a:t>
            </a:r>
            <a:r>
              <a:rPr i="1" lang="en" sz="1800">
                <a:latin typeface="Raleway"/>
                <a:ea typeface="Raleway"/>
                <a:cs typeface="Raleway"/>
                <a:sym typeface="Raleway"/>
              </a:rPr>
              <a:t>social</a:t>
            </a:r>
            <a:r>
              <a:rPr lang="en" sz="1800">
                <a:latin typeface="Raleway"/>
                <a:ea typeface="Raleway"/>
                <a:cs typeface="Raleway"/>
                <a:sym typeface="Raleway"/>
              </a:rPr>
              <a:t> issues</a:t>
            </a:r>
            <a:endParaRPr sz="1800">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Seen as more suitable responsibilities for women</a:t>
            </a:r>
            <a:endParaRPr sz="1800">
              <a:latin typeface="Raleway"/>
              <a:ea typeface="Raleway"/>
              <a:cs typeface="Raleway"/>
              <a:sym typeface="Raleway"/>
            </a:endParaRPr>
          </a:p>
          <a:p>
            <a:pPr indent="0" lvl="0" marL="914400" rtl="0" algn="l">
              <a:spcBef>
                <a:spcPts val="1600"/>
              </a:spcBef>
              <a:spcAft>
                <a:spcPts val="0"/>
              </a:spcAft>
              <a:buNone/>
            </a:pPr>
            <a:r>
              <a:t/>
            </a:r>
            <a:endParaRPr sz="1800">
              <a:latin typeface="Raleway"/>
              <a:ea typeface="Raleway"/>
              <a:cs typeface="Raleway"/>
              <a:sym typeface="Raleway"/>
            </a:endParaRPr>
          </a:p>
          <a:p>
            <a:pPr indent="0" lvl="0" marL="0" rtl="0" algn="l">
              <a:spcBef>
                <a:spcPts val="1600"/>
              </a:spcBef>
              <a:spcAft>
                <a:spcPts val="0"/>
              </a:spcAft>
              <a:buNone/>
            </a:pPr>
            <a:r>
              <a:t/>
            </a:r>
            <a:endParaRPr sz="1800">
              <a:latin typeface="Raleway"/>
              <a:ea typeface="Raleway"/>
              <a:cs typeface="Raleway"/>
              <a:sym typeface="Raleway"/>
            </a:endParaRPr>
          </a:p>
          <a:p>
            <a:pPr indent="0" lvl="0" marL="0" rtl="0" algn="l">
              <a:spcBef>
                <a:spcPts val="1600"/>
              </a:spcBef>
              <a:spcAft>
                <a:spcPts val="1600"/>
              </a:spcAft>
              <a:buNone/>
            </a:pPr>
            <a:r>
              <a:t/>
            </a:r>
            <a:endParaRPr sz="1800">
              <a:latin typeface="Raleway"/>
              <a:ea typeface="Raleway"/>
              <a:cs typeface="Raleway"/>
              <a:sym typeface="Raleway"/>
            </a:endParaRPr>
          </a:p>
        </p:txBody>
      </p:sp>
      <p:sp>
        <p:nvSpPr>
          <p:cNvPr id="154" name="Google Shape;154;p22"/>
          <p:cNvSpPr txBox="1"/>
          <p:nvPr>
            <p:ph idx="2" type="body"/>
          </p:nvPr>
        </p:nvSpPr>
        <p:spPr>
          <a:xfrm>
            <a:off x="4643604" y="1968350"/>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aleway"/>
                <a:ea typeface="Raleway"/>
                <a:cs typeface="Raleway"/>
                <a:sym typeface="Raleway"/>
              </a:rPr>
              <a:t>I</a:t>
            </a:r>
            <a:r>
              <a:rPr lang="en" sz="1800">
                <a:latin typeface="Raleway"/>
                <a:ea typeface="Raleway"/>
                <a:cs typeface="Raleway"/>
                <a:sym typeface="Raleway"/>
              </a:rPr>
              <a:t>ssues</a:t>
            </a:r>
            <a:endParaRPr sz="1800">
              <a:latin typeface="Raleway"/>
              <a:ea typeface="Raleway"/>
              <a:cs typeface="Raleway"/>
              <a:sym typeface="Raleway"/>
            </a:endParaRPr>
          </a:p>
          <a:p>
            <a:pPr indent="-342900" lvl="0" marL="457200" rtl="0" algn="l">
              <a:spcBef>
                <a:spcPts val="1600"/>
              </a:spcBef>
              <a:spcAft>
                <a:spcPts val="0"/>
              </a:spcAft>
              <a:buSzPts val="1800"/>
              <a:buFont typeface="Raleway"/>
              <a:buChar char="●"/>
            </a:pPr>
            <a:r>
              <a:rPr lang="en" sz="1800">
                <a:latin typeface="Raleway"/>
                <a:ea typeface="Raleway"/>
                <a:cs typeface="Raleway"/>
                <a:sym typeface="Raleway"/>
              </a:rPr>
              <a:t>Confined to domestic focused </a:t>
            </a:r>
            <a:r>
              <a:rPr lang="en" sz="1800">
                <a:latin typeface="Raleway"/>
                <a:ea typeface="Raleway"/>
                <a:cs typeface="Raleway"/>
                <a:sym typeface="Raleway"/>
              </a:rPr>
              <a:t>policies</a:t>
            </a:r>
            <a:r>
              <a:rPr lang="en" sz="1800">
                <a:latin typeface="Raleway"/>
                <a:ea typeface="Raleway"/>
                <a:cs typeface="Raleway"/>
                <a:sym typeface="Raleway"/>
              </a:rPr>
              <a:t>/reforms</a:t>
            </a:r>
            <a:endParaRPr sz="1800">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Manley’s case: </a:t>
            </a:r>
            <a:r>
              <a:rPr lang="en" sz="1800">
                <a:latin typeface="Raleway"/>
                <a:ea typeface="Raleway"/>
                <a:cs typeface="Raleway"/>
                <a:sym typeface="Raleway"/>
              </a:rPr>
              <a:t>childcare</a:t>
            </a:r>
            <a:r>
              <a:rPr lang="en" sz="1800">
                <a:latin typeface="Raleway"/>
                <a:ea typeface="Raleway"/>
                <a:cs typeface="Raleway"/>
                <a:sym typeface="Raleway"/>
              </a:rPr>
              <a:t>, municipal services, education reform</a:t>
            </a:r>
            <a:endParaRPr sz="1800">
              <a:latin typeface="Raleway"/>
              <a:ea typeface="Raleway"/>
              <a:cs typeface="Raleway"/>
              <a:sym typeface="Raleway"/>
            </a:endParaRPr>
          </a:p>
          <a:p>
            <a:pPr indent="-342900" lvl="1" marL="914400" rtl="0" algn="l">
              <a:spcBef>
                <a:spcPts val="0"/>
              </a:spcBef>
              <a:spcAft>
                <a:spcPts val="0"/>
              </a:spcAft>
              <a:buSzPts val="1800"/>
              <a:buFont typeface="Raleway"/>
              <a:buChar char="○"/>
            </a:pPr>
            <a:r>
              <a:rPr lang="en" sz="1800">
                <a:latin typeface="Raleway"/>
                <a:ea typeface="Raleway"/>
                <a:cs typeface="Raleway"/>
                <a:sym typeface="Raleway"/>
              </a:rPr>
              <a:t>Michelle: childhood obesity, education access</a:t>
            </a:r>
            <a:endParaRPr sz="1800">
              <a:latin typeface="Raleway"/>
              <a:ea typeface="Raleway"/>
              <a:cs typeface="Raleway"/>
              <a:sym typeface="Raleway"/>
            </a:endParaRPr>
          </a:p>
          <a:p>
            <a:pPr indent="0" lvl="0" marL="0" rtl="0" algn="l">
              <a:spcBef>
                <a:spcPts val="1600"/>
              </a:spcBef>
              <a:spcAft>
                <a:spcPts val="1600"/>
              </a:spcAft>
              <a:buNone/>
            </a:pPr>
            <a:r>
              <a:t/>
            </a:r>
            <a:endParaRPr sz="1800">
              <a:latin typeface="Raleway"/>
              <a:ea typeface="Raleway"/>
              <a:cs typeface="Raleway"/>
              <a:sym typeface="Raleway"/>
            </a:endParaRPr>
          </a:p>
        </p:txBody>
      </p:sp>
      <p:pic>
        <p:nvPicPr>
          <p:cNvPr id="155" name="Google Shape;155;p22"/>
          <p:cNvPicPr preferRelativeResize="0"/>
          <p:nvPr/>
        </p:nvPicPr>
        <p:blipFill>
          <a:blip r:embed="rId3">
            <a:alphaModFix/>
          </a:blip>
          <a:stretch>
            <a:fillRect/>
          </a:stretch>
        </p:blipFill>
        <p:spPr>
          <a:xfrm>
            <a:off x="6859428" y="694199"/>
            <a:ext cx="1784073" cy="178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9" name="Shape 159"/>
        <p:cNvGrpSpPr/>
        <p:nvPr/>
      </p:nvGrpSpPr>
      <p:grpSpPr>
        <a:xfrm>
          <a:off x="0" y="0"/>
          <a:ext cx="0" cy="0"/>
          <a:chOff x="0" y="0"/>
          <a:chExt cx="0" cy="0"/>
        </a:xfrm>
      </p:grpSpPr>
      <p:pic>
        <p:nvPicPr>
          <p:cNvPr descr="First lady talks about her strategy for keeping her daughters grounded in the White House." id="160" name="Google Shape;160;p23" title="Michelle Obama on Keeping Marriage, Politics Separate">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4"/>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What are the roles and responsibilities of the First Lady?</a:t>
            </a:r>
            <a:endParaRPr sz="4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736675" y="943450"/>
            <a:ext cx="5525400" cy="23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Caribbean Women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Mia Mottley</a:t>
            </a:r>
            <a:endParaRPr/>
          </a:p>
        </p:txBody>
      </p:sp>
      <p:sp>
        <p:nvSpPr>
          <p:cNvPr id="176" name="Google Shape;176;p26"/>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 Minister of Barbados and leader of Barbados Labour Party (BLP) </a:t>
            </a:r>
            <a:endParaRPr/>
          </a:p>
          <a:p>
            <a:pPr indent="0" lvl="0" marL="0" rtl="0" algn="l">
              <a:spcBef>
                <a:spcPts val="1600"/>
              </a:spcBef>
              <a:spcAft>
                <a:spcPts val="0"/>
              </a:spcAft>
              <a:buNone/>
            </a:pPr>
            <a:r>
              <a:rPr lang="en"/>
              <a:t>- Homophobic attacks against her because of her decision to support of the LGBTQ community</a:t>
            </a:r>
            <a:endParaRPr/>
          </a:p>
          <a:p>
            <a:pPr indent="0" lvl="0" marL="0" rtl="0" algn="l">
              <a:spcBef>
                <a:spcPts val="1600"/>
              </a:spcBef>
              <a:spcAft>
                <a:spcPts val="0"/>
              </a:spcAft>
              <a:buNone/>
            </a:pPr>
            <a:r>
              <a:rPr lang="en"/>
              <a:t>- Early political career as Minister of Education and Minister of Economic Affairs and Development</a:t>
            </a:r>
            <a:endParaRPr/>
          </a:p>
          <a:p>
            <a:pPr indent="0" lvl="0" marL="0" rtl="0" algn="l">
              <a:spcBef>
                <a:spcPts val="1600"/>
              </a:spcBef>
              <a:spcAft>
                <a:spcPts val="1600"/>
              </a:spcAft>
              <a:buNone/>
            </a:pPr>
            <a:r>
              <a:rPr lang="en"/>
              <a:t>- Pushing social democratic model to honor Barbados history of slavery and colonialism</a:t>
            </a:r>
            <a:endParaRPr/>
          </a:p>
        </p:txBody>
      </p:sp>
      <p:pic>
        <p:nvPicPr>
          <p:cNvPr id="177" name="Google Shape;177;p26"/>
          <p:cNvPicPr preferRelativeResize="0"/>
          <p:nvPr/>
        </p:nvPicPr>
        <p:blipFill>
          <a:blip r:embed="rId3">
            <a:alphaModFix/>
          </a:blip>
          <a:stretch>
            <a:fillRect/>
          </a:stretch>
        </p:blipFill>
        <p:spPr>
          <a:xfrm>
            <a:off x="4600900" y="542500"/>
            <a:ext cx="4469550" cy="454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An excerpt from the address by Prime Minister and party leader Mia Mottley at the 81st annual conference of the Barbados Labour Party. (Video by Sandy Pitt)" id="184" name="Google Shape;184;p27" title="IN HER WORDS: Mia Mottley">
            <a:hlinkClick r:id="rId3"/>
          </p:cNvPr>
          <p:cNvPicPr preferRelativeResize="0"/>
          <p:nvPr/>
        </p:nvPicPr>
        <p:blipFill>
          <a:blip r:embed="rId4">
            <a:alphaModFix/>
          </a:blip>
          <a:stretch>
            <a:fillRect/>
          </a:stretch>
        </p:blipFill>
        <p:spPr>
          <a:xfrm>
            <a:off x="2286000" y="1494925"/>
            <a:ext cx="4572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730000" y="1318650"/>
            <a:ext cx="4357500" cy="13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Portia Simpson Miller</a:t>
            </a:r>
            <a:endParaRPr/>
          </a:p>
        </p:txBody>
      </p:sp>
      <p:sp>
        <p:nvSpPr>
          <p:cNvPr id="190" name="Google Shape;190;p28"/>
          <p:cNvSpPr txBox="1"/>
          <p:nvPr>
            <p:ph idx="1" type="body"/>
          </p:nvPr>
        </p:nvSpPr>
        <p:spPr>
          <a:xfrm>
            <a:off x="721225" y="1961025"/>
            <a:ext cx="4736100" cy="2418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Prime Minister of Jamaica in March 30, 2006 as well as minister of Defence, Development, Information and Sports.</a:t>
            </a:r>
            <a:endParaRPr sz="1600"/>
          </a:p>
          <a:p>
            <a:pPr indent="-330200" lvl="0" marL="457200" rtl="0" algn="l">
              <a:spcBef>
                <a:spcPts val="0"/>
              </a:spcBef>
              <a:spcAft>
                <a:spcPts val="0"/>
              </a:spcAft>
              <a:buSzPts val="1600"/>
              <a:buChar char="-"/>
            </a:pPr>
            <a:r>
              <a:rPr lang="en" sz="1600"/>
              <a:t>First head of government to endorsed civil rights of LGBTQ+ members. </a:t>
            </a:r>
            <a:endParaRPr sz="1600"/>
          </a:p>
          <a:p>
            <a:pPr indent="-330200" lvl="0" marL="457200" rtl="0" algn="l">
              <a:spcBef>
                <a:spcPts val="0"/>
              </a:spcBef>
              <a:spcAft>
                <a:spcPts val="0"/>
              </a:spcAft>
              <a:buSzPts val="1600"/>
              <a:buChar char="-"/>
            </a:pPr>
            <a:r>
              <a:rPr lang="en" sz="1600"/>
              <a:t>In 2006, became president of People’s National Party (PNP) of Jamaica.</a:t>
            </a:r>
            <a:endParaRPr sz="1600"/>
          </a:p>
          <a:p>
            <a:pPr indent="-330200" lvl="0" marL="457200" rtl="0" algn="l">
              <a:spcBef>
                <a:spcPts val="0"/>
              </a:spcBef>
              <a:spcAft>
                <a:spcPts val="0"/>
              </a:spcAft>
              <a:buSzPts val="1600"/>
              <a:buChar char="-"/>
            </a:pPr>
            <a:r>
              <a:rPr lang="en" sz="1600"/>
              <a:t>Leader PNP’s Women Movement</a:t>
            </a:r>
            <a:endParaRPr sz="1600"/>
          </a:p>
          <a:p>
            <a:pPr indent="-330200" lvl="0" marL="457200" rtl="0" algn="l">
              <a:spcBef>
                <a:spcPts val="0"/>
              </a:spcBef>
              <a:spcAft>
                <a:spcPts val="0"/>
              </a:spcAft>
              <a:buSzPts val="1600"/>
              <a:buChar char="-"/>
            </a:pPr>
            <a:r>
              <a:rPr lang="en" sz="1600"/>
              <a:t>Recieved media backlash in re-election</a:t>
            </a:r>
            <a:endParaRPr sz="1600"/>
          </a:p>
        </p:txBody>
      </p:sp>
      <p:sp>
        <p:nvSpPr>
          <p:cNvPr id="191" name="Google Shape;191;p28"/>
          <p:cNvSpPr txBox="1"/>
          <p:nvPr/>
        </p:nvSpPr>
        <p:spPr>
          <a:xfrm>
            <a:off x="6018000" y="4400650"/>
            <a:ext cx="2463600" cy="20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Portia Simpson aka “Sista P”</a:t>
            </a:r>
            <a:endParaRPr>
              <a:latin typeface="Lato"/>
              <a:ea typeface="Lato"/>
              <a:cs typeface="Lato"/>
              <a:sym typeface="Lato"/>
            </a:endParaRPr>
          </a:p>
        </p:txBody>
      </p:sp>
      <p:pic>
        <p:nvPicPr>
          <p:cNvPr id="192" name="Google Shape;192;p28"/>
          <p:cNvPicPr preferRelativeResize="0"/>
          <p:nvPr/>
        </p:nvPicPr>
        <p:blipFill>
          <a:blip r:embed="rId3">
            <a:alphaModFix/>
          </a:blip>
          <a:stretch>
            <a:fillRect/>
          </a:stretch>
        </p:blipFill>
        <p:spPr>
          <a:xfrm>
            <a:off x="5282750" y="1874425"/>
            <a:ext cx="3802625" cy="25049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pic>
        <p:nvPicPr>
          <p:cNvPr descr="JLP TV Ad - Dont Draw Mi Tongue. Showing the Real Portia Simpson Miller" id="197" name="Google Shape;197;p29" title="JLP TV Ad - Dont Draw Mi Tongue">
            <a:hlinkClick r:id="rId3"/>
          </p:cNvPr>
          <p:cNvPicPr preferRelativeResize="0"/>
          <p:nvPr/>
        </p:nvPicPr>
        <p:blipFill>
          <a:blip r:embed="rId4">
            <a:alphaModFix/>
          </a:blip>
          <a:stretch>
            <a:fillRect/>
          </a:stretch>
        </p:blipFill>
        <p:spPr>
          <a:xfrm>
            <a:off x="1646475" y="1199475"/>
            <a:ext cx="5133300" cy="3849975"/>
          </a:xfrm>
          <a:prstGeom prst="rect">
            <a:avLst/>
          </a:prstGeom>
          <a:noFill/>
          <a:ln>
            <a:noFill/>
          </a:ln>
        </p:spPr>
      </p:pic>
      <p:sp>
        <p:nvSpPr>
          <p:cNvPr id="198" name="Google Shape;198;p29"/>
          <p:cNvSpPr txBox="1"/>
          <p:nvPr/>
        </p:nvSpPr>
        <p:spPr>
          <a:xfrm>
            <a:off x="799275" y="507750"/>
            <a:ext cx="5980500" cy="5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chemeClr val="dk2"/>
                </a:solidFill>
                <a:latin typeface="Raleway"/>
                <a:ea typeface="Raleway"/>
                <a:cs typeface="Raleway"/>
                <a:sym typeface="Raleway"/>
              </a:rPr>
              <a:t>Drawing Sister P’s Tongue</a:t>
            </a:r>
            <a:endParaRPr>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Are the roles for black women in political leadership often predetermined?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4"/>
          <p:cNvSpPr txBox="1"/>
          <p:nvPr>
            <p:ph type="title"/>
          </p:nvPr>
        </p:nvSpPr>
        <p:spPr>
          <a:xfrm>
            <a:off x="673025" y="5476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Jamaican Political Conflict</a:t>
            </a:r>
            <a:endParaRPr/>
          </a:p>
        </p:txBody>
      </p:sp>
      <p:sp>
        <p:nvSpPr>
          <p:cNvPr id="93" name="Google Shape;93;p14"/>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Series of riots and violence against the British Empire over low wages, and high unemployment spurred the creation of two main political parties in Jamaica in a feud over control of the island.</a:t>
            </a:r>
            <a:endParaRPr sz="1600"/>
          </a:p>
          <a:p>
            <a:pPr indent="-330200" lvl="0" marL="457200" rtl="0" algn="l">
              <a:spcBef>
                <a:spcPts val="0"/>
              </a:spcBef>
              <a:spcAft>
                <a:spcPts val="0"/>
              </a:spcAft>
              <a:buSzPts val="1600"/>
              <a:buChar char="-"/>
            </a:pPr>
            <a:r>
              <a:rPr lang="en" sz="1600"/>
              <a:t>Jamaica</a:t>
            </a:r>
            <a:r>
              <a:rPr lang="en" sz="1600"/>
              <a:t> Labour Party (JLP) is a conservative party that strived for market driven economy.</a:t>
            </a:r>
            <a:endParaRPr sz="1600"/>
          </a:p>
          <a:p>
            <a:pPr indent="-330200" lvl="0" marL="457200" rtl="0" algn="l">
              <a:spcBef>
                <a:spcPts val="0"/>
              </a:spcBef>
              <a:spcAft>
                <a:spcPts val="0"/>
              </a:spcAft>
              <a:buSzPts val="1600"/>
              <a:buChar char="-"/>
            </a:pPr>
            <a:r>
              <a:rPr lang="en" sz="1600"/>
              <a:t>People’s National Party (PNP) is a social democratic party</a:t>
            </a:r>
            <a:endParaRPr sz="1600"/>
          </a:p>
          <a:p>
            <a:pPr indent="0" lvl="0" marL="0" rtl="0" algn="l">
              <a:spcBef>
                <a:spcPts val="1600"/>
              </a:spcBef>
              <a:spcAft>
                <a:spcPts val="1600"/>
              </a:spcAft>
              <a:buNone/>
            </a:pPr>
            <a:r>
              <a:t/>
            </a:r>
            <a:endParaRPr/>
          </a:p>
        </p:txBody>
      </p:sp>
      <p:pic>
        <p:nvPicPr>
          <p:cNvPr id="94" name="Google Shape;94;p14"/>
          <p:cNvPicPr preferRelativeResize="0"/>
          <p:nvPr/>
        </p:nvPicPr>
        <p:blipFill>
          <a:blip r:embed="rId3">
            <a:alphaModFix/>
          </a:blip>
          <a:stretch>
            <a:fillRect/>
          </a:stretch>
        </p:blipFill>
        <p:spPr>
          <a:xfrm>
            <a:off x="470150" y="3629274"/>
            <a:ext cx="4499050" cy="1412725"/>
          </a:xfrm>
          <a:prstGeom prst="rect">
            <a:avLst/>
          </a:prstGeom>
          <a:noFill/>
          <a:ln>
            <a:noFill/>
          </a:ln>
        </p:spPr>
      </p:pic>
      <p:pic>
        <p:nvPicPr>
          <p:cNvPr id="95" name="Google Shape;95;p14"/>
          <p:cNvPicPr preferRelativeResize="0"/>
          <p:nvPr/>
        </p:nvPicPr>
        <p:blipFill>
          <a:blip r:embed="rId4">
            <a:alphaModFix/>
          </a:blip>
          <a:stretch>
            <a:fillRect/>
          </a:stretch>
        </p:blipFill>
        <p:spPr>
          <a:xfrm>
            <a:off x="5534400" y="3197050"/>
            <a:ext cx="2987349" cy="1891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Colorism &amp; Class Within the Caribbean</a:t>
            </a:r>
            <a:endParaRPr/>
          </a:p>
        </p:txBody>
      </p:sp>
      <p:sp>
        <p:nvSpPr>
          <p:cNvPr id="101" name="Google Shape;101;p15"/>
          <p:cNvSpPr txBox="1"/>
          <p:nvPr>
            <p:ph idx="1" type="body"/>
          </p:nvPr>
        </p:nvSpPr>
        <p:spPr>
          <a:xfrm>
            <a:off x="729450" y="2078875"/>
            <a:ext cx="4260300" cy="2527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Socialization</a:t>
            </a:r>
            <a:r>
              <a:rPr lang="en"/>
              <a:t> </a:t>
            </a:r>
            <a:endParaRPr/>
          </a:p>
          <a:p>
            <a:pPr indent="-311150" lvl="0" marL="457200" rtl="0" algn="l">
              <a:spcBef>
                <a:spcPts val="0"/>
              </a:spcBef>
              <a:spcAft>
                <a:spcPts val="0"/>
              </a:spcAft>
              <a:buSzPts val="1300"/>
              <a:buChar char="-"/>
            </a:pPr>
            <a:r>
              <a:rPr lang="en"/>
              <a:t>Eurocentric beauty standards</a:t>
            </a:r>
            <a:endParaRPr/>
          </a:p>
          <a:p>
            <a:pPr indent="-298450" lvl="1" marL="914400" rtl="0" algn="l">
              <a:spcBef>
                <a:spcPts val="0"/>
              </a:spcBef>
              <a:spcAft>
                <a:spcPts val="0"/>
              </a:spcAft>
              <a:buSzPts val="1100"/>
              <a:buChar char="-"/>
            </a:pPr>
            <a:r>
              <a:rPr lang="en"/>
              <a:t>“Our Jamaican obsession that qualified hair as superior according to the extent of its Caucasian-ness”</a:t>
            </a:r>
            <a:endParaRPr/>
          </a:p>
          <a:p>
            <a:pPr indent="-298450" lvl="1" marL="914400" rtl="0" algn="l">
              <a:spcBef>
                <a:spcPts val="0"/>
              </a:spcBef>
              <a:spcAft>
                <a:spcPts val="0"/>
              </a:spcAft>
              <a:buSzPts val="1100"/>
              <a:buChar char="-"/>
            </a:pPr>
            <a:r>
              <a:rPr lang="en"/>
              <a:t>The prominence of skin bleaching</a:t>
            </a:r>
            <a:endParaRPr/>
          </a:p>
          <a:p>
            <a:pPr indent="-311150" lvl="0" marL="457200" rtl="0" algn="l">
              <a:spcBef>
                <a:spcPts val="0"/>
              </a:spcBef>
              <a:spcAft>
                <a:spcPts val="0"/>
              </a:spcAft>
              <a:buSzPts val="1300"/>
              <a:buChar char="-"/>
            </a:pPr>
            <a:r>
              <a:rPr lang="en"/>
              <a:t>Class</a:t>
            </a:r>
            <a:r>
              <a:rPr lang="en"/>
              <a:t> having long standing impact </a:t>
            </a:r>
            <a:endParaRPr/>
          </a:p>
          <a:p>
            <a:pPr indent="-298450" lvl="1" marL="914400" rtl="0" algn="l">
              <a:spcBef>
                <a:spcPts val="0"/>
              </a:spcBef>
              <a:spcAft>
                <a:spcPts val="0"/>
              </a:spcAft>
              <a:buSzPts val="1100"/>
              <a:buChar char="-"/>
            </a:pPr>
            <a:r>
              <a:rPr lang="en"/>
              <a:t>History of using black and Amerindian labor while sparing mixed race</a:t>
            </a:r>
            <a:endParaRPr/>
          </a:p>
          <a:p>
            <a:pPr indent="-298450" lvl="1" marL="914400" rtl="0" algn="l">
              <a:spcBef>
                <a:spcPts val="0"/>
              </a:spcBef>
              <a:spcAft>
                <a:spcPts val="0"/>
              </a:spcAft>
              <a:buSzPts val="1100"/>
              <a:buChar char="-"/>
            </a:pPr>
            <a:r>
              <a:rPr lang="en"/>
              <a:t>“Roast Breadfruit”</a:t>
            </a:r>
            <a:endParaRPr/>
          </a:p>
          <a:p>
            <a:pPr indent="-298450" lvl="1" marL="914400" rtl="0" algn="l">
              <a:spcBef>
                <a:spcPts val="0"/>
              </a:spcBef>
              <a:spcAft>
                <a:spcPts val="0"/>
              </a:spcAft>
              <a:buSzPts val="1100"/>
              <a:buChar char="-"/>
            </a:pPr>
            <a:r>
              <a:rPr lang="en"/>
              <a:t>Quest for economic independence </a:t>
            </a:r>
            <a:endParaRPr/>
          </a:p>
          <a:p>
            <a:pPr indent="-298450" lvl="1" marL="914400" rtl="0" algn="l">
              <a:spcBef>
                <a:spcPts val="0"/>
              </a:spcBef>
              <a:spcAft>
                <a:spcPts val="0"/>
              </a:spcAft>
              <a:buSzPts val="1100"/>
              <a:buChar char="-"/>
            </a:pPr>
            <a:r>
              <a:rPr lang="en"/>
              <a:t>Marriage/ Relationship dynamics </a:t>
            </a:r>
            <a:endParaRPr/>
          </a:p>
          <a:p>
            <a:pPr indent="-298450" lvl="1" marL="914400" rtl="0" algn="l">
              <a:spcBef>
                <a:spcPts val="0"/>
              </a:spcBef>
              <a:spcAft>
                <a:spcPts val="0"/>
              </a:spcAft>
              <a:buSzPts val="1100"/>
              <a:buChar char="-"/>
            </a:pPr>
            <a:r>
              <a:rPr lang="en"/>
              <a:t>Status vs wealth as two separate things</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2" name="Google Shape;102;p15"/>
          <p:cNvPicPr preferRelativeResize="0"/>
          <p:nvPr/>
        </p:nvPicPr>
        <p:blipFill>
          <a:blip r:embed="rId3">
            <a:alphaModFix/>
          </a:blip>
          <a:stretch>
            <a:fillRect/>
          </a:stretch>
        </p:blipFill>
        <p:spPr>
          <a:xfrm>
            <a:off x="5378350" y="2078875"/>
            <a:ext cx="2902549" cy="194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729450" y="575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Manley Memoirs</a:t>
            </a:r>
            <a:endParaRPr/>
          </a:p>
        </p:txBody>
      </p:sp>
      <p:sp>
        <p:nvSpPr>
          <p:cNvPr id="108" name="Google Shape;108;p16"/>
          <p:cNvSpPr txBox="1"/>
          <p:nvPr>
            <p:ph idx="1" type="body"/>
          </p:nvPr>
        </p:nvSpPr>
        <p:spPr>
          <a:xfrm>
            <a:off x="673025" y="1242650"/>
            <a:ext cx="7688700" cy="226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latin typeface="Raleway"/>
                <a:ea typeface="Raleway"/>
                <a:cs typeface="Raleway"/>
                <a:sym typeface="Raleway"/>
              </a:rPr>
              <a:t>M</a:t>
            </a:r>
            <a:r>
              <a:rPr lang="en" sz="2400">
                <a:latin typeface="Raleway"/>
                <a:ea typeface="Raleway"/>
                <a:cs typeface="Raleway"/>
                <a:sym typeface="Raleway"/>
              </a:rPr>
              <a:t>OBILITY</a:t>
            </a:r>
            <a:endParaRPr sz="1200">
              <a:latin typeface="Raleway"/>
              <a:ea typeface="Raleway"/>
              <a:cs typeface="Raleway"/>
              <a:sym typeface="Raleway"/>
            </a:endParaRPr>
          </a:p>
          <a:p>
            <a:pPr indent="-304800" lvl="0" marL="457200" rtl="0" algn="l">
              <a:lnSpc>
                <a:spcPct val="100000"/>
              </a:lnSpc>
              <a:spcBef>
                <a:spcPts val="1600"/>
              </a:spcBef>
              <a:spcAft>
                <a:spcPts val="0"/>
              </a:spcAft>
              <a:buSzPts val="1200"/>
              <a:buFont typeface="Raleway"/>
              <a:buChar char="●"/>
            </a:pPr>
            <a:r>
              <a:rPr lang="en" sz="1200">
                <a:latin typeface="Raleway"/>
                <a:ea typeface="Raleway"/>
                <a:cs typeface="Raleway"/>
                <a:sym typeface="Raleway"/>
              </a:rPr>
              <a:t>Education attainment</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Economic independence</a:t>
            </a:r>
            <a:endParaRPr sz="1200">
              <a:latin typeface="Raleway"/>
              <a:ea typeface="Raleway"/>
              <a:cs typeface="Raleway"/>
              <a:sym typeface="Raleway"/>
            </a:endParaRPr>
          </a:p>
          <a:p>
            <a:pPr indent="0" lvl="0" marL="0" rtl="0" algn="l">
              <a:lnSpc>
                <a:spcPct val="100000"/>
              </a:lnSpc>
              <a:spcBef>
                <a:spcPts val="1600"/>
              </a:spcBef>
              <a:spcAft>
                <a:spcPts val="0"/>
              </a:spcAft>
              <a:buNone/>
            </a:pPr>
            <a:r>
              <a:rPr b="1" lang="en" sz="2400">
                <a:latin typeface="Raleway"/>
                <a:ea typeface="Raleway"/>
                <a:cs typeface="Raleway"/>
                <a:sym typeface="Raleway"/>
              </a:rPr>
              <a:t>M</a:t>
            </a:r>
            <a:r>
              <a:rPr lang="en" sz="2400">
                <a:latin typeface="Raleway"/>
                <a:ea typeface="Raleway"/>
                <a:cs typeface="Raleway"/>
                <a:sym typeface="Raleway"/>
              </a:rPr>
              <a:t>ARRIAGE</a:t>
            </a:r>
            <a:endParaRPr sz="2400">
              <a:latin typeface="Raleway"/>
              <a:ea typeface="Raleway"/>
              <a:cs typeface="Raleway"/>
              <a:sym typeface="Raleway"/>
            </a:endParaRPr>
          </a:p>
          <a:p>
            <a:pPr indent="-304800" lvl="0" marL="457200" rtl="0" algn="l">
              <a:lnSpc>
                <a:spcPct val="100000"/>
              </a:lnSpc>
              <a:spcBef>
                <a:spcPts val="1600"/>
              </a:spcBef>
              <a:spcAft>
                <a:spcPts val="0"/>
              </a:spcAft>
              <a:buSzPts val="1200"/>
              <a:buFont typeface="Raleway"/>
              <a:buChar char="●"/>
            </a:pPr>
            <a:r>
              <a:rPr lang="en" sz="1200">
                <a:latin typeface="Raleway"/>
                <a:ea typeface="Raleway"/>
                <a:cs typeface="Raleway"/>
                <a:sym typeface="Raleway"/>
              </a:rPr>
              <a:t>Unwavering loyalty to husband</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Place as a first lady: theme of “active” first lady</a:t>
            </a:r>
            <a:endParaRPr sz="1200">
              <a:latin typeface="Raleway"/>
              <a:ea typeface="Raleway"/>
              <a:cs typeface="Raleway"/>
              <a:sym typeface="Raleway"/>
            </a:endParaRPr>
          </a:p>
          <a:p>
            <a:pPr indent="0" lvl="0" marL="0" rtl="0" algn="l">
              <a:lnSpc>
                <a:spcPct val="100000"/>
              </a:lnSpc>
              <a:spcBef>
                <a:spcPts val="1600"/>
              </a:spcBef>
              <a:spcAft>
                <a:spcPts val="0"/>
              </a:spcAft>
              <a:buNone/>
            </a:pPr>
            <a:r>
              <a:rPr b="1" lang="en" sz="2400">
                <a:latin typeface="Raleway"/>
                <a:ea typeface="Raleway"/>
                <a:cs typeface="Raleway"/>
                <a:sym typeface="Raleway"/>
              </a:rPr>
              <a:t>M</a:t>
            </a:r>
            <a:r>
              <a:rPr lang="en" sz="2400">
                <a:latin typeface="Raleway"/>
                <a:ea typeface="Raleway"/>
                <a:cs typeface="Raleway"/>
                <a:sym typeface="Raleway"/>
              </a:rPr>
              <a:t>OTHERHOOD</a:t>
            </a:r>
            <a:endParaRPr sz="2400">
              <a:latin typeface="Raleway"/>
              <a:ea typeface="Raleway"/>
              <a:cs typeface="Raleway"/>
              <a:sym typeface="Raleway"/>
            </a:endParaRPr>
          </a:p>
          <a:p>
            <a:pPr indent="-304800" lvl="0" marL="457200" rtl="0" algn="l">
              <a:lnSpc>
                <a:spcPct val="100000"/>
              </a:lnSpc>
              <a:spcBef>
                <a:spcPts val="1600"/>
              </a:spcBef>
              <a:spcAft>
                <a:spcPts val="0"/>
              </a:spcAft>
              <a:buSzPts val="1200"/>
              <a:buFont typeface="Raleway"/>
              <a:buChar char="●"/>
            </a:pPr>
            <a:r>
              <a:rPr lang="en" sz="1200">
                <a:latin typeface="Raleway"/>
                <a:ea typeface="Raleway"/>
                <a:cs typeface="Raleway"/>
                <a:sym typeface="Raleway"/>
              </a:rPr>
              <a:t>Guided political ideologies</a:t>
            </a:r>
            <a:endParaRPr sz="1200">
              <a:latin typeface="Raleway"/>
              <a:ea typeface="Raleway"/>
              <a:cs typeface="Raleway"/>
              <a:sym typeface="Raleway"/>
            </a:endParaRPr>
          </a:p>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Created a divide in their marriage</a:t>
            </a:r>
            <a:endParaRPr sz="1200">
              <a:latin typeface="Raleway"/>
              <a:ea typeface="Raleway"/>
              <a:cs typeface="Raleway"/>
              <a:sym typeface="Raleway"/>
            </a:endParaRPr>
          </a:p>
        </p:txBody>
      </p:sp>
      <p:pic>
        <p:nvPicPr>
          <p:cNvPr id="109" name="Google Shape;109;p16"/>
          <p:cNvPicPr preferRelativeResize="0"/>
          <p:nvPr/>
        </p:nvPicPr>
        <p:blipFill>
          <a:blip r:embed="rId3">
            <a:alphaModFix/>
          </a:blip>
          <a:stretch>
            <a:fillRect/>
          </a:stretch>
        </p:blipFill>
        <p:spPr>
          <a:xfrm rot="403263">
            <a:off x="5729475" y="944775"/>
            <a:ext cx="2421576" cy="374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From stationmaster s daughter to wife of one of Jamaica s most charismatic prime ministers Beverley Manley s life has been an odyssey. As a young girl, starved of her mother s love because she was darker than her siblings, and forced to do housework while her sisters relaxed, Beverley was a modern-day Cinderella. Told incessantly that she was good for nothing, she defied her mother s prophecy, and triumphed over her ordinary beginnings first as a model in London and later becoming a household name in local radio, television and on stage. It was her path at the then Jamaica Broadcasting Corporation (JBC) that would lead her directly to Michael Manley and to Jamaica House. Marriage to Michael also lead to her political awakening; not content with being the docile wife, Beverly assumed an activist role in the governing People s National Party (PNP), becoming embroiled in the ideological politics of the 1970s that would eventually lead to her estrangement from Michael, the destruction of their marriage, her flight into the arms of a rival lover and finally to a self-imposed exile in the US, where she took refuge from the ire of the Jamaican elite for daring to walk out on one of their own. But Beverly was to redeem herself and earn new respect as a broadcaster, commentator and incisive interviewer on the immensely popular and innovative Breakfast Club radio show. Now older and much wiser, Beverly tells it like it is in this intriguing and revealing memoir. It is a rags to riches story almost; a story of triumph and loss; of rising again and finally one of redemption." id="114" name="Google Shape;114;p17" title="Beverley Manley's The Manley Memoirs">
            <a:hlinkClick r:id="rId3"/>
          </p:cNvPr>
          <p:cNvPicPr preferRelativeResize="0"/>
          <p:nvPr/>
        </p:nvPicPr>
        <p:blipFill>
          <a:blip r:embed="rId4">
            <a:alphaModFix/>
          </a:blip>
          <a:stretch>
            <a:fillRect/>
          </a:stretch>
        </p:blipFill>
        <p:spPr>
          <a:xfrm>
            <a:off x="2331100" y="1494925"/>
            <a:ext cx="4572000" cy="3429000"/>
          </a:xfrm>
          <a:prstGeom prst="rect">
            <a:avLst/>
          </a:prstGeom>
          <a:noFill/>
          <a:ln>
            <a:noFill/>
          </a:ln>
        </p:spPr>
      </p:pic>
      <p:sp>
        <p:nvSpPr>
          <p:cNvPr id="115" name="Google Shape;115;p1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16" name="Google Shape;116;p17"/>
          <p:cNvSpPr txBox="1"/>
          <p:nvPr>
            <p:ph type="title"/>
          </p:nvPr>
        </p:nvSpPr>
        <p:spPr>
          <a:xfrm>
            <a:off x="727800" y="149912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1225" y="1426350"/>
            <a:ext cx="3300900" cy="13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Role of Race in Political Marriages</a:t>
            </a:r>
            <a:endParaRPr/>
          </a:p>
        </p:txBody>
      </p:sp>
      <p:sp>
        <p:nvSpPr>
          <p:cNvPr id="123" name="Google Shape;123;p18"/>
          <p:cNvSpPr txBox="1"/>
          <p:nvPr>
            <p:ph idx="1" type="body"/>
          </p:nvPr>
        </p:nvSpPr>
        <p:spPr>
          <a:xfrm>
            <a:off x="607975" y="2378525"/>
            <a:ext cx="3300900" cy="15975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Dominance</a:t>
            </a:r>
            <a:r>
              <a:rPr lang="en"/>
              <a:t> of a </a:t>
            </a:r>
            <a:r>
              <a:rPr lang="en"/>
              <a:t>Eurocentric</a:t>
            </a:r>
            <a:r>
              <a:rPr lang="en"/>
              <a:t> </a:t>
            </a:r>
            <a:r>
              <a:rPr lang="en"/>
              <a:t>aesthetic</a:t>
            </a:r>
            <a:r>
              <a:rPr lang="en"/>
              <a:t> </a:t>
            </a:r>
            <a:endParaRPr/>
          </a:p>
          <a:p>
            <a:pPr indent="-311150" lvl="0" marL="457200" rtl="0" algn="l">
              <a:spcBef>
                <a:spcPts val="0"/>
              </a:spcBef>
              <a:spcAft>
                <a:spcPts val="0"/>
              </a:spcAft>
              <a:buSzPts val="1300"/>
              <a:buChar char="●"/>
            </a:pPr>
            <a:r>
              <a:rPr lang="en"/>
              <a:t>Praised for p</a:t>
            </a:r>
            <a:r>
              <a:rPr lang="en"/>
              <a:t>ublicly claiming a dark-skinned women </a:t>
            </a:r>
            <a:endParaRPr/>
          </a:p>
          <a:p>
            <a:pPr indent="-311150" lvl="0" marL="457200" rtl="0" algn="l">
              <a:spcBef>
                <a:spcPts val="0"/>
              </a:spcBef>
              <a:spcAft>
                <a:spcPts val="0"/>
              </a:spcAft>
              <a:buSzPts val="1300"/>
              <a:buChar char="●"/>
            </a:pPr>
            <a:r>
              <a:rPr lang="en"/>
              <a:t>Perceived as a way to win over black constituents</a:t>
            </a:r>
            <a:endParaRPr/>
          </a:p>
          <a:p>
            <a:pPr indent="0" lvl="0" marL="0" rtl="0" algn="l">
              <a:spcBef>
                <a:spcPts val="1600"/>
              </a:spcBef>
              <a:spcAft>
                <a:spcPts val="1600"/>
              </a:spcAft>
              <a:buNone/>
            </a:pPr>
            <a:r>
              <a:t/>
            </a:r>
            <a:endParaRPr/>
          </a:p>
        </p:txBody>
      </p:sp>
      <p:pic>
        <p:nvPicPr>
          <p:cNvPr id="124" name="Google Shape;124;p18"/>
          <p:cNvPicPr preferRelativeResize="0"/>
          <p:nvPr/>
        </p:nvPicPr>
        <p:blipFill>
          <a:blip r:embed="rId3">
            <a:alphaModFix/>
          </a:blip>
          <a:stretch>
            <a:fillRect/>
          </a:stretch>
        </p:blipFill>
        <p:spPr>
          <a:xfrm>
            <a:off x="4022125" y="1507562"/>
            <a:ext cx="1810075" cy="2729575"/>
          </a:xfrm>
          <a:prstGeom prst="rect">
            <a:avLst/>
          </a:prstGeom>
          <a:noFill/>
          <a:ln>
            <a:noFill/>
          </a:ln>
        </p:spPr>
      </p:pic>
      <p:pic>
        <p:nvPicPr>
          <p:cNvPr id="125" name="Google Shape;125;p18"/>
          <p:cNvPicPr preferRelativeResize="0"/>
          <p:nvPr/>
        </p:nvPicPr>
        <p:blipFill>
          <a:blip r:embed="rId4">
            <a:alphaModFix/>
          </a:blip>
          <a:stretch>
            <a:fillRect/>
          </a:stretch>
        </p:blipFill>
        <p:spPr>
          <a:xfrm>
            <a:off x="5945450" y="1696475"/>
            <a:ext cx="3135650" cy="2351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Leaving (or Staying with) the ‘Great Man’</a:t>
            </a:r>
            <a:endParaRPr/>
          </a:p>
        </p:txBody>
      </p:sp>
      <p:sp>
        <p:nvSpPr>
          <p:cNvPr id="131" name="Google Shape;131;p19"/>
          <p:cNvSpPr txBox="1"/>
          <p:nvPr>
            <p:ph idx="1" type="body"/>
          </p:nvPr>
        </p:nvSpPr>
        <p:spPr>
          <a:xfrm>
            <a:off x="729450" y="2078875"/>
            <a:ext cx="63903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Marriages</a:t>
            </a:r>
            <a:r>
              <a:rPr lang="en"/>
              <a:t> are highly publicized</a:t>
            </a:r>
            <a:endParaRPr/>
          </a:p>
          <a:p>
            <a:pPr indent="-298450" lvl="1" marL="914400" rtl="0" algn="l">
              <a:spcBef>
                <a:spcPts val="0"/>
              </a:spcBef>
              <a:spcAft>
                <a:spcPts val="0"/>
              </a:spcAft>
              <a:buSzPts val="1100"/>
              <a:buChar char="○"/>
            </a:pPr>
            <a:r>
              <a:rPr lang="en"/>
              <a:t>Maintaining a united front publically</a:t>
            </a:r>
            <a:endParaRPr/>
          </a:p>
          <a:p>
            <a:pPr indent="-298450" lvl="1" marL="914400" rtl="0" algn="l">
              <a:spcBef>
                <a:spcPts val="0"/>
              </a:spcBef>
              <a:spcAft>
                <a:spcPts val="0"/>
              </a:spcAft>
              <a:buSzPts val="1100"/>
              <a:buChar char="○"/>
            </a:pPr>
            <a:r>
              <a:rPr lang="en"/>
              <a:t>Political loyalty  vs. Personal loyalty</a:t>
            </a:r>
            <a:endParaRPr/>
          </a:p>
          <a:p>
            <a:pPr indent="-311150" lvl="0" marL="457200" rtl="0" algn="l">
              <a:spcBef>
                <a:spcPts val="0"/>
              </a:spcBef>
              <a:spcAft>
                <a:spcPts val="0"/>
              </a:spcAft>
              <a:buSzPts val="1300"/>
              <a:buChar char="●"/>
            </a:pPr>
            <a:r>
              <a:rPr lang="en"/>
              <a:t>Using marriage as a form of agency</a:t>
            </a:r>
            <a:endParaRPr/>
          </a:p>
          <a:p>
            <a:pPr indent="-298450" lvl="1" marL="914400" rtl="0" algn="l">
              <a:spcBef>
                <a:spcPts val="0"/>
              </a:spcBef>
              <a:spcAft>
                <a:spcPts val="0"/>
              </a:spcAft>
              <a:buSzPts val="1100"/>
              <a:buChar char="○"/>
            </a:pPr>
            <a:r>
              <a:rPr lang="en"/>
              <a:t>Women struggle to establish their own political platform</a:t>
            </a:r>
            <a:endParaRPr/>
          </a:p>
          <a:p>
            <a:pPr indent="-298450" lvl="1" marL="914400" rtl="0" algn="l">
              <a:spcBef>
                <a:spcPts val="0"/>
              </a:spcBef>
              <a:spcAft>
                <a:spcPts val="0"/>
              </a:spcAft>
              <a:buSzPts val="1100"/>
              <a:buChar char="○"/>
            </a:pPr>
            <a:r>
              <a:rPr lang="en"/>
              <a:t>Establish a movement in their husband’s name </a:t>
            </a:r>
            <a:endParaRPr/>
          </a:p>
          <a:p>
            <a:pPr indent="-311150" lvl="0" marL="457200" rtl="0" algn="l">
              <a:spcBef>
                <a:spcPts val="0"/>
              </a:spcBef>
              <a:spcAft>
                <a:spcPts val="0"/>
              </a:spcAft>
              <a:buSzPts val="1300"/>
              <a:buChar char="●"/>
            </a:pPr>
            <a:r>
              <a:rPr lang="en"/>
              <a:t>Manley dared to leave the ‘Great Man’</a:t>
            </a:r>
            <a:endParaRPr/>
          </a:p>
          <a:p>
            <a:pPr indent="-298450" lvl="1" marL="914400" rtl="0" algn="l">
              <a:spcBef>
                <a:spcPts val="0"/>
              </a:spcBef>
              <a:spcAft>
                <a:spcPts val="0"/>
              </a:spcAft>
              <a:buSzPts val="1100"/>
              <a:buChar char="○"/>
            </a:pPr>
            <a:r>
              <a:rPr lang="en"/>
              <a:t>Michael Manley: “You will never make it without me”</a:t>
            </a:r>
            <a:endParaRPr/>
          </a:p>
          <a:p>
            <a:pPr indent="-298450" lvl="1" marL="914400" rtl="0" algn="l">
              <a:spcBef>
                <a:spcPts val="0"/>
              </a:spcBef>
              <a:spcAft>
                <a:spcPts val="0"/>
              </a:spcAft>
              <a:buSzPts val="1100"/>
              <a:buChar char="○"/>
            </a:pPr>
            <a:r>
              <a:rPr lang="en"/>
              <a:t>Has a long-term relationship </a:t>
            </a:r>
            <a:r>
              <a:rPr lang="en">
                <a:highlight>
                  <a:srgbClr val="F8F8F8"/>
                </a:highlight>
              </a:rPr>
              <a:t>with D.K. Duncan</a:t>
            </a:r>
            <a:endParaRPr/>
          </a:p>
        </p:txBody>
      </p:sp>
      <p:pic>
        <p:nvPicPr>
          <p:cNvPr id="132" name="Google Shape;132;p19"/>
          <p:cNvPicPr preferRelativeResize="0"/>
          <p:nvPr/>
        </p:nvPicPr>
        <p:blipFill>
          <a:blip r:embed="rId3">
            <a:alphaModFix/>
          </a:blip>
          <a:stretch>
            <a:fillRect/>
          </a:stretch>
        </p:blipFill>
        <p:spPr>
          <a:xfrm>
            <a:off x="6330262" y="3656475"/>
            <a:ext cx="1803526" cy="1297550"/>
          </a:xfrm>
          <a:prstGeom prst="rect">
            <a:avLst/>
          </a:prstGeom>
          <a:noFill/>
          <a:ln>
            <a:noFill/>
          </a:ln>
        </p:spPr>
      </p:pic>
      <p:pic>
        <p:nvPicPr>
          <p:cNvPr id="133" name="Google Shape;133;p19"/>
          <p:cNvPicPr preferRelativeResize="0"/>
          <p:nvPr/>
        </p:nvPicPr>
        <p:blipFill>
          <a:blip r:embed="rId4">
            <a:alphaModFix/>
          </a:blip>
          <a:stretch>
            <a:fillRect/>
          </a:stretch>
        </p:blipFill>
        <p:spPr>
          <a:xfrm>
            <a:off x="6177275" y="2078863"/>
            <a:ext cx="2109450" cy="1448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Beside Every Successful Man</a:t>
            </a:r>
            <a:r>
              <a:rPr lang="en"/>
              <a:t>...</a:t>
            </a:r>
            <a:r>
              <a:rPr lang="en"/>
              <a:t>.</a:t>
            </a:r>
            <a:endParaRPr/>
          </a:p>
        </p:txBody>
      </p:sp>
      <p:sp>
        <p:nvSpPr>
          <p:cNvPr id="139" name="Google Shape;139;p20"/>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0" name="Google Shape;140;p20"/>
          <p:cNvPicPr preferRelativeResize="0"/>
          <p:nvPr/>
        </p:nvPicPr>
        <p:blipFill>
          <a:blip r:embed="rId3">
            <a:alphaModFix/>
          </a:blip>
          <a:stretch>
            <a:fillRect/>
          </a:stretch>
        </p:blipFill>
        <p:spPr>
          <a:xfrm>
            <a:off x="180125" y="1988774"/>
            <a:ext cx="2688800" cy="1528125"/>
          </a:xfrm>
          <a:prstGeom prst="rect">
            <a:avLst/>
          </a:prstGeom>
          <a:noFill/>
          <a:ln>
            <a:noFill/>
          </a:ln>
        </p:spPr>
      </p:pic>
      <p:pic>
        <p:nvPicPr>
          <p:cNvPr id="141" name="Google Shape;141;p20"/>
          <p:cNvPicPr preferRelativeResize="0"/>
          <p:nvPr/>
        </p:nvPicPr>
        <p:blipFill>
          <a:blip r:embed="rId4">
            <a:alphaModFix/>
          </a:blip>
          <a:stretch>
            <a:fillRect/>
          </a:stretch>
        </p:blipFill>
        <p:spPr>
          <a:xfrm>
            <a:off x="5879400" y="1988787"/>
            <a:ext cx="2637624" cy="1757258"/>
          </a:xfrm>
          <a:prstGeom prst="rect">
            <a:avLst/>
          </a:prstGeom>
          <a:noFill/>
          <a:ln>
            <a:noFill/>
          </a:ln>
        </p:spPr>
      </p:pic>
      <p:pic>
        <p:nvPicPr>
          <p:cNvPr id="142" name="Google Shape;142;p20"/>
          <p:cNvPicPr preferRelativeResize="0"/>
          <p:nvPr/>
        </p:nvPicPr>
        <p:blipFill>
          <a:blip r:embed="rId5">
            <a:alphaModFix/>
          </a:blip>
          <a:stretch>
            <a:fillRect/>
          </a:stretch>
        </p:blipFill>
        <p:spPr>
          <a:xfrm>
            <a:off x="3055338" y="2777463"/>
            <a:ext cx="2637625" cy="1958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1"/>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800"/>
              <a:t>Does marriage help or hinder one’s political image?</a:t>
            </a:r>
            <a:endParaRPr sz="4800"/>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