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2" r:id="rId2"/>
    <p:sldMasterId id="2147483664" r:id="rId3"/>
    <p:sldMasterId id="2147483666" r:id="rId4"/>
    <p:sldMasterId id="2147483668" r:id="rId5"/>
    <p:sldMasterId id="2147483670" r:id="rId6"/>
  </p:sldMasterIdLst>
  <p:notesMasterIdLst>
    <p:notesMasterId r:id="rId57"/>
  </p:notesMasterIdLst>
  <p:sldIdLst>
    <p:sldId id="259" r:id="rId7"/>
    <p:sldId id="284" r:id="rId8"/>
    <p:sldId id="258" r:id="rId9"/>
    <p:sldId id="271" r:id="rId10"/>
    <p:sldId id="295" r:id="rId11"/>
    <p:sldId id="273" r:id="rId12"/>
    <p:sldId id="274" r:id="rId13"/>
    <p:sldId id="275" r:id="rId14"/>
    <p:sldId id="280" r:id="rId15"/>
    <p:sldId id="277" r:id="rId16"/>
    <p:sldId id="278" r:id="rId17"/>
    <p:sldId id="281" r:id="rId18"/>
    <p:sldId id="282" r:id="rId19"/>
    <p:sldId id="283" r:id="rId20"/>
    <p:sldId id="298" r:id="rId21"/>
    <p:sldId id="324" r:id="rId22"/>
    <p:sldId id="330" r:id="rId23"/>
    <p:sldId id="332" r:id="rId24"/>
    <p:sldId id="331" r:id="rId25"/>
    <p:sldId id="326" r:id="rId26"/>
    <p:sldId id="286" r:id="rId27"/>
    <p:sldId id="293" r:id="rId28"/>
    <p:sldId id="300" r:id="rId29"/>
    <p:sldId id="291" r:id="rId30"/>
    <p:sldId id="290" r:id="rId31"/>
    <p:sldId id="292" r:id="rId32"/>
    <p:sldId id="289" r:id="rId33"/>
    <p:sldId id="288" r:id="rId34"/>
    <p:sldId id="294" r:id="rId35"/>
    <p:sldId id="287" r:id="rId36"/>
    <p:sldId id="314" r:id="rId37"/>
    <p:sldId id="315" r:id="rId38"/>
    <p:sldId id="316" r:id="rId39"/>
    <p:sldId id="318" r:id="rId40"/>
    <p:sldId id="317" r:id="rId41"/>
    <p:sldId id="319" r:id="rId42"/>
    <p:sldId id="296" r:id="rId43"/>
    <p:sldId id="323" r:id="rId44"/>
    <p:sldId id="301" r:id="rId45"/>
    <p:sldId id="304" r:id="rId46"/>
    <p:sldId id="303" r:id="rId47"/>
    <p:sldId id="320" r:id="rId48"/>
    <p:sldId id="307" r:id="rId49"/>
    <p:sldId id="321" r:id="rId50"/>
    <p:sldId id="297" r:id="rId51"/>
    <p:sldId id="327" r:id="rId52"/>
    <p:sldId id="299" r:id="rId53"/>
    <p:sldId id="325" r:id="rId54"/>
    <p:sldId id="328" r:id="rId55"/>
    <p:sldId id="329" r:id="rId56"/>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51" d="100"/>
          <a:sy n="51" d="100"/>
        </p:scale>
        <p:origin x="1243" y="48"/>
      </p:cViewPr>
      <p:guideLst>
        <p:guide orient="horz" pos="2160"/>
        <p:guide pos="2880"/>
      </p:guideLst>
    </p:cSldViewPr>
  </p:slideViewPr>
  <p:outlineViewPr>
    <p:cViewPr>
      <p:scale>
        <a:sx n="33" d="100"/>
        <a:sy n="33" d="100"/>
      </p:scale>
      <p:origin x="0" y="468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Column1</c:v>
                </c:pt>
              </c:strCache>
            </c:strRef>
          </c:tx>
          <c:spPr>
            <a:solidFill>
              <a:srgbClr val="FFFF00"/>
            </a:solidFill>
            <a:ln>
              <a:solidFill>
                <a:srgbClr val="FF0000"/>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Tylosin</c:v>
                </c:pt>
                <c:pt idx="1">
                  <c:v>Chlorotetycyline</c:v>
                </c:pt>
                <c:pt idx="2">
                  <c:v>Oxytetracyline</c:v>
                </c:pt>
                <c:pt idx="3">
                  <c:v>Chloro/sulfa</c:v>
                </c:pt>
                <c:pt idx="4">
                  <c:v>Tetracyline</c:v>
                </c:pt>
                <c:pt idx="5">
                  <c:v>Sulfa</c:v>
                </c:pt>
                <c:pt idx="6">
                  <c:v>Neomycin</c:v>
                </c:pt>
                <c:pt idx="7">
                  <c:v>Viginiamycin</c:v>
                </c:pt>
              </c:strCache>
            </c:strRef>
          </c:cat>
          <c:val>
            <c:numRef>
              <c:f>Sheet1!$B$2:$B$9</c:f>
              <c:numCache>
                <c:formatCode>0</c:formatCode>
                <c:ptCount val="8"/>
                <c:pt idx="0">
                  <c:v>42.3</c:v>
                </c:pt>
                <c:pt idx="1">
                  <c:v>18.2</c:v>
                </c:pt>
                <c:pt idx="2">
                  <c:v>8</c:v>
                </c:pt>
                <c:pt idx="3">
                  <c:v>3.1</c:v>
                </c:pt>
                <c:pt idx="4">
                  <c:v>1.3</c:v>
                </c:pt>
                <c:pt idx="5">
                  <c:v>0.3</c:v>
                </c:pt>
                <c:pt idx="6">
                  <c:v>0.2</c:v>
                </c:pt>
                <c:pt idx="7">
                  <c:v>0.1</c:v>
                </c:pt>
              </c:numCache>
            </c:numRef>
          </c:val>
        </c:ser>
        <c:dLbls>
          <c:showLegendKey val="0"/>
          <c:showVal val="0"/>
          <c:showCatName val="0"/>
          <c:showSerName val="0"/>
          <c:showPercent val="0"/>
          <c:showBubbleSize val="0"/>
        </c:dLbls>
        <c:gapWidth val="61"/>
        <c:axId val="307361448"/>
        <c:axId val="307361056"/>
      </c:barChart>
      <c:catAx>
        <c:axId val="307361448"/>
        <c:scaling>
          <c:orientation val="minMax"/>
        </c:scaling>
        <c:delete val="0"/>
        <c:axPos val="l"/>
        <c:numFmt formatCode="General" sourceLinked="0"/>
        <c:majorTickMark val="out"/>
        <c:minorTickMark val="none"/>
        <c:tickLblPos val="nextTo"/>
        <c:crossAx val="307361056"/>
        <c:crosses val="autoZero"/>
        <c:auto val="1"/>
        <c:lblAlgn val="ctr"/>
        <c:lblOffset val="100"/>
        <c:noMultiLvlLbl val="0"/>
      </c:catAx>
      <c:valAx>
        <c:axId val="307361056"/>
        <c:scaling>
          <c:orientation val="minMax"/>
          <c:max val="50"/>
          <c:min val="0"/>
        </c:scaling>
        <c:delete val="0"/>
        <c:axPos val="b"/>
        <c:title>
          <c:tx>
            <c:rich>
              <a:bodyPr/>
              <a:lstStyle/>
              <a:p>
                <a:pPr>
                  <a:defRPr/>
                </a:pPr>
                <a:r>
                  <a:rPr lang="en-US" dirty="0" smtClean="0"/>
                  <a:t>Percent</a:t>
                </a:r>
                <a:endParaRPr lang="en-US" dirty="0"/>
              </a:p>
            </c:rich>
          </c:tx>
          <c:overlay val="0"/>
        </c:title>
        <c:numFmt formatCode="0" sourceLinked="1"/>
        <c:majorTickMark val="out"/>
        <c:minorTickMark val="none"/>
        <c:tickLblPos val="nextTo"/>
        <c:crossAx val="307361448"/>
        <c:crosses val="autoZero"/>
        <c:crossBetween val="between"/>
        <c:majorUnit val="10"/>
        <c:minorUnit val="2"/>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&gt;700 lb.</c:v>
                </c:pt>
              </c:strCache>
            </c:strRef>
          </c:tx>
          <c:spPr>
            <a:solidFill>
              <a:srgbClr val="FFFF00"/>
            </a:solidFill>
            <a:ln>
              <a:solidFill>
                <a:srgbClr val="FF0000"/>
              </a:solidFill>
            </a:ln>
          </c:spPr>
          <c:invertIfNegative val="0"/>
          <c:cat>
            <c:strRef>
              <c:f>Sheet1!$A$2:$A$9</c:f>
              <c:strCache>
                <c:ptCount val="8"/>
                <c:pt idx="0">
                  <c:v>Viginiamycin</c:v>
                </c:pt>
                <c:pt idx="1">
                  <c:v>Tylosin</c:v>
                </c:pt>
                <c:pt idx="2">
                  <c:v>Tetracyline</c:v>
                </c:pt>
                <c:pt idx="3">
                  <c:v>Sulfa</c:v>
                </c:pt>
                <c:pt idx="4">
                  <c:v>Oxytetracyline</c:v>
                </c:pt>
                <c:pt idx="5">
                  <c:v>Neomycin</c:v>
                </c:pt>
                <c:pt idx="6">
                  <c:v>Chloro/sulfa</c:v>
                </c:pt>
                <c:pt idx="7">
                  <c:v>Chlorotetycyline</c:v>
                </c:pt>
              </c:strCache>
            </c:strRef>
          </c:cat>
          <c:val>
            <c:numRef>
              <c:f>Sheet1!$B$2:$B$9</c:f>
              <c:numCache>
                <c:formatCode>General</c:formatCode>
                <c:ptCount val="8"/>
                <c:pt idx="0">
                  <c:v>124</c:v>
                </c:pt>
                <c:pt idx="1">
                  <c:v>138</c:v>
                </c:pt>
                <c:pt idx="2">
                  <c:v>4.3</c:v>
                </c:pt>
                <c:pt idx="3">
                  <c:v>10</c:v>
                </c:pt>
                <c:pt idx="4">
                  <c:v>7.2</c:v>
                </c:pt>
                <c:pt idx="5">
                  <c:v>21</c:v>
                </c:pt>
                <c:pt idx="6">
                  <c:v>7.6</c:v>
                </c:pt>
                <c:pt idx="7">
                  <c:v>7.7</c:v>
                </c:pt>
              </c:numCache>
            </c:numRef>
          </c:val>
        </c:ser>
        <c:ser>
          <c:idx val="1"/>
          <c:order val="1"/>
          <c:tx>
            <c:strRef>
              <c:f>Sheet1!$C$1</c:f>
              <c:strCache>
                <c:ptCount val="1"/>
                <c:pt idx="0">
                  <c:v>&lt;700 lb.</c:v>
                </c:pt>
              </c:strCache>
            </c:strRef>
          </c:tx>
          <c:invertIfNegative val="0"/>
          <c:cat>
            <c:strRef>
              <c:f>Sheet1!$A$2:$A$9</c:f>
              <c:strCache>
                <c:ptCount val="8"/>
                <c:pt idx="0">
                  <c:v>Viginiamycin</c:v>
                </c:pt>
                <c:pt idx="1">
                  <c:v>Tylosin</c:v>
                </c:pt>
                <c:pt idx="2">
                  <c:v>Tetracyline</c:v>
                </c:pt>
                <c:pt idx="3">
                  <c:v>Sulfa</c:v>
                </c:pt>
                <c:pt idx="4">
                  <c:v>Oxytetracyline</c:v>
                </c:pt>
                <c:pt idx="5">
                  <c:v>Neomycin</c:v>
                </c:pt>
                <c:pt idx="6">
                  <c:v>Chloro/sulfa</c:v>
                </c:pt>
                <c:pt idx="7">
                  <c:v>Chlorotetycyline</c:v>
                </c:pt>
              </c:strCache>
            </c:strRef>
          </c:cat>
          <c:val>
            <c:numRef>
              <c:f>Sheet1!$C$2:$C$9</c:f>
              <c:numCache>
                <c:formatCode>General</c:formatCode>
                <c:ptCount val="8"/>
                <c:pt idx="0">
                  <c:v>130</c:v>
                </c:pt>
                <c:pt idx="1">
                  <c:v>145</c:v>
                </c:pt>
                <c:pt idx="2">
                  <c:v>7.4</c:v>
                </c:pt>
                <c:pt idx="3">
                  <c:v>8.1</c:v>
                </c:pt>
                <c:pt idx="4">
                  <c:v>7.5</c:v>
                </c:pt>
                <c:pt idx="5">
                  <c:v>0</c:v>
                </c:pt>
                <c:pt idx="6">
                  <c:v>12</c:v>
                </c:pt>
                <c:pt idx="7">
                  <c:v>8.6</c:v>
                </c:pt>
              </c:numCache>
            </c:numRef>
          </c:val>
        </c:ser>
        <c:dLbls>
          <c:showLegendKey val="0"/>
          <c:showVal val="0"/>
          <c:showCatName val="0"/>
          <c:showSerName val="0"/>
          <c:showPercent val="0"/>
          <c:showBubbleSize val="0"/>
        </c:dLbls>
        <c:gapWidth val="61"/>
        <c:axId val="301341800"/>
        <c:axId val="301338664"/>
      </c:barChart>
      <c:catAx>
        <c:axId val="301341800"/>
        <c:scaling>
          <c:orientation val="minMax"/>
        </c:scaling>
        <c:delete val="0"/>
        <c:axPos val="l"/>
        <c:numFmt formatCode="General" sourceLinked="0"/>
        <c:majorTickMark val="out"/>
        <c:minorTickMark val="none"/>
        <c:tickLblPos val="nextTo"/>
        <c:crossAx val="301338664"/>
        <c:crosses val="autoZero"/>
        <c:auto val="1"/>
        <c:lblAlgn val="ctr"/>
        <c:lblOffset val="100"/>
        <c:noMultiLvlLbl val="0"/>
      </c:catAx>
      <c:valAx>
        <c:axId val="301338664"/>
        <c:scaling>
          <c:orientation val="minMax"/>
        </c:scaling>
        <c:delete val="0"/>
        <c:axPos val="b"/>
        <c:title>
          <c:tx>
            <c:rich>
              <a:bodyPr/>
              <a:lstStyle/>
              <a:p>
                <a:pPr>
                  <a:defRPr/>
                </a:pPr>
                <a:r>
                  <a:rPr lang="en-US" dirty="0" smtClean="0"/>
                  <a:t>No.</a:t>
                </a:r>
                <a:r>
                  <a:rPr lang="en-US" baseline="0" dirty="0" smtClean="0"/>
                  <a:t> days</a:t>
                </a:r>
                <a:endParaRPr lang="en-US" dirty="0"/>
              </a:p>
            </c:rich>
          </c:tx>
          <c:overlay val="0"/>
        </c:title>
        <c:numFmt formatCode="General" sourceLinked="1"/>
        <c:majorTickMark val="out"/>
        <c:minorTickMark val="none"/>
        <c:tickLblPos val="nextTo"/>
        <c:crossAx val="30134180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Nutritionist</c:v>
                </c:pt>
              </c:strCache>
            </c:strRef>
          </c:tx>
          <c:spPr>
            <a:solidFill>
              <a:srgbClr val="FFFF00"/>
            </a:solidFill>
            <a:ln>
              <a:solidFill>
                <a:srgbClr val="FF0000"/>
              </a:solidFill>
            </a:ln>
          </c:spPr>
          <c:invertIfNegative val="0"/>
          <c:cat>
            <c:strRef>
              <c:f>Sheet1!$A$2:$A$5</c:f>
              <c:strCache>
                <c:ptCount val="4"/>
                <c:pt idx="0">
                  <c:v>Any</c:v>
                </c:pt>
                <c:pt idx="1">
                  <c:v>Professional-called</c:v>
                </c:pt>
                <c:pt idx="2">
                  <c:v>Private-regular</c:v>
                </c:pt>
                <c:pt idx="3">
                  <c:v>Full time</c:v>
                </c:pt>
              </c:strCache>
            </c:strRef>
          </c:cat>
          <c:val>
            <c:numRef>
              <c:f>Sheet1!$B$2:$B$5</c:f>
              <c:numCache>
                <c:formatCode>General</c:formatCode>
                <c:ptCount val="4"/>
                <c:pt idx="0">
                  <c:v>91</c:v>
                </c:pt>
                <c:pt idx="1">
                  <c:v>15.8</c:v>
                </c:pt>
                <c:pt idx="2">
                  <c:v>38.299999999999997</c:v>
                </c:pt>
                <c:pt idx="3">
                  <c:v>3.7</c:v>
                </c:pt>
              </c:numCache>
            </c:numRef>
          </c:val>
        </c:ser>
        <c:ser>
          <c:idx val="1"/>
          <c:order val="1"/>
          <c:tx>
            <c:strRef>
              <c:f>Sheet1!$C$1</c:f>
              <c:strCache>
                <c:ptCount val="1"/>
                <c:pt idx="0">
                  <c:v>Veterinarian</c:v>
                </c:pt>
              </c:strCache>
            </c:strRef>
          </c:tx>
          <c:invertIfNegative val="0"/>
          <c:cat>
            <c:strRef>
              <c:f>Sheet1!$A$2:$A$5</c:f>
              <c:strCache>
                <c:ptCount val="4"/>
                <c:pt idx="0">
                  <c:v>Any</c:v>
                </c:pt>
                <c:pt idx="1">
                  <c:v>Professional-called</c:v>
                </c:pt>
                <c:pt idx="2">
                  <c:v>Private-regular</c:v>
                </c:pt>
                <c:pt idx="3">
                  <c:v>Full time</c:v>
                </c:pt>
              </c:strCache>
            </c:strRef>
          </c:cat>
          <c:val>
            <c:numRef>
              <c:f>Sheet1!$C$2:$C$5</c:f>
              <c:numCache>
                <c:formatCode>0</c:formatCode>
                <c:ptCount val="4"/>
                <c:pt idx="0">
                  <c:v>97.4</c:v>
                </c:pt>
                <c:pt idx="1">
                  <c:v>70.900000000000006</c:v>
                </c:pt>
                <c:pt idx="2">
                  <c:v>34.6</c:v>
                </c:pt>
                <c:pt idx="3">
                  <c:v>3.3</c:v>
                </c:pt>
              </c:numCache>
            </c:numRef>
          </c:val>
        </c:ser>
        <c:dLbls>
          <c:showLegendKey val="0"/>
          <c:showVal val="0"/>
          <c:showCatName val="0"/>
          <c:showSerName val="0"/>
          <c:showPercent val="0"/>
          <c:showBubbleSize val="0"/>
        </c:dLbls>
        <c:gapWidth val="61"/>
        <c:axId val="301339840"/>
        <c:axId val="301338272"/>
      </c:barChart>
      <c:catAx>
        <c:axId val="301339840"/>
        <c:scaling>
          <c:orientation val="minMax"/>
        </c:scaling>
        <c:delete val="0"/>
        <c:axPos val="l"/>
        <c:numFmt formatCode="General" sourceLinked="0"/>
        <c:majorTickMark val="out"/>
        <c:minorTickMark val="none"/>
        <c:tickLblPos val="nextTo"/>
        <c:crossAx val="301338272"/>
        <c:crosses val="autoZero"/>
        <c:auto val="1"/>
        <c:lblAlgn val="ctr"/>
        <c:lblOffset val="100"/>
        <c:noMultiLvlLbl val="0"/>
      </c:catAx>
      <c:valAx>
        <c:axId val="301338272"/>
        <c:scaling>
          <c:orientation val="minMax"/>
          <c:max val="100"/>
        </c:scaling>
        <c:delete val="0"/>
        <c:axPos val="b"/>
        <c:title>
          <c:tx>
            <c:rich>
              <a:bodyPr/>
              <a:lstStyle/>
              <a:p>
                <a:pPr>
                  <a:defRPr/>
                </a:pPr>
                <a:r>
                  <a:rPr lang="en-US" dirty="0" smtClean="0"/>
                  <a:t>Percent</a:t>
                </a:r>
                <a:endParaRPr lang="en-US" dirty="0"/>
              </a:p>
            </c:rich>
          </c:tx>
          <c:overlay val="0"/>
        </c:title>
        <c:numFmt formatCode="General" sourceLinked="1"/>
        <c:majorTickMark val="out"/>
        <c:minorTickMark val="none"/>
        <c:tickLblPos val="nextTo"/>
        <c:crossAx val="30133984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Series 1</c:v>
                </c:pt>
              </c:strCache>
            </c:strRef>
          </c:tx>
          <c:spPr>
            <a:solidFill>
              <a:srgbClr val="FFFF00"/>
            </a:solidFill>
            <a:ln>
              <a:solidFill>
                <a:srgbClr val="FF0000"/>
              </a:solidFill>
            </a:ln>
          </c:spPr>
          <c:invertIfNegative val="0"/>
          <c:cat>
            <c:strRef>
              <c:f>Sheet1!$A$2:$A$6</c:f>
              <c:strCache>
                <c:ptCount val="5"/>
                <c:pt idx="0">
                  <c:v>Other</c:v>
                </c:pt>
                <c:pt idx="1">
                  <c:v>Drug residue avoidance</c:v>
                </c:pt>
                <c:pt idx="2">
                  <c:v>Labeled use</c:v>
                </c:pt>
                <c:pt idx="3">
                  <c:v>Appropriate drug for specific disease</c:v>
                </c:pt>
                <c:pt idx="4">
                  <c:v>Disease diagnosis</c:v>
                </c:pt>
              </c:strCache>
            </c:strRef>
          </c:cat>
          <c:val>
            <c:numRef>
              <c:f>Sheet1!$B$2:$B$6</c:f>
              <c:numCache>
                <c:formatCode>General</c:formatCode>
                <c:ptCount val="5"/>
                <c:pt idx="0">
                  <c:v>10</c:v>
                </c:pt>
                <c:pt idx="1">
                  <c:v>73</c:v>
                </c:pt>
                <c:pt idx="2">
                  <c:v>72</c:v>
                </c:pt>
                <c:pt idx="3">
                  <c:v>71</c:v>
                </c:pt>
                <c:pt idx="4">
                  <c:v>73</c:v>
                </c:pt>
              </c:numCache>
            </c:numRef>
          </c:val>
        </c:ser>
        <c:dLbls>
          <c:showLegendKey val="0"/>
          <c:showVal val="0"/>
          <c:showCatName val="0"/>
          <c:showSerName val="0"/>
          <c:showPercent val="0"/>
          <c:showBubbleSize val="0"/>
        </c:dLbls>
        <c:gapWidth val="61"/>
        <c:axId val="308871808"/>
        <c:axId val="308872592"/>
      </c:barChart>
      <c:catAx>
        <c:axId val="308871808"/>
        <c:scaling>
          <c:orientation val="minMax"/>
        </c:scaling>
        <c:delete val="0"/>
        <c:axPos val="l"/>
        <c:numFmt formatCode="General" sourceLinked="0"/>
        <c:majorTickMark val="out"/>
        <c:minorTickMark val="none"/>
        <c:tickLblPos val="nextTo"/>
        <c:crossAx val="308872592"/>
        <c:crosses val="autoZero"/>
        <c:auto val="1"/>
        <c:lblAlgn val="ctr"/>
        <c:lblOffset val="100"/>
        <c:noMultiLvlLbl val="0"/>
      </c:catAx>
      <c:valAx>
        <c:axId val="308872592"/>
        <c:scaling>
          <c:orientation val="minMax"/>
        </c:scaling>
        <c:delete val="0"/>
        <c:axPos val="b"/>
        <c:title>
          <c:tx>
            <c:rich>
              <a:bodyPr/>
              <a:lstStyle/>
              <a:p>
                <a:pPr>
                  <a:defRPr/>
                </a:pPr>
                <a:r>
                  <a:rPr lang="en-US" dirty="0" smtClean="0"/>
                  <a:t>Percent</a:t>
                </a:r>
                <a:endParaRPr lang="en-US" dirty="0"/>
              </a:p>
            </c:rich>
          </c:tx>
          <c:overlay val="0"/>
        </c:title>
        <c:numFmt formatCode="General" sourceLinked="1"/>
        <c:majorTickMark val="out"/>
        <c:minorTickMark val="none"/>
        <c:tickLblPos val="nextTo"/>
        <c:crossAx val="3088718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6157B-5727-4973-A82E-FEB9FB30CE95}" type="datetimeFigureOut">
              <a:rPr lang="en-US" smtClean="0"/>
              <a:t>12/2/2015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F77A3-887C-4DB5-A553-5FA9E396B1F1}" type="slidenum">
              <a:rPr lang="en-US" smtClean="0"/>
              <a:t>‹#›</a:t>
            </a:fld>
            <a:endParaRPr lang="en-US"/>
          </a:p>
        </p:txBody>
      </p:sp>
    </p:spTree>
    <p:extLst>
      <p:ext uri="{BB962C8B-B14F-4D97-AF65-F5344CB8AC3E}">
        <p14:creationId xmlns:p14="http://schemas.microsoft.com/office/powerpoint/2010/main" val="89419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eefmagazine.com/cowcalfweekly/1003-change-antibiotic-us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beefmagazine.com/health/overcoming-antibiotic-resistance-tough-task"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Mainly</a:t>
            </a:r>
            <a:r>
              <a:rPr lang="en-US" baseline="0" dirty="0" smtClean="0"/>
              <a:t> therapeutic use, sometimes given Ionophores.</a:t>
            </a:r>
            <a:endParaRPr lang="en-US" dirty="0"/>
          </a:p>
        </p:txBody>
      </p:sp>
      <p:sp>
        <p:nvSpPr>
          <p:cNvPr id="4" name="Slide Number Placeholder 3"/>
          <p:cNvSpPr>
            <a:spLocks noGrp="1"/>
          </p:cNvSpPr>
          <p:nvPr>
            <p:ph type="sldNum" sz="quarter" idx="10"/>
          </p:nvPr>
        </p:nvSpPr>
        <p:spPr/>
        <p:txBody>
          <a:bodyPr/>
          <a:lstStyle/>
          <a:p>
            <a:fld id="{FA5F77A3-887C-4DB5-A553-5FA9E396B1F1}" type="slidenum">
              <a:rPr lang="en-US" smtClean="0"/>
              <a:t>6</a:t>
            </a:fld>
            <a:endParaRPr lang="en-US"/>
          </a:p>
        </p:txBody>
      </p:sp>
    </p:spTree>
    <p:extLst>
      <p:ext uri="{BB962C8B-B14F-4D97-AF65-F5344CB8AC3E}">
        <p14:creationId xmlns:p14="http://schemas.microsoft.com/office/powerpoint/2010/main" val="1338364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01571-036B-4FB2-AE8E-78E47A08E6AE}" type="slidenum">
              <a:rPr lang="en-US" altLang="en-US"/>
              <a:pPr/>
              <a:t>43</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0167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r>
              <a:rPr lang="en-US" dirty="0" smtClean="0"/>
              <a:t>Despite broad declines in several foodborne infections, </a:t>
            </a:r>
            <a:r>
              <a:rPr lang="en-US" i="1" dirty="0" smtClean="0"/>
              <a:t>Salmonella</a:t>
            </a:r>
            <a:r>
              <a:rPr lang="en-US" dirty="0" smtClean="0"/>
              <a:t> infections, which cause the largest numbers of illnesses, hospitalizations, and deaths of any pathogen under surveillance in the Foodborne Diseases Active Surveillance Network (</a:t>
            </a:r>
            <a:r>
              <a:rPr lang="en-US" dirty="0" err="1" smtClean="0"/>
              <a:t>FoodNet</a:t>
            </a:r>
            <a:r>
              <a:rPr lang="en-US" dirty="0" smtClean="0"/>
              <a:t>), have not declined during the past decade.</a:t>
            </a:r>
          </a:p>
          <a:p>
            <a:r>
              <a:rPr lang="en-US" dirty="0" smtClean="0"/>
              <a:t>In contrast, Shiga toxin--producing </a:t>
            </a:r>
            <a:r>
              <a:rPr lang="en-US" i="1" dirty="0" smtClean="0"/>
              <a:t>Escherichia coli</a:t>
            </a:r>
            <a:r>
              <a:rPr lang="en-US" dirty="0" smtClean="0"/>
              <a:t> (STEC) O157 infection has declined to the 2010 national health objective target of ≤1 case per 100,000.</a:t>
            </a:r>
          </a:p>
          <a:p>
            <a:r>
              <a:rPr lang="en-US" i="1" dirty="0" smtClean="0"/>
              <a:t>Salmonella</a:t>
            </a:r>
            <a:r>
              <a:rPr lang="en-US" dirty="0" smtClean="0"/>
              <a:t> infections can be prevented using approaches similar to those that were successful in reducing STEC O157: --- Monitoring food production. This includes monitoring the safety of ingredients, reducing contamination in factories and slaughterhouses using proven measures, and maintaining refrigeration in transport.</a:t>
            </a:r>
          </a:p>
          <a:p>
            <a:r>
              <a:rPr lang="en-US" dirty="0" smtClean="0"/>
              <a:t>--- Preventing food contamination. This includes training restaurant managers in food safety and educating consumers about preparing foods safely at home.</a:t>
            </a:r>
          </a:p>
          <a:p>
            <a:r>
              <a:rPr lang="en-US" dirty="0" smtClean="0"/>
              <a:t>--- Investigating illnesses and outbreaks. This includes improving detection and investigation of outbreaks, so contaminated products are removed before more persons become ill and public health and food safety agencies can learn about new food safety challenges and how to address them.</a:t>
            </a:r>
          </a:p>
          <a:p>
            <a:endParaRPr lang="en-US" dirty="0"/>
          </a:p>
        </p:txBody>
      </p:sp>
      <p:sp>
        <p:nvSpPr>
          <p:cNvPr id="4" name="Slide Number Placeholder 3"/>
          <p:cNvSpPr>
            <a:spLocks noGrp="1"/>
          </p:cNvSpPr>
          <p:nvPr>
            <p:ph type="sldNum" sz="quarter" idx="10"/>
          </p:nvPr>
        </p:nvSpPr>
        <p:spPr/>
        <p:txBody>
          <a:bodyPr/>
          <a:lstStyle/>
          <a:p>
            <a:fld id="{FA5F77A3-887C-4DB5-A553-5FA9E396B1F1}" type="slidenum">
              <a:rPr lang="en-US" smtClean="0"/>
              <a:t>46</a:t>
            </a:fld>
            <a:endParaRPr lang="en-US"/>
          </a:p>
        </p:txBody>
      </p:sp>
    </p:spTree>
    <p:extLst>
      <p:ext uri="{BB962C8B-B14F-4D97-AF65-F5344CB8AC3E}">
        <p14:creationId xmlns:p14="http://schemas.microsoft.com/office/powerpoint/2010/main" val="29822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left corner picture, cattle are congregated in</a:t>
            </a:r>
            <a:r>
              <a:rPr lang="en-US" baseline="0" dirty="0" smtClean="0"/>
              <a:t> one location, yet have lots of room in the pen.  Cattle are social animals and this is there natural </a:t>
            </a:r>
            <a:r>
              <a:rPr lang="en-US" baseline="0" dirty="0" err="1" smtClean="0"/>
              <a:t>behaviour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5F77A3-887C-4DB5-A553-5FA9E396B1F1}" type="slidenum">
              <a:rPr lang="en-US" smtClean="0"/>
              <a:t>10</a:t>
            </a:fld>
            <a:endParaRPr lang="en-US"/>
          </a:p>
        </p:txBody>
      </p:sp>
    </p:spTree>
    <p:extLst>
      <p:ext uri="{BB962C8B-B14F-4D97-AF65-F5344CB8AC3E}">
        <p14:creationId xmlns:p14="http://schemas.microsoft.com/office/powerpoint/2010/main" val="339014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NOEL is determined on the most sensitive</a:t>
            </a:r>
            <a:r>
              <a:rPr lang="en-US" baseline="0" dirty="0" smtClean="0"/>
              <a:t> dose on the most sensitive animal.</a:t>
            </a:r>
          </a:p>
          <a:p>
            <a:r>
              <a:rPr lang="en-US" u="sng" baseline="0" dirty="0" smtClean="0"/>
              <a:t>Mike </a:t>
            </a:r>
            <a:r>
              <a:rPr lang="en-US" u="sng" baseline="0" dirty="0" err="1" smtClean="0"/>
              <a:t>Apley</a:t>
            </a:r>
            <a:r>
              <a:rPr lang="en-US" u="sng" baseline="0" dirty="0" smtClean="0"/>
              <a:t>:</a:t>
            </a:r>
          </a:p>
          <a:p>
            <a:r>
              <a:rPr lang="en-US" sz="1200" kern="1200" dirty="0" smtClean="0">
                <a:solidFill>
                  <a:schemeClr val="tx1"/>
                </a:solidFill>
                <a:effectLst/>
                <a:latin typeface="+mn-lt"/>
                <a:ea typeface="+mn-ea"/>
                <a:cs typeface="+mn-cs"/>
              </a:rPr>
              <a:t>The first step in determining a drug’s withdrawal time is to determine its </a:t>
            </a:r>
            <a:r>
              <a:rPr lang="en-US" sz="1200" b="1" kern="1200" dirty="0" smtClean="0">
                <a:solidFill>
                  <a:schemeClr val="tx1"/>
                </a:solidFill>
                <a:effectLst/>
                <a:latin typeface="+mn-lt"/>
                <a:ea typeface="+mn-ea"/>
                <a:cs typeface="+mn-cs"/>
              </a:rPr>
              <a:t>NOEL</a:t>
            </a:r>
            <a:r>
              <a:rPr lang="en-US" sz="1200" kern="1200" dirty="0" smtClean="0">
                <a:solidFill>
                  <a:schemeClr val="tx1"/>
                </a:solidFill>
                <a:effectLst/>
                <a:latin typeface="+mn-lt"/>
                <a:ea typeface="+mn-ea"/>
                <a:cs typeface="+mn-cs"/>
              </a:rPr>
              <a:t>, which is the dose of the drug that results in no toxic effects in test animals. A safety factor is then applied, which may decrease the NOEL by up to a thousand fold.</a:t>
            </a:r>
          </a:p>
          <a:p>
            <a:r>
              <a:rPr lang="en-US" sz="1200" kern="1200" dirty="0" smtClean="0">
                <a:solidFill>
                  <a:schemeClr val="tx1"/>
                </a:solidFill>
                <a:effectLst/>
                <a:latin typeface="+mn-lt"/>
                <a:ea typeface="+mn-ea"/>
                <a:cs typeface="+mn-cs"/>
              </a:rPr>
              <a:t>For example, if tests indicate that 1 milligram (mg; 1,000 mg = 1 gram) of the drug per kilogram (kg, or 2.2 lbs.) of body weight is the NOEL, a thousand fold safety factor would drop that dose to 1 microgram (mcg)/kg (1 gram = 1 million mcg).</a:t>
            </a:r>
          </a:p>
          <a:p>
            <a:r>
              <a:rPr lang="en-US" sz="1200" kern="1200" dirty="0" smtClean="0">
                <a:solidFill>
                  <a:schemeClr val="tx1"/>
                </a:solidFill>
                <a:effectLst/>
                <a:latin typeface="+mn-lt"/>
                <a:ea typeface="+mn-ea"/>
                <a:cs typeface="+mn-cs"/>
              </a:rPr>
              <a:t>The NOEL is then multiplied by the average body weight of a human (60 kg for this purpose), resulting in the total </a:t>
            </a:r>
            <a:r>
              <a:rPr lang="en-US" sz="1200" b="1" kern="1200" dirty="0" smtClean="0">
                <a:solidFill>
                  <a:schemeClr val="tx1"/>
                </a:solidFill>
                <a:effectLst/>
                <a:latin typeface="+mn-lt"/>
                <a:ea typeface="+mn-ea"/>
                <a:cs typeface="+mn-cs"/>
              </a:rPr>
              <a:t>ADI</a:t>
            </a:r>
            <a:r>
              <a:rPr lang="en-US" sz="1200" kern="1200" dirty="0" smtClean="0">
                <a:solidFill>
                  <a:schemeClr val="tx1"/>
                </a:solidFill>
                <a:effectLst/>
                <a:latin typeface="+mn-lt"/>
                <a:ea typeface="+mn-ea"/>
                <a:cs typeface="+mn-cs"/>
              </a:rPr>
              <a:t>. ADI is the total dose of the drug that an average human could ingest on a daily basis for his or her entire life with no adverse effects. In our example, the ADI would be 60 mcg/day (1 x 60).</a:t>
            </a:r>
          </a:p>
          <a:p>
            <a:r>
              <a:rPr lang="en-US" sz="1200" kern="1200" dirty="0" smtClean="0">
                <a:solidFill>
                  <a:schemeClr val="tx1"/>
                </a:solidFill>
                <a:effectLst/>
                <a:latin typeface="+mn-lt"/>
                <a:ea typeface="+mn-ea"/>
                <a:cs typeface="+mn-cs"/>
              </a:rPr>
              <a:t>The ADI is then used to determine how much of the drug can be in each of the edible tissues, or the </a:t>
            </a:r>
            <a:r>
              <a:rPr lang="en-US" sz="1200" b="1" kern="1200" dirty="0" smtClean="0">
                <a:solidFill>
                  <a:schemeClr val="tx1"/>
                </a:solidFill>
                <a:effectLst/>
                <a:latin typeface="+mn-lt"/>
                <a:ea typeface="+mn-ea"/>
                <a:cs typeface="+mn-cs"/>
              </a:rPr>
              <a:t>safe concentration</a:t>
            </a:r>
            <a:r>
              <a:rPr lang="en-US" sz="1200" kern="1200" dirty="0" smtClean="0">
                <a:solidFill>
                  <a:schemeClr val="tx1"/>
                </a:solidFill>
                <a:effectLst/>
                <a:latin typeface="+mn-lt"/>
                <a:ea typeface="+mn-ea"/>
                <a:cs typeface="+mn-cs"/>
              </a:rPr>
              <a:t>. For this purpose, CVM considers that people will eat only one of the following edible tissues (and related quantity) as their main meal for the day — muscle (300g), liver (100g), kidney (50g) or fat (50g). In our example, safe concentration for muscle would be 0.2 mcg of drug per gram of tissue (60/300).</a:t>
            </a: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hlinkClick r:id="rId3"/>
              </a:rPr>
              <a:t>safe concentration</a:t>
            </a:r>
            <a:r>
              <a:rPr lang="en-US" sz="1200" kern="1200" dirty="0" smtClean="0">
                <a:solidFill>
                  <a:schemeClr val="tx1"/>
                </a:solidFill>
                <a:effectLst/>
                <a:latin typeface="+mn-lt"/>
                <a:ea typeface="+mn-ea"/>
                <a:cs typeface="+mn-cs"/>
              </a:rPr>
              <a:t> is for all residues of the drug, which may include multiple chemical metabolites due to the breakdown of the drug in the animal. The U.S. only tests the carcass for one of these compounds, known as the marker residue. The percentage of the safe concentration represented by the marker residue becomes </a:t>
            </a:r>
            <a:r>
              <a:rPr lang="en-US" sz="1200" b="1" kern="1200" dirty="0" smtClean="0">
                <a:solidFill>
                  <a:schemeClr val="tx1"/>
                </a:solidFill>
                <a:effectLst/>
                <a:latin typeface="+mn-lt"/>
                <a:ea typeface="+mn-ea"/>
                <a:cs typeface="+mn-cs"/>
              </a:rPr>
              <a:t>the tolerance</a:t>
            </a:r>
            <a:r>
              <a:rPr lang="en-US" sz="1200" kern="1200" dirty="0" smtClean="0">
                <a:solidFill>
                  <a:schemeClr val="tx1"/>
                </a:solidFill>
                <a:effectLst/>
                <a:latin typeface="+mn-lt"/>
                <a:ea typeface="+mn-ea"/>
                <a:cs typeface="+mn-cs"/>
              </a:rPr>
              <a:t> for the marker residue. For example, if the marker residue is the original drug molecule, and it constitutes 50% of the total residues, the tolerance in our example now becomes 0.1 mcg/gm for muscle (0.2 X 50%).</a:t>
            </a:r>
          </a:p>
          <a:p>
            <a:r>
              <a:rPr lang="en-US" sz="1200" kern="1200" dirty="0" smtClean="0">
                <a:solidFill>
                  <a:schemeClr val="tx1"/>
                </a:solidFill>
                <a:effectLst/>
                <a:latin typeface="+mn-lt"/>
                <a:ea typeface="+mn-ea"/>
                <a:cs typeface="+mn-cs"/>
              </a:rPr>
              <a:t>That was a lot of math and several million dollars’ worth of studies to get us to this point. The final step is a study where animals receive the drug and are then sacrificed at different time points to determine when the marker residue drops below the </a:t>
            </a:r>
            <a:r>
              <a:rPr lang="en-US" sz="1200" kern="1200" dirty="0" smtClean="0">
                <a:solidFill>
                  <a:schemeClr val="tx1"/>
                </a:solidFill>
                <a:effectLst/>
                <a:latin typeface="+mn-lt"/>
                <a:ea typeface="+mn-ea"/>
                <a:cs typeface="+mn-cs"/>
                <a:hlinkClick r:id="rId4"/>
              </a:rPr>
              <a:t>tolerance</a:t>
            </a:r>
            <a:r>
              <a:rPr lang="en-US" sz="1200" kern="1200" dirty="0" smtClean="0">
                <a:solidFill>
                  <a:schemeClr val="tx1"/>
                </a:solidFill>
                <a:effectLst/>
                <a:latin typeface="+mn-lt"/>
                <a:ea typeface="+mn-ea"/>
                <a:cs typeface="+mn-cs"/>
              </a:rPr>
              <a:t> in the target tissue (the edible organ that maintains drug residues the longest, usually the kidney or liver).</a:t>
            </a:r>
          </a:p>
          <a:p>
            <a:r>
              <a:rPr lang="en-US" sz="1200" kern="1200" dirty="0" smtClean="0">
                <a:solidFill>
                  <a:schemeClr val="tx1"/>
                </a:solidFill>
                <a:effectLst/>
                <a:latin typeface="+mn-lt"/>
                <a:ea typeface="+mn-ea"/>
                <a:cs typeface="+mn-cs"/>
              </a:rPr>
              <a:t>When the target tissue is below the tolerance, so are all the other tissues. Statistical methods are used to estimate the </a:t>
            </a:r>
            <a:r>
              <a:rPr lang="en-US" sz="1200" b="1" kern="1200" dirty="0" smtClean="0">
                <a:solidFill>
                  <a:schemeClr val="tx1"/>
                </a:solidFill>
                <a:effectLst/>
                <a:latin typeface="+mn-lt"/>
                <a:ea typeface="+mn-ea"/>
                <a:cs typeface="+mn-cs"/>
              </a:rPr>
              <a:t>withdrawal time,</a:t>
            </a:r>
            <a:r>
              <a:rPr lang="en-US" sz="1200" kern="1200" dirty="0" smtClean="0">
                <a:solidFill>
                  <a:schemeClr val="tx1"/>
                </a:solidFill>
                <a:effectLst/>
                <a:latin typeface="+mn-lt"/>
                <a:ea typeface="+mn-ea"/>
                <a:cs typeface="+mn-cs"/>
              </a:rPr>
              <a:t> so that only one in 1,000 animals would potentially have a marker residue concentration in the target tissue which would be above the tolerance.</a:t>
            </a:r>
          </a:p>
          <a:p>
            <a:endParaRPr lang="en-US" u="sng" dirty="0"/>
          </a:p>
        </p:txBody>
      </p:sp>
      <p:sp>
        <p:nvSpPr>
          <p:cNvPr id="4" name="Slide Number Placeholder 3"/>
          <p:cNvSpPr>
            <a:spLocks noGrp="1"/>
          </p:cNvSpPr>
          <p:nvPr>
            <p:ph type="sldNum" sz="quarter" idx="10"/>
          </p:nvPr>
        </p:nvSpPr>
        <p:spPr/>
        <p:txBody>
          <a:bodyPr/>
          <a:lstStyle/>
          <a:p>
            <a:fld id="{FA5F77A3-887C-4DB5-A553-5FA9E396B1F1}" type="slidenum">
              <a:rPr lang="en-US" smtClean="0"/>
              <a:t>23</a:t>
            </a:fld>
            <a:endParaRPr lang="en-US"/>
          </a:p>
        </p:txBody>
      </p:sp>
    </p:spTree>
    <p:extLst>
      <p:ext uri="{BB962C8B-B14F-4D97-AF65-F5344CB8AC3E}">
        <p14:creationId xmlns:p14="http://schemas.microsoft.com/office/powerpoint/2010/main" val="102040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F77A3-887C-4DB5-A553-5FA9E396B1F1}" type="slidenum">
              <a:rPr lang="en-US" smtClean="0"/>
              <a:t>31</a:t>
            </a:fld>
            <a:endParaRPr lang="en-US"/>
          </a:p>
        </p:txBody>
      </p:sp>
    </p:spTree>
    <p:extLst>
      <p:ext uri="{BB962C8B-B14F-4D97-AF65-F5344CB8AC3E}">
        <p14:creationId xmlns:p14="http://schemas.microsoft.com/office/powerpoint/2010/main" val="102040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F5595-0030-4980-80F1-A1EB36B8B13C}" type="slidenum">
              <a:rPr lang="en-US">
                <a:solidFill>
                  <a:srgbClr val="000000"/>
                </a:solidFill>
              </a:rPr>
              <a:pPr/>
              <a:t>32</a:t>
            </a:fld>
            <a:endParaRPr lang="en-US">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defTabSz="888340" eaLnBrk="0" fontAlgn="base" hangingPunct="0">
              <a:spcBef>
                <a:spcPct val="30000"/>
              </a:spcBef>
              <a:spcAft>
                <a:spcPct val="0"/>
              </a:spcAft>
              <a:defRPr/>
            </a:pPr>
            <a:r>
              <a:rPr lang="en-US" dirty="0" smtClean="0"/>
              <a:t>The program is funded by the Beef Checkoff.</a:t>
            </a:r>
            <a:r>
              <a:rPr lang="en-US" baseline="0" dirty="0" smtClean="0"/>
              <a:t> It is a national program that is run by the states. NY is part of the mid-Atlantic region, a loose coalition of states. We set our own requirements for certification.</a:t>
            </a:r>
            <a:endParaRPr lang="en-US" dirty="0" smtClean="0"/>
          </a:p>
          <a:p>
            <a:endParaRPr lang="en-US" dirty="0"/>
          </a:p>
        </p:txBody>
      </p:sp>
    </p:spTree>
    <p:extLst>
      <p:ext uri="{BB962C8B-B14F-4D97-AF65-F5344CB8AC3E}">
        <p14:creationId xmlns:p14="http://schemas.microsoft.com/office/powerpoint/2010/main" val="157579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52" indent="-285712" eaLnBrk="0" hangingPunct="0">
              <a:defRPr sz="2400">
                <a:solidFill>
                  <a:schemeClr val="tx1"/>
                </a:solidFill>
                <a:latin typeface="Times New Roman" pitchFamily="18" charset="0"/>
              </a:defRPr>
            </a:lvl2pPr>
            <a:lvl3pPr marL="1142849" indent="-228570" eaLnBrk="0" hangingPunct="0">
              <a:defRPr sz="2400">
                <a:solidFill>
                  <a:schemeClr val="tx1"/>
                </a:solidFill>
                <a:latin typeface="Times New Roman" pitchFamily="18" charset="0"/>
              </a:defRPr>
            </a:lvl3pPr>
            <a:lvl4pPr marL="1599989" indent="-228570" eaLnBrk="0" hangingPunct="0">
              <a:defRPr sz="2400">
                <a:solidFill>
                  <a:schemeClr val="tx1"/>
                </a:solidFill>
                <a:latin typeface="Times New Roman" pitchFamily="18" charset="0"/>
              </a:defRPr>
            </a:lvl4pPr>
            <a:lvl5pPr marL="2057128" indent="-228570" eaLnBrk="0" hangingPunct="0">
              <a:defRPr sz="2400">
                <a:solidFill>
                  <a:schemeClr val="tx1"/>
                </a:solidFill>
                <a:latin typeface="Times New Roman" pitchFamily="18" charset="0"/>
              </a:defRPr>
            </a:lvl5pPr>
            <a:lvl6pPr marL="2514267" indent="-228570" eaLnBrk="0" fontAlgn="base" hangingPunct="0">
              <a:spcBef>
                <a:spcPct val="0"/>
              </a:spcBef>
              <a:spcAft>
                <a:spcPct val="0"/>
              </a:spcAft>
              <a:defRPr sz="2400">
                <a:solidFill>
                  <a:schemeClr val="tx1"/>
                </a:solidFill>
                <a:latin typeface="Times New Roman" pitchFamily="18" charset="0"/>
              </a:defRPr>
            </a:lvl6pPr>
            <a:lvl7pPr marL="2971408" indent="-228570" eaLnBrk="0" fontAlgn="base" hangingPunct="0">
              <a:spcBef>
                <a:spcPct val="0"/>
              </a:spcBef>
              <a:spcAft>
                <a:spcPct val="0"/>
              </a:spcAft>
              <a:defRPr sz="2400">
                <a:solidFill>
                  <a:schemeClr val="tx1"/>
                </a:solidFill>
                <a:latin typeface="Times New Roman" pitchFamily="18" charset="0"/>
              </a:defRPr>
            </a:lvl7pPr>
            <a:lvl8pPr marL="3428547" indent="-228570" eaLnBrk="0" fontAlgn="base" hangingPunct="0">
              <a:spcBef>
                <a:spcPct val="0"/>
              </a:spcBef>
              <a:spcAft>
                <a:spcPct val="0"/>
              </a:spcAft>
              <a:defRPr sz="2400">
                <a:solidFill>
                  <a:schemeClr val="tx1"/>
                </a:solidFill>
                <a:latin typeface="Times New Roman" pitchFamily="18" charset="0"/>
              </a:defRPr>
            </a:lvl8pPr>
            <a:lvl9pPr marL="3885686" indent="-228570" eaLnBrk="0" fontAlgn="base" hangingPunct="0">
              <a:spcBef>
                <a:spcPct val="0"/>
              </a:spcBef>
              <a:spcAft>
                <a:spcPct val="0"/>
              </a:spcAft>
              <a:defRPr sz="2400">
                <a:solidFill>
                  <a:schemeClr val="tx1"/>
                </a:solidFill>
                <a:latin typeface="Times New Roman" pitchFamily="18" charset="0"/>
              </a:defRPr>
            </a:lvl9pPr>
          </a:lstStyle>
          <a:p>
            <a:pPr eaLnBrk="1" hangingPunct="1"/>
            <a:fld id="{59CDD420-F293-4DAE-8985-1E2E6ADDB456}" type="slidenum">
              <a:rPr lang="en-US" sz="1200">
                <a:solidFill>
                  <a:srgbClr val="000000"/>
                </a:solidFill>
              </a:rPr>
              <a:pPr eaLnBrk="1" hangingPunct="1"/>
              <a:t>33</a:t>
            </a:fld>
            <a:endParaRPr lang="en-US" sz="1200">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5039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3173" indent="-289682">
              <a:defRPr>
                <a:solidFill>
                  <a:schemeClr val="tx1"/>
                </a:solidFill>
                <a:latin typeface="Arial" charset="0"/>
              </a:defRPr>
            </a:lvl2pPr>
            <a:lvl3pPr marL="1158728" indent="-231745">
              <a:defRPr>
                <a:solidFill>
                  <a:schemeClr val="tx1"/>
                </a:solidFill>
                <a:latin typeface="Arial" charset="0"/>
              </a:defRPr>
            </a:lvl3pPr>
            <a:lvl4pPr marL="1622219" indent="-231745">
              <a:defRPr>
                <a:solidFill>
                  <a:schemeClr val="tx1"/>
                </a:solidFill>
                <a:latin typeface="Arial" charset="0"/>
              </a:defRPr>
            </a:lvl4pPr>
            <a:lvl5pPr marL="2085710" indent="-231745">
              <a:defRPr>
                <a:solidFill>
                  <a:schemeClr val="tx1"/>
                </a:solidFill>
                <a:latin typeface="Arial" charset="0"/>
              </a:defRPr>
            </a:lvl5pPr>
            <a:lvl6pPr marL="2549201" indent="-231745" eaLnBrk="0" fontAlgn="base" hangingPunct="0">
              <a:spcBef>
                <a:spcPct val="0"/>
              </a:spcBef>
              <a:spcAft>
                <a:spcPct val="0"/>
              </a:spcAft>
              <a:defRPr>
                <a:solidFill>
                  <a:schemeClr val="tx1"/>
                </a:solidFill>
                <a:latin typeface="Arial" charset="0"/>
              </a:defRPr>
            </a:lvl6pPr>
            <a:lvl7pPr marL="3012692" indent="-231745" eaLnBrk="0" fontAlgn="base" hangingPunct="0">
              <a:spcBef>
                <a:spcPct val="0"/>
              </a:spcBef>
              <a:spcAft>
                <a:spcPct val="0"/>
              </a:spcAft>
              <a:defRPr>
                <a:solidFill>
                  <a:schemeClr val="tx1"/>
                </a:solidFill>
                <a:latin typeface="Arial" charset="0"/>
              </a:defRPr>
            </a:lvl7pPr>
            <a:lvl8pPr marL="3476184" indent="-231745" eaLnBrk="0" fontAlgn="base" hangingPunct="0">
              <a:spcBef>
                <a:spcPct val="0"/>
              </a:spcBef>
              <a:spcAft>
                <a:spcPct val="0"/>
              </a:spcAft>
              <a:defRPr>
                <a:solidFill>
                  <a:schemeClr val="tx1"/>
                </a:solidFill>
                <a:latin typeface="Arial" charset="0"/>
              </a:defRPr>
            </a:lvl8pPr>
            <a:lvl9pPr marL="3939675" indent="-231745" eaLnBrk="0" fontAlgn="base" hangingPunct="0">
              <a:spcBef>
                <a:spcPct val="0"/>
              </a:spcBef>
              <a:spcAft>
                <a:spcPct val="0"/>
              </a:spcAft>
              <a:defRPr>
                <a:solidFill>
                  <a:schemeClr val="tx1"/>
                </a:solidFill>
                <a:latin typeface="Arial" charset="0"/>
              </a:defRPr>
            </a:lvl9pPr>
          </a:lstStyle>
          <a:p>
            <a:fld id="{6F924C06-95E3-4FC8-A088-62A2DB4D90EA}" type="slidenum">
              <a:rPr lang="en-US" altLang="en-US" smtClean="0">
                <a:solidFill>
                  <a:srgbClr val="000000"/>
                </a:solidFill>
                <a:latin typeface="Times New Roman" pitchFamily="18" charset="0"/>
              </a:rPr>
              <a:pPr/>
              <a:t>34</a:t>
            </a:fld>
            <a:endParaRPr lang="en-US" altLang="en-US" smtClean="0">
              <a:solidFill>
                <a:srgbClr val="000000"/>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Level 1 certification does not require valid VCPR. Some parts of the state have limited availability of large animal veterinarians. A farm sign is available to purchase if level 2 certified; $10 for one-sided, $15 for 2-sided.</a:t>
            </a:r>
          </a:p>
          <a:p>
            <a:endParaRPr lang="en-US" altLang="en-US" smtClean="0"/>
          </a:p>
        </p:txBody>
      </p:sp>
    </p:spTree>
    <p:extLst>
      <p:ext uri="{BB962C8B-B14F-4D97-AF65-F5344CB8AC3E}">
        <p14:creationId xmlns:p14="http://schemas.microsoft.com/office/powerpoint/2010/main" val="282636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52" indent="-285712" eaLnBrk="0" hangingPunct="0">
              <a:defRPr sz="2400">
                <a:solidFill>
                  <a:schemeClr val="tx1"/>
                </a:solidFill>
                <a:latin typeface="Times New Roman" pitchFamily="18" charset="0"/>
              </a:defRPr>
            </a:lvl2pPr>
            <a:lvl3pPr marL="1142849" indent="-228570" eaLnBrk="0" hangingPunct="0">
              <a:defRPr sz="2400">
                <a:solidFill>
                  <a:schemeClr val="tx1"/>
                </a:solidFill>
                <a:latin typeface="Times New Roman" pitchFamily="18" charset="0"/>
              </a:defRPr>
            </a:lvl3pPr>
            <a:lvl4pPr marL="1599989" indent="-228570" eaLnBrk="0" hangingPunct="0">
              <a:defRPr sz="2400">
                <a:solidFill>
                  <a:schemeClr val="tx1"/>
                </a:solidFill>
                <a:latin typeface="Times New Roman" pitchFamily="18" charset="0"/>
              </a:defRPr>
            </a:lvl4pPr>
            <a:lvl5pPr marL="2057128" indent="-228570" eaLnBrk="0" hangingPunct="0">
              <a:defRPr sz="2400">
                <a:solidFill>
                  <a:schemeClr val="tx1"/>
                </a:solidFill>
                <a:latin typeface="Times New Roman" pitchFamily="18" charset="0"/>
              </a:defRPr>
            </a:lvl5pPr>
            <a:lvl6pPr marL="2514267" indent="-228570" eaLnBrk="0" fontAlgn="base" hangingPunct="0">
              <a:spcBef>
                <a:spcPct val="0"/>
              </a:spcBef>
              <a:spcAft>
                <a:spcPct val="0"/>
              </a:spcAft>
              <a:defRPr sz="2400">
                <a:solidFill>
                  <a:schemeClr val="tx1"/>
                </a:solidFill>
                <a:latin typeface="Times New Roman" pitchFamily="18" charset="0"/>
              </a:defRPr>
            </a:lvl6pPr>
            <a:lvl7pPr marL="2971408" indent="-228570" eaLnBrk="0" fontAlgn="base" hangingPunct="0">
              <a:spcBef>
                <a:spcPct val="0"/>
              </a:spcBef>
              <a:spcAft>
                <a:spcPct val="0"/>
              </a:spcAft>
              <a:defRPr sz="2400">
                <a:solidFill>
                  <a:schemeClr val="tx1"/>
                </a:solidFill>
                <a:latin typeface="Times New Roman" pitchFamily="18" charset="0"/>
              </a:defRPr>
            </a:lvl7pPr>
            <a:lvl8pPr marL="3428547" indent="-228570" eaLnBrk="0" fontAlgn="base" hangingPunct="0">
              <a:spcBef>
                <a:spcPct val="0"/>
              </a:spcBef>
              <a:spcAft>
                <a:spcPct val="0"/>
              </a:spcAft>
              <a:defRPr sz="2400">
                <a:solidFill>
                  <a:schemeClr val="tx1"/>
                </a:solidFill>
                <a:latin typeface="Times New Roman" pitchFamily="18" charset="0"/>
              </a:defRPr>
            </a:lvl8pPr>
            <a:lvl9pPr marL="3885686" indent="-228570" eaLnBrk="0" fontAlgn="base" hangingPunct="0">
              <a:spcBef>
                <a:spcPct val="0"/>
              </a:spcBef>
              <a:spcAft>
                <a:spcPct val="0"/>
              </a:spcAft>
              <a:defRPr sz="2400">
                <a:solidFill>
                  <a:schemeClr val="tx1"/>
                </a:solidFill>
                <a:latin typeface="Times New Roman" pitchFamily="18" charset="0"/>
              </a:defRPr>
            </a:lvl9pPr>
          </a:lstStyle>
          <a:p>
            <a:pPr eaLnBrk="1" hangingPunct="1"/>
            <a:fld id="{6758A1BB-1E92-4EA6-A0AE-4D8A1400FC26}" type="slidenum">
              <a:rPr lang="en-US" sz="1200">
                <a:solidFill>
                  <a:srgbClr val="000000"/>
                </a:solidFill>
              </a:rPr>
              <a:pPr eaLnBrk="1" hangingPunct="1"/>
              <a:t>35</a:t>
            </a:fld>
            <a:endParaRPr lang="en-US" sz="1200">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1960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52" indent="-285712" eaLnBrk="0" hangingPunct="0">
              <a:defRPr sz="2400">
                <a:solidFill>
                  <a:schemeClr val="tx1"/>
                </a:solidFill>
                <a:latin typeface="Times New Roman" pitchFamily="18" charset="0"/>
              </a:defRPr>
            </a:lvl2pPr>
            <a:lvl3pPr marL="1142849" indent="-228570" eaLnBrk="0" hangingPunct="0">
              <a:defRPr sz="2400">
                <a:solidFill>
                  <a:schemeClr val="tx1"/>
                </a:solidFill>
                <a:latin typeface="Times New Roman" pitchFamily="18" charset="0"/>
              </a:defRPr>
            </a:lvl3pPr>
            <a:lvl4pPr marL="1599989" indent="-228570" eaLnBrk="0" hangingPunct="0">
              <a:defRPr sz="2400">
                <a:solidFill>
                  <a:schemeClr val="tx1"/>
                </a:solidFill>
                <a:latin typeface="Times New Roman" pitchFamily="18" charset="0"/>
              </a:defRPr>
            </a:lvl4pPr>
            <a:lvl5pPr marL="2057128" indent="-228570" eaLnBrk="0" hangingPunct="0">
              <a:defRPr sz="2400">
                <a:solidFill>
                  <a:schemeClr val="tx1"/>
                </a:solidFill>
                <a:latin typeface="Times New Roman" pitchFamily="18" charset="0"/>
              </a:defRPr>
            </a:lvl5pPr>
            <a:lvl6pPr marL="2514267" indent="-228570" eaLnBrk="0" fontAlgn="base" hangingPunct="0">
              <a:spcBef>
                <a:spcPct val="0"/>
              </a:spcBef>
              <a:spcAft>
                <a:spcPct val="0"/>
              </a:spcAft>
              <a:defRPr sz="2400">
                <a:solidFill>
                  <a:schemeClr val="tx1"/>
                </a:solidFill>
                <a:latin typeface="Times New Roman" pitchFamily="18" charset="0"/>
              </a:defRPr>
            </a:lvl6pPr>
            <a:lvl7pPr marL="2971408" indent="-228570" eaLnBrk="0" fontAlgn="base" hangingPunct="0">
              <a:spcBef>
                <a:spcPct val="0"/>
              </a:spcBef>
              <a:spcAft>
                <a:spcPct val="0"/>
              </a:spcAft>
              <a:defRPr sz="2400">
                <a:solidFill>
                  <a:schemeClr val="tx1"/>
                </a:solidFill>
                <a:latin typeface="Times New Roman" pitchFamily="18" charset="0"/>
              </a:defRPr>
            </a:lvl7pPr>
            <a:lvl8pPr marL="3428547" indent="-228570" eaLnBrk="0" fontAlgn="base" hangingPunct="0">
              <a:spcBef>
                <a:spcPct val="0"/>
              </a:spcBef>
              <a:spcAft>
                <a:spcPct val="0"/>
              </a:spcAft>
              <a:defRPr sz="2400">
                <a:solidFill>
                  <a:schemeClr val="tx1"/>
                </a:solidFill>
                <a:latin typeface="Times New Roman" pitchFamily="18" charset="0"/>
              </a:defRPr>
            </a:lvl8pPr>
            <a:lvl9pPr marL="3885686" indent="-228570" eaLnBrk="0" fontAlgn="base" hangingPunct="0">
              <a:spcBef>
                <a:spcPct val="0"/>
              </a:spcBef>
              <a:spcAft>
                <a:spcPct val="0"/>
              </a:spcAft>
              <a:defRPr sz="2400">
                <a:solidFill>
                  <a:schemeClr val="tx1"/>
                </a:solidFill>
                <a:latin typeface="Times New Roman" pitchFamily="18" charset="0"/>
              </a:defRPr>
            </a:lvl9pPr>
          </a:lstStyle>
          <a:p>
            <a:pPr eaLnBrk="1" hangingPunct="1"/>
            <a:fld id="{255CAFF7-43C7-4E5E-B8BA-D4BB3C681DC2}" type="slidenum">
              <a:rPr lang="en-US" sz="1200">
                <a:solidFill>
                  <a:srgbClr val="000000"/>
                </a:solidFill>
              </a:rPr>
              <a:pPr eaLnBrk="1" hangingPunct="1"/>
              <a:t>36</a:t>
            </a:fld>
            <a:endParaRPr lang="en-US" sz="120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purpose</a:t>
            </a:r>
            <a:r>
              <a:rPr lang="en-US" baseline="0" dirty="0" smtClean="0"/>
              <a:t> of this slide is to introduce the chute side training where participants will be asked to find indication for use, dosage, route of administration and withdrawal time. </a:t>
            </a:r>
            <a:endParaRPr lang="en-US" dirty="0" smtClean="0"/>
          </a:p>
        </p:txBody>
      </p:sp>
    </p:spTree>
    <p:extLst>
      <p:ext uri="{BB962C8B-B14F-4D97-AF65-F5344CB8AC3E}">
        <p14:creationId xmlns:p14="http://schemas.microsoft.com/office/powerpoint/2010/main" val="262541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D8CBDE67-7225-44DD-8BAE-4855BEE66715}" type="slidenum">
              <a:rPr lang="en-US"/>
              <a:pPr>
                <a:defRPr/>
              </a:pPr>
              <a:t>‹#›</a:t>
            </a:fld>
            <a:endParaRPr lang="en-US"/>
          </a:p>
        </p:txBody>
      </p:sp>
    </p:spTree>
    <p:extLst>
      <p:ext uri="{BB962C8B-B14F-4D97-AF65-F5344CB8AC3E}">
        <p14:creationId xmlns:p14="http://schemas.microsoft.com/office/powerpoint/2010/main" val="39816593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54E9FFE8-4844-440C-B26B-87434FE70B4A}" type="slidenum">
              <a:rPr lang="en-US"/>
              <a:pPr>
                <a:defRPr/>
              </a:pPr>
              <a:t>‹#›</a:t>
            </a:fld>
            <a:endParaRPr lang="en-US"/>
          </a:p>
        </p:txBody>
      </p:sp>
    </p:spTree>
    <p:extLst>
      <p:ext uri="{BB962C8B-B14F-4D97-AF65-F5344CB8AC3E}">
        <p14:creationId xmlns:p14="http://schemas.microsoft.com/office/powerpoint/2010/main" val="7113120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661EFA22-6C6A-4C48-9D98-B46A3E08476C}" type="slidenum">
              <a:rPr lang="en-US"/>
              <a:pPr>
                <a:defRPr/>
              </a:pPr>
              <a:t>‹#›</a:t>
            </a:fld>
            <a:endParaRPr lang="en-US"/>
          </a:p>
        </p:txBody>
      </p:sp>
    </p:spTree>
    <p:extLst>
      <p:ext uri="{BB962C8B-B14F-4D97-AF65-F5344CB8AC3E}">
        <p14:creationId xmlns:p14="http://schemas.microsoft.com/office/powerpoint/2010/main" val="21916654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D1282E"/>
              </a:solidFill>
            </a:endParaRPr>
          </a:p>
        </p:txBody>
      </p:sp>
      <p:sp>
        <p:nvSpPr>
          <p:cNvPr id="5" name="Footer Placeholder 4"/>
          <p:cNvSpPr>
            <a:spLocks noGrp="1"/>
          </p:cNvSpPr>
          <p:nvPr>
            <p:ph type="ftr" sz="quarter" idx="11"/>
          </p:nvPr>
        </p:nvSpPr>
        <p:spPr/>
        <p:txBody>
          <a:bodyPr/>
          <a:lstStyle/>
          <a:p>
            <a:pPr>
              <a:defRPr/>
            </a:pPr>
            <a:endParaRPr lang="en-US">
              <a:solidFill>
                <a:srgbClr val="D1282E"/>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srgbClr val="D1282E"/>
                </a:solidFill>
              </a:rPr>
              <a:pPr/>
              <a:t>‹#›</a:t>
            </a:fld>
            <a:endParaRPr lang="en-US">
              <a:solidFill>
                <a:srgbClr val="D1282E"/>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D1282E"/>
              </a:solidFill>
            </a:endParaRPr>
          </a:p>
        </p:txBody>
      </p:sp>
      <p:sp>
        <p:nvSpPr>
          <p:cNvPr id="4" name="Footer Placeholder 3"/>
          <p:cNvSpPr>
            <a:spLocks noGrp="1"/>
          </p:cNvSpPr>
          <p:nvPr>
            <p:ph type="ftr" sz="quarter" idx="11"/>
          </p:nvPr>
        </p:nvSpPr>
        <p:spPr/>
        <p:txBody>
          <a:bodyPr/>
          <a:lstStyle/>
          <a:p>
            <a:pPr>
              <a:defRPr/>
            </a:pPr>
            <a:endParaRPr lang="en-US">
              <a:solidFill>
                <a:srgbClr val="D1282E"/>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srgbClr val="D1282E"/>
                </a:solidFill>
              </a:rPr>
              <a:pPr/>
              <a:t>‹#›</a:t>
            </a:fld>
            <a:endParaRPr lang="en-US">
              <a:solidFill>
                <a:srgbClr val="D1282E"/>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D1282E"/>
              </a:solidFill>
            </a:endParaRPr>
          </a:p>
        </p:txBody>
      </p:sp>
      <p:sp>
        <p:nvSpPr>
          <p:cNvPr id="4" name="Footer Placeholder 3"/>
          <p:cNvSpPr>
            <a:spLocks noGrp="1"/>
          </p:cNvSpPr>
          <p:nvPr>
            <p:ph type="ftr" sz="quarter" idx="11"/>
          </p:nvPr>
        </p:nvSpPr>
        <p:spPr/>
        <p:txBody>
          <a:bodyPr/>
          <a:lstStyle/>
          <a:p>
            <a:pPr>
              <a:defRPr/>
            </a:pPr>
            <a:endParaRPr lang="en-US">
              <a:solidFill>
                <a:srgbClr val="D1282E"/>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srgbClr val="D1282E"/>
                </a:solidFill>
              </a:rPr>
              <a:pPr/>
              <a:t>‹#›</a:t>
            </a:fld>
            <a:endParaRPr lang="en-US">
              <a:solidFill>
                <a:srgbClr val="D1282E"/>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D1282E"/>
              </a:solidFill>
            </a:endParaRPr>
          </a:p>
        </p:txBody>
      </p:sp>
      <p:sp>
        <p:nvSpPr>
          <p:cNvPr id="5" name="Footer Placeholder 4"/>
          <p:cNvSpPr>
            <a:spLocks noGrp="1"/>
          </p:cNvSpPr>
          <p:nvPr>
            <p:ph type="ftr" sz="quarter" idx="11"/>
          </p:nvPr>
        </p:nvSpPr>
        <p:spPr/>
        <p:txBody>
          <a:bodyPr/>
          <a:lstStyle/>
          <a:p>
            <a:pPr>
              <a:defRPr/>
            </a:pPr>
            <a:endParaRPr lang="en-US">
              <a:solidFill>
                <a:srgbClr val="D1282E"/>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srgbClr val="D1282E"/>
                </a:solidFill>
              </a:rPr>
              <a:pPr/>
              <a:t>‹#›</a:t>
            </a:fld>
            <a:endParaRPr lang="en-US">
              <a:solidFill>
                <a:srgbClr val="D1282E"/>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Date Placeholder 1"/>
          <p:cNvSpPr>
            <a:spLocks noGrp="1"/>
          </p:cNvSpPr>
          <p:nvPr>
            <p:ph type="dt" sz="half" idx="10"/>
          </p:nvPr>
        </p:nvSpPr>
        <p:spPr/>
        <p:txBody>
          <a:bodyPr/>
          <a:lstStyle/>
          <a:p>
            <a:pPr>
              <a:defRPr/>
            </a:pPr>
            <a:endParaRPr lang="en-US">
              <a:solidFill>
                <a:srgbClr val="D1282E"/>
              </a:solidFill>
            </a:endParaRPr>
          </a:p>
        </p:txBody>
      </p:sp>
      <p:sp>
        <p:nvSpPr>
          <p:cNvPr id="3" name="Footer Placeholder 2"/>
          <p:cNvSpPr>
            <a:spLocks noGrp="1"/>
          </p:cNvSpPr>
          <p:nvPr>
            <p:ph type="ftr" sz="quarter" idx="11"/>
          </p:nvPr>
        </p:nvSpPr>
        <p:spPr/>
        <p:txBody>
          <a:bodyPr/>
          <a:lstStyle/>
          <a:p>
            <a:pPr>
              <a:defRPr/>
            </a:pPr>
            <a:endParaRPr lang="en-US">
              <a:solidFill>
                <a:srgbClr val="D1282E"/>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srgbClr val="D1282E"/>
                </a:solidFill>
              </a:rPr>
              <a:pPr/>
              <a:t>‹#›</a:t>
            </a:fld>
            <a:endParaRPr lang="en-US">
              <a:solidFill>
                <a:srgbClr val="D1282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1AE47B2F-CAF3-469B-8247-BF6424D4E96D}" type="slidenum">
              <a:rPr lang="en-US"/>
              <a:pPr>
                <a:defRPr/>
              </a:pPr>
              <a:t>‹#›</a:t>
            </a:fld>
            <a:endParaRPr lang="en-US"/>
          </a:p>
        </p:txBody>
      </p:sp>
    </p:spTree>
    <p:extLst>
      <p:ext uri="{BB962C8B-B14F-4D97-AF65-F5344CB8AC3E}">
        <p14:creationId xmlns:p14="http://schemas.microsoft.com/office/powerpoint/2010/main" val="8201393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24695E76-9B5F-4A7F-B1FF-450748CE42AC}" type="slidenum">
              <a:rPr lang="en-US"/>
              <a:pPr>
                <a:defRPr/>
              </a:pPr>
              <a:t>‹#›</a:t>
            </a:fld>
            <a:endParaRPr lang="en-US"/>
          </a:p>
        </p:txBody>
      </p:sp>
    </p:spTree>
    <p:extLst>
      <p:ext uri="{BB962C8B-B14F-4D97-AF65-F5344CB8AC3E}">
        <p14:creationId xmlns:p14="http://schemas.microsoft.com/office/powerpoint/2010/main" val="9873764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
          <p:cNvSpPr txBox="1">
            <a:spLocks noGrp="1" noChangeArrowheads="1"/>
          </p:cNvSpPr>
          <p:nvPr>
            <p:ph type="sldNum" sz="quarter" idx="10"/>
          </p:nvPr>
        </p:nvSpPr>
        <p:spPr>
          <a:ln/>
        </p:spPr>
        <p:txBody>
          <a:bodyPr/>
          <a:lstStyle>
            <a:lvl1pPr>
              <a:defRPr/>
            </a:lvl1pPr>
          </a:lstStyle>
          <a:p>
            <a:pPr>
              <a:defRPr/>
            </a:pPr>
            <a:fld id="{73AEEBCA-3663-4E16-BABD-CD809C82A220}" type="slidenum">
              <a:rPr lang="en-US"/>
              <a:pPr>
                <a:defRPr/>
              </a:pPr>
              <a:t>‹#›</a:t>
            </a:fld>
            <a:endParaRPr lang="en-US"/>
          </a:p>
        </p:txBody>
      </p:sp>
    </p:spTree>
    <p:extLst>
      <p:ext uri="{BB962C8B-B14F-4D97-AF65-F5344CB8AC3E}">
        <p14:creationId xmlns:p14="http://schemas.microsoft.com/office/powerpoint/2010/main" val="16030020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
          <p:cNvSpPr txBox="1">
            <a:spLocks noGrp="1" noChangeArrowheads="1"/>
          </p:cNvSpPr>
          <p:nvPr>
            <p:ph type="sldNum" sz="quarter" idx="10"/>
          </p:nvPr>
        </p:nvSpPr>
        <p:spPr>
          <a:ln/>
        </p:spPr>
        <p:txBody>
          <a:bodyPr/>
          <a:lstStyle>
            <a:lvl1pPr>
              <a:defRPr/>
            </a:lvl1pPr>
          </a:lstStyle>
          <a:p>
            <a:pPr>
              <a:defRPr/>
            </a:pPr>
            <a:fld id="{ACCCAA38-50D9-44B5-B838-8B1A46F7ED53}" type="slidenum">
              <a:rPr lang="en-US"/>
              <a:pPr>
                <a:defRPr/>
              </a:pPr>
              <a:t>‹#›</a:t>
            </a:fld>
            <a:endParaRPr lang="en-US"/>
          </a:p>
        </p:txBody>
      </p:sp>
    </p:spTree>
    <p:extLst>
      <p:ext uri="{BB962C8B-B14F-4D97-AF65-F5344CB8AC3E}">
        <p14:creationId xmlns:p14="http://schemas.microsoft.com/office/powerpoint/2010/main" val="113429573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Box 1"/>
          <p:cNvSpPr txBox="1">
            <a:spLocks noGrp="1" noChangeArrowheads="1"/>
          </p:cNvSpPr>
          <p:nvPr>
            <p:ph type="sldNum" sz="quarter" idx="10"/>
          </p:nvPr>
        </p:nvSpPr>
        <p:spPr>
          <a:ln/>
        </p:spPr>
        <p:txBody>
          <a:bodyPr/>
          <a:lstStyle>
            <a:lvl1pPr>
              <a:defRPr/>
            </a:lvl1pPr>
          </a:lstStyle>
          <a:p>
            <a:pPr>
              <a:defRPr/>
            </a:pPr>
            <a:fld id="{A565776E-17FF-4337-AA16-0C9629AF488E}" type="slidenum">
              <a:rPr lang="en-US"/>
              <a:pPr>
                <a:defRPr/>
              </a:pPr>
              <a:t>‹#›</a:t>
            </a:fld>
            <a:endParaRPr lang="en-US"/>
          </a:p>
        </p:txBody>
      </p:sp>
    </p:spTree>
    <p:extLst>
      <p:ext uri="{BB962C8B-B14F-4D97-AF65-F5344CB8AC3E}">
        <p14:creationId xmlns:p14="http://schemas.microsoft.com/office/powerpoint/2010/main" val="34439809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FF162F65-6D92-4480-848B-53F0234D2897}" type="slidenum">
              <a:rPr lang="en-US"/>
              <a:pPr>
                <a:defRPr/>
              </a:pPr>
              <a:t>‹#›</a:t>
            </a:fld>
            <a:endParaRPr lang="en-US"/>
          </a:p>
        </p:txBody>
      </p:sp>
    </p:spTree>
    <p:extLst>
      <p:ext uri="{BB962C8B-B14F-4D97-AF65-F5344CB8AC3E}">
        <p14:creationId xmlns:p14="http://schemas.microsoft.com/office/powerpoint/2010/main" val="16299764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1ED20632-092C-4E69-982B-FFB0A1CDB211}" type="slidenum">
              <a:rPr lang="en-US"/>
              <a:pPr>
                <a:defRPr/>
              </a:pPr>
              <a:t>‹#›</a:t>
            </a:fld>
            <a:endParaRPr lang="en-US"/>
          </a:p>
        </p:txBody>
      </p:sp>
    </p:spTree>
    <p:extLst>
      <p:ext uri="{BB962C8B-B14F-4D97-AF65-F5344CB8AC3E}">
        <p14:creationId xmlns:p14="http://schemas.microsoft.com/office/powerpoint/2010/main" val="39946024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56D08FC-8B2C-493F-995A-AB1814A8C3E1}" type="slidenum">
              <a:rPr lang="en-US"/>
              <a:pPr>
                <a:defRPr/>
              </a:pPr>
              <a:t>‹#›</a:t>
            </a:fld>
            <a:endParaRPr lang="en-US"/>
          </a:p>
        </p:txBody>
      </p:sp>
    </p:spTree>
    <p:extLst>
      <p:ext uri="{BB962C8B-B14F-4D97-AF65-F5344CB8AC3E}">
        <p14:creationId xmlns:p14="http://schemas.microsoft.com/office/powerpoint/2010/main" val="39961026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8442325" y="6467475"/>
            <a:ext cx="244475"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eaLnBrk="1" hangingPunct="1">
              <a:defRPr sz="1200">
                <a:solidFill>
                  <a:srgbClr val="878787"/>
                </a:solidFill>
                <a:latin typeface="Calibri" pitchFamily="34" charset="0"/>
                <a:ea typeface="MS PGothic" pitchFamily="34" charset="-128"/>
                <a:sym typeface="Calibri" pitchFamily="34"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fld id="{C9D454F0-EB40-41E0-A465-0DC31244F5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2pPr>
      <a:lvl3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3pPr>
      <a:lvl4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4pPr>
      <a:lvl5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pitchFamily="34"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42900" indent="-342900" algn="l" rtl="0" eaLnBrk="0" fontAlgn="base" hangingPunct="0">
        <a:spcBef>
          <a:spcPts val="800"/>
        </a:spcBef>
        <a:spcAft>
          <a:spcPct val="0"/>
        </a:spcAft>
        <a:buClr>
          <a:srgbClr val="000000"/>
        </a:buClr>
        <a:buSzPct val="100000"/>
        <a:buFont typeface="Arial MT"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ts val="700"/>
        </a:spcBef>
        <a:spcAft>
          <a:spcPct val="0"/>
        </a:spcAft>
        <a:buClr>
          <a:srgbClr val="000000"/>
        </a:buClr>
        <a:buSzPct val="100000"/>
        <a:buFont typeface="Arial MT" charset="0"/>
        <a:buChar char="–"/>
        <a:defRPr sz="2800">
          <a:solidFill>
            <a:schemeClr val="tx1"/>
          </a:solidFill>
          <a:latin typeface="+mn-lt"/>
          <a:ea typeface="+mn-ea"/>
          <a:cs typeface="+mn-cs"/>
          <a:sym typeface="Calibri" pitchFamily="34" charset="0"/>
        </a:defRPr>
      </a:lvl2pPr>
      <a:lvl3pPr marL="1143000" indent="-228600" algn="l" rtl="0" eaLnBrk="0" fontAlgn="base" hangingPunct="0">
        <a:spcBef>
          <a:spcPts val="600"/>
        </a:spcBef>
        <a:spcAft>
          <a:spcPct val="0"/>
        </a:spcAft>
        <a:buClr>
          <a:srgbClr val="000000"/>
        </a:buClr>
        <a:buSzPct val="100000"/>
        <a:buFont typeface="Arial MT" charset="0"/>
        <a:buChar char="•"/>
        <a:defRPr sz="2400">
          <a:solidFill>
            <a:schemeClr val="tx1"/>
          </a:solidFill>
          <a:latin typeface="+mn-lt"/>
          <a:ea typeface="+mn-ea"/>
          <a:cs typeface="+mn-cs"/>
          <a:sym typeface="Calibri" pitchFamily="34" charset="0"/>
        </a:defRPr>
      </a:lvl3pPr>
      <a:lvl4pPr marL="1600200" indent="-228600" algn="l" rtl="0" eaLnBrk="0" fontAlgn="base" hangingPunct="0">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pitchFamily="34" charset="0"/>
        </a:defRPr>
      </a:lvl4pPr>
      <a:lvl5pPr marL="2057400" indent="-228600" algn="l" rtl="0" eaLnBrk="0" fontAlgn="base" hangingPunct="0">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pitchFamily="34" charset="0"/>
        </a:defRPr>
      </a:lvl5pPr>
      <a:lvl6pPr marL="2514600" indent="-228600" algn="l" rtl="0" fontAlgn="base">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charset="0"/>
        </a:defRPr>
      </a:lvl6pPr>
      <a:lvl7pPr marL="2971800" indent="-228600" algn="l" rtl="0" fontAlgn="base">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charset="0"/>
        </a:defRPr>
      </a:lvl7pPr>
      <a:lvl8pPr marL="3429000" indent="-228600" algn="l" rtl="0" fontAlgn="base">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charset="0"/>
        </a:defRPr>
      </a:lvl8pPr>
      <a:lvl9pPr marL="3886200" indent="-228600" algn="l" rtl="0" fontAlgn="base">
        <a:spcBef>
          <a:spcPts val="500"/>
        </a:spcBef>
        <a:spcAft>
          <a:spcPct val="0"/>
        </a:spcAft>
        <a:buClr>
          <a:srgbClr val="000000"/>
        </a:buClr>
        <a:buSzPct val="100000"/>
        <a:buFont typeface="Arial MT"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solidFill>
                <a:srgbClr val="D1282E"/>
              </a:solidFill>
              <a:latin typeface="Times New Roman" pitchFamily="18" charset="0"/>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solidFill>
                <a:srgbClr val="D1282E"/>
              </a:solidFill>
              <a:latin typeface="Times New Roman" pitchFamily="18" charset="0"/>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solidFill>
                  <a:srgbClr val="D1282E"/>
                </a:solidFill>
                <a:latin typeface="Times New Roman" pitchFamily="18" charset="0"/>
              </a:rPr>
              <a:pPr algn="r"/>
              <a:t>‹#›</a:t>
            </a:fld>
            <a:endParaRPr lang="en-US" dirty="0">
              <a:solidFill>
                <a:srgbClr val="D1282E"/>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solidFill>
                <a:srgbClr val="D1282E"/>
              </a:solidFill>
              <a:latin typeface="Times New Roman" pitchFamily="18" charset="0"/>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solidFill>
                <a:srgbClr val="D1282E"/>
              </a:solidFill>
              <a:latin typeface="Times New Roman" pitchFamily="18" charset="0"/>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solidFill>
                  <a:srgbClr val="D1282E"/>
                </a:solidFill>
                <a:latin typeface="Times New Roman" pitchFamily="18" charset="0"/>
              </a:rPr>
              <a:pPr algn="r"/>
              <a:t>‹#›</a:t>
            </a:fld>
            <a:endParaRPr lang="en-US" dirty="0">
              <a:solidFill>
                <a:srgbClr val="D1282E"/>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solidFill>
                <a:srgbClr val="D1282E"/>
              </a:solidFill>
              <a:latin typeface="Times New Roman" pitchFamily="18" charset="0"/>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solidFill>
                <a:srgbClr val="D1282E"/>
              </a:solidFill>
              <a:latin typeface="Times New Roman" pitchFamily="18" charset="0"/>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solidFill>
                  <a:srgbClr val="D1282E"/>
                </a:solidFill>
                <a:latin typeface="Times New Roman" pitchFamily="18" charset="0"/>
              </a:rPr>
              <a:pPr algn="r"/>
              <a:t>‹#›</a:t>
            </a:fld>
            <a:endParaRPr lang="en-US" dirty="0">
              <a:solidFill>
                <a:srgbClr val="D1282E"/>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solidFill>
                <a:srgbClr val="D1282E"/>
              </a:solidFill>
              <a:latin typeface="Times New Roman" pitchFamily="18" charset="0"/>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solidFill>
                <a:srgbClr val="D1282E"/>
              </a:solidFill>
              <a:latin typeface="Times New Roman" pitchFamily="18" charset="0"/>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solidFill>
                  <a:srgbClr val="D1282E"/>
                </a:solidFill>
                <a:latin typeface="Times New Roman" pitchFamily="18" charset="0"/>
              </a:rPr>
              <a:pPr algn="r"/>
              <a:t>‹#›</a:t>
            </a:fld>
            <a:endParaRPr lang="en-US" dirty="0">
              <a:solidFill>
                <a:srgbClr val="D1282E"/>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solidFill>
                <a:srgbClr val="D1282E"/>
              </a:solidFill>
              <a:latin typeface="Times New Roman" pitchFamily="18" charset="0"/>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a:solidFill>
                <a:srgbClr val="D1282E"/>
              </a:solidFill>
              <a:latin typeface="Times New Roman" pitchFamily="18" charset="0"/>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solidFill>
                  <a:srgbClr val="D1282E"/>
                </a:solidFill>
                <a:latin typeface="Times New Roman" pitchFamily="18" charset="0"/>
              </a:rPr>
              <a:pPr algn="r"/>
              <a:t>‹#›</a:t>
            </a:fld>
            <a:endParaRPr lang="en-US" dirty="0">
              <a:solidFill>
                <a:srgbClr val="D1282E"/>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7.emf"/></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fri.wisc.edu/docs/pdf/hormone.pdf"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hyperlink" Target="http://beefnutrition.org/" TargetMode="External"/><Relationship Id="rId7" Type="http://schemas.openxmlformats.org/officeDocument/2006/relationships/hyperlink" Target="http://factsaboutbeef.files.wordpress.com/2013/01/preventing-foodborne-illness-and-improving-beef-safety-fact-sheet_final.pdf"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factsaboutbeef.com/2012/09/24/are-antibiotics-in-cattle-routinely-overused-absolutely-not-strict-guidelines-ensure-antibiotics-in-cattle-are-used-safely-and-appropriately-to-prevent-control-and-treat-disease-2/" TargetMode="External"/><Relationship Id="rId5" Type="http://schemas.openxmlformats.org/officeDocument/2006/relationships/hyperlink" Target="http://www.beefnutrition.org/farmtofork.aspx" TargetMode="External"/><Relationship Id="rId4" Type="http://schemas.openxmlformats.org/officeDocument/2006/relationships/hyperlink" Target="http://www.beefnutrition.org/beefandhearthealth.aspx"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defRPr/>
            </a:pPr>
            <a:fld id="{70E83DC0-BEE7-4CE1-8A57-98CFEE8F5075}" type="slidenum">
              <a:rPr lang="en-US" sz="1200" smtClean="0">
                <a:solidFill>
                  <a:srgbClr val="878787"/>
                </a:solidFill>
                <a:latin typeface="Calibri" pitchFamily="34" charset="0"/>
                <a:ea typeface="MS PGothic" pitchFamily="34" charset="-128"/>
                <a:sym typeface="Calibri" pitchFamily="34" charset="0"/>
              </a:rPr>
              <a:pPr eaLnBrk="1" hangingPunct="1">
                <a:defRPr/>
              </a:pPr>
              <a:t>1</a:t>
            </a:fld>
            <a:endParaRPr lang="en-US" sz="1200" smtClean="0">
              <a:solidFill>
                <a:srgbClr val="878787"/>
              </a:solidFill>
              <a:latin typeface="Calibri" pitchFamily="34" charset="0"/>
              <a:ea typeface="MS PGothic" pitchFamily="34" charset="-128"/>
              <a:sym typeface="Calibri"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7893" y="4191000"/>
            <a:ext cx="8610487" cy="2246769"/>
          </a:xfrm>
          <a:prstGeom prst="rect">
            <a:avLst/>
          </a:prstGeom>
          <a:noFill/>
        </p:spPr>
        <p:txBody>
          <a:bodyPr wrap="square" rtlCol="0">
            <a:spAutoFit/>
          </a:bodyPr>
          <a:lstStyle/>
          <a:p>
            <a:r>
              <a:rPr lang="en-US" dirty="0" smtClean="0">
                <a:solidFill>
                  <a:srgbClr val="FFFF00"/>
                </a:solidFill>
                <a:latin typeface="Microsoft Sans Serif" panose="020B0604020202020204" pitchFamily="34" charset="0"/>
                <a:cs typeface="Microsoft Sans Serif" panose="020B0604020202020204" pitchFamily="34" charset="0"/>
              </a:rPr>
              <a:t>Perspectives on the Safety of the U.S. Beef Supply.</a:t>
            </a:r>
          </a:p>
          <a:p>
            <a:r>
              <a:rPr lang="en-US" sz="2800" dirty="0" smtClean="0">
                <a:solidFill>
                  <a:schemeClr val="bg1">
                    <a:lumMod val="85000"/>
                  </a:schemeClr>
                </a:solidFill>
                <a:latin typeface="Microsoft Sans Serif" panose="020B0604020202020204" pitchFamily="34" charset="0"/>
                <a:cs typeface="Microsoft Sans Serif" panose="020B0604020202020204" pitchFamily="34" charset="0"/>
              </a:rPr>
              <a:t>Michael J. Baker</a:t>
            </a:r>
          </a:p>
          <a:p>
            <a:r>
              <a:rPr lang="en-US" sz="2800" dirty="0" smtClean="0">
                <a:solidFill>
                  <a:schemeClr val="bg1">
                    <a:lumMod val="85000"/>
                  </a:schemeClr>
                </a:solidFill>
                <a:latin typeface="Microsoft Sans Serif" panose="020B0604020202020204" pitchFamily="34" charset="0"/>
                <a:cs typeface="Microsoft Sans Serif" panose="020B0604020202020204" pitchFamily="34" charset="0"/>
              </a:rPr>
              <a:t>Beef Extension Specialist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55320" y="944404"/>
            <a:ext cx="8183880" cy="889317"/>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Grain finished</a:t>
            </a:r>
            <a:br>
              <a:rPr lang="en-US"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15922" y="2133600"/>
            <a:ext cx="9122386" cy="3810000"/>
          </a:xfrm>
        </p:spPr>
        <p:txBody>
          <a:bodyPr/>
          <a:lstStyle/>
          <a:p>
            <a:r>
              <a:rPr lang="en-US" sz="2400" dirty="0" smtClean="0">
                <a:latin typeface="Microsoft Sans Serif" panose="020B0604020202020204" pitchFamily="34" charset="0"/>
                <a:cs typeface="Microsoft Sans Serif" panose="020B0604020202020204" pitchFamily="34" charset="0"/>
              </a:rPr>
              <a:t>Mature calves are moved to feedlots. </a:t>
            </a:r>
          </a:p>
          <a:p>
            <a:r>
              <a:rPr lang="en-US" sz="2400" dirty="0" smtClean="0">
                <a:latin typeface="Microsoft Sans Serif" panose="020B0604020202020204" pitchFamily="34" charset="0"/>
                <a:cs typeface="Microsoft Sans Serif" panose="020B0604020202020204" pitchFamily="34" charset="0"/>
              </a:rPr>
              <a:t>Typically spend 4-6 months.</a:t>
            </a:r>
          </a:p>
          <a:p>
            <a:r>
              <a:rPr lang="en-US" sz="2400" dirty="0" smtClean="0">
                <a:latin typeface="Microsoft Sans Serif" panose="020B0604020202020204" pitchFamily="34" charset="0"/>
                <a:cs typeface="Microsoft Sans Serif" panose="020B0604020202020204" pitchFamily="34" charset="0"/>
              </a:rPr>
              <a:t>Have constant access to water, a balanced grain </a:t>
            </a:r>
          </a:p>
          <a:p>
            <a:pPr marL="0" indent="0">
              <a:buNone/>
            </a:pPr>
            <a:r>
              <a:rPr lang="en-US" sz="2400" dirty="0">
                <a:latin typeface="Microsoft Sans Serif" panose="020B0604020202020204" pitchFamily="34" charset="0"/>
                <a:cs typeface="Microsoft Sans Serif" panose="020B0604020202020204" pitchFamily="34" charset="0"/>
              </a:rPr>
              <a:t>	</a:t>
            </a:r>
            <a:r>
              <a:rPr lang="en-US" sz="2400" dirty="0" smtClean="0">
                <a:latin typeface="Microsoft Sans Serif" panose="020B0604020202020204" pitchFamily="34" charset="0"/>
                <a:cs typeface="Microsoft Sans Serif" panose="020B0604020202020204" pitchFamily="34" charset="0"/>
              </a:rPr>
              <a:t>based ration and free to room to move around.</a:t>
            </a:r>
          </a:p>
          <a:p>
            <a:r>
              <a:rPr lang="en-US" sz="2400" dirty="0" smtClean="0">
                <a:latin typeface="Microsoft Sans Serif" panose="020B0604020202020204" pitchFamily="34" charset="0"/>
                <a:cs typeface="Microsoft Sans Serif" panose="020B0604020202020204" pitchFamily="34" charset="0"/>
              </a:rPr>
              <a:t>Veterinarians, nutritionists and cattlemen/women</a:t>
            </a:r>
          </a:p>
          <a:p>
            <a:pPr marL="0" indent="0">
              <a:buNone/>
            </a:pPr>
            <a:r>
              <a:rPr lang="en-US" sz="2400" dirty="0" smtClean="0">
                <a:latin typeface="Microsoft Sans Serif" panose="020B0604020202020204" pitchFamily="34" charset="0"/>
                <a:cs typeface="Microsoft Sans Serif" panose="020B0604020202020204" pitchFamily="34" charset="0"/>
              </a:rPr>
              <a:t> 	work together to look after each animal. </a:t>
            </a:r>
          </a:p>
          <a:p>
            <a:endParaRPr lang="en-US" sz="2400" dirty="0">
              <a:latin typeface="Microsoft Sans Serif" panose="020B0604020202020204" pitchFamily="34" charset="0"/>
              <a:cs typeface="Microsoft Sans Serif"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37" y="5105399"/>
            <a:ext cx="2336800" cy="1752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195" y="762513"/>
            <a:ext cx="1967799" cy="349070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778435"/>
            <a:ext cx="2403944" cy="135516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77000" y="4857753"/>
            <a:ext cx="2666995" cy="2000246"/>
          </a:xfrm>
          <a:prstGeom prst="rect">
            <a:avLst/>
          </a:prstGeom>
        </p:spPr>
      </p:pic>
    </p:spTree>
    <p:extLst>
      <p:ext uri="{BB962C8B-B14F-4D97-AF65-F5344CB8AC3E}">
        <p14:creationId xmlns:p14="http://schemas.microsoft.com/office/powerpoint/2010/main" val="34430820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55320" y="944404"/>
            <a:ext cx="8183880" cy="889317"/>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Grain finished</a:t>
            </a:r>
            <a:br>
              <a:rPr lang="en-US"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15922" y="2133600"/>
            <a:ext cx="9122386" cy="3810000"/>
          </a:xfrm>
        </p:spPr>
        <p:txBody>
          <a:bodyPr/>
          <a:lstStyle/>
          <a:p>
            <a:pPr marL="457200" indent="-457200">
              <a:spcBef>
                <a:spcPct val="50000"/>
              </a:spcBef>
              <a:buFont typeface="Arial" pitchFamily="34" charset="0"/>
              <a:buChar char="•"/>
            </a:pPr>
            <a:r>
              <a:rPr lang="en-US" sz="3000" dirty="0" smtClean="0">
                <a:latin typeface="Microsoft Sans Serif" panose="020B0604020202020204" pitchFamily="34" charset="0"/>
                <a:cs typeface="Microsoft Sans Serif" panose="020B0604020202020204" pitchFamily="34" charset="0"/>
              </a:rPr>
              <a:t>Antibiotic use:</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Therapeutic (BRD)</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Sub-therapeutic (BRD prevention)</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Production – primarily ionophores, but</a:t>
            </a:r>
          </a:p>
          <a:p>
            <a:pPr marL="400050" lvl="1" indent="0">
              <a:spcBef>
                <a:spcPct val="50000"/>
              </a:spcBef>
              <a:buNone/>
            </a:pPr>
            <a:r>
              <a:rPr lang="en-US" sz="2600" dirty="0">
                <a:latin typeface="Microsoft Sans Serif" panose="020B0604020202020204" pitchFamily="34" charset="0"/>
                <a:cs typeface="Microsoft Sans Serif" panose="020B0604020202020204" pitchFamily="34" charset="0"/>
              </a:rPr>
              <a:t>	</a:t>
            </a:r>
            <a:r>
              <a:rPr lang="en-US" sz="2600" dirty="0" smtClean="0">
                <a:latin typeface="Microsoft Sans Serif" panose="020B0604020202020204" pitchFamily="34" charset="0"/>
                <a:cs typeface="Microsoft Sans Serif" panose="020B0604020202020204" pitchFamily="34" charset="0"/>
              </a:rPr>
              <a:t>low levels of antibiotics are fed.</a:t>
            </a:r>
          </a:p>
          <a:p>
            <a:pPr marL="0" indent="0">
              <a:buNone/>
            </a:pPr>
            <a:endParaRPr lang="en-US" sz="2400" dirty="0" smtClean="0">
              <a:latin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cs typeface="Microsoft Sans Serif"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7" y="5105399"/>
            <a:ext cx="2336800" cy="1752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195" y="762513"/>
            <a:ext cx="1967799" cy="349070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778435"/>
            <a:ext cx="2403944" cy="135516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7000" y="4857753"/>
            <a:ext cx="2666995" cy="2000246"/>
          </a:xfrm>
          <a:prstGeom prst="rect">
            <a:avLst/>
          </a:prstGeom>
        </p:spPr>
      </p:pic>
    </p:spTree>
    <p:extLst>
      <p:ext uri="{BB962C8B-B14F-4D97-AF65-F5344CB8AC3E}">
        <p14:creationId xmlns:p14="http://schemas.microsoft.com/office/powerpoint/2010/main" val="9316566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55320" y="944404"/>
            <a:ext cx="8183880" cy="889317"/>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Grass finished</a:t>
            </a:r>
            <a:br>
              <a:rPr lang="en-US"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980187" y="1752600"/>
            <a:ext cx="7183614" cy="3810000"/>
          </a:xfrm>
        </p:spPr>
        <p:txBody>
          <a:bodyPr/>
          <a:lstStyle/>
          <a:p>
            <a:r>
              <a:rPr lang="en-US" sz="2800" dirty="0" smtClean="0"/>
              <a:t>100% pasture or hay</a:t>
            </a:r>
          </a:p>
          <a:p>
            <a:r>
              <a:rPr lang="en-US" sz="2800" dirty="0" smtClean="0"/>
              <a:t>Antibiotics and growth promotants allowed</a:t>
            </a:r>
          </a:p>
          <a:p>
            <a:r>
              <a:rPr lang="en-US" sz="2800" dirty="0" smtClean="0"/>
              <a:t>Vitamin and mineral supplements</a:t>
            </a:r>
          </a:p>
          <a:p>
            <a:r>
              <a:rPr lang="en-US" sz="2800" dirty="0" smtClean="0"/>
              <a:t>Winter performance a challenge</a:t>
            </a:r>
          </a:p>
          <a:p>
            <a:r>
              <a:rPr lang="en-US" sz="2800" dirty="0" smtClean="0"/>
              <a:t>USDA label is available</a:t>
            </a:r>
            <a:endParaRPr lang="en-US" sz="2400" dirty="0" smtClean="0">
              <a:latin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cs typeface="Microsoft Sans Serif"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876800"/>
            <a:ext cx="2438400" cy="18288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800600"/>
            <a:ext cx="2620023" cy="2030862"/>
          </a:xfrm>
          <a:prstGeom prst="rect">
            <a:avLst/>
          </a:prstGeom>
        </p:spPr>
      </p:pic>
    </p:spTree>
    <p:extLst>
      <p:ext uri="{BB962C8B-B14F-4D97-AF65-F5344CB8AC3E}">
        <p14:creationId xmlns:p14="http://schemas.microsoft.com/office/powerpoint/2010/main" val="23547523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656040"/>
            <a:ext cx="8229600" cy="1143000"/>
          </a:xfrm>
        </p:spPr>
        <p:txBody>
          <a:bodyPr/>
          <a:lstStyle/>
          <a:p>
            <a:r>
              <a:rPr lang="en-US" dirty="0" smtClean="0"/>
              <a:t>Naturally Raised</a:t>
            </a:r>
            <a:endParaRPr lang="en-US" dirty="0"/>
          </a:p>
        </p:txBody>
      </p:sp>
      <p:sp>
        <p:nvSpPr>
          <p:cNvPr id="21" name="Content Placeholder 2"/>
          <p:cNvSpPr>
            <a:spLocks noGrp="1"/>
          </p:cNvSpPr>
          <p:nvPr>
            <p:ph idx="1"/>
          </p:nvPr>
        </p:nvSpPr>
        <p:spPr>
          <a:xfrm>
            <a:off x="723894" y="1258987"/>
            <a:ext cx="7696200" cy="3946525"/>
          </a:xfrm>
        </p:spPr>
        <p:txBody>
          <a:bodyPr>
            <a:normAutofit/>
          </a:bodyPr>
          <a:lstStyle/>
          <a:p>
            <a:r>
              <a:rPr lang="en-US" dirty="0" smtClean="0"/>
              <a:t>Finished on grain or grass</a:t>
            </a:r>
          </a:p>
          <a:p>
            <a:r>
              <a:rPr lang="en-US" dirty="0" smtClean="0"/>
              <a:t>Can be “never-ever” or therapeutic</a:t>
            </a:r>
          </a:p>
          <a:p>
            <a:r>
              <a:rPr lang="en-US" dirty="0" smtClean="0"/>
              <a:t>Never </a:t>
            </a:r>
            <a:r>
              <a:rPr lang="en-US" u="sng" dirty="0" smtClean="0"/>
              <a:t>fed</a:t>
            </a:r>
            <a:r>
              <a:rPr lang="en-US" dirty="0" smtClean="0"/>
              <a:t> antibiotics </a:t>
            </a:r>
            <a:r>
              <a:rPr lang="en-US" dirty="0"/>
              <a:t>or </a:t>
            </a:r>
            <a:r>
              <a:rPr lang="en-US" dirty="0" smtClean="0"/>
              <a:t>received growth promoting </a:t>
            </a:r>
            <a:r>
              <a:rPr lang="en-US" dirty="0"/>
              <a:t>hormones</a:t>
            </a:r>
          </a:p>
          <a:p>
            <a:r>
              <a:rPr lang="en-US" dirty="0"/>
              <a:t>V</a:t>
            </a:r>
            <a:r>
              <a:rPr lang="en-US" dirty="0" smtClean="0"/>
              <a:t>itamin &amp; mineral </a:t>
            </a:r>
            <a:r>
              <a:rPr lang="en-US" dirty="0"/>
              <a:t>supplements</a:t>
            </a:r>
          </a:p>
          <a:p>
            <a:r>
              <a:rPr lang="en-US" dirty="0" smtClean="0"/>
              <a:t>USDA label available for processing but not for how the cattle are raised</a:t>
            </a:r>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95850"/>
            <a:ext cx="2514600" cy="1885950"/>
          </a:xfrm>
          <a:prstGeom prst="rect">
            <a:avLst/>
          </a:prstGeom>
          <a:ln>
            <a:solidFill>
              <a:schemeClr val="accent1"/>
            </a:solidFill>
          </a:ln>
        </p:spPr>
      </p:pic>
      <p:pic>
        <p:nvPicPr>
          <p:cNvPr id="23" name="Content Placeholder 3" descr="SaengerPA100048 (2).JPG"/>
          <p:cNvPicPr>
            <a:picLocks noChangeAspect="1"/>
          </p:cNvPicPr>
          <p:nvPr/>
        </p:nvPicPr>
        <p:blipFill>
          <a:blip r:embed="rId4" cstate="print"/>
          <a:stretch>
            <a:fillRect/>
          </a:stretch>
        </p:blipFill>
        <p:spPr>
          <a:xfrm>
            <a:off x="152400" y="5205512"/>
            <a:ext cx="2133600" cy="1576288"/>
          </a:xfrm>
          <a:prstGeom prst="rect">
            <a:avLst/>
          </a:prstGeom>
        </p:spPr>
      </p:pic>
    </p:spTree>
    <p:extLst>
      <p:ext uri="{BB962C8B-B14F-4D97-AF65-F5344CB8AC3E}">
        <p14:creationId xmlns:p14="http://schemas.microsoft.com/office/powerpoint/2010/main" val="27366160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656040"/>
            <a:ext cx="8229600" cy="1143000"/>
          </a:xfrm>
        </p:spPr>
        <p:txBody>
          <a:bodyPr/>
          <a:lstStyle/>
          <a:p>
            <a:r>
              <a:rPr lang="en-US" dirty="0" smtClean="0">
                <a:latin typeface="Microsoft Sans Serif" panose="020B0604020202020204" pitchFamily="34" charset="0"/>
                <a:cs typeface="Microsoft Sans Serif" panose="020B0604020202020204" pitchFamily="34" charset="0"/>
              </a:rPr>
              <a:t>Organic</a:t>
            </a:r>
            <a:endParaRPr lang="en-US" dirty="0">
              <a:latin typeface="Microsoft Sans Serif" panose="020B0604020202020204" pitchFamily="34" charset="0"/>
              <a:cs typeface="Microsoft Sans Serif" panose="020B060402020202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660" y="4584490"/>
            <a:ext cx="2800350" cy="219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457200" y="1371600"/>
            <a:ext cx="8229600" cy="4525963"/>
          </a:xfrm>
        </p:spPr>
        <p:txBody>
          <a:bodyPr>
            <a:normAutofit/>
          </a:bodyPr>
          <a:lstStyle/>
          <a:p>
            <a:r>
              <a:rPr lang="en-US" dirty="0" smtClean="0"/>
              <a:t>G</a:t>
            </a:r>
            <a:r>
              <a:rPr lang="en-US" sz="2800" dirty="0" smtClean="0"/>
              <a:t>rain or grass-finished; all feed </a:t>
            </a:r>
            <a:r>
              <a:rPr lang="en-US" sz="2800" dirty="0"/>
              <a:t>100% organic</a:t>
            </a:r>
          </a:p>
          <a:p>
            <a:r>
              <a:rPr lang="en-US" dirty="0" smtClean="0"/>
              <a:t>No a</a:t>
            </a:r>
            <a:r>
              <a:rPr lang="en-US" sz="2800" dirty="0" smtClean="0"/>
              <a:t>ntibiotics </a:t>
            </a:r>
            <a:r>
              <a:rPr lang="en-US" sz="2800" dirty="0"/>
              <a:t>or </a:t>
            </a:r>
            <a:r>
              <a:rPr lang="en-US" sz="2800" dirty="0" smtClean="0"/>
              <a:t>growth promoting </a:t>
            </a:r>
            <a:r>
              <a:rPr lang="en-US" sz="2800" dirty="0"/>
              <a:t>hormones</a:t>
            </a:r>
          </a:p>
          <a:p>
            <a:r>
              <a:rPr lang="en-US" dirty="0"/>
              <a:t>V</a:t>
            </a:r>
            <a:r>
              <a:rPr lang="en-US" sz="2800" dirty="0" smtClean="0"/>
              <a:t>itamin &amp; mineral </a:t>
            </a:r>
            <a:r>
              <a:rPr lang="en-US" sz="2800" dirty="0"/>
              <a:t>supplements</a:t>
            </a:r>
          </a:p>
          <a:p>
            <a:r>
              <a:rPr lang="en-US" sz="2800" dirty="0" smtClean="0"/>
              <a:t>Must </a:t>
            </a:r>
            <a:r>
              <a:rPr lang="en-US" sz="2800" dirty="0"/>
              <a:t>be </a:t>
            </a:r>
            <a:r>
              <a:rPr lang="en-US" sz="2800" dirty="0" smtClean="0"/>
              <a:t>certified by USDA’s Agricultural Marketing Service</a:t>
            </a:r>
            <a:endParaRPr lang="en-US" sz="2800" dirty="0"/>
          </a:p>
          <a:p>
            <a:r>
              <a:rPr lang="en-US" sz="2800" dirty="0" smtClean="0"/>
              <a:t>Look for the official label</a:t>
            </a:r>
            <a:endParaRPr lang="en-US" sz="2800" dirty="0"/>
          </a:p>
        </p:txBody>
      </p:sp>
    </p:spTree>
    <p:extLst>
      <p:ext uri="{BB962C8B-B14F-4D97-AF65-F5344CB8AC3E}">
        <p14:creationId xmlns:p14="http://schemas.microsoft.com/office/powerpoint/2010/main" val="157550734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656040"/>
            <a:ext cx="8229600" cy="1143000"/>
          </a:xfrm>
        </p:spPr>
        <p:txBody>
          <a:bodyPr/>
          <a:lstStyle/>
          <a:p>
            <a:r>
              <a:rPr lang="en-US" dirty="0" smtClean="0">
                <a:latin typeface="Microsoft Sans Serif" panose="020B0604020202020204" pitchFamily="34" charset="0"/>
                <a:cs typeface="Microsoft Sans Serif" panose="020B0604020202020204" pitchFamily="34" charset="0"/>
              </a:rPr>
              <a:t>All beef is…</a:t>
            </a:r>
            <a:endParaRPr lang="en-US" dirty="0">
              <a:latin typeface="Microsoft Sans Serif" panose="020B0604020202020204" pitchFamily="34" charset="0"/>
              <a:cs typeface="Microsoft Sans Serif" panose="020B0604020202020204" pitchFamily="34" charset="0"/>
            </a:endParaRPr>
          </a:p>
        </p:txBody>
      </p:sp>
      <p:sp>
        <p:nvSpPr>
          <p:cNvPr id="9" name="Content Placeholder 2"/>
          <p:cNvSpPr>
            <a:spLocks noGrp="1"/>
          </p:cNvSpPr>
          <p:nvPr>
            <p:ph idx="1"/>
          </p:nvPr>
        </p:nvSpPr>
        <p:spPr>
          <a:xfrm>
            <a:off x="457200" y="1371600"/>
            <a:ext cx="8229600" cy="4525963"/>
          </a:xfrm>
        </p:spPr>
        <p:txBody>
          <a:bodyPr>
            <a:normAutofit/>
          </a:bodyPr>
          <a:lstStyle/>
          <a:p>
            <a:r>
              <a:rPr lang="en-US" sz="2800" dirty="0">
                <a:latin typeface="Microsoft Sans Serif" panose="020B0604020202020204" pitchFamily="34" charset="0"/>
                <a:cs typeface="Microsoft Sans Serif" panose="020B0604020202020204" pitchFamily="34" charset="0"/>
              </a:rPr>
              <a:t>Grass-based</a:t>
            </a:r>
          </a:p>
          <a:p>
            <a:r>
              <a:rPr lang="en-US" sz="2800" dirty="0">
                <a:latin typeface="Microsoft Sans Serif" panose="020B0604020202020204" pitchFamily="34" charset="0"/>
                <a:cs typeface="Microsoft Sans Serif" panose="020B0604020202020204" pitchFamily="34" charset="0"/>
              </a:rPr>
              <a:t>Natural</a:t>
            </a:r>
          </a:p>
          <a:p>
            <a:r>
              <a:rPr lang="en-US" sz="2800" dirty="0">
                <a:latin typeface="Microsoft Sans Serif" panose="020B0604020202020204" pitchFamily="34" charset="0"/>
                <a:cs typeface="Microsoft Sans Serif" panose="020B0604020202020204" pitchFamily="34" charset="0"/>
              </a:rPr>
              <a:t>Nutritious</a:t>
            </a:r>
          </a:p>
          <a:p>
            <a:r>
              <a:rPr lang="en-US" sz="2800" dirty="0">
                <a:latin typeface="Microsoft Sans Serif" panose="020B0604020202020204" pitchFamily="34" charset="0"/>
                <a:cs typeface="Microsoft Sans Serif" panose="020B0604020202020204" pitchFamily="34" charset="0"/>
              </a:rPr>
              <a:t>Safe</a:t>
            </a:r>
          </a:p>
          <a:p>
            <a:endParaRPr lang="en-US" sz="2800" dirty="0">
              <a:latin typeface="Microsoft Sans Serif" panose="020B0604020202020204" pitchFamily="34" charset="0"/>
              <a:cs typeface="Microsoft Sans Serif" panose="020B0604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62" y="3704745"/>
            <a:ext cx="7316138" cy="29246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9909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533400" y="2590800"/>
            <a:ext cx="8229600" cy="1143000"/>
          </a:xfrm>
        </p:spPr>
        <p:txBody>
          <a:bodyPr/>
          <a:lstStyle/>
          <a:p>
            <a:r>
              <a:rPr lang="en-US" dirty="0" smtClean="0">
                <a:latin typeface="Microsoft Sans Serif" panose="020B0604020202020204" pitchFamily="34" charset="0"/>
                <a:cs typeface="Microsoft Sans Serif" panose="020B0604020202020204" pitchFamily="34" charset="0"/>
              </a:rPr>
              <a:t>Antibiotic use in livestock</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001850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200" y="817563"/>
            <a:ext cx="8229600" cy="782637"/>
          </a:xfrm>
        </p:spPr>
        <p:txBody>
          <a:bodyPr/>
          <a:lstStyle/>
          <a:p>
            <a:r>
              <a:rPr lang="en-US" sz="3600" dirty="0" smtClean="0">
                <a:latin typeface="Microsoft Sans Serif" panose="020B0604020202020204" pitchFamily="34" charset="0"/>
                <a:cs typeface="Microsoft Sans Serif" panose="020B0604020202020204" pitchFamily="34" charset="0"/>
              </a:rPr>
              <a:t>Antimicrobial Resistance in Perspective</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p:txBody>
          <a:bodyPr/>
          <a:lstStyle/>
          <a:p>
            <a:r>
              <a:rPr lang="en-US" sz="2800" dirty="0" smtClean="0"/>
              <a:t>Complex, multifactorial issue</a:t>
            </a:r>
          </a:p>
          <a:p>
            <a:pPr lvl="1"/>
            <a:r>
              <a:rPr lang="en-US" dirty="0" smtClean="0"/>
              <a:t>Acquired vs natural</a:t>
            </a:r>
          </a:p>
          <a:p>
            <a:r>
              <a:rPr lang="en-US" sz="2800" dirty="0" smtClean="0"/>
              <a:t>Driver of resistance</a:t>
            </a:r>
          </a:p>
          <a:p>
            <a:pPr lvl="1"/>
            <a:r>
              <a:rPr lang="en-US" dirty="0" smtClean="0"/>
              <a:t>All uses (human, animal, horticulture) are part of the issue</a:t>
            </a:r>
          </a:p>
          <a:p>
            <a:r>
              <a:rPr lang="en-US" sz="2800" dirty="0" smtClean="0"/>
              <a:t>Gaps in understanding of the issue</a:t>
            </a:r>
          </a:p>
          <a:p>
            <a:pPr lvl="1"/>
            <a:r>
              <a:rPr lang="en-US" dirty="0" smtClean="0"/>
              <a:t>The science is evolving</a:t>
            </a:r>
          </a:p>
          <a:p>
            <a:r>
              <a:rPr lang="en-US" sz="2800" dirty="0" smtClean="0"/>
              <a:t>But the complexities and uncertainties don’t mean that steps can’t be identified to mitigate risk</a:t>
            </a:r>
            <a:endParaRPr lang="en-US" sz="2800" dirty="0"/>
          </a:p>
        </p:txBody>
      </p:sp>
      <p:sp>
        <p:nvSpPr>
          <p:cNvPr id="4" name="TextBox 3"/>
          <p:cNvSpPr txBox="1"/>
          <p:nvPr/>
        </p:nvSpPr>
        <p:spPr>
          <a:xfrm>
            <a:off x="1905000" y="6338549"/>
            <a:ext cx="6988516" cy="400110"/>
          </a:xfrm>
          <a:prstGeom prst="rect">
            <a:avLst/>
          </a:prstGeom>
          <a:noFill/>
        </p:spPr>
        <p:txBody>
          <a:bodyPr wrap="none" rtlCol="0">
            <a:spAutoFit/>
          </a:bodyPr>
          <a:lstStyle/>
          <a:p>
            <a:r>
              <a:rPr lang="en-US" sz="2000" dirty="0" smtClean="0"/>
              <a:t>Dr. Craig Lewis, DVM. Veterinary Medical Office, CVM, FDA</a:t>
            </a:r>
            <a:endParaRPr lang="en-US" sz="2000" dirty="0"/>
          </a:p>
        </p:txBody>
      </p:sp>
    </p:spTree>
    <p:extLst>
      <p:ext uri="{BB962C8B-B14F-4D97-AF65-F5344CB8AC3E}">
        <p14:creationId xmlns:p14="http://schemas.microsoft.com/office/powerpoint/2010/main" val="131224713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200" y="817563"/>
            <a:ext cx="8229600" cy="782637"/>
          </a:xfrm>
        </p:spPr>
        <p:txBody>
          <a:bodyPr/>
          <a:lstStyle/>
          <a:p>
            <a:r>
              <a:rPr lang="en-US" sz="3600" dirty="0" smtClean="0">
                <a:latin typeface="Microsoft Sans Serif" panose="020B0604020202020204" pitchFamily="34" charset="0"/>
                <a:cs typeface="Microsoft Sans Serif" panose="020B0604020202020204" pitchFamily="34" charset="0"/>
              </a:rPr>
              <a:t>Antimicrobial Use in Animal Agriculture</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457200" y="1600200"/>
            <a:ext cx="8229600" cy="4267199"/>
          </a:xfrm>
        </p:spPr>
        <p:txBody>
          <a:bodyPr/>
          <a:lstStyle/>
          <a:p>
            <a:r>
              <a:rPr lang="en-US" dirty="0" smtClean="0"/>
              <a:t>Has been a source of debate for decades</a:t>
            </a:r>
          </a:p>
          <a:p>
            <a:r>
              <a:rPr lang="en-US" dirty="0" smtClean="0"/>
              <a:t>Consumers, public health advocates, congress continue to be concerned about public health impacts</a:t>
            </a:r>
          </a:p>
          <a:p>
            <a:r>
              <a:rPr lang="en-US" dirty="0" smtClean="0"/>
              <a:t>Rather than continue the debate, identify measures that address public health concerns and continue to assure animal health needs are being met.</a:t>
            </a:r>
            <a:endParaRPr lang="en-US" dirty="0"/>
          </a:p>
        </p:txBody>
      </p:sp>
      <p:sp>
        <p:nvSpPr>
          <p:cNvPr id="4" name="TextBox 3"/>
          <p:cNvSpPr txBox="1"/>
          <p:nvPr/>
        </p:nvSpPr>
        <p:spPr>
          <a:xfrm>
            <a:off x="1905000" y="6338549"/>
            <a:ext cx="6988516" cy="400110"/>
          </a:xfrm>
          <a:prstGeom prst="rect">
            <a:avLst/>
          </a:prstGeom>
          <a:noFill/>
        </p:spPr>
        <p:txBody>
          <a:bodyPr wrap="none" rtlCol="0">
            <a:spAutoFit/>
          </a:bodyPr>
          <a:lstStyle/>
          <a:p>
            <a:r>
              <a:rPr lang="en-US" sz="2000" dirty="0" smtClean="0"/>
              <a:t>Dr. Craig Lewis, DVM. Veterinary Medical Office, CVM, FDA</a:t>
            </a:r>
            <a:endParaRPr lang="en-US" sz="2000" dirty="0"/>
          </a:p>
        </p:txBody>
      </p:sp>
    </p:spTree>
    <p:extLst>
      <p:ext uri="{BB962C8B-B14F-4D97-AF65-F5344CB8AC3E}">
        <p14:creationId xmlns:p14="http://schemas.microsoft.com/office/powerpoint/2010/main" val="22484873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228600" y="762000"/>
            <a:ext cx="8664916" cy="782637"/>
          </a:xfrm>
        </p:spPr>
        <p:txBody>
          <a:bodyPr/>
          <a:lstStyle/>
          <a:p>
            <a:r>
              <a:rPr lang="en-US" sz="2800" dirty="0" smtClean="0">
                <a:latin typeface="Microsoft Sans Serif" panose="020B0604020202020204" pitchFamily="34" charset="0"/>
                <a:cs typeface="Microsoft Sans Serif" panose="020B0604020202020204" pitchFamily="34" charset="0"/>
              </a:rPr>
              <a:t>FDA Measures to address Antimicrobial Resistance Risks</a:t>
            </a:r>
            <a:endParaRPr lang="en-US" sz="28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p:txBody>
          <a:bodyPr/>
          <a:lstStyle/>
          <a:p>
            <a:r>
              <a:rPr lang="en-US" sz="2800" dirty="0" smtClean="0"/>
              <a:t>Since late 1980’s all new antimicrobials are Rx or VFD</a:t>
            </a:r>
            <a:endParaRPr lang="en-US" dirty="0" smtClean="0"/>
          </a:p>
          <a:p>
            <a:r>
              <a:rPr lang="en-US" sz="2800" dirty="0" smtClean="0"/>
              <a:t>1996 – National Antimicrobial Resistance Monitoring System (NARMS) established</a:t>
            </a:r>
          </a:p>
          <a:p>
            <a:r>
              <a:rPr lang="en-US" sz="2800" dirty="0" smtClean="0"/>
              <a:t>Extra-label use of </a:t>
            </a:r>
            <a:r>
              <a:rPr lang="en-US" sz="2800" dirty="0" err="1" smtClean="0"/>
              <a:t>flouroquinolones</a:t>
            </a:r>
            <a:r>
              <a:rPr lang="en-US" sz="2800" dirty="0" smtClean="0"/>
              <a:t> and </a:t>
            </a:r>
            <a:r>
              <a:rPr lang="en-US" sz="2800" dirty="0" err="1" smtClean="0"/>
              <a:t>glycopeptides</a:t>
            </a:r>
            <a:r>
              <a:rPr lang="en-US" sz="2800" dirty="0" smtClean="0"/>
              <a:t> prohibited</a:t>
            </a:r>
            <a:endParaRPr lang="en-US" dirty="0" smtClean="0"/>
          </a:p>
          <a:p>
            <a:r>
              <a:rPr lang="en-US" sz="2800" dirty="0" smtClean="0"/>
              <a:t>2003 FDA establishes framework for assessing antimicrobial resistance risks as part of drug approval</a:t>
            </a:r>
          </a:p>
          <a:p>
            <a:r>
              <a:rPr lang="en-US" sz="2800" dirty="0" smtClean="0"/>
              <a:t>2010 Judicious us of medically important drugs (Guidance 209)</a:t>
            </a:r>
            <a:endParaRPr lang="en-US" sz="2800" dirty="0"/>
          </a:p>
        </p:txBody>
      </p:sp>
      <p:sp>
        <p:nvSpPr>
          <p:cNvPr id="4" name="TextBox 3"/>
          <p:cNvSpPr txBox="1"/>
          <p:nvPr/>
        </p:nvSpPr>
        <p:spPr>
          <a:xfrm>
            <a:off x="1905000" y="6338549"/>
            <a:ext cx="6988516" cy="400110"/>
          </a:xfrm>
          <a:prstGeom prst="rect">
            <a:avLst/>
          </a:prstGeom>
          <a:noFill/>
        </p:spPr>
        <p:txBody>
          <a:bodyPr wrap="none" rtlCol="0">
            <a:spAutoFit/>
          </a:bodyPr>
          <a:lstStyle/>
          <a:p>
            <a:r>
              <a:rPr lang="en-US" sz="2000" dirty="0" smtClean="0"/>
              <a:t>Dr. Craig Lewis, DVM. Veterinary Medical Office, CVM, FDA</a:t>
            </a:r>
            <a:endParaRPr lang="en-US" sz="2000" dirty="0"/>
          </a:p>
        </p:txBody>
      </p:sp>
    </p:spTree>
    <p:extLst>
      <p:ext uri="{BB962C8B-B14F-4D97-AF65-F5344CB8AC3E}">
        <p14:creationId xmlns:p14="http://schemas.microsoft.com/office/powerpoint/2010/main" val="191214690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itle 3"/>
          <p:cNvSpPr>
            <a:spLocks noGrp="1"/>
          </p:cNvSpPr>
          <p:nvPr>
            <p:ph type="title"/>
          </p:nvPr>
        </p:nvSpPr>
        <p:spPr>
          <a:xfrm>
            <a:off x="457194" y="838200"/>
            <a:ext cx="8229600" cy="715962"/>
          </a:xfrm>
        </p:spPr>
        <p:txBody>
          <a:bodyPr/>
          <a:lstStyle/>
          <a:p>
            <a:r>
              <a:rPr lang="en-US" dirty="0" smtClean="0">
                <a:latin typeface="Microsoft Sans Serif" panose="020B0604020202020204" pitchFamily="34" charset="0"/>
                <a:cs typeface="Microsoft Sans Serif" panose="020B0604020202020204" pitchFamily="34" charset="0"/>
              </a:rPr>
              <a:t>Summary</a:t>
            </a:r>
            <a:endParaRPr lang="en-US" dirty="0">
              <a:latin typeface="Microsoft Sans Serif" panose="020B0604020202020204" pitchFamily="34" charset="0"/>
              <a:cs typeface="Microsoft Sans Serif" panose="020B0604020202020204" pitchFamily="34" charset="0"/>
            </a:endParaRPr>
          </a:p>
        </p:txBody>
      </p:sp>
      <p:sp>
        <p:nvSpPr>
          <p:cNvPr id="5" name="Content Placeholder 4"/>
          <p:cNvSpPr>
            <a:spLocks noGrp="1"/>
          </p:cNvSpPr>
          <p:nvPr>
            <p:ph idx="1"/>
          </p:nvPr>
        </p:nvSpPr>
        <p:spPr>
          <a:xfrm>
            <a:off x="457194" y="1389063"/>
            <a:ext cx="8229600" cy="5257800"/>
          </a:xfrm>
        </p:spPr>
        <p:txBody>
          <a:bodyPr/>
          <a:lstStyle/>
          <a:p>
            <a:r>
              <a:rPr lang="en-US" dirty="0" smtClean="0">
                <a:latin typeface="Microsoft Sans Serif" panose="020B0604020202020204" pitchFamily="34" charset="0"/>
                <a:cs typeface="Microsoft Sans Serif" panose="020B0604020202020204" pitchFamily="34" charset="0"/>
              </a:rPr>
              <a:t>Definitions</a:t>
            </a:r>
          </a:p>
          <a:p>
            <a:r>
              <a:rPr lang="en-US" dirty="0" smtClean="0">
                <a:latin typeface="Microsoft Sans Serif" panose="020B0604020202020204" pitchFamily="34" charset="0"/>
                <a:cs typeface="Microsoft Sans Serif" panose="020B0604020202020204" pitchFamily="34" charset="0"/>
              </a:rPr>
              <a:t>Use of antimicrobials</a:t>
            </a:r>
          </a:p>
          <a:p>
            <a:pPr lvl="1"/>
            <a:r>
              <a:rPr lang="en-US" sz="2400" dirty="0" smtClean="0">
                <a:latin typeface="Microsoft Sans Serif" panose="020B0604020202020204" pitchFamily="34" charset="0"/>
                <a:cs typeface="Microsoft Sans Serif" panose="020B0604020202020204" pitchFamily="34" charset="0"/>
              </a:rPr>
              <a:t>Guidance #209</a:t>
            </a:r>
          </a:p>
          <a:p>
            <a:pPr lvl="1"/>
            <a:r>
              <a:rPr lang="en-US" sz="2400" dirty="0" smtClean="0">
                <a:latin typeface="Microsoft Sans Serif" panose="020B0604020202020204" pitchFamily="34" charset="0"/>
                <a:cs typeface="Microsoft Sans Serif" panose="020B0604020202020204" pitchFamily="34" charset="0"/>
              </a:rPr>
              <a:t>Approval process</a:t>
            </a:r>
          </a:p>
          <a:p>
            <a:pPr lvl="1"/>
            <a:r>
              <a:rPr lang="en-US" sz="2400" dirty="0" smtClean="0">
                <a:latin typeface="Microsoft Sans Serif" panose="020B0604020202020204" pitchFamily="34" charset="0"/>
                <a:cs typeface="Microsoft Sans Serif" panose="020B0604020202020204" pitchFamily="34" charset="0"/>
              </a:rPr>
              <a:t>Antimicrobials used</a:t>
            </a:r>
          </a:p>
          <a:p>
            <a:pPr lvl="1"/>
            <a:r>
              <a:rPr lang="en-US" sz="2400" dirty="0" smtClean="0">
                <a:latin typeface="Microsoft Sans Serif" panose="020B0604020202020204" pitchFamily="34" charset="0"/>
                <a:cs typeface="Microsoft Sans Serif" panose="020B0604020202020204" pitchFamily="34" charset="0"/>
              </a:rPr>
              <a:t>Residues levels</a:t>
            </a:r>
          </a:p>
          <a:p>
            <a:pPr lvl="1"/>
            <a:r>
              <a:rPr lang="en-US" sz="2400" dirty="0" smtClean="0">
                <a:latin typeface="Microsoft Sans Serif" panose="020B0604020202020204" pitchFamily="34" charset="0"/>
                <a:cs typeface="Microsoft Sans Serif" panose="020B0604020202020204" pitchFamily="34" charset="0"/>
              </a:rPr>
              <a:t>Processes to assure compliance</a:t>
            </a:r>
          </a:p>
          <a:p>
            <a:r>
              <a:rPr lang="en-US" dirty="0" smtClean="0">
                <a:latin typeface="Microsoft Sans Serif" panose="020B0604020202020204" pitchFamily="34" charset="0"/>
                <a:cs typeface="Microsoft Sans Serif" panose="020B0604020202020204" pitchFamily="34" charset="0"/>
              </a:rPr>
              <a:t>Beef Quality Assurance</a:t>
            </a:r>
          </a:p>
          <a:p>
            <a:r>
              <a:rPr lang="en-US" dirty="0" smtClean="0">
                <a:latin typeface="Microsoft Sans Serif" panose="020B0604020202020204" pitchFamily="34" charset="0"/>
                <a:cs typeface="Microsoft Sans Serif" panose="020B0604020202020204" pitchFamily="34" charset="0"/>
              </a:rPr>
              <a:t>Growth promoting hormones</a:t>
            </a:r>
          </a:p>
          <a:p>
            <a:r>
              <a:rPr lang="en-US" dirty="0" smtClean="0">
                <a:latin typeface="Microsoft Sans Serif" panose="020B0604020202020204" pitchFamily="34" charset="0"/>
                <a:cs typeface="Microsoft Sans Serif" panose="020B0604020202020204" pitchFamily="34" charset="0"/>
              </a:rPr>
              <a:t>Cattle nutrition – what do they eat?</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9232138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7563"/>
            <a:ext cx="8229600" cy="571500"/>
          </a:xfrm>
        </p:spPr>
        <p:txBody>
          <a:bodyPr/>
          <a:lstStyle/>
          <a:p>
            <a:r>
              <a:rPr lang="en-US" sz="3600" u="sng" dirty="0" smtClean="0">
                <a:latin typeface="Microsoft Sans Serif" panose="020B0604020202020204" pitchFamily="34" charset="0"/>
                <a:cs typeface="Microsoft Sans Serif" panose="020B0604020202020204" pitchFamily="34" charset="0"/>
              </a:rPr>
              <a:t>FDA/CVM Guidance </a:t>
            </a:r>
            <a:r>
              <a:rPr lang="en-US" sz="3600" u="sng" dirty="0">
                <a:latin typeface="Microsoft Sans Serif" panose="020B0604020202020204" pitchFamily="34" charset="0"/>
                <a:cs typeface="Microsoft Sans Serif" panose="020B0604020202020204" pitchFamily="34" charset="0"/>
              </a:rPr>
              <a:t>for Industry #</a:t>
            </a:r>
            <a:r>
              <a:rPr lang="en-US" sz="3600" u="sng" dirty="0" smtClean="0">
                <a:latin typeface="Microsoft Sans Serif" panose="020B0604020202020204" pitchFamily="34" charset="0"/>
                <a:cs typeface="Microsoft Sans Serif" panose="020B0604020202020204" pitchFamily="34" charset="0"/>
              </a:rPr>
              <a:t>209</a:t>
            </a:r>
            <a:endParaRPr lang="en-US" sz="3600" u="sng" dirty="0">
              <a:latin typeface="Microsoft Sans Serif" panose="020B0604020202020204" pitchFamily="34" charset="0"/>
              <a:cs typeface="Microsoft Sans Serif" panose="020B0604020202020204" pitchFamily="34" charset="0"/>
            </a:endParaRPr>
          </a:p>
        </p:txBody>
      </p:sp>
      <p:sp>
        <p:nvSpPr>
          <p:cNvPr id="2" name="Content Placeholder 1"/>
          <p:cNvSpPr>
            <a:spLocks noGrp="1"/>
          </p:cNvSpPr>
          <p:nvPr>
            <p:ph idx="1"/>
          </p:nvPr>
        </p:nvSpPr>
        <p:spPr>
          <a:xfrm>
            <a:off x="457194" y="1524000"/>
            <a:ext cx="8229600" cy="4525963"/>
          </a:xfrm>
        </p:spPr>
        <p:txBody>
          <a:bodyPr/>
          <a:lstStyle/>
          <a:p>
            <a:pPr marL="514350" indent="-514350">
              <a:buFont typeface="+mj-lt"/>
              <a:buAutoNum type="arabicPeriod"/>
            </a:pPr>
            <a:r>
              <a:rPr lang="en-US" sz="2700" dirty="0" smtClean="0">
                <a:latin typeface="Microsoft Sans Serif" panose="020B0604020202020204" pitchFamily="34" charset="0"/>
                <a:cs typeface="Microsoft Sans Serif" panose="020B0604020202020204" pitchFamily="34" charset="0"/>
              </a:rPr>
              <a:t>Antibiotics considered medically important will no longer be labeled for production.</a:t>
            </a:r>
          </a:p>
          <a:p>
            <a:pPr marL="514350" indent="-514350">
              <a:buFont typeface="+mj-lt"/>
              <a:buAutoNum type="arabicPeriod"/>
            </a:pPr>
            <a:r>
              <a:rPr lang="en-US" sz="2700" dirty="0" smtClean="0">
                <a:latin typeface="Microsoft Sans Serif" panose="020B0604020202020204" pitchFamily="34" charset="0"/>
                <a:cs typeface="Microsoft Sans Serif" panose="020B0604020202020204" pitchFamily="34" charset="0"/>
              </a:rPr>
              <a:t>As extra label use of feed delivered antibiotics is illegal, they will no longer be available.</a:t>
            </a:r>
          </a:p>
          <a:p>
            <a:pPr marL="514350" indent="-514350">
              <a:buFont typeface="+mj-lt"/>
              <a:buAutoNum type="arabicPeriod"/>
            </a:pPr>
            <a:r>
              <a:rPr lang="en-US" sz="2700" dirty="0" smtClean="0">
                <a:latin typeface="Microsoft Sans Serif" panose="020B0604020202020204" pitchFamily="34" charset="0"/>
                <a:cs typeface="Microsoft Sans Serif" panose="020B0604020202020204" pitchFamily="34" charset="0"/>
              </a:rPr>
              <a:t>All antibiotics considered medically important will need veterinary prescription to be delivered in the feed.</a:t>
            </a:r>
            <a:endParaRPr lang="en-US" sz="2700" dirty="0">
              <a:latin typeface="Microsoft Sans Serif" panose="020B0604020202020204" pitchFamily="34" charset="0"/>
              <a:cs typeface="Microsoft Sans Serif"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438650"/>
            <a:ext cx="3124200" cy="234315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24739"/>
            <a:ext cx="3352800" cy="44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Aureomycin for Cattle, Swine &amp; Sh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34720"/>
            <a:ext cx="1031770" cy="19345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944" y="4724400"/>
            <a:ext cx="1398704" cy="2215991"/>
          </a:xfrm>
          <a:prstGeom prst="rect">
            <a:avLst/>
          </a:prstGeom>
          <a:noFill/>
        </p:spPr>
        <p:txBody>
          <a:bodyPr wrap="square" rtlCol="0">
            <a:spAutoFit/>
          </a:bodyPr>
          <a:lstStyle/>
          <a:p>
            <a:r>
              <a:rPr lang="en-US" sz="13800" dirty="0" smtClean="0">
                <a:solidFill>
                  <a:srgbClr val="FF0000"/>
                </a:solidFill>
              </a:rPr>
              <a:t>X</a:t>
            </a:r>
            <a:endParaRPr lang="en-US" sz="13800" dirty="0">
              <a:solidFill>
                <a:srgbClr val="FF0000"/>
              </a:solidFill>
            </a:endParaRPr>
          </a:p>
        </p:txBody>
      </p:sp>
    </p:spTree>
    <p:extLst>
      <p:ext uri="{BB962C8B-B14F-4D97-AF65-F5344CB8AC3E}">
        <p14:creationId xmlns:p14="http://schemas.microsoft.com/office/powerpoint/2010/main" val="6461436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 Box 1"/>
          <p:cNvSpPr txBox="1">
            <a:spLocks noChangeArrowheads="1"/>
          </p:cNvSpPr>
          <p:nvPr/>
        </p:nvSpPr>
        <p:spPr bwMode="auto">
          <a:xfrm>
            <a:off x="302029" y="818412"/>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Examples of antimicrobials approved for use in the United States in food animals.</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322996"/>
            <a:ext cx="2534400" cy="505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4630"/>
            <a:ext cx="82296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4"/>
          <p:cNvSpPr txBox="1">
            <a:spLocks noChangeArrowheads="1"/>
          </p:cNvSpPr>
          <p:nvPr/>
        </p:nvSpPr>
        <p:spPr bwMode="auto">
          <a:xfrm>
            <a:off x="1294561" y="6117634"/>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McEwen S A , and Fedorka-Cray P J Clin Infect Dis. 2002;34:S93-S106</a:t>
            </a:r>
          </a:p>
        </p:txBody>
      </p:sp>
      <p:sp>
        <p:nvSpPr>
          <p:cNvPr id="14" name="Text Box 5"/>
          <p:cNvSpPr txBox="1">
            <a:spLocks noChangeArrowheads="1"/>
          </p:cNvSpPr>
          <p:nvPr/>
        </p:nvSpPr>
        <p:spPr bwMode="auto">
          <a:xfrm>
            <a:off x="97920" y="6595765"/>
            <a:ext cx="4930560" cy="17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dirty="0">
                <a:latin typeface="Arial" charset="0"/>
              </a:rPr>
              <a:t>© 2002 by the Infectious Diseases Society of America</a:t>
            </a:r>
          </a:p>
        </p:txBody>
      </p:sp>
      <p:sp>
        <p:nvSpPr>
          <p:cNvPr id="2" name="Rectangle 1"/>
          <p:cNvSpPr/>
          <p:nvPr/>
        </p:nvSpPr>
        <p:spPr bwMode="auto">
          <a:xfrm>
            <a:off x="2971800" y="3962400"/>
            <a:ext cx="1371600" cy="152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2971800" y="4648200"/>
            <a:ext cx="1371600" cy="152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10171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200" y="1600200"/>
            <a:ext cx="8229600" cy="5029200"/>
          </a:xfrm>
        </p:spPr>
        <p:txBody>
          <a:bodyPr/>
          <a:lstStyle/>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Review process of pharmaceuticals for animals is the same as that for humans</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Drug must be shown to be effective with no serious side effects</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Drugs for animals undergo additional assessment:</a:t>
            </a:r>
          </a:p>
          <a:p>
            <a:pPr lvl="1"/>
            <a:r>
              <a:rPr lang="en-US" sz="2600" dirty="0" smtClean="0">
                <a:latin typeface="Microsoft Sans Serif" panose="020B0604020202020204" pitchFamily="34" charset="0"/>
                <a:cs typeface="Microsoft Sans Serif" panose="020B0604020202020204" pitchFamily="34" charset="0"/>
              </a:rPr>
              <a:t>If risk to humans, not approved</a:t>
            </a:r>
          </a:p>
          <a:p>
            <a:pPr lvl="1"/>
            <a:r>
              <a:rPr lang="en-US" sz="2600" dirty="0" smtClean="0">
                <a:latin typeface="Microsoft Sans Serif" panose="020B0604020202020204" pitchFamily="34" charset="0"/>
                <a:cs typeface="Microsoft Sans Serif" panose="020B0604020202020204" pitchFamily="34" charset="0"/>
              </a:rPr>
              <a:t>Assessment of meat safety (residues)</a:t>
            </a:r>
          </a:p>
          <a:p>
            <a:pPr lvl="1"/>
            <a:r>
              <a:rPr lang="en-US" sz="2600" dirty="0" smtClean="0">
                <a:latin typeface="Microsoft Sans Serif" panose="020B0604020202020204" pitchFamily="34" charset="0"/>
                <a:cs typeface="Microsoft Sans Serif" panose="020B0604020202020204" pitchFamily="34" charset="0"/>
              </a:rPr>
              <a:t>Must not increase risk of resistance</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Assess quality of manufacturing site and facility.</a:t>
            </a:r>
            <a:endParaRPr lang="en-US" sz="26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0" cy="762000"/>
          </a:xfrm>
        </p:spPr>
        <p:txBody>
          <a:bodyPr/>
          <a:lstStyle/>
          <a:p>
            <a:r>
              <a:rPr lang="en-US" dirty="0" smtClean="0">
                <a:latin typeface="Microsoft Sans Serif" panose="020B0604020202020204" pitchFamily="34" charset="0"/>
                <a:cs typeface="Microsoft Sans Serif" panose="020B0604020202020204" pitchFamily="34" charset="0"/>
              </a:rPr>
              <a:t>FDA Drug Approval</a:t>
            </a:r>
            <a:endParaRPr lang="en-US" dirty="0">
              <a:latin typeface="Microsoft Sans Serif" panose="020B0604020202020204" pitchFamily="34" charset="0"/>
              <a:cs typeface="Microsoft Sans Serif" panose="020B0604020202020204" pitchFamily="34" charset="0"/>
            </a:endParaRPr>
          </a:p>
        </p:txBody>
      </p:sp>
      <p:sp>
        <p:nvSpPr>
          <p:cNvPr id="4" name="TextBox 3"/>
          <p:cNvSpPr txBox="1"/>
          <p:nvPr/>
        </p:nvSpPr>
        <p:spPr>
          <a:xfrm>
            <a:off x="831226" y="6484961"/>
            <a:ext cx="7481535" cy="261610"/>
          </a:xfrm>
          <a:prstGeom prst="rect">
            <a:avLst/>
          </a:prstGeom>
          <a:noFill/>
        </p:spPr>
        <p:txBody>
          <a:bodyPr wrap="none" rtlCol="0">
            <a:spAutoFit/>
          </a:bodyPr>
          <a:lstStyle/>
          <a:p>
            <a:r>
              <a:rPr lang="en-US" sz="1100" dirty="0">
                <a:latin typeface="Microsoft Sans Serif" panose="020B0604020202020204" pitchFamily="34" charset="0"/>
                <a:cs typeface="Microsoft Sans Serif" panose="020B0604020202020204" pitchFamily="34" charset="0"/>
              </a:rPr>
              <a:t>http://www.fda.gov/AnimalVeterinary/ResourcesforYou/AnimalHealthLiteracy/ucm219207.htm#Target_Animal_Safety</a:t>
            </a:r>
          </a:p>
        </p:txBody>
      </p:sp>
      <p:sp>
        <p:nvSpPr>
          <p:cNvPr id="5" name="TextBox 4"/>
          <p:cNvSpPr txBox="1"/>
          <p:nvPr/>
        </p:nvSpPr>
        <p:spPr>
          <a:xfrm>
            <a:off x="1072478" y="6248400"/>
            <a:ext cx="6999032" cy="261610"/>
          </a:xfrm>
          <a:prstGeom prst="rect">
            <a:avLst/>
          </a:prstGeom>
          <a:noFill/>
        </p:spPr>
        <p:txBody>
          <a:bodyPr wrap="none" rtlCol="0">
            <a:spAutoFit/>
          </a:bodyPr>
          <a:lstStyle/>
          <a:p>
            <a:r>
              <a:rPr lang="en-US" sz="1100" dirty="0">
                <a:latin typeface="Microsoft Sans Serif" panose="020B0604020202020204" pitchFamily="34" charset="0"/>
                <a:cs typeface="Microsoft Sans Serif" panose="020B0604020202020204" pitchFamily="34" charset="0"/>
              </a:rPr>
              <a:t>http://www.fda.gov/AnimalVeterinary/GuidanceComplianceEnforcement/GuidanceforIndustry/ucm123817.htm</a:t>
            </a:r>
          </a:p>
        </p:txBody>
      </p:sp>
    </p:spTree>
    <p:extLst>
      <p:ext uri="{BB962C8B-B14F-4D97-AF65-F5344CB8AC3E}">
        <p14:creationId xmlns:p14="http://schemas.microsoft.com/office/powerpoint/2010/main" val="281858075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193" y="2133600"/>
            <a:ext cx="8229600" cy="1981200"/>
          </a:xfrm>
        </p:spPr>
        <p:txBody>
          <a:bodyPr/>
          <a:lstStyle/>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Toxicology test to determine No Observable Effect Level (NOEL).</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Safety factor (up to 1,000 times)</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Allowable Daily Intake (ADI)</a:t>
            </a:r>
            <a:endParaRPr lang="en-US" sz="26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0" cy="762000"/>
          </a:xfrm>
        </p:spPr>
        <p:txBody>
          <a:bodyPr/>
          <a:lstStyle/>
          <a:p>
            <a:r>
              <a:rPr lang="en-US" dirty="0" smtClean="0">
                <a:latin typeface="Microsoft Sans Serif" panose="020B0604020202020204" pitchFamily="34" charset="0"/>
                <a:cs typeface="Microsoft Sans Serif" panose="020B0604020202020204" pitchFamily="34" charset="0"/>
              </a:rPr>
              <a:t>FDA Drug Approval (cont.)</a:t>
            </a:r>
            <a:endParaRPr lang="en-US" dirty="0">
              <a:latin typeface="Microsoft Sans Serif" panose="020B0604020202020204" pitchFamily="34" charset="0"/>
              <a:cs typeface="Microsoft Sans Serif" panose="020B0604020202020204" pitchFamily="34" charset="0"/>
            </a:endParaRPr>
          </a:p>
        </p:txBody>
      </p:sp>
      <p:sp>
        <p:nvSpPr>
          <p:cNvPr id="4" name="TextBox 3"/>
          <p:cNvSpPr txBox="1"/>
          <p:nvPr/>
        </p:nvSpPr>
        <p:spPr>
          <a:xfrm>
            <a:off x="831226" y="6484961"/>
            <a:ext cx="7481535" cy="261610"/>
          </a:xfrm>
          <a:prstGeom prst="rect">
            <a:avLst/>
          </a:prstGeom>
          <a:noFill/>
        </p:spPr>
        <p:txBody>
          <a:bodyPr wrap="none" rtlCol="0">
            <a:spAutoFit/>
          </a:bodyPr>
          <a:lstStyle/>
          <a:p>
            <a:r>
              <a:rPr lang="en-US" sz="1100" dirty="0">
                <a:latin typeface="Microsoft Sans Serif" panose="020B0604020202020204" pitchFamily="34" charset="0"/>
                <a:cs typeface="Microsoft Sans Serif" panose="020B0604020202020204" pitchFamily="34" charset="0"/>
              </a:rPr>
              <a:t>http://www.fda.gov/AnimalVeterinary/ResourcesforYou/AnimalHealthLiteracy/ucm219207.htm#Target_Animal_Safety</a:t>
            </a:r>
          </a:p>
        </p:txBody>
      </p:sp>
      <p:sp>
        <p:nvSpPr>
          <p:cNvPr id="5" name="TextBox 4"/>
          <p:cNvSpPr txBox="1"/>
          <p:nvPr/>
        </p:nvSpPr>
        <p:spPr>
          <a:xfrm>
            <a:off x="1072478" y="6248400"/>
            <a:ext cx="6999032" cy="261610"/>
          </a:xfrm>
          <a:prstGeom prst="rect">
            <a:avLst/>
          </a:prstGeom>
          <a:noFill/>
        </p:spPr>
        <p:txBody>
          <a:bodyPr wrap="none" rtlCol="0">
            <a:spAutoFit/>
          </a:bodyPr>
          <a:lstStyle/>
          <a:p>
            <a:r>
              <a:rPr lang="en-US" sz="1100" dirty="0">
                <a:latin typeface="Microsoft Sans Serif" panose="020B0604020202020204" pitchFamily="34" charset="0"/>
                <a:cs typeface="Microsoft Sans Serif" panose="020B0604020202020204" pitchFamily="34" charset="0"/>
              </a:rPr>
              <a:t>http://www.fda.gov/AnimalVeterinary/GuidanceComplianceEnforcement/GuidanceforIndustry/ucm123817.htm</a:t>
            </a:r>
          </a:p>
        </p:txBody>
      </p:sp>
      <p:sp>
        <p:nvSpPr>
          <p:cNvPr id="6" name="TextBox 5"/>
          <p:cNvSpPr txBox="1"/>
          <p:nvPr/>
        </p:nvSpPr>
        <p:spPr>
          <a:xfrm>
            <a:off x="419093" y="4419600"/>
            <a:ext cx="8305800" cy="892552"/>
          </a:xfrm>
          <a:prstGeom prst="rect">
            <a:avLst/>
          </a:prstGeom>
          <a:noFill/>
          <a:ln>
            <a:solidFill>
              <a:schemeClr val="tx1"/>
            </a:solidFill>
          </a:ln>
        </p:spPr>
        <p:txBody>
          <a:bodyPr wrap="square" rtlCol="0">
            <a:spAutoFit/>
          </a:bodyPr>
          <a:lstStyle/>
          <a:p>
            <a:r>
              <a:rPr lang="en-US" sz="2600" dirty="0">
                <a:latin typeface="Microsoft Sans Serif" panose="020B0604020202020204" pitchFamily="34" charset="0"/>
                <a:cs typeface="Microsoft Sans Serif" panose="020B0604020202020204" pitchFamily="34" charset="0"/>
              </a:rPr>
              <a:t>Safe </a:t>
            </a:r>
            <a:r>
              <a:rPr lang="en-US" sz="2600" dirty="0" smtClean="0">
                <a:latin typeface="Microsoft Sans Serif" panose="020B0604020202020204" pitchFamily="34" charset="0"/>
                <a:cs typeface="Microsoft Sans Serif" panose="020B0604020202020204" pitchFamily="34" charset="0"/>
              </a:rPr>
              <a:t>concentration (ppm) =  </a:t>
            </a:r>
            <a:r>
              <a:rPr lang="en-US" sz="2600" u="sng" dirty="0" smtClean="0">
                <a:latin typeface="Microsoft Sans Serif" panose="020B0604020202020204" pitchFamily="34" charset="0"/>
                <a:cs typeface="Microsoft Sans Serif" panose="020B0604020202020204" pitchFamily="34" charset="0"/>
              </a:rPr>
              <a:t>ADI </a:t>
            </a:r>
            <a:r>
              <a:rPr lang="en-US" sz="2600" u="sng" dirty="0" err="1">
                <a:latin typeface="Microsoft Sans Serif" panose="020B0604020202020204" pitchFamily="34" charset="0"/>
                <a:cs typeface="Microsoft Sans Serif" panose="020B0604020202020204" pitchFamily="34" charset="0"/>
              </a:rPr>
              <a:t>ug</a:t>
            </a:r>
            <a:r>
              <a:rPr lang="en-US" sz="2600" u="sng" dirty="0">
                <a:latin typeface="Microsoft Sans Serif" panose="020B0604020202020204" pitchFamily="34" charset="0"/>
                <a:cs typeface="Microsoft Sans Serif" panose="020B0604020202020204" pitchFamily="34" charset="0"/>
              </a:rPr>
              <a:t>/kg/day) x 60 </a:t>
            </a:r>
            <a:r>
              <a:rPr lang="en-US" sz="2600" u="sng" dirty="0" smtClean="0">
                <a:latin typeface="Microsoft Sans Serif" panose="020B0604020202020204" pitchFamily="34" charset="0"/>
                <a:cs typeface="Microsoft Sans Serif" panose="020B0604020202020204" pitchFamily="34" charset="0"/>
              </a:rPr>
              <a:t>kg</a:t>
            </a:r>
          </a:p>
          <a:p>
            <a:r>
              <a:rPr lang="en-US" sz="2600" dirty="0" smtClean="0">
                <a:latin typeface="Microsoft Sans Serif" panose="020B0604020202020204" pitchFamily="34" charset="0"/>
                <a:cs typeface="Microsoft Sans Serif" panose="020B0604020202020204" pitchFamily="34" charset="0"/>
              </a:rPr>
              <a:t>				    grams consumed/day </a:t>
            </a:r>
            <a:endParaRPr lang="en-US" sz="26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312067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9838"/>
            <a:ext cx="8229600" cy="569225"/>
          </a:xfrm>
        </p:spPr>
        <p:txBody>
          <a:bodyPr/>
          <a:lstStyle/>
          <a:p>
            <a:r>
              <a:rPr lang="en-US" sz="2400" dirty="0" smtClean="0">
                <a:latin typeface="Microsoft Sans Serif" panose="020B0604020202020204" pitchFamily="34" charset="0"/>
                <a:cs typeface="Microsoft Sans Serif" panose="020B0604020202020204" pitchFamily="34" charset="0"/>
              </a:rPr>
              <a:t>Does animal agriculture use 80% of antibiotics produced?</a:t>
            </a:r>
            <a:endParaRPr lang="en-US" sz="2400" dirty="0">
              <a:latin typeface="Microsoft Sans Serif" panose="020B0604020202020204" pitchFamily="34" charset="0"/>
              <a:cs typeface="Microsoft Sans Serif" panose="020B0604020202020204"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595391279"/>
              </p:ext>
            </p:extLst>
          </p:nvPr>
        </p:nvGraphicFramePr>
        <p:xfrm>
          <a:off x="571493" y="1400436"/>
          <a:ext cx="7543801" cy="4339590"/>
        </p:xfrm>
        <a:graphic>
          <a:graphicData uri="http://schemas.openxmlformats.org/drawingml/2006/table">
            <a:tbl>
              <a:tblPr firstRow="1" bandRow="1">
                <a:tableStyleId>{5C22544A-7EE6-4342-B048-85BDC9FD1C3A}</a:tableStyleId>
              </a:tblPr>
              <a:tblGrid>
                <a:gridCol w="4018159"/>
                <a:gridCol w="1163442"/>
                <a:gridCol w="1272360"/>
                <a:gridCol w="99238"/>
                <a:gridCol w="990602"/>
              </a:tblGrid>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food animal use</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30.3</a:t>
                      </a: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4:1</a:t>
                      </a:r>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human use</a:t>
                      </a:r>
                    </a:p>
                  </a:txBody>
                  <a:tcPr marL="9525" marR="9525" marT="9525" marB="0" anchor="b"/>
                </a:tc>
                <a:tc>
                  <a:txBody>
                    <a:bodyPr/>
                    <a:lstStyle/>
                    <a:p>
                      <a:pPr algn="ctr" fontAlgn="b"/>
                      <a:r>
                        <a:rPr lang="en-US" sz="1800" b="0" i="0" u="sng" strike="noStrike" dirty="0">
                          <a:solidFill>
                            <a:srgbClr val="000000"/>
                          </a:solidFill>
                          <a:effectLst/>
                          <a:latin typeface="Microsoft Sans Serif" panose="020B0604020202020204" pitchFamily="34" charset="0"/>
                          <a:cs typeface="Microsoft Sans Serif" panose="020B0604020202020204" pitchFamily="34" charset="0"/>
                        </a:rPr>
                        <a:t>7.2</a:t>
                      </a: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Total</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37.5</a:t>
                      </a: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million lb.</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r>
              <a:tr h="190500">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3">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Ionophores</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9.1</a:t>
                      </a: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Adjusted drugs for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 use</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21.2</a:t>
                      </a: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135255">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Animal weight</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135</a:t>
                      </a: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human weight</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46.5</a:t>
                      </a: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humans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bl>
          </a:graphicData>
        </a:graphic>
      </p:graphicFrame>
      <p:sp>
        <p:nvSpPr>
          <p:cNvPr id="6" name="Rectangle 5"/>
          <p:cNvSpPr/>
          <p:nvPr/>
        </p:nvSpPr>
        <p:spPr>
          <a:xfrm>
            <a:off x="571493" y="6324600"/>
            <a:ext cx="8001000" cy="307777"/>
          </a:xfrm>
          <a:prstGeom prst="rect">
            <a:avLst/>
          </a:prstGeom>
        </p:spPr>
        <p:txBody>
          <a:bodyPr wrap="square">
            <a:spAutoFit/>
          </a:bodyPr>
          <a:lstStyle/>
          <a:p>
            <a:r>
              <a:rPr lang="en-US" sz="1400" dirty="0" smtClean="0"/>
              <a:t>http://www.fda.gov/downloads/Drugs/DrugSafety/InformationbyDrugClass/UCM319435.pdf</a:t>
            </a:r>
            <a:endParaRPr lang="en-US" sz="1400" dirty="0"/>
          </a:p>
        </p:txBody>
      </p:sp>
      <p:sp>
        <p:nvSpPr>
          <p:cNvPr id="8" name="TextBox 7"/>
          <p:cNvSpPr txBox="1"/>
          <p:nvPr/>
        </p:nvSpPr>
        <p:spPr>
          <a:xfrm>
            <a:off x="318161" y="5933659"/>
            <a:ext cx="8216801" cy="523220"/>
          </a:xfrm>
          <a:prstGeom prst="rect">
            <a:avLst/>
          </a:prstGeom>
          <a:noFill/>
        </p:spPr>
        <p:txBody>
          <a:bodyPr wrap="none" rtlCol="0">
            <a:spAutoFit/>
          </a:bodyPr>
          <a:lstStyle/>
          <a:p>
            <a:r>
              <a:rPr lang="en-US" sz="1400" dirty="0" smtClean="0"/>
              <a:t>http://www.fda.gov/downloads/ForIndustry/UserFees/AnimalDrugUserFeeActADUFA/UCM338170.pdf</a:t>
            </a:r>
          </a:p>
          <a:p>
            <a:endParaRPr lang="en-US" sz="1400" dirty="0"/>
          </a:p>
        </p:txBody>
      </p:sp>
      <p:sp>
        <p:nvSpPr>
          <p:cNvPr id="2" name="Rectangle 1"/>
          <p:cNvSpPr/>
          <p:nvPr/>
        </p:nvSpPr>
        <p:spPr bwMode="auto">
          <a:xfrm>
            <a:off x="571493" y="2971800"/>
            <a:ext cx="7505707" cy="2743200"/>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5908141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9838"/>
            <a:ext cx="8229600" cy="569225"/>
          </a:xfrm>
        </p:spPr>
        <p:txBody>
          <a:bodyPr/>
          <a:lstStyle/>
          <a:p>
            <a:r>
              <a:rPr lang="en-US" sz="2400" dirty="0" smtClean="0">
                <a:latin typeface="Microsoft Sans Serif" panose="020B0604020202020204" pitchFamily="34" charset="0"/>
                <a:cs typeface="Microsoft Sans Serif" panose="020B0604020202020204" pitchFamily="34" charset="0"/>
              </a:rPr>
              <a:t>Does animal agriculture use 80% of antibiotics produced?</a:t>
            </a:r>
            <a:endParaRPr lang="en-US" sz="2400" dirty="0">
              <a:latin typeface="Microsoft Sans Serif" panose="020B0604020202020204" pitchFamily="34" charset="0"/>
              <a:cs typeface="Microsoft Sans Serif" panose="020B0604020202020204"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836011802"/>
              </p:ext>
            </p:extLst>
          </p:nvPr>
        </p:nvGraphicFramePr>
        <p:xfrm>
          <a:off x="571493" y="1400436"/>
          <a:ext cx="7543801" cy="4339590"/>
        </p:xfrm>
        <a:graphic>
          <a:graphicData uri="http://schemas.openxmlformats.org/drawingml/2006/table">
            <a:tbl>
              <a:tblPr firstRow="1" bandRow="1">
                <a:tableStyleId>{5C22544A-7EE6-4342-B048-85BDC9FD1C3A}</a:tableStyleId>
              </a:tblPr>
              <a:tblGrid>
                <a:gridCol w="4018159"/>
                <a:gridCol w="1163442"/>
                <a:gridCol w="1272360"/>
                <a:gridCol w="99238"/>
                <a:gridCol w="990602"/>
              </a:tblGrid>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food animal use</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30.3</a:t>
                      </a: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4:1</a:t>
                      </a:r>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human use</a:t>
                      </a:r>
                    </a:p>
                  </a:txBody>
                  <a:tcPr marL="9525" marR="9525" marT="9525" marB="0" anchor="b"/>
                </a:tc>
                <a:tc>
                  <a:txBody>
                    <a:bodyPr/>
                    <a:lstStyle/>
                    <a:p>
                      <a:pPr algn="ctr" fontAlgn="b"/>
                      <a:r>
                        <a:rPr lang="en-US" sz="1800" b="0" i="0" u="sng" strike="noStrike" dirty="0">
                          <a:solidFill>
                            <a:srgbClr val="000000"/>
                          </a:solidFill>
                          <a:effectLst/>
                          <a:latin typeface="Microsoft Sans Serif" panose="020B0604020202020204" pitchFamily="34" charset="0"/>
                          <a:cs typeface="Microsoft Sans Serif" panose="020B0604020202020204" pitchFamily="34" charset="0"/>
                        </a:rPr>
                        <a:t>7.2</a:t>
                      </a: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Total</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37.5</a:t>
                      </a: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million lb.</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r>
              <a:tr h="190500">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3">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Ionophores</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9.1</a:t>
                      </a: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Adjusted drugs for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 use</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21.2</a:t>
                      </a: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135255">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Animal weight</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135</a:t>
                      </a: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human weight</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46.5</a:t>
                      </a: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humans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bl>
          </a:graphicData>
        </a:graphic>
      </p:graphicFrame>
      <p:sp>
        <p:nvSpPr>
          <p:cNvPr id="6" name="Rectangle 5"/>
          <p:cNvSpPr/>
          <p:nvPr/>
        </p:nvSpPr>
        <p:spPr>
          <a:xfrm>
            <a:off x="571493" y="6324600"/>
            <a:ext cx="8001000" cy="307777"/>
          </a:xfrm>
          <a:prstGeom prst="rect">
            <a:avLst/>
          </a:prstGeom>
        </p:spPr>
        <p:txBody>
          <a:bodyPr wrap="square">
            <a:spAutoFit/>
          </a:bodyPr>
          <a:lstStyle/>
          <a:p>
            <a:r>
              <a:rPr lang="en-US" sz="1400" dirty="0" smtClean="0"/>
              <a:t>http://www.fda.gov/downloads/Drugs/DrugSafety/InformationbyDrugClass/UCM319435.pdf</a:t>
            </a:r>
            <a:endParaRPr lang="en-US" sz="1400" dirty="0"/>
          </a:p>
        </p:txBody>
      </p:sp>
      <p:sp>
        <p:nvSpPr>
          <p:cNvPr id="8" name="TextBox 7"/>
          <p:cNvSpPr txBox="1"/>
          <p:nvPr/>
        </p:nvSpPr>
        <p:spPr>
          <a:xfrm>
            <a:off x="318161" y="5933659"/>
            <a:ext cx="8216801" cy="523220"/>
          </a:xfrm>
          <a:prstGeom prst="rect">
            <a:avLst/>
          </a:prstGeom>
          <a:noFill/>
        </p:spPr>
        <p:txBody>
          <a:bodyPr wrap="none" rtlCol="0">
            <a:spAutoFit/>
          </a:bodyPr>
          <a:lstStyle/>
          <a:p>
            <a:r>
              <a:rPr lang="en-US" sz="1400" dirty="0" smtClean="0"/>
              <a:t>http://www.fda.gov/downloads/ForIndustry/UserFees/AnimalDrugUserFeeActADUFA/UCM338170.pdf</a:t>
            </a:r>
          </a:p>
          <a:p>
            <a:endParaRPr lang="en-US" sz="1400" dirty="0"/>
          </a:p>
        </p:txBody>
      </p:sp>
      <p:sp>
        <p:nvSpPr>
          <p:cNvPr id="11" name="Rectangle 10"/>
          <p:cNvSpPr/>
          <p:nvPr/>
        </p:nvSpPr>
        <p:spPr bwMode="auto">
          <a:xfrm>
            <a:off x="571493" y="4114800"/>
            <a:ext cx="7505707" cy="1600200"/>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59301391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9838"/>
            <a:ext cx="8229600" cy="569225"/>
          </a:xfrm>
        </p:spPr>
        <p:txBody>
          <a:bodyPr/>
          <a:lstStyle/>
          <a:p>
            <a:r>
              <a:rPr lang="en-US" sz="2400" dirty="0" smtClean="0">
                <a:latin typeface="Microsoft Sans Serif" panose="020B0604020202020204" pitchFamily="34" charset="0"/>
                <a:cs typeface="Microsoft Sans Serif" panose="020B0604020202020204" pitchFamily="34" charset="0"/>
              </a:rPr>
              <a:t>Does animal agriculture use 80% of antibiotics produced?</a:t>
            </a:r>
            <a:endParaRPr lang="en-US" sz="2400" dirty="0">
              <a:latin typeface="Microsoft Sans Serif" panose="020B0604020202020204" pitchFamily="34" charset="0"/>
              <a:cs typeface="Microsoft Sans Serif" panose="020B0604020202020204"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26516638"/>
              </p:ext>
            </p:extLst>
          </p:nvPr>
        </p:nvGraphicFramePr>
        <p:xfrm>
          <a:off x="571493" y="1400436"/>
          <a:ext cx="7543801" cy="4339590"/>
        </p:xfrm>
        <a:graphic>
          <a:graphicData uri="http://schemas.openxmlformats.org/drawingml/2006/table">
            <a:tbl>
              <a:tblPr firstRow="1" bandRow="1">
                <a:tableStyleId>{5C22544A-7EE6-4342-B048-85BDC9FD1C3A}</a:tableStyleId>
              </a:tblPr>
              <a:tblGrid>
                <a:gridCol w="4018159"/>
                <a:gridCol w="1163442"/>
                <a:gridCol w="1272360"/>
                <a:gridCol w="99238"/>
                <a:gridCol w="990602"/>
              </a:tblGrid>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food animal use</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30.3</a:t>
                      </a: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4:1</a:t>
                      </a:r>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Drugs sold for human use</a:t>
                      </a:r>
                    </a:p>
                  </a:txBody>
                  <a:tcPr marL="9525" marR="9525" marT="9525" marB="0" anchor="b"/>
                </a:tc>
                <a:tc>
                  <a:txBody>
                    <a:bodyPr/>
                    <a:lstStyle/>
                    <a:p>
                      <a:pPr algn="ctr" fontAlgn="b"/>
                      <a:r>
                        <a:rPr lang="en-US" sz="1800" b="0" i="0" u="sng" strike="noStrike" dirty="0">
                          <a:solidFill>
                            <a:srgbClr val="000000"/>
                          </a:solidFill>
                          <a:effectLst/>
                          <a:latin typeface="Microsoft Sans Serif" panose="020B0604020202020204" pitchFamily="34" charset="0"/>
                          <a:cs typeface="Microsoft Sans Serif" panose="020B0604020202020204" pitchFamily="34" charset="0"/>
                        </a:rPr>
                        <a:t>7.2</a:t>
                      </a: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Total</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37.5</a:t>
                      </a: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million lb.</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r>
              <a:tr h="190500">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3">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Ionophores</a:t>
                      </a: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-9.1</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3">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endParaRPr lang="en-US"/>
                    </a:p>
                  </a:txBody>
                  <a:tcPr/>
                </a:tc>
                <a:tc hMerge="1">
                  <a:txBody>
                    <a:bodyPr/>
                    <a:lstStyle/>
                    <a:p>
                      <a:endParaRPr lang="en-US"/>
                    </a:p>
                  </a:txBody>
                  <a:tcPr/>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Adjusted drugs for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 use</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21.2</a:t>
                      </a: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million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135255">
                <a:tc>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Animal weight</a:t>
                      </a: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135.0</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a:endParaRPr lang="en-US" dirty="0"/>
                    </a:p>
                  </a:txBody>
                  <a:tcPr marL="9525" marR="9525" marT="9525" marB="0" anchor="b"/>
                </a:tc>
              </a:tr>
              <a:tr h="419100">
                <a:tc>
                  <a:txBody>
                    <a:bodyPr/>
                    <a:lstStyle/>
                    <a:p>
                      <a:pPr algn="l"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human weight</a:t>
                      </a: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   46.5</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billion lb.</a:t>
                      </a:r>
                    </a:p>
                  </a:txBody>
                  <a:tcPr marL="9525" marR="9525" marT="9525" marB="0" anchor="b"/>
                </a:tc>
                <a:tc hMerge="1">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a:t>
                      </a: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 food</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animals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1:1</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r h="419100">
                <a:tc>
                  <a:txBody>
                    <a:bodyPr/>
                    <a:lstStyle/>
                    <a:p>
                      <a:pPr algn="l"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Per capita,</a:t>
                      </a:r>
                      <a:r>
                        <a:rPr lang="en-US" sz="1800" b="0" i="0" u="none" strike="noStrike" baseline="0" dirty="0" smtClean="0">
                          <a:solidFill>
                            <a:srgbClr val="000000"/>
                          </a:solidFill>
                          <a:effectLst/>
                          <a:latin typeface="Microsoft Sans Serif" panose="020B0604020202020204" pitchFamily="34" charset="0"/>
                          <a:cs typeface="Microsoft Sans Serif" panose="020B0604020202020204" pitchFamily="34" charset="0"/>
                        </a:rPr>
                        <a:t> humans</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0.16</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gridSpan="2">
                  <a:txBody>
                    <a:bodyPr/>
                    <a:lstStyle/>
                    <a:p>
                      <a:pPr algn="l"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hMerge="1">
                  <a:txBody>
                    <a:bodyPr/>
                    <a:lstStyle/>
                    <a:p>
                      <a:endParaRPr lang="en-US"/>
                    </a:p>
                  </a:txBody>
                  <a:tcPr/>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1:1</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bl>
          </a:graphicData>
        </a:graphic>
      </p:graphicFrame>
      <p:sp>
        <p:nvSpPr>
          <p:cNvPr id="6" name="Rectangle 5"/>
          <p:cNvSpPr/>
          <p:nvPr/>
        </p:nvSpPr>
        <p:spPr>
          <a:xfrm>
            <a:off x="571493" y="6324600"/>
            <a:ext cx="8001000" cy="307777"/>
          </a:xfrm>
          <a:prstGeom prst="rect">
            <a:avLst/>
          </a:prstGeom>
        </p:spPr>
        <p:txBody>
          <a:bodyPr wrap="square">
            <a:spAutoFit/>
          </a:bodyPr>
          <a:lstStyle/>
          <a:p>
            <a:r>
              <a:rPr lang="en-US" sz="1400" dirty="0" smtClean="0"/>
              <a:t>http://www.fda.gov/downloads/Drugs/DrugSafety/InformationbyDrugClass/UCM319435.pdf</a:t>
            </a:r>
            <a:endParaRPr lang="en-US" sz="1400" dirty="0"/>
          </a:p>
        </p:txBody>
      </p:sp>
      <p:sp>
        <p:nvSpPr>
          <p:cNvPr id="8" name="TextBox 7"/>
          <p:cNvSpPr txBox="1"/>
          <p:nvPr/>
        </p:nvSpPr>
        <p:spPr>
          <a:xfrm>
            <a:off x="318161" y="5933659"/>
            <a:ext cx="8216801" cy="523220"/>
          </a:xfrm>
          <a:prstGeom prst="rect">
            <a:avLst/>
          </a:prstGeom>
          <a:noFill/>
        </p:spPr>
        <p:txBody>
          <a:bodyPr wrap="none" rtlCol="0">
            <a:spAutoFit/>
          </a:bodyPr>
          <a:lstStyle/>
          <a:p>
            <a:r>
              <a:rPr lang="en-US" sz="1400" dirty="0" smtClean="0"/>
              <a:t>http://www.fda.gov/downloads/ForIndustry/UserFees/AnimalDrugUserFeeActADUFA/UCM338170.pdf</a:t>
            </a:r>
          </a:p>
          <a:p>
            <a:endParaRPr lang="en-US" sz="1400" dirty="0"/>
          </a:p>
        </p:txBody>
      </p:sp>
    </p:spTree>
    <p:extLst>
      <p:ext uri="{BB962C8B-B14F-4D97-AF65-F5344CB8AC3E}">
        <p14:creationId xmlns:p14="http://schemas.microsoft.com/office/powerpoint/2010/main" val="153457304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0"/>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914400"/>
            <a:ext cx="8229600" cy="571500"/>
          </a:xfrm>
        </p:spPr>
        <p:txBody>
          <a:bodyPr/>
          <a:lstStyle/>
          <a:p>
            <a:r>
              <a:rPr lang="en-US" sz="2800" dirty="0" smtClean="0">
                <a:latin typeface="Microsoft Sans Serif" panose="020B0604020202020204" pitchFamily="34" charset="0"/>
                <a:cs typeface="Microsoft Sans Serif" panose="020B0604020202020204" pitchFamily="34" charset="0"/>
              </a:rPr>
              <a:t>Percent of cattle that received antimicrobials</a:t>
            </a:r>
            <a:endParaRPr lang="en-US" sz="2800" dirty="0">
              <a:latin typeface="Microsoft Sans Serif" panose="020B0604020202020204" pitchFamily="34" charset="0"/>
              <a:cs typeface="Microsoft Sans Serif" panose="020B0604020202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45887767"/>
              </p:ext>
            </p:extLst>
          </p:nvPr>
        </p:nvGraphicFramePr>
        <p:xfrm>
          <a:off x="685800" y="1716087"/>
          <a:ext cx="784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581400" y="2173287"/>
            <a:ext cx="4267770" cy="923330"/>
          </a:xfrm>
          <a:prstGeom prst="rect">
            <a:avLst/>
          </a:prstGeom>
          <a:noFill/>
        </p:spPr>
        <p:txBody>
          <a:bodyPr wrap="square" rtlCol="0">
            <a:spAutoFit/>
          </a:bodyPr>
          <a:lstStyle/>
          <a:p>
            <a:pPr algn="l"/>
            <a:r>
              <a:rPr lang="en-US" sz="1800" dirty="0" smtClean="0"/>
              <a:t>31% labeled for production, but report did not distinguish if production</a:t>
            </a:r>
          </a:p>
          <a:p>
            <a:pPr algn="l"/>
            <a:r>
              <a:rPr lang="en-US" sz="1800" dirty="0"/>
              <a:t>o</a:t>
            </a:r>
            <a:r>
              <a:rPr lang="en-US" sz="1800" dirty="0" smtClean="0"/>
              <a:t>r treatment.</a:t>
            </a:r>
            <a:endParaRPr lang="en-US" sz="1800" dirty="0"/>
          </a:p>
        </p:txBody>
      </p:sp>
      <p:sp>
        <p:nvSpPr>
          <p:cNvPr id="4" name="TextBox 3"/>
          <p:cNvSpPr txBox="1"/>
          <p:nvPr/>
        </p:nvSpPr>
        <p:spPr>
          <a:xfrm>
            <a:off x="177200" y="6159462"/>
            <a:ext cx="8789587" cy="369332"/>
          </a:xfrm>
          <a:prstGeom prst="rect">
            <a:avLst/>
          </a:prstGeom>
          <a:noFill/>
        </p:spPr>
        <p:txBody>
          <a:bodyPr wrap="none" rtlCol="0">
            <a:spAutoFit/>
          </a:bodyPr>
          <a:lstStyle/>
          <a:p>
            <a:r>
              <a:rPr lang="en-US" sz="1800" b="1" u="sng" dirty="0" smtClean="0">
                <a:solidFill>
                  <a:srgbClr val="FF0000"/>
                </a:solidFill>
              </a:rPr>
              <a:t>AHI in 2007 87% of antimicrobials used in animals was for therapeutic reasons</a:t>
            </a:r>
            <a:endParaRPr lang="en-US" sz="1800" b="1" u="sng" dirty="0">
              <a:solidFill>
                <a:srgbClr val="FF0000"/>
              </a:solidFill>
            </a:endParaRPr>
          </a:p>
        </p:txBody>
      </p:sp>
      <p:sp>
        <p:nvSpPr>
          <p:cNvPr id="7" name="TextBox 6"/>
          <p:cNvSpPr txBox="1"/>
          <p:nvPr/>
        </p:nvSpPr>
        <p:spPr>
          <a:xfrm>
            <a:off x="436214" y="6581713"/>
            <a:ext cx="8271559" cy="307777"/>
          </a:xfrm>
          <a:prstGeom prst="rect">
            <a:avLst/>
          </a:prstGeom>
          <a:noFill/>
        </p:spPr>
        <p:txBody>
          <a:bodyPr wrap="none" rtlCol="0">
            <a:spAutoFit/>
          </a:bodyPr>
          <a:lstStyle/>
          <a:p>
            <a:r>
              <a:rPr lang="en-US" sz="1400" dirty="0" smtClean="0"/>
              <a:t>http://www.aphis.usda.gov/animal_health/nahms/feedlot/downloads/feedlot99/Feedlot99_dr_PartIII.pdf</a:t>
            </a:r>
            <a:endParaRPr lang="en-US" sz="1400" dirty="0"/>
          </a:p>
        </p:txBody>
      </p:sp>
    </p:spTree>
    <p:extLst>
      <p:ext uri="{BB962C8B-B14F-4D97-AF65-F5344CB8AC3E}">
        <p14:creationId xmlns:p14="http://schemas.microsoft.com/office/powerpoint/2010/main" val="112851576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7563"/>
            <a:ext cx="8229600" cy="1143000"/>
          </a:xfrm>
        </p:spPr>
        <p:txBody>
          <a:bodyPr/>
          <a:lstStyle/>
          <a:p>
            <a:r>
              <a:rPr lang="en-US" sz="2800" dirty="0" smtClean="0">
                <a:latin typeface="Microsoft Sans Serif" panose="020B0604020202020204" pitchFamily="34" charset="0"/>
                <a:cs typeface="Microsoft Sans Serif" panose="020B0604020202020204" pitchFamily="34" charset="0"/>
              </a:rPr>
              <a:t>The average number of days that cattle received the following antimicrobials by arrival weight</a:t>
            </a:r>
            <a:endParaRPr lang="en-US" sz="2800" dirty="0">
              <a:latin typeface="Microsoft Sans Serif" panose="020B0604020202020204" pitchFamily="34" charset="0"/>
              <a:cs typeface="Microsoft Sans Serif" panose="020B0604020202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563113836"/>
              </p:ext>
            </p:extLst>
          </p:nvPr>
        </p:nvGraphicFramePr>
        <p:xfrm>
          <a:off x="685800" y="1905000"/>
          <a:ext cx="784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36214" y="6478488"/>
            <a:ext cx="8271559" cy="307777"/>
          </a:xfrm>
          <a:prstGeom prst="rect">
            <a:avLst/>
          </a:prstGeom>
          <a:noFill/>
        </p:spPr>
        <p:txBody>
          <a:bodyPr wrap="none" rtlCol="0">
            <a:spAutoFit/>
          </a:bodyPr>
          <a:lstStyle/>
          <a:p>
            <a:r>
              <a:rPr lang="en-US" sz="1400" dirty="0" smtClean="0"/>
              <a:t>http://www.aphis.usda.gov/animal_health/nahms/feedlot/downloads/feedlot99/Feedlot99_dr_PartIII.pdf</a:t>
            </a:r>
            <a:endParaRPr lang="en-US" sz="1400" dirty="0"/>
          </a:p>
        </p:txBody>
      </p:sp>
    </p:spTree>
    <p:extLst>
      <p:ext uri="{BB962C8B-B14F-4D97-AF65-F5344CB8AC3E}">
        <p14:creationId xmlns:p14="http://schemas.microsoft.com/office/powerpoint/2010/main" val="28249876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73919"/>
            <a:ext cx="8229600" cy="1030287"/>
          </a:xfrm>
        </p:spPr>
        <p:txBody>
          <a:bodyPr/>
          <a:lstStyle/>
          <a:p>
            <a:r>
              <a:rPr lang="en-US" sz="2800" dirty="0" smtClean="0">
                <a:latin typeface="Microsoft Sans Serif" panose="020B0604020202020204" pitchFamily="34" charset="0"/>
                <a:cs typeface="Microsoft Sans Serif" panose="020B0604020202020204" pitchFamily="34" charset="0"/>
              </a:rPr>
              <a:t>Percent of feedlots that utilize the services of veterinarians and nutritionists</a:t>
            </a:r>
            <a:endParaRPr lang="en-US" sz="2800" dirty="0">
              <a:latin typeface="Microsoft Sans Serif" panose="020B0604020202020204" pitchFamily="34" charset="0"/>
              <a:cs typeface="Microsoft Sans Serif" panose="020B0604020202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739916122"/>
              </p:ext>
            </p:extLst>
          </p:nvPr>
        </p:nvGraphicFramePr>
        <p:xfrm>
          <a:off x="685800" y="1905000"/>
          <a:ext cx="784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36214" y="6478488"/>
            <a:ext cx="8271559" cy="307777"/>
          </a:xfrm>
          <a:prstGeom prst="rect">
            <a:avLst/>
          </a:prstGeom>
          <a:noFill/>
        </p:spPr>
        <p:txBody>
          <a:bodyPr wrap="none" rtlCol="0">
            <a:spAutoFit/>
          </a:bodyPr>
          <a:lstStyle/>
          <a:p>
            <a:r>
              <a:rPr lang="en-US" sz="1400" dirty="0" smtClean="0"/>
              <a:t>http://www.aphis.usda.gov/animal_health/nahms/feedlot/downloads/feedlot99/Feedlot99_dr_PartIII.pdf</a:t>
            </a:r>
            <a:endParaRPr lang="en-US" sz="1400" dirty="0"/>
          </a:p>
        </p:txBody>
      </p:sp>
    </p:spTree>
    <p:extLst>
      <p:ext uri="{BB962C8B-B14F-4D97-AF65-F5344CB8AC3E}">
        <p14:creationId xmlns:p14="http://schemas.microsoft.com/office/powerpoint/2010/main" val="40619383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00" name="Rectangle 3"/>
          <p:cNvSpPr>
            <a:spLocks/>
          </p:cNvSpPr>
          <p:nvPr/>
        </p:nvSpPr>
        <p:spPr bwMode="auto">
          <a:xfrm>
            <a:off x="4159515" y="6324600"/>
            <a:ext cx="82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altLang="en-US" sz="1800" dirty="0" smtClean="0">
                <a:solidFill>
                  <a:schemeClr val="tx1"/>
                </a:solidFill>
                <a:latin typeface="Calibri" pitchFamily="34" charset="0"/>
                <a:ea typeface="MS PGothic" pitchFamily="34" charset="-128"/>
                <a:sym typeface="Calibri" pitchFamily="34" charset="0"/>
              </a:rPr>
              <a:t>Cow/calf</a:t>
            </a:r>
            <a:endParaRPr lang="en-US" altLang="en-US" sz="1800" dirty="0">
              <a:solidFill>
                <a:schemeClr val="tx1"/>
              </a:solidFill>
              <a:latin typeface="Calibri" pitchFamily="34" charset="0"/>
              <a:ea typeface="MS PGothic" pitchFamily="34" charset="-128"/>
              <a:sym typeface="Calibri" pitchFamily="34" charset="0"/>
            </a:endParaRPr>
          </a:p>
        </p:txBody>
      </p:sp>
      <p:pic>
        <p:nvPicPr>
          <p:cNvPr id="5" name="Picture 4" descr="bad udder funnel teats"/>
          <p:cNvPicPr>
            <a:picLocks noChangeAspect="1" noChangeArrowheads="1"/>
          </p:cNvPicPr>
          <p:nvPr/>
        </p:nvPicPr>
        <p:blipFill>
          <a:blip r:embed="rId3" cstate="print"/>
          <a:srcRect/>
          <a:stretch>
            <a:fillRect/>
          </a:stretch>
        </p:blipFill>
        <p:spPr bwMode="auto">
          <a:xfrm>
            <a:off x="1600200" y="1066800"/>
            <a:ext cx="5943600" cy="5046453"/>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Title 1"/>
          <p:cNvSpPr>
            <a:spLocks noGrp="1"/>
          </p:cNvSpPr>
          <p:nvPr>
            <p:ph type="title"/>
          </p:nvPr>
        </p:nvSpPr>
        <p:spPr>
          <a:xfrm>
            <a:off x="457194" y="817563"/>
            <a:ext cx="8229600" cy="1143000"/>
          </a:xfrm>
        </p:spPr>
        <p:txBody>
          <a:bodyPr/>
          <a:lstStyle/>
          <a:p>
            <a:r>
              <a:rPr lang="en-US" sz="2800" dirty="0" smtClean="0">
                <a:latin typeface="Microsoft Sans Serif" panose="020B0604020202020204" pitchFamily="34" charset="0"/>
                <a:cs typeface="Microsoft Sans Serif" panose="020B0604020202020204" pitchFamily="34" charset="0"/>
              </a:rPr>
              <a:t>Percent of feedlots that provided formal training on the use of antimicrobials</a:t>
            </a:r>
            <a:endParaRPr lang="en-US" sz="2800" dirty="0">
              <a:latin typeface="Microsoft Sans Serif" panose="020B0604020202020204" pitchFamily="34" charset="0"/>
              <a:cs typeface="Microsoft Sans Serif" panose="020B0604020202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343796197"/>
              </p:ext>
            </p:extLst>
          </p:nvPr>
        </p:nvGraphicFramePr>
        <p:xfrm>
          <a:off x="685800" y="1905000"/>
          <a:ext cx="784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36214" y="6478488"/>
            <a:ext cx="8271559" cy="307777"/>
          </a:xfrm>
          <a:prstGeom prst="rect">
            <a:avLst/>
          </a:prstGeom>
          <a:noFill/>
        </p:spPr>
        <p:txBody>
          <a:bodyPr wrap="none" rtlCol="0">
            <a:spAutoFit/>
          </a:bodyPr>
          <a:lstStyle/>
          <a:p>
            <a:r>
              <a:rPr lang="en-US" sz="1400" dirty="0" smtClean="0"/>
              <a:t>http://www.aphis.usda.gov/animal_health/nahms/feedlot/downloads/feedlot99/Feedlot99_dr_PartIII.pdf</a:t>
            </a:r>
            <a:endParaRPr lang="en-US" sz="1400" dirty="0"/>
          </a:p>
        </p:txBody>
      </p:sp>
    </p:spTree>
    <p:extLst>
      <p:ext uri="{BB962C8B-B14F-4D97-AF65-F5344CB8AC3E}">
        <p14:creationId xmlns:p14="http://schemas.microsoft.com/office/powerpoint/2010/main" val="35832335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457194" y="673100"/>
            <a:ext cx="8229600" cy="1308100"/>
          </a:xfrm>
        </p:spPr>
        <p:txBody>
          <a:bodyPr/>
          <a:lstStyle/>
          <a:p>
            <a:r>
              <a:rPr lang="en-US" sz="3600" dirty="0" smtClean="0">
                <a:latin typeface="Microsoft Sans Serif" panose="020B0604020202020204" pitchFamily="34" charset="0"/>
                <a:cs typeface="Microsoft Sans Serif" panose="020B0604020202020204" pitchFamily="34" charset="0"/>
              </a:rPr>
              <a:t>Sampling and antibiotic violations, </a:t>
            </a:r>
            <a:br>
              <a:rPr lang="en-US" sz="3600" dirty="0" smtClean="0">
                <a:latin typeface="Microsoft Sans Serif" panose="020B0604020202020204" pitchFamily="34" charset="0"/>
                <a:cs typeface="Microsoft Sans Serif" panose="020B0604020202020204" pitchFamily="34" charset="0"/>
              </a:rPr>
            </a:br>
            <a:r>
              <a:rPr lang="en-US" sz="3600" dirty="0" smtClean="0">
                <a:latin typeface="Microsoft Sans Serif" panose="020B0604020202020204" pitchFamily="34" charset="0"/>
                <a:cs typeface="Microsoft Sans Serif" panose="020B0604020202020204" pitchFamily="34" charset="0"/>
              </a:rPr>
              <a:t>all beef classes 2012</a:t>
            </a:r>
            <a:endParaRPr lang="en-US" sz="3600" dirty="0">
              <a:latin typeface="Microsoft Sans Serif" panose="020B0604020202020204" pitchFamily="34" charset="0"/>
              <a:cs typeface="Microsoft Sans Serif" panose="020B0604020202020204" pitchFamily="34" charset="0"/>
            </a:endParaRPr>
          </a:p>
        </p:txBody>
      </p:sp>
      <p:sp>
        <p:nvSpPr>
          <p:cNvPr id="8" name="TextBox 7"/>
          <p:cNvSpPr txBox="1"/>
          <p:nvPr/>
        </p:nvSpPr>
        <p:spPr>
          <a:xfrm>
            <a:off x="1297700" y="6510010"/>
            <a:ext cx="6548588" cy="261610"/>
          </a:xfrm>
          <a:prstGeom prst="rect">
            <a:avLst/>
          </a:prstGeom>
          <a:noFill/>
        </p:spPr>
        <p:txBody>
          <a:bodyPr wrap="none" rtlCol="0">
            <a:spAutoFit/>
          </a:bodyPr>
          <a:lstStyle/>
          <a:p>
            <a:r>
              <a:rPr lang="en-US" sz="1100" dirty="0">
                <a:latin typeface="Microsoft Sans Serif" panose="020B0604020202020204" pitchFamily="34" charset="0"/>
                <a:cs typeface="Microsoft Sans Serif" panose="020B0604020202020204" pitchFamily="34" charset="0"/>
              </a:rPr>
              <a:t>http://www.fsis.usda.gov/wps/portal/fsis/topics/data-collection-and-reports/chemistry/residue-chemistry</a:t>
            </a:r>
          </a:p>
        </p:txBody>
      </p:sp>
      <p:pic>
        <p:nvPicPr>
          <p:cNvPr id="2052" name="Picture 4" descr="Data Collection and Reports: FSIS maintains a science-based and data-driven approach to food safety!&#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335952"/>
            <a:ext cx="4035425" cy="2172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8"/>
          <p:cNvGraphicFramePr>
            <a:graphicFrameLocks noGrp="1"/>
          </p:cNvGraphicFramePr>
          <p:nvPr>
            <p:ph idx="1"/>
            <p:extLst>
              <p:ext uri="{D42A27DB-BD31-4B8C-83A1-F6EECF244321}">
                <p14:modId xmlns:p14="http://schemas.microsoft.com/office/powerpoint/2010/main" val="1394015754"/>
              </p:ext>
            </p:extLst>
          </p:nvPr>
        </p:nvGraphicFramePr>
        <p:xfrm>
          <a:off x="228600" y="2362200"/>
          <a:ext cx="4513898" cy="3276600"/>
        </p:xfrm>
        <a:graphic>
          <a:graphicData uri="http://schemas.openxmlformats.org/drawingml/2006/table">
            <a:tbl>
              <a:tblPr firstRow="1" bandRow="1">
                <a:tableStyleId>{5C22544A-7EE6-4342-B048-85BDC9FD1C3A}</a:tableStyleId>
              </a:tblPr>
              <a:tblGrid>
                <a:gridCol w="3146743"/>
                <a:gridCol w="1367155"/>
              </a:tblGrid>
              <a:tr h="369638">
                <a:tc>
                  <a:txBody>
                    <a:bodyPr/>
                    <a:lstStyle/>
                    <a:p>
                      <a:r>
                        <a:rPr lang="en-US" sz="2400" dirty="0" smtClean="0">
                          <a:solidFill>
                            <a:schemeClr val="tx1"/>
                          </a:solidFill>
                          <a:latin typeface="Microsoft Sans Serif" panose="020B0604020202020204" pitchFamily="34" charset="0"/>
                          <a:cs typeface="Microsoft Sans Serif" panose="020B0604020202020204" pitchFamily="34" charset="0"/>
                        </a:rPr>
                        <a:t>Sample</a:t>
                      </a:r>
                      <a:r>
                        <a:rPr lang="en-US" sz="2400" baseline="0" dirty="0" smtClean="0">
                          <a:solidFill>
                            <a:schemeClr val="tx1"/>
                          </a:solidFill>
                          <a:latin typeface="Microsoft Sans Serif" panose="020B0604020202020204" pitchFamily="34" charset="0"/>
                          <a:cs typeface="Microsoft Sans Serif" panose="020B0604020202020204" pitchFamily="34" charset="0"/>
                        </a:rPr>
                        <a:t> type</a:t>
                      </a:r>
                      <a:endParaRPr lang="en-US" sz="2400" dirty="0">
                        <a:solidFill>
                          <a:schemeClr val="tx1"/>
                        </a:solidFill>
                        <a:latin typeface="Microsoft Sans Serif" panose="020B0604020202020204" pitchFamily="34" charset="0"/>
                        <a:cs typeface="Microsoft Sans Serif"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r>
                        <a:rPr lang="en-US" sz="2400" dirty="0" smtClean="0">
                          <a:solidFill>
                            <a:schemeClr val="tx1"/>
                          </a:solidFill>
                          <a:latin typeface="Microsoft Sans Serif" panose="020B0604020202020204" pitchFamily="34" charset="0"/>
                          <a:cs typeface="Microsoft Sans Serif" panose="020B0604020202020204" pitchFamily="34" charset="0"/>
                        </a:rPr>
                        <a:t>Number</a:t>
                      </a:r>
                      <a:endParaRPr lang="en-US" sz="2400" dirty="0">
                        <a:solidFill>
                          <a:schemeClr val="tx1"/>
                        </a:solidFill>
                        <a:latin typeface="Microsoft Sans Serif" panose="020B0604020202020204" pitchFamily="34" charset="0"/>
                        <a:cs typeface="Microsoft Sans Serif" panose="020B0604020202020204" pitchFamily="34" charset="0"/>
                      </a:endParaRPr>
                    </a:p>
                  </a:txBody>
                  <a:tcPr>
                    <a:lnB w="12700" cap="flat" cmpd="sng" algn="ctr">
                      <a:solidFill>
                        <a:schemeClr val="tx1"/>
                      </a:solidFill>
                      <a:prstDash val="solid"/>
                      <a:round/>
                      <a:headEnd type="none" w="med" len="med"/>
                      <a:tailEnd type="none" w="med" len="med"/>
                    </a:lnB>
                  </a:tcPr>
                </a:tc>
              </a:tr>
              <a:tr h="533400">
                <a:tc>
                  <a:txBody>
                    <a:bodyPr/>
                    <a:lstStyle/>
                    <a:p>
                      <a:r>
                        <a:rPr lang="en-US" sz="2400" dirty="0" smtClean="0">
                          <a:latin typeface="Microsoft Sans Serif" panose="020B0604020202020204" pitchFamily="34" charset="0"/>
                          <a:cs typeface="Microsoft Sans Serif" panose="020B0604020202020204" pitchFamily="34" charset="0"/>
                        </a:rPr>
                        <a:t>Inspector generated</a:t>
                      </a:r>
                      <a:endParaRPr lang="en-US" sz="2400" dirty="0">
                        <a:latin typeface="Microsoft Sans Serif" panose="020B0604020202020204" pitchFamily="34" charset="0"/>
                        <a:cs typeface="Microsoft Sans Serif"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r>
                        <a:rPr lang="en-US" sz="2400" dirty="0" smtClean="0">
                          <a:latin typeface="Microsoft Sans Serif" panose="020B0604020202020204" pitchFamily="34" charset="0"/>
                          <a:cs typeface="Microsoft Sans Serif" panose="020B0604020202020204" pitchFamily="34" charset="0"/>
                        </a:rPr>
                        <a:t>165,063</a:t>
                      </a:r>
                      <a:endParaRPr lang="en-US" sz="2400" dirty="0">
                        <a:latin typeface="Microsoft Sans Serif" panose="020B0604020202020204" pitchFamily="34" charset="0"/>
                        <a:cs typeface="Microsoft Sans Serif" panose="020B0604020202020204" pitchFamily="34" charset="0"/>
                      </a:endParaRPr>
                    </a:p>
                  </a:txBody>
                  <a:tcPr>
                    <a:lnT w="12700" cap="flat" cmpd="sng" algn="ctr">
                      <a:solidFill>
                        <a:schemeClr val="tx1"/>
                      </a:solidFill>
                      <a:prstDash val="solid"/>
                      <a:round/>
                      <a:headEnd type="none" w="med" len="med"/>
                      <a:tailEnd type="none" w="med" len="med"/>
                    </a:lnT>
                  </a:tcPr>
                </a:tc>
              </a:tr>
              <a:tr h="369638">
                <a:tc>
                  <a:txBody>
                    <a:bodyPr/>
                    <a:lstStyle/>
                    <a:p>
                      <a:r>
                        <a:rPr lang="en-US" sz="2400" dirty="0" smtClean="0">
                          <a:latin typeface="Microsoft Sans Serif" panose="020B0604020202020204" pitchFamily="34" charset="0"/>
                          <a:cs typeface="Microsoft Sans Serif" panose="020B0604020202020204" pitchFamily="34" charset="0"/>
                        </a:rPr>
                        <a:t>Scheduled</a:t>
                      </a:r>
                      <a:r>
                        <a:rPr lang="en-US" sz="2400" baseline="0" dirty="0" smtClean="0">
                          <a:latin typeface="Microsoft Sans Serif" panose="020B0604020202020204" pitchFamily="34" charset="0"/>
                          <a:cs typeface="Microsoft Sans Serif" panose="020B0604020202020204" pitchFamily="34" charset="0"/>
                        </a:rPr>
                        <a:t> (</a:t>
                      </a:r>
                      <a:r>
                        <a:rPr lang="en-US" sz="2400" dirty="0" smtClean="0">
                          <a:latin typeface="Microsoft Sans Serif" panose="020B0604020202020204" pitchFamily="34" charset="0"/>
                          <a:cs typeface="Microsoft Sans Serif" panose="020B0604020202020204" pitchFamily="34" charset="0"/>
                        </a:rPr>
                        <a:t>Random)</a:t>
                      </a:r>
                      <a:endParaRPr lang="en-US" sz="2400" dirty="0">
                        <a:latin typeface="Microsoft Sans Serif" panose="020B0604020202020204" pitchFamily="34" charset="0"/>
                        <a:cs typeface="Microsoft Sans Serif" panose="020B0604020202020204" pitchFamily="34" charset="0"/>
                      </a:endParaRPr>
                    </a:p>
                  </a:txBody>
                  <a:tcPr/>
                </a:tc>
                <a:tc>
                  <a:txBody>
                    <a:bodyPr/>
                    <a:lstStyle/>
                    <a:p>
                      <a:r>
                        <a:rPr lang="en-US" sz="2400" u="sng" dirty="0" smtClean="0">
                          <a:latin typeface="Microsoft Sans Serif" panose="020B0604020202020204" pitchFamily="34" charset="0"/>
                          <a:cs typeface="Microsoft Sans Serif" panose="020B0604020202020204" pitchFamily="34" charset="0"/>
                        </a:rPr>
                        <a:t>    2,736</a:t>
                      </a:r>
                      <a:endParaRPr lang="en-US" sz="2400" u="sng" dirty="0">
                        <a:latin typeface="Microsoft Sans Serif" panose="020B0604020202020204" pitchFamily="34" charset="0"/>
                        <a:cs typeface="Microsoft Sans Serif" panose="020B0604020202020204" pitchFamily="34" charset="0"/>
                      </a:endParaRPr>
                    </a:p>
                  </a:txBody>
                  <a:tcPr/>
                </a:tc>
              </a:tr>
              <a:tr h="369638">
                <a:tc>
                  <a:txBody>
                    <a:bodyPr/>
                    <a:lstStyle/>
                    <a:p>
                      <a:r>
                        <a:rPr lang="en-US" sz="2400" dirty="0" smtClean="0">
                          <a:latin typeface="Microsoft Sans Serif" panose="020B0604020202020204" pitchFamily="34" charset="0"/>
                          <a:cs typeface="Microsoft Sans Serif" panose="020B0604020202020204" pitchFamily="34" charset="0"/>
                        </a:rPr>
                        <a:t>Total samples</a:t>
                      </a:r>
                      <a:endParaRPr lang="en-US" sz="2400" dirty="0">
                        <a:latin typeface="Microsoft Sans Serif" panose="020B0604020202020204" pitchFamily="34" charset="0"/>
                        <a:cs typeface="Microsoft Sans Serif" panose="020B0604020202020204" pitchFamily="34" charset="0"/>
                      </a:endParaRPr>
                    </a:p>
                  </a:txBody>
                  <a:tcPr/>
                </a:tc>
                <a:tc>
                  <a:txBody>
                    <a:bodyPr/>
                    <a:lstStyle/>
                    <a:p>
                      <a:r>
                        <a:rPr lang="en-US" sz="2400" dirty="0" smtClean="0">
                          <a:latin typeface="Microsoft Sans Serif" panose="020B0604020202020204" pitchFamily="34" charset="0"/>
                          <a:cs typeface="Microsoft Sans Serif" panose="020B0604020202020204" pitchFamily="34" charset="0"/>
                        </a:rPr>
                        <a:t>167,799</a:t>
                      </a:r>
                      <a:endParaRPr lang="en-US" sz="2400" dirty="0">
                        <a:latin typeface="Microsoft Sans Serif" panose="020B0604020202020204" pitchFamily="34" charset="0"/>
                        <a:cs typeface="Microsoft Sans Serif" panose="020B0604020202020204" pitchFamily="34" charset="0"/>
                      </a:endParaRPr>
                    </a:p>
                  </a:txBody>
                  <a:tcPr/>
                </a:tc>
              </a:tr>
              <a:tr h="369638">
                <a:tc>
                  <a:txBody>
                    <a:bodyPr/>
                    <a:lstStyle/>
                    <a:p>
                      <a:endParaRPr lang="en-US" sz="2400" dirty="0">
                        <a:latin typeface="Microsoft Sans Serif" panose="020B0604020202020204" pitchFamily="34" charset="0"/>
                        <a:cs typeface="Microsoft Sans Serif" panose="020B0604020202020204" pitchFamily="34" charset="0"/>
                      </a:endParaRPr>
                    </a:p>
                  </a:txBody>
                  <a:tcPr/>
                </a:tc>
                <a:tc>
                  <a:txBody>
                    <a:bodyPr/>
                    <a:lstStyle/>
                    <a:p>
                      <a:endParaRPr lang="en-US" sz="2400" dirty="0">
                        <a:latin typeface="Microsoft Sans Serif" panose="020B0604020202020204" pitchFamily="34" charset="0"/>
                        <a:cs typeface="Microsoft Sans Serif" panose="020B0604020202020204" pitchFamily="34" charset="0"/>
                      </a:endParaRPr>
                    </a:p>
                  </a:txBody>
                  <a:tcPr/>
                </a:tc>
              </a:tr>
              <a:tr h="457200">
                <a:tc>
                  <a:txBody>
                    <a:bodyPr/>
                    <a:lstStyle/>
                    <a:p>
                      <a:r>
                        <a:rPr lang="en-US" sz="2400" dirty="0" smtClean="0">
                          <a:latin typeface="Microsoft Sans Serif" panose="020B0604020202020204" pitchFamily="34" charset="0"/>
                          <a:cs typeface="Microsoft Sans Serif" panose="020B0604020202020204" pitchFamily="34" charset="0"/>
                        </a:rPr>
                        <a:t>Number</a:t>
                      </a:r>
                      <a:r>
                        <a:rPr lang="en-US" sz="2400" baseline="0" dirty="0" smtClean="0">
                          <a:latin typeface="Microsoft Sans Serif" panose="020B0604020202020204" pitchFamily="34" charset="0"/>
                          <a:cs typeface="Microsoft Sans Serif" panose="020B0604020202020204" pitchFamily="34" charset="0"/>
                        </a:rPr>
                        <a:t> of violations</a:t>
                      </a:r>
                      <a:endParaRPr lang="en-US" sz="2400" dirty="0">
                        <a:latin typeface="Microsoft Sans Serif" panose="020B0604020202020204" pitchFamily="34" charset="0"/>
                        <a:cs typeface="Microsoft Sans Serif" panose="020B0604020202020204" pitchFamily="34" charset="0"/>
                      </a:endParaRPr>
                    </a:p>
                  </a:txBody>
                  <a:tcPr/>
                </a:tc>
                <a:tc>
                  <a:txBody>
                    <a:bodyPr/>
                    <a:lstStyle/>
                    <a:p>
                      <a:r>
                        <a:rPr lang="en-US" sz="2400" dirty="0" smtClean="0">
                          <a:latin typeface="Microsoft Sans Serif" panose="020B0604020202020204" pitchFamily="34" charset="0"/>
                          <a:cs typeface="Microsoft Sans Serif" panose="020B0604020202020204" pitchFamily="34" charset="0"/>
                        </a:rPr>
                        <a:t>        807</a:t>
                      </a:r>
                      <a:endParaRPr lang="en-US" sz="2400" dirty="0">
                        <a:latin typeface="Microsoft Sans Serif" panose="020B0604020202020204" pitchFamily="34" charset="0"/>
                        <a:cs typeface="Microsoft Sans Serif" panose="020B0604020202020204" pitchFamily="34" charset="0"/>
                      </a:endParaRPr>
                    </a:p>
                  </a:txBody>
                  <a:tcPr/>
                </a:tc>
              </a:tr>
              <a:tr h="369638">
                <a:tc>
                  <a:txBody>
                    <a:bodyPr/>
                    <a:lstStyle/>
                    <a:p>
                      <a:r>
                        <a:rPr lang="en-US" sz="2400" dirty="0" smtClean="0">
                          <a:latin typeface="Microsoft Sans Serif" panose="020B0604020202020204" pitchFamily="34" charset="0"/>
                          <a:cs typeface="Microsoft Sans Serif" panose="020B0604020202020204" pitchFamily="34" charset="0"/>
                        </a:rPr>
                        <a:t>Percent violations</a:t>
                      </a:r>
                      <a:endParaRPr lang="en-US" sz="2400" dirty="0">
                        <a:latin typeface="Microsoft Sans Serif" panose="020B0604020202020204" pitchFamily="34" charset="0"/>
                        <a:cs typeface="Microsoft Sans Serif"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r>
                        <a:rPr lang="en-US" sz="2400" dirty="0" smtClean="0">
                          <a:latin typeface="Microsoft Sans Serif" panose="020B0604020202020204" pitchFamily="34" charset="0"/>
                          <a:cs typeface="Microsoft Sans Serif" panose="020B0604020202020204" pitchFamily="34" charset="0"/>
                        </a:rPr>
                        <a:t>       0.48</a:t>
                      </a:r>
                      <a:endParaRPr lang="en-US" sz="2400" dirty="0">
                        <a:latin typeface="Microsoft Sans Serif" panose="020B0604020202020204" pitchFamily="34" charset="0"/>
                        <a:cs typeface="Microsoft Sans Serif" panose="020B0604020202020204" pitchFamily="34" charset="0"/>
                      </a:endParaRPr>
                    </a:p>
                  </a:txBody>
                  <a:tcP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4079677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4224338" y="3292475"/>
            <a:ext cx="9144000" cy="0"/>
          </a:xfrm>
          <a:prstGeom prst="rect">
            <a:avLst/>
          </a:prstGeom>
          <a:noFill/>
          <a:ln w="12700" cap="sq">
            <a:noFill/>
            <a:miter lim="800000"/>
            <a:headEnd type="none" w="sm" len="sm"/>
            <a:tailEnd type="none" w="sm" len="sm"/>
          </a:ln>
          <a:effectLst/>
        </p:spPr>
        <p:txBody>
          <a:bodyPr>
            <a:spAutoFit/>
          </a:bodyPr>
          <a:lstStyle/>
          <a:p>
            <a:pPr algn="l"/>
            <a:endParaRPr lang="en-US" sz="2400">
              <a:latin typeface="Times New Roman" pitchFamily="18" charset="0"/>
            </a:endParaRPr>
          </a:p>
        </p:txBody>
      </p:sp>
      <p:sp>
        <p:nvSpPr>
          <p:cNvPr id="106499" name="Rectangle 3"/>
          <p:cNvSpPr>
            <a:spLocks noChangeArrowheads="1"/>
          </p:cNvSpPr>
          <p:nvPr/>
        </p:nvSpPr>
        <p:spPr bwMode="auto">
          <a:xfrm>
            <a:off x="4343400" y="2911475"/>
            <a:ext cx="9144000" cy="0"/>
          </a:xfrm>
          <a:prstGeom prst="rect">
            <a:avLst/>
          </a:prstGeom>
          <a:noFill/>
          <a:ln w="12700" cap="sq">
            <a:noFill/>
            <a:miter lim="800000"/>
            <a:headEnd type="none" w="sm" len="sm"/>
            <a:tailEnd type="none" w="sm" len="sm"/>
          </a:ln>
          <a:effectLst/>
        </p:spPr>
        <p:txBody>
          <a:bodyPr>
            <a:spAutoFit/>
          </a:bodyPr>
          <a:lstStyle/>
          <a:p>
            <a:pPr algn="l"/>
            <a:endParaRPr lang="en-US" sz="2400">
              <a:latin typeface="Times New Roman" pitchFamily="18" charset="0"/>
            </a:endParaRPr>
          </a:p>
        </p:txBody>
      </p:sp>
      <p:pic>
        <p:nvPicPr>
          <p:cNvPr id="10" name="Content Placeholder 9" descr="NY_BQA_Logo_V3.eps"/>
          <p:cNvPicPr>
            <a:picLocks noGrp="1"/>
          </p:cNvPicPr>
          <p:nvPr>
            <p:ph idx="1"/>
          </p:nvPr>
        </p:nvPicPr>
        <p:blipFill>
          <a:blip r:embed="rId3" cstate="print"/>
          <a:stretch>
            <a:fillRect/>
          </a:stretch>
        </p:blipFill>
        <p:spPr>
          <a:xfrm>
            <a:off x="1371600" y="838200"/>
            <a:ext cx="6256607" cy="4114800"/>
          </a:xfrm>
          <a:prstGeom prst="rect">
            <a:avLst/>
          </a:prstGeom>
        </p:spPr>
      </p:pic>
      <p:pic>
        <p:nvPicPr>
          <p:cNvPr id="6" name="Picture 7" descr="Forry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876800"/>
            <a:ext cx="2247931"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stea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082" y="228600"/>
            <a:ext cx="220980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13158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52400" y="228600"/>
            <a:ext cx="8686800" cy="1066800"/>
          </a:xfrm>
          <a:prstGeom prst="rect">
            <a:avLst/>
          </a:prstGeom>
          <a:noFill/>
          <a:ln w="9525">
            <a:noFill/>
            <a:miter lim="800000"/>
            <a:headEnd/>
            <a:tailEnd/>
          </a:ln>
          <a:effectLst/>
        </p:spPr>
        <p:txBody>
          <a:bodyPr lIns="92075" tIns="46038" rIns="92075" bIns="46038" anchor="b"/>
          <a:lstStyle/>
          <a:p>
            <a:pPr>
              <a:defRPr/>
            </a:pPr>
            <a:r>
              <a:rPr lang="en-US" sz="4400" b="1" dirty="0">
                <a:solidFill>
                  <a:srgbClr val="FFFF66"/>
                </a:solidFill>
                <a:latin typeface="Times New Roman" pitchFamily="18" charset="0"/>
              </a:rPr>
              <a:t>What is Beef Quality Assurance?</a:t>
            </a:r>
          </a:p>
        </p:txBody>
      </p:sp>
      <p:sp>
        <p:nvSpPr>
          <p:cNvPr id="107523" name="Rectangle 3"/>
          <p:cNvSpPr>
            <a:spLocks noChangeArrowheads="1"/>
          </p:cNvSpPr>
          <p:nvPr/>
        </p:nvSpPr>
        <p:spPr bwMode="auto">
          <a:xfrm>
            <a:off x="667871" y="1981200"/>
            <a:ext cx="8001000" cy="4419600"/>
          </a:xfrm>
          <a:prstGeom prst="rect">
            <a:avLst/>
          </a:prstGeom>
          <a:noFill/>
          <a:ln w="9525">
            <a:noFill/>
            <a:miter lim="800000"/>
            <a:headEnd/>
            <a:tailEnd/>
          </a:ln>
          <a:effectLst/>
        </p:spPr>
        <p:txBody>
          <a:bodyPr lIns="92075" tIns="46038" rIns="92075" bIns="46038" anchor="ctr"/>
          <a:lstStyle/>
          <a:p>
            <a:pPr algn="l">
              <a:spcBef>
                <a:spcPct val="20000"/>
              </a:spcBef>
              <a:buClr>
                <a:srgbClr val="D1282E"/>
              </a:buClr>
              <a:buSzPct val="75000"/>
              <a:buFont typeface="Wingdings" pitchFamily="2" charset="2"/>
              <a:buChar char="n"/>
              <a:defRPr/>
            </a:pPr>
            <a:r>
              <a:rPr lang="en-US" sz="2400" dirty="0">
                <a:solidFill>
                  <a:srgbClr val="FF0000"/>
                </a:solidFill>
                <a:effectLst>
                  <a:outerShdw blurRad="38100" dist="38100" dir="2700000" algn="tl">
                    <a:srgbClr val="C0C0C0"/>
                  </a:outerShdw>
                </a:effectLst>
                <a:latin typeface="Arial" charset="0"/>
                <a:cs typeface="Arial" charset="0"/>
              </a:rPr>
              <a:t> </a:t>
            </a:r>
            <a:r>
              <a:rPr lang="en-US" sz="2800" b="1" dirty="0">
                <a:solidFill>
                  <a:srgbClr val="FF0000"/>
                </a:solidFill>
                <a:latin typeface="Arial" charset="0"/>
                <a:cs typeface="Arial" charset="0"/>
              </a:rPr>
              <a:t>Assurance of a safe and wholesome beef product for the consumer. </a:t>
            </a:r>
          </a:p>
          <a:p>
            <a:pPr algn="l">
              <a:spcBef>
                <a:spcPct val="20000"/>
              </a:spcBef>
              <a:buClr>
                <a:srgbClr val="D1282E"/>
              </a:buClr>
              <a:buSzPct val="75000"/>
              <a:buFont typeface="Wingdings" pitchFamily="2" charset="2"/>
              <a:buChar char="n"/>
              <a:defRPr/>
            </a:pPr>
            <a:endParaRPr lang="en-US" sz="2800" b="1" dirty="0">
              <a:solidFill>
                <a:srgbClr val="FF0000"/>
              </a:solidFill>
              <a:latin typeface="Arial" charset="0"/>
              <a:cs typeface="Arial" charset="0"/>
            </a:endParaRPr>
          </a:p>
          <a:p>
            <a:pPr algn="l">
              <a:spcBef>
                <a:spcPct val="20000"/>
              </a:spcBef>
              <a:buClr>
                <a:srgbClr val="D1282E"/>
              </a:buClr>
              <a:buSzPct val="75000"/>
              <a:buFont typeface="Wingdings" pitchFamily="2" charset="2"/>
              <a:buChar char="n"/>
              <a:defRPr/>
            </a:pPr>
            <a:r>
              <a:rPr lang="en-US" sz="2800" b="1" dirty="0">
                <a:solidFill>
                  <a:srgbClr val="FF0000"/>
                </a:solidFill>
                <a:latin typeface="Arial" charset="0"/>
                <a:cs typeface="Arial" charset="0"/>
              </a:rPr>
              <a:t> The BQA  is based on national guidelines and scientific research. </a:t>
            </a:r>
          </a:p>
          <a:p>
            <a:pPr algn="l">
              <a:spcBef>
                <a:spcPct val="20000"/>
              </a:spcBef>
              <a:buClr>
                <a:srgbClr val="D1282E"/>
              </a:buClr>
              <a:buSzPct val="75000"/>
              <a:buFont typeface="Wingdings" pitchFamily="2" charset="2"/>
              <a:buChar char="n"/>
              <a:defRPr/>
            </a:pPr>
            <a:endParaRPr lang="en-US" sz="2800" b="1" dirty="0">
              <a:solidFill>
                <a:srgbClr val="FF0000"/>
              </a:solidFill>
              <a:latin typeface="Arial" charset="0"/>
              <a:cs typeface="Arial" charset="0"/>
            </a:endParaRPr>
          </a:p>
          <a:p>
            <a:pPr algn="l">
              <a:spcBef>
                <a:spcPct val="20000"/>
              </a:spcBef>
              <a:buClr>
                <a:srgbClr val="D1282E"/>
              </a:buClr>
              <a:buSzPct val="75000"/>
              <a:buFont typeface="Wingdings" pitchFamily="2" charset="2"/>
              <a:buChar char="n"/>
              <a:defRPr/>
            </a:pPr>
            <a:r>
              <a:rPr lang="en-US" sz="2800" dirty="0">
                <a:solidFill>
                  <a:srgbClr val="FF0000"/>
                </a:solidFill>
                <a:effectLst>
                  <a:outerShdw blurRad="38100" dist="38100" dir="2700000" algn="tl">
                    <a:srgbClr val="C0C0C0"/>
                  </a:outerShdw>
                </a:effectLst>
                <a:latin typeface="Arial" charset="0"/>
                <a:cs typeface="Arial" charset="0"/>
              </a:rPr>
              <a:t> </a:t>
            </a:r>
            <a:r>
              <a:rPr lang="en-US" sz="2800" b="1" dirty="0">
                <a:solidFill>
                  <a:srgbClr val="FF0000"/>
                </a:solidFill>
                <a:latin typeface="Arial" charset="0"/>
                <a:cs typeface="Arial" charset="0"/>
              </a:rPr>
              <a:t>The </a:t>
            </a:r>
            <a:r>
              <a:rPr lang="en-US" sz="2800" b="1" dirty="0">
                <a:solidFill>
                  <a:srgbClr val="FF0000"/>
                </a:solidFill>
                <a:latin typeface="Arial" charset="0"/>
              </a:rPr>
              <a:t>purpose of BQA is to enhance carcass quality &amp; safety thereby protecting consumer confidence in the beef supply. </a:t>
            </a:r>
          </a:p>
        </p:txBody>
      </p:sp>
      <p:pic>
        <p:nvPicPr>
          <p:cNvPr id="4" name="Content Placeholder 9" descr="NY_BQA_Logo_V3.eps"/>
          <p:cNvPicPr>
            <a:picLocks/>
          </p:cNvPicPr>
          <p:nvPr/>
        </p:nvPicPr>
        <p:blipFill>
          <a:blip r:embed="rId3" cstate="print"/>
          <a:stretch>
            <a:fillRect/>
          </a:stretch>
        </p:blipFill>
        <p:spPr>
          <a:xfrm>
            <a:off x="7745537" y="5853953"/>
            <a:ext cx="1371600" cy="9906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381000" y="1600200"/>
            <a:ext cx="8458200" cy="4800600"/>
          </a:xfrm>
        </p:spPr>
        <p:txBody>
          <a:bodyPr>
            <a:normAutofit/>
          </a:bodyPr>
          <a:lstStyle/>
          <a:p>
            <a:pPr marL="609600" indent="-609600" eaLnBrk="1" hangingPunct="1">
              <a:lnSpc>
                <a:spcPct val="115000"/>
              </a:lnSpc>
              <a:buClr>
                <a:srgbClr val="EA0000"/>
              </a:buClr>
              <a:buFont typeface="Arial" charset="0"/>
              <a:buAutoNum type="romanUcPeriod"/>
              <a:defRPr/>
            </a:pPr>
            <a:r>
              <a:rPr lang="en-US" sz="2600" b="1" dirty="0" smtClean="0"/>
              <a:t>Level I</a:t>
            </a:r>
          </a:p>
          <a:p>
            <a:pPr marL="1009650" lvl="1" indent="-609600" eaLnBrk="1" hangingPunct="1">
              <a:lnSpc>
                <a:spcPct val="115000"/>
              </a:lnSpc>
              <a:buClr>
                <a:srgbClr val="FF0000"/>
              </a:buClr>
              <a:buFontTx/>
              <a:buAutoNum type="arabicPeriod"/>
              <a:defRPr/>
            </a:pPr>
            <a:r>
              <a:rPr lang="en-US" sz="2600" b="1" dirty="0" smtClean="0"/>
              <a:t>Classroom training and/or self study to satisfactorily pass a written test</a:t>
            </a:r>
          </a:p>
          <a:p>
            <a:pPr marL="1009650" lvl="1" indent="-609600" eaLnBrk="1" hangingPunct="1">
              <a:lnSpc>
                <a:spcPct val="115000"/>
              </a:lnSpc>
              <a:buClr>
                <a:srgbClr val="FF0000"/>
              </a:buClr>
              <a:buFontTx/>
              <a:buAutoNum type="arabicPeriod"/>
              <a:defRPr/>
            </a:pPr>
            <a:r>
              <a:rPr lang="en-US" sz="2600" b="1" spc="150" dirty="0"/>
              <a:t>Attend</a:t>
            </a:r>
            <a:r>
              <a:rPr lang="en-US" sz="2600" b="1" dirty="0" smtClean="0"/>
              <a:t> chute side training</a:t>
            </a:r>
          </a:p>
          <a:p>
            <a:pPr marL="1009650" lvl="1" indent="-609600" eaLnBrk="1" hangingPunct="1">
              <a:lnSpc>
                <a:spcPct val="115000"/>
              </a:lnSpc>
              <a:buClr>
                <a:srgbClr val="FF0000"/>
              </a:buClr>
              <a:buFontTx/>
              <a:buAutoNum type="arabicPeriod"/>
              <a:defRPr/>
            </a:pPr>
            <a:r>
              <a:rPr lang="en-US" sz="2600" b="1" dirty="0" smtClean="0"/>
              <a:t>Sign BQA contract</a:t>
            </a:r>
          </a:p>
          <a:p>
            <a:pPr marL="609600" indent="-609600" eaLnBrk="1" hangingPunct="1">
              <a:lnSpc>
                <a:spcPct val="115000"/>
              </a:lnSpc>
              <a:buClr>
                <a:srgbClr val="EA0000"/>
              </a:buClr>
              <a:buFontTx/>
              <a:buAutoNum type="romanUcPeriod"/>
              <a:defRPr/>
            </a:pPr>
            <a:r>
              <a:rPr lang="en-US" sz="2600" b="1" dirty="0" smtClean="0"/>
              <a:t>Level II</a:t>
            </a:r>
          </a:p>
          <a:p>
            <a:pPr marL="1009650" lvl="1" indent="-609600" eaLnBrk="1" hangingPunct="1">
              <a:lnSpc>
                <a:spcPct val="115000"/>
              </a:lnSpc>
              <a:buClr>
                <a:srgbClr val="FF0000"/>
              </a:buClr>
              <a:buFontTx/>
              <a:buAutoNum type="arabicPeriod"/>
              <a:defRPr/>
            </a:pPr>
            <a:r>
              <a:rPr lang="en-US" sz="2600" b="1" dirty="0" smtClean="0"/>
              <a:t>Level I</a:t>
            </a:r>
          </a:p>
          <a:p>
            <a:pPr marL="1009650" lvl="1" indent="-609600" eaLnBrk="1" hangingPunct="1">
              <a:lnSpc>
                <a:spcPct val="115000"/>
              </a:lnSpc>
              <a:buClr>
                <a:srgbClr val="EA0000"/>
              </a:buClr>
              <a:buFontTx/>
              <a:buAutoNum type="arabicPeriod"/>
              <a:defRPr/>
            </a:pPr>
            <a:r>
              <a:rPr lang="en-US" sz="2600" b="1" dirty="0" smtClean="0"/>
              <a:t>Veterinary/Client Patient Relationship Form</a:t>
            </a:r>
          </a:p>
        </p:txBody>
      </p:sp>
      <p:sp>
        <p:nvSpPr>
          <p:cNvPr id="86018" name="Rectangle 2"/>
          <p:cNvSpPr>
            <a:spLocks noGrp="1" noChangeArrowheads="1"/>
          </p:cNvSpPr>
          <p:nvPr>
            <p:ph type="title"/>
          </p:nvPr>
        </p:nvSpPr>
        <p:spPr/>
        <p:txBody>
          <a:bodyPr/>
          <a:lstStyle/>
          <a:p>
            <a:pPr eaLnBrk="1" hangingPunct="1">
              <a:defRPr/>
            </a:pPr>
            <a:r>
              <a:rPr lang="en-US" u="sng" dirty="0" smtClean="0">
                <a:solidFill>
                  <a:srgbClr val="FFFF00"/>
                </a:solidFill>
              </a:rPr>
              <a:t>Certification Requirements</a:t>
            </a:r>
          </a:p>
        </p:txBody>
      </p:sp>
      <p:pic>
        <p:nvPicPr>
          <p:cNvPr id="4" name="Content Placeholder 9" descr="NY_BQA_Logo_V3.eps"/>
          <p:cNvPicPr>
            <a:picLocks/>
          </p:cNvPicPr>
          <p:nvPr/>
        </p:nvPicPr>
        <p:blipFill>
          <a:blip r:embed="rId3" cstate="print"/>
          <a:stretch>
            <a:fillRect/>
          </a:stretch>
        </p:blipFill>
        <p:spPr bwMode="auto">
          <a:xfrm>
            <a:off x="7745537" y="5853953"/>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52400" y="228600"/>
            <a:ext cx="7696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endParaRPr lang="en-US" sz="4400">
              <a:solidFill>
                <a:srgbClr val="FFFF66"/>
              </a:solidFill>
              <a:latin typeface="MS Reference Sans Serif" pitchFamily="34" charset="0"/>
            </a:endParaRPr>
          </a:p>
        </p:txBody>
      </p:sp>
      <p:sp>
        <p:nvSpPr>
          <p:cNvPr id="16387" name="Rectangle 3"/>
          <p:cNvSpPr>
            <a:spLocks noChangeArrowheads="1"/>
          </p:cNvSpPr>
          <p:nvPr/>
        </p:nvSpPr>
        <p:spPr bwMode="auto">
          <a:xfrm>
            <a:off x="685800" y="762000"/>
            <a:ext cx="800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spcBef>
                <a:spcPct val="20000"/>
              </a:spcBef>
              <a:buClr>
                <a:srgbClr val="D1282E"/>
              </a:buClr>
              <a:buSzPct val="75000"/>
              <a:buFont typeface="Wingdings" pitchFamily="2" charset="2"/>
              <a:buNone/>
            </a:pPr>
            <a:r>
              <a:rPr lang="en-US" sz="2400" dirty="0">
                <a:solidFill>
                  <a:srgbClr val="FFFFFF"/>
                </a:solidFill>
                <a:latin typeface="Arial" charset="0"/>
                <a:cs typeface="Arial" charset="0"/>
              </a:rPr>
              <a:t> </a:t>
            </a:r>
            <a:r>
              <a:rPr lang="en-US" sz="2800" dirty="0">
                <a:solidFill>
                  <a:srgbClr val="FFFFFF"/>
                </a:solidFill>
                <a:latin typeface="Arial" charset="0"/>
                <a:cs typeface="Arial" charset="0"/>
              </a:rPr>
              <a:t> </a:t>
            </a:r>
            <a:endParaRPr lang="en-US" sz="2800" b="1" dirty="0">
              <a:solidFill>
                <a:srgbClr val="FFFFFF"/>
              </a:solidFill>
              <a:latin typeface="Arial" charset="0"/>
            </a:endParaRPr>
          </a:p>
        </p:txBody>
      </p:sp>
      <p:sp>
        <p:nvSpPr>
          <p:cNvPr id="223236" name="Text Box 4"/>
          <p:cNvSpPr txBox="1">
            <a:spLocks noChangeArrowheads="1"/>
          </p:cNvSpPr>
          <p:nvPr/>
        </p:nvSpPr>
        <p:spPr bwMode="auto">
          <a:xfrm>
            <a:off x="882184" y="2209800"/>
            <a:ext cx="75358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125000"/>
              </a:lnSpc>
              <a:buFontTx/>
              <a:buAutoNum type="arabicPeriod"/>
            </a:pPr>
            <a:r>
              <a:rPr lang="en-US" sz="3200" dirty="0">
                <a:solidFill>
                  <a:srgbClr val="FF0000"/>
                </a:solidFill>
                <a:latin typeface="MS Reference Sans Serif" pitchFamily="34" charset="0"/>
              </a:rPr>
              <a:t>Care and husbandry</a:t>
            </a:r>
          </a:p>
          <a:p>
            <a:pPr algn="l" eaLnBrk="1" hangingPunct="1">
              <a:lnSpc>
                <a:spcPct val="125000"/>
              </a:lnSpc>
              <a:buFontTx/>
              <a:buAutoNum type="arabicPeriod"/>
            </a:pPr>
            <a:r>
              <a:rPr lang="en-US" sz="3200" dirty="0">
                <a:solidFill>
                  <a:srgbClr val="FF0000"/>
                </a:solidFill>
                <a:latin typeface="MS Reference Sans Serif" pitchFamily="34" charset="0"/>
              </a:rPr>
              <a:t>Feedstuffs</a:t>
            </a:r>
          </a:p>
          <a:p>
            <a:pPr algn="l" eaLnBrk="1" hangingPunct="1">
              <a:lnSpc>
                <a:spcPct val="125000"/>
              </a:lnSpc>
              <a:buFontTx/>
              <a:buAutoNum type="arabicPeriod"/>
            </a:pPr>
            <a:r>
              <a:rPr lang="en-US" sz="3200" dirty="0">
                <a:solidFill>
                  <a:srgbClr val="FF0000"/>
                </a:solidFill>
                <a:latin typeface="MS Reference Sans Serif" pitchFamily="34" charset="0"/>
              </a:rPr>
              <a:t>Feed additives and medications</a:t>
            </a:r>
          </a:p>
          <a:p>
            <a:pPr algn="l" eaLnBrk="1" hangingPunct="1">
              <a:lnSpc>
                <a:spcPct val="125000"/>
              </a:lnSpc>
              <a:buFontTx/>
              <a:buAutoNum type="arabicPeriod"/>
            </a:pPr>
            <a:r>
              <a:rPr lang="en-US" sz="3200" dirty="0">
                <a:solidFill>
                  <a:srgbClr val="FF0000"/>
                </a:solidFill>
                <a:latin typeface="MS Reference Sans Serif" pitchFamily="34" charset="0"/>
              </a:rPr>
              <a:t>Processing and treatment records</a:t>
            </a:r>
          </a:p>
          <a:p>
            <a:pPr algn="l" eaLnBrk="1" hangingPunct="1">
              <a:lnSpc>
                <a:spcPct val="125000"/>
              </a:lnSpc>
              <a:buFontTx/>
              <a:buAutoNum type="arabicPeriod"/>
            </a:pPr>
            <a:r>
              <a:rPr lang="en-US" sz="3200" dirty="0">
                <a:solidFill>
                  <a:srgbClr val="FF0000"/>
                </a:solidFill>
                <a:latin typeface="MS Reference Sans Serif" pitchFamily="34" charset="0"/>
              </a:rPr>
              <a:t>Injectable health products</a:t>
            </a:r>
          </a:p>
          <a:p>
            <a:pPr algn="l" eaLnBrk="1" hangingPunct="1">
              <a:lnSpc>
                <a:spcPct val="125000"/>
              </a:lnSpc>
            </a:pPr>
            <a:endParaRPr lang="en-US" sz="3200" dirty="0">
              <a:solidFill>
                <a:srgbClr val="FF0000"/>
              </a:solidFill>
              <a:latin typeface="MS Reference Sans Serif" pitchFamily="34" charset="0"/>
            </a:endParaRPr>
          </a:p>
        </p:txBody>
      </p:sp>
      <p:sp>
        <p:nvSpPr>
          <p:cNvPr id="3" name="Title 2"/>
          <p:cNvSpPr>
            <a:spLocks noGrp="1"/>
          </p:cNvSpPr>
          <p:nvPr>
            <p:ph type="title"/>
          </p:nvPr>
        </p:nvSpPr>
        <p:spPr>
          <a:xfrm>
            <a:off x="152400" y="355847"/>
            <a:ext cx="8763000" cy="1054394"/>
          </a:xfrm>
        </p:spPr>
        <p:txBody>
          <a:bodyPr/>
          <a:lstStyle/>
          <a:p>
            <a:r>
              <a:rPr lang="en-US" sz="2000" b="1" dirty="0">
                <a:solidFill>
                  <a:srgbClr val="FFFF00"/>
                </a:solidFill>
                <a:latin typeface="Arial" charset="0"/>
                <a:cs typeface="Arial" charset="0"/>
              </a:rPr>
              <a:t>The </a:t>
            </a:r>
            <a:r>
              <a:rPr lang="en-US" sz="2000" b="1" dirty="0">
                <a:solidFill>
                  <a:srgbClr val="FFFF00"/>
                </a:solidFill>
                <a:latin typeface="Arial" charset="0"/>
              </a:rPr>
              <a:t>purpose of BQA is to enhance carcass quality &amp; safety thereby protecting consumer confidence in the beef supply through:</a:t>
            </a:r>
            <a:endParaRPr lang="en-US" sz="2000" dirty="0">
              <a:solidFill>
                <a:srgbClr val="FFFF00"/>
              </a:solidFill>
            </a:endParaRPr>
          </a:p>
        </p:txBody>
      </p:sp>
      <p:pic>
        <p:nvPicPr>
          <p:cNvPr id="6" name="Content Placeholder 9" descr="NY_BQA_Logo_V3.eps"/>
          <p:cNvPicPr>
            <a:picLocks/>
          </p:cNvPicPr>
          <p:nvPr/>
        </p:nvPicPr>
        <p:blipFill>
          <a:blip r:embed="rId3" cstate="print"/>
          <a:stretch>
            <a:fillRect/>
          </a:stretch>
        </p:blipFill>
        <p:spPr>
          <a:xfrm>
            <a:off x="7745537" y="5853953"/>
            <a:ext cx="1371600" cy="990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BQA Drug labels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575"/>
            <a:ext cx="73914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ChangeArrowheads="1"/>
          </p:cNvSpPr>
          <p:nvPr/>
        </p:nvSpPr>
        <p:spPr bwMode="auto">
          <a:xfrm>
            <a:off x="1066800" y="685800"/>
            <a:ext cx="3048000" cy="609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latin typeface="Times New Roman" pitchFamily="18" charset="0"/>
            </a:endParaRPr>
          </a:p>
        </p:txBody>
      </p:sp>
      <p:sp>
        <p:nvSpPr>
          <p:cNvPr id="148485" name="Text Box 5"/>
          <p:cNvSpPr txBox="1">
            <a:spLocks noChangeArrowheads="1"/>
          </p:cNvSpPr>
          <p:nvPr/>
        </p:nvSpPr>
        <p:spPr bwMode="auto">
          <a:xfrm>
            <a:off x="4479925" y="3394075"/>
            <a:ext cx="4664075" cy="15525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b="1">
                <a:solidFill>
                  <a:srgbClr val="FFFFFF"/>
                </a:solidFill>
              </a:rPr>
              <a:t>Directions: Inject SQ in cattle and sheep only. Administer a single SQ dose of 1.5 ml per 100 lbs of body weight</a:t>
            </a:r>
          </a:p>
        </p:txBody>
      </p:sp>
      <p:sp>
        <p:nvSpPr>
          <p:cNvPr id="148486" name="Line 6"/>
          <p:cNvSpPr>
            <a:spLocks noChangeShapeType="1"/>
          </p:cNvSpPr>
          <p:nvPr/>
        </p:nvSpPr>
        <p:spPr bwMode="auto">
          <a:xfrm>
            <a:off x="3505200" y="1371600"/>
            <a:ext cx="990600" cy="1828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algn="l"/>
            <a:endParaRPr lang="en-US" sz="2400">
              <a:latin typeface="Times New Roman" pitchFamily="18" charset="0"/>
            </a:endParaRPr>
          </a:p>
        </p:txBody>
      </p:sp>
      <p:sp>
        <p:nvSpPr>
          <p:cNvPr id="148487" name="Rectangle 7"/>
          <p:cNvSpPr>
            <a:spLocks noChangeArrowheads="1"/>
          </p:cNvSpPr>
          <p:nvPr/>
        </p:nvSpPr>
        <p:spPr bwMode="auto">
          <a:xfrm>
            <a:off x="1295400" y="3429000"/>
            <a:ext cx="2667000" cy="12192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latin typeface="Times New Roman" pitchFamily="18" charset="0"/>
            </a:endParaRPr>
          </a:p>
        </p:txBody>
      </p:sp>
      <p:sp>
        <p:nvSpPr>
          <p:cNvPr id="148488" name="Line 8"/>
          <p:cNvSpPr>
            <a:spLocks noChangeShapeType="1"/>
          </p:cNvSpPr>
          <p:nvPr/>
        </p:nvSpPr>
        <p:spPr bwMode="auto">
          <a:xfrm>
            <a:off x="3962400" y="4648200"/>
            <a:ext cx="533400" cy="457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algn="l"/>
            <a:endParaRPr lang="en-US" sz="2400">
              <a:latin typeface="Times New Roman" pitchFamily="18" charset="0"/>
            </a:endParaRPr>
          </a:p>
        </p:txBody>
      </p:sp>
      <p:sp>
        <p:nvSpPr>
          <p:cNvPr id="148489" name="Text Box 9"/>
          <p:cNvSpPr txBox="1">
            <a:spLocks noChangeArrowheads="1"/>
          </p:cNvSpPr>
          <p:nvPr/>
        </p:nvSpPr>
        <p:spPr bwMode="auto">
          <a:xfrm>
            <a:off x="1219200" y="5105400"/>
            <a:ext cx="7543800" cy="118745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b="1">
                <a:solidFill>
                  <a:srgbClr val="FFFFFF"/>
                </a:solidFill>
              </a:rPr>
              <a:t>Warning: Animals intended for human consumption</a:t>
            </a:r>
          </a:p>
          <a:p>
            <a:pPr algn="l" eaLnBrk="1" hangingPunct="1"/>
            <a:r>
              <a:rPr lang="en-US" b="1">
                <a:solidFill>
                  <a:srgbClr val="FFFFFF"/>
                </a:solidFill>
              </a:rPr>
              <a:t>Must not be slaughtered within 28 days of the last treatment</a:t>
            </a:r>
            <a:r>
              <a:rPr lang="en-US">
                <a:solidFill>
                  <a:srgbClr val="FFFFFF"/>
                </a:solidFill>
              </a:rPr>
              <a:t>.</a:t>
            </a:r>
          </a:p>
        </p:txBody>
      </p:sp>
      <p:pic>
        <p:nvPicPr>
          <p:cNvPr id="9" name="Content Placeholder 9" descr="NY_BQA_Logo_V3.eps"/>
          <p:cNvPicPr>
            <a:picLocks/>
          </p:cNvPicPr>
          <p:nvPr/>
        </p:nvPicPr>
        <p:blipFill>
          <a:blip r:embed="rId4" cstate="print"/>
          <a:stretch>
            <a:fillRect/>
          </a:stretch>
        </p:blipFill>
        <p:spPr>
          <a:xfrm>
            <a:off x="7745537" y="5853953"/>
            <a:ext cx="1371600" cy="990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ctrTitle"/>
          </p:nvPr>
        </p:nvSpPr>
        <p:spPr/>
        <p:txBody>
          <a:bodyPr/>
          <a:lstStyle/>
          <a:p>
            <a:r>
              <a:rPr lang="en-US" dirty="0" smtClean="0">
                <a:latin typeface="Microsoft Sans Serif" panose="020B0604020202020204" pitchFamily="34" charset="0"/>
                <a:cs typeface="Microsoft Sans Serif" panose="020B0604020202020204" pitchFamily="34" charset="0"/>
              </a:rPr>
              <a:t>Growth Promoting Implants</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21239082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194" y="1392474"/>
            <a:ext cx="8229600" cy="5236925"/>
          </a:xfrm>
        </p:spPr>
        <p:txBody>
          <a:bodyPr/>
          <a:lstStyle/>
          <a:p>
            <a:pPr marL="0" indent="0">
              <a:buNone/>
            </a:pPr>
            <a:r>
              <a:rPr lang="en-US" altLang="en-US" sz="2000" dirty="0">
                <a:latin typeface="Microsoft Sans Serif" panose="020B0604020202020204" pitchFamily="34" charset="0"/>
                <a:cs typeface="Microsoft Sans Serif" panose="020B0604020202020204" pitchFamily="34" charset="0"/>
              </a:rPr>
              <a:t>What do growth promotants do?</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Natural GP increase anabolic rate</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Synthetic GP decrease catabolic rate</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GPs increase mature size</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Act on metabolism to increase net protein growth rate, which increases mature size resulting in increased:</a:t>
            </a:r>
          </a:p>
          <a:p>
            <a:pPr marL="1371600" lvl="2" indent="-457200">
              <a:buFontTx/>
              <a:buChar char="•"/>
            </a:pPr>
            <a:r>
              <a:rPr lang="en-US" altLang="en-US" sz="2000" dirty="0">
                <a:latin typeface="Microsoft Sans Serif" panose="020B0604020202020204" pitchFamily="34" charset="0"/>
                <a:cs typeface="Microsoft Sans Serif" panose="020B0604020202020204" pitchFamily="34" charset="0"/>
              </a:rPr>
              <a:t>Growth rate (8-15%)</a:t>
            </a:r>
          </a:p>
          <a:p>
            <a:pPr marL="1371600" lvl="2" indent="-457200">
              <a:buFontTx/>
              <a:buChar char="•"/>
            </a:pPr>
            <a:r>
              <a:rPr lang="en-US" altLang="en-US" sz="2000" dirty="0">
                <a:latin typeface="Microsoft Sans Serif" panose="020B0604020202020204" pitchFamily="34" charset="0"/>
                <a:cs typeface="Microsoft Sans Serif" panose="020B0604020202020204" pitchFamily="34" charset="0"/>
              </a:rPr>
              <a:t>Feed efficiency (8-10%)</a:t>
            </a:r>
          </a:p>
          <a:p>
            <a:pPr marL="1371600" lvl="2" indent="-457200">
              <a:buFontTx/>
              <a:buChar char="•"/>
            </a:pPr>
            <a:r>
              <a:rPr lang="en-US" altLang="en-US" sz="2000" dirty="0">
                <a:latin typeface="Microsoft Sans Serif" panose="020B0604020202020204" pitchFamily="34" charset="0"/>
                <a:cs typeface="Microsoft Sans Serif" panose="020B0604020202020204" pitchFamily="34" charset="0"/>
              </a:rPr>
              <a:t>Carcass leanness (~22%)</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When harvested at same compositional endpoint, no difference in eating quality (though there may be a decrease in IMF)</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Lower cost of production</a:t>
            </a:r>
          </a:p>
          <a:p>
            <a:pPr marL="990600" lvl="1" indent="-533400">
              <a:buFontTx/>
              <a:buChar char="•"/>
            </a:pPr>
            <a:r>
              <a:rPr lang="en-US" altLang="en-US" sz="2000" dirty="0">
                <a:latin typeface="Microsoft Sans Serif" panose="020B0604020202020204" pitchFamily="34" charset="0"/>
                <a:cs typeface="Microsoft Sans Serif" panose="020B0604020202020204" pitchFamily="34" charset="0"/>
              </a:rPr>
              <a:t>Lower cost of </a:t>
            </a:r>
            <a:r>
              <a:rPr lang="en-US" altLang="en-US" sz="2000" dirty="0" smtClean="0">
                <a:latin typeface="Microsoft Sans Serif" panose="020B0604020202020204" pitchFamily="34" charset="0"/>
                <a:cs typeface="Microsoft Sans Serif" panose="020B0604020202020204" pitchFamily="34" charset="0"/>
              </a:rPr>
              <a:t>beef to consumer</a:t>
            </a:r>
            <a:endParaRPr lang="en-US" altLang="en-US" sz="2000" dirty="0">
              <a:latin typeface="Microsoft Sans Serif" panose="020B0604020202020204" pitchFamily="34" charset="0"/>
              <a:cs typeface="Microsoft Sans Serif" panose="020B0604020202020204" pitchFamily="34" charset="0"/>
            </a:endParaRPr>
          </a:p>
          <a:p>
            <a:endParaRPr lang="en-US" sz="20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0" cy="762000"/>
          </a:xfrm>
        </p:spPr>
        <p:txBody>
          <a:bodyPr/>
          <a:lstStyle/>
          <a:p>
            <a:r>
              <a:rPr lang="en-US" dirty="0" smtClean="0">
                <a:latin typeface="Microsoft Sans Serif" panose="020B0604020202020204" pitchFamily="34" charset="0"/>
                <a:cs typeface="Microsoft Sans Serif" panose="020B0604020202020204" pitchFamily="34" charset="0"/>
              </a:rPr>
              <a:t>Growth Promoting Implants</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1094722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194" y="1981200"/>
            <a:ext cx="8229600" cy="3962400"/>
          </a:xfrm>
        </p:spPr>
        <p:txBody>
          <a:bodyPr/>
          <a:lstStyle/>
          <a:p>
            <a:pPr>
              <a:lnSpc>
                <a:spcPct val="150000"/>
              </a:lnSpc>
            </a:pPr>
            <a:r>
              <a:rPr lang="en-US" altLang="en-US" sz="2500" dirty="0" smtClean="0">
                <a:latin typeface="Microsoft Sans Serif" panose="020B0604020202020204" pitchFamily="34" charset="0"/>
                <a:cs typeface="Microsoft Sans Serif" panose="020B0604020202020204" pitchFamily="34" charset="0"/>
              </a:rPr>
              <a:t>1943 - </a:t>
            </a:r>
            <a:r>
              <a:rPr lang="en-US" altLang="en-US" sz="2500" dirty="0" err="1" smtClean="0">
                <a:latin typeface="Microsoft Sans Serif" panose="020B0604020202020204" pitchFamily="34" charset="0"/>
                <a:cs typeface="Microsoft Sans Serif" panose="020B0604020202020204" pitchFamily="34" charset="0"/>
              </a:rPr>
              <a:t>Diethystillbestrol</a:t>
            </a:r>
            <a:r>
              <a:rPr lang="en-US" altLang="en-US" sz="2500" dirty="0" smtClean="0">
                <a:latin typeface="Microsoft Sans Serif" panose="020B0604020202020204" pitchFamily="34" charset="0"/>
                <a:cs typeface="Microsoft Sans Serif" panose="020B0604020202020204" pitchFamily="34" charset="0"/>
              </a:rPr>
              <a:t> </a:t>
            </a:r>
            <a:r>
              <a:rPr lang="en-US" altLang="en-US" sz="2500" dirty="0">
                <a:latin typeface="Microsoft Sans Serif" panose="020B0604020202020204" pitchFamily="34" charset="0"/>
                <a:cs typeface="Microsoft Sans Serif" panose="020B0604020202020204" pitchFamily="34" charset="0"/>
              </a:rPr>
              <a:t>first used in </a:t>
            </a:r>
            <a:r>
              <a:rPr lang="en-US" altLang="en-US" sz="2500" dirty="0" smtClean="0">
                <a:latin typeface="Microsoft Sans Serif" panose="020B0604020202020204" pitchFamily="34" charset="0"/>
                <a:cs typeface="Microsoft Sans Serif" panose="020B0604020202020204" pitchFamily="34" charset="0"/>
              </a:rPr>
              <a:t>poultry</a:t>
            </a:r>
            <a:endParaRPr lang="en-US" altLang="en-US" sz="2500" dirty="0">
              <a:latin typeface="Microsoft Sans Serif" panose="020B0604020202020204" pitchFamily="34" charset="0"/>
              <a:cs typeface="Microsoft Sans Serif" panose="020B0604020202020204" pitchFamily="34" charset="0"/>
            </a:endParaRPr>
          </a:p>
          <a:p>
            <a:pPr>
              <a:lnSpc>
                <a:spcPct val="150000"/>
              </a:lnSpc>
            </a:pPr>
            <a:r>
              <a:rPr lang="en-US" altLang="en-US" sz="2500" dirty="0" smtClean="0">
                <a:latin typeface="Microsoft Sans Serif" panose="020B0604020202020204" pitchFamily="34" charset="0"/>
                <a:cs typeface="Microsoft Sans Serif" panose="020B0604020202020204" pitchFamily="34" charset="0"/>
              </a:rPr>
              <a:t>1953 – DES first </a:t>
            </a:r>
            <a:r>
              <a:rPr lang="en-US" altLang="en-US" sz="2500" dirty="0">
                <a:latin typeface="Microsoft Sans Serif" panose="020B0604020202020204" pitchFamily="34" charset="0"/>
                <a:cs typeface="Microsoft Sans Serif" panose="020B0604020202020204" pitchFamily="34" charset="0"/>
              </a:rPr>
              <a:t>used orally </a:t>
            </a:r>
            <a:r>
              <a:rPr lang="en-US" altLang="en-US" sz="2500" dirty="0" smtClean="0">
                <a:latin typeface="Microsoft Sans Serif" panose="020B0604020202020204" pitchFamily="34" charset="0"/>
                <a:cs typeface="Microsoft Sans Serif" panose="020B0604020202020204" pitchFamily="34" charset="0"/>
              </a:rPr>
              <a:t>cattle</a:t>
            </a:r>
          </a:p>
          <a:p>
            <a:pPr>
              <a:lnSpc>
                <a:spcPct val="150000"/>
              </a:lnSpc>
            </a:pPr>
            <a:r>
              <a:rPr lang="en-US" altLang="en-US" sz="2500" dirty="0" smtClean="0">
                <a:latin typeface="Microsoft Sans Serif" panose="020B0604020202020204" pitchFamily="34" charset="0"/>
                <a:cs typeface="Microsoft Sans Serif" panose="020B0604020202020204" pitchFamily="34" charset="0"/>
              </a:rPr>
              <a:t>1957 – Estrogenic implants developed</a:t>
            </a:r>
            <a:endParaRPr lang="en-US" altLang="en-US" sz="2500" dirty="0">
              <a:latin typeface="Microsoft Sans Serif" panose="020B0604020202020204" pitchFamily="34" charset="0"/>
              <a:cs typeface="Microsoft Sans Serif" panose="020B0604020202020204" pitchFamily="34" charset="0"/>
            </a:endParaRPr>
          </a:p>
          <a:p>
            <a:pPr>
              <a:lnSpc>
                <a:spcPct val="150000"/>
              </a:lnSpc>
            </a:pPr>
            <a:r>
              <a:rPr lang="en-US" altLang="en-US" sz="2500" dirty="0" smtClean="0">
                <a:latin typeface="Microsoft Sans Serif" panose="020B0604020202020204" pitchFamily="34" charset="0"/>
                <a:cs typeface="Microsoft Sans Serif" panose="020B0604020202020204" pitchFamily="34" charset="0"/>
              </a:rPr>
              <a:t>1972 &amp; 1973 – DES banned </a:t>
            </a:r>
            <a:r>
              <a:rPr lang="en-US" altLang="en-US" sz="2500" dirty="0">
                <a:latin typeface="Microsoft Sans Serif" panose="020B0604020202020204" pitchFamily="34" charset="0"/>
                <a:cs typeface="Microsoft Sans Serif" panose="020B0604020202020204" pitchFamily="34" charset="0"/>
              </a:rPr>
              <a:t>in </a:t>
            </a:r>
            <a:r>
              <a:rPr lang="en-US" altLang="en-US" sz="2500" dirty="0" smtClean="0">
                <a:latin typeface="Microsoft Sans Serif" panose="020B0604020202020204" pitchFamily="34" charset="0"/>
                <a:cs typeface="Microsoft Sans Serif" panose="020B0604020202020204" pitchFamily="34" charset="0"/>
              </a:rPr>
              <a:t>U.S. </a:t>
            </a:r>
          </a:p>
          <a:p>
            <a:pPr>
              <a:lnSpc>
                <a:spcPct val="150000"/>
              </a:lnSpc>
            </a:pPr>
            <a:r>
              <a:rPr lang="en-US" altLang="en-US" sz="2500" dirty="0" smtClean="0">
                <a:latin typeface="Microsoft Sans Serif" panose="020B0604020202020204" pitchFamily="34" charset="0"/>
                <a:cs typeface="Microsoft Sans Serif" panose="020B0604020202020204" pitchFamily="34" charset="0"/>
              </a:rPr>
              <a:t>1987 – Androgenic (tissue building) implants</a:t>
            </a:r>
          </a:p>
          <a:p>
            <a:pPr lvl="1">
              <a:lnSpc>
                <a:spcPct val="90000"/>
              </a:lnSpc>
            </a:pPr>
            <a:endParaRPr lang="en-US" altLang="en-US" sz="21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1008063"/>
            <a:ext cx="8229600" cy="762000"/>
          </a:xfrm>
        </p:spPr>
        <p:txBody>
          <a:bodyPr/>
          <a:lstStyle/>
          <a:p>
            <a:r>
              <a:rPr lang="en-US" dirty="0" smtClean="0">
                <a:latin typeface="Microsoft Sans Serif" panose="020B0604020202020204" pitchFamily="34" charset="0"/>
                <a:cs typeface="Microsoft Sans Serif" panose="020B0604020202020204" pitchFamily="34" charset="0"/>
              </a:rPr>
              <a:t>Growth Promoting Implants</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5244568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4" descr="bad udder funnel teats"/>
          <p:cNvPicPr>
            <a:picLocks noChangeAspect="1" noChangeArrowheads="1"/>
          </p:cNvPicPr>
          <p:nvPr/>
        </p:nvPicPr>
        <p:blipFill>
          <a:blip r:embed="rId3" cstate="print"/>
          <a:srcRect/>
          <a:stretch>
            <a:fillRect/>
          </a:stretch>
        </p:blipFill>
        <p:spPr bwMode="auto">
          <a:xfrm>
            <a:off x="6705600" y="4828504"/>
            <a:ext cx="2286000" cy="1877096"/>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891436"/>
            <a:ext cx="2286000" cy="1714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5029200"/>
            <a:ext cx="2362200" cy="16713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838200"/>
            <a:ext cx="2362200" cy="1740306"/>
          </a:xfrm>
          <a:prstGeom prst="rect">
            <a:avLst/>
          </a:prstGeom>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568450"/>
            <a:ext cx="3994150" cy="399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1201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457194" y="914400"/>
            <a:ext cx="8229600" cy="762000"/>
          </a:xfrm>
        </p:spPr>
        <p:txBody>
          <a:bodyPr/>
          <a:lstStyle/>
          <a:p>
            <a:r>
              <a:rPr lang="en-US" dirty="0" smtClean="0">
                <a:latin typeface="Microsoft Sans Serif" panose="020B0604020202020204" pitchFamily="34" charset="0"/>
                <a:cs typeface="Microsoft Sans Serif" panose="020B0604020202020204" pitchFamily="34" charset="0"/>
              </a:rPr>
              <a:t>Growth Promoting Implants</a:t>
            </a:r>
            <a:endParaRPr lang="en-US" dirty="0">
              <a:latin typeface="Microsoft Sans Serif" panose="020B0604020202020204" pitchFamily="34" charset="0"/>
              <a:cs typeface="Microsoft Sans Serif"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319245005"/>
              </p:ext>
            </p:extLst>
          </p:nvPr>
        </p:nvGraphicFramePr>
        <p:xfrm>
          <a:off x="283192" y="1752600"/>
          <a:ext cx="8686800" cy="4048760"/>
        </p:xfrm>
        <a:graphic>
          <a:graphicData uri="http://schemas.openxmlformats.org/drawingml/2006/table">
            <a:tbl>
              <a:tblPr firstRow="1" bandRow="1">
                <a:tableStyleId>{5C22544A-7EE6-4342-B048-85BDC9FD1C3A}</a:tableStyleId>
              </a:tblPr>
              <a:tblGrid>
                <a:gridCol w="2171700"/>
                <a:gridCol w="2171700"/>
                <a:gridCol w="2171700"/>
                <a:gridCol w="2171700"/>
              </a:tblGrid>
              <a:tr h="370840">
                <a:tc>
                  <a:txBody>
                    <a:bodyPr/>
                    <a:lstStyle/>
                    <a:p>
                      <a:pPr marL="0" marR="0">
                        <a:spcBef>
                          <a:spcPts val="0"/>
                        </a:spcBef>
                        <a:spcAft>
                          <a:spcPts val="0"/>
                        </a:spcAft>
                      </a:pPr>
                      <a:r>
                        <a:rPr lang="en-US" sz="1800" dirty="0">
                          <a:solidFill>
                            <a:schemeClr val="tx1"/>
                          </a:solidFill>
                          <a:effectLst/>
                          <a:latin typeface="Microsoft Sans Serif" panose="020B0604020202020204" pitchFamily="34" charset="0"/>
                          <a:ea typeface="Times New Roman"/>
                          <a:cs typeface="Microsoft Sans Serif" panose="020B0604020202020204" pitchFamily="34" charset="0"/>
                        </a:rPr>
                        <a:t>Hormone</a:t>
                      </a: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1"/>
                          </a:solidFill>
                          <a:effectLst/>
                          <a:latin typeface="Microsoft Sans Serif" panose="020B0604020202020204" pitchFamily="34" charset="0"/>
                          <a:ea typeface="Times New Roman"/>
                          <a:cs typeface="Microsoft Sans Serif" panose="020B0604020202020204" pitchFamily="34" charset="0"/>
                        </a:rPr>
                        <a:t>Maximum residue, µg/kg</a:t>
                      </a: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1"/>
                          </a:solidFill>
                          <a:effectLst/>
                          <a:latin typeface="Microsoft Sans Serif" panose="020B0604020202020204" pitchFamily="34" charset="0"/>
                          <a:ea typeface="Times New Roman"/>
                          <a:cs typeface="Microsoft Sans Serif" panose="020B0604020202020204" pitchFamily="34" charset="0"/>
                        </a:rPr>
                        <a:t>Tissue from non- implanted beef, µg/kg</a:t>
                      </a: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solidFill>
                            <a:schemeClr val="tx1"/>
                          </a:solidFill>
                          <a:effectLst/>
                          <a:latin typeface="Microsoft Sans Serif" panose="020B0604020202020204" pitchFamily="34" charset="0"/>
                          <a:ea typeface="Times New Roman"/>
                          <a:cs typeface="Microsoft Sans Serif" panose="020B0604020202020204" pitchFamily="34" charset="0"/>
                        </a:rPr>
                        <a:t>Tissue from implanted beef, µg/kg</a:t>
                      </a:r>
                    </a:p>
                  </a:txBody>
                  <a:tcPr marL="68580" marR="68580" marT="0" marB="0" anchor="b">
                    <a:lnB w="12700" cap="flat" cmpd="sng" algn="ctr">
                      <a:solidFill>
                        <a:schemeClr val="tx1"/>
                      </a:solidFill>
                      <a:prstDash val="solid"/>
                      <a:round/>
                      <a:headEnd type="none" w="med" len="med"/>
                      <a:tailEnd type="none" w="med" len="med"/>
                    </a:lnB>
                  </a:tcPr>
                </a:tc>
              </a:tr>
              <a:tr h="370840">
                <a:tc>
                  <a:txBody>
                    <a:bodyPr/>
                    <a:lstStyle/>
                    <a:p>
                      <a:pPr marL="0" marR="0">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TBA</a:t>
                      </a: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50</a:t>
                      </a: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a:t>
                      </a: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0.65</a:t>
                      </a:r>
                    </a:p>
                  </a:txBody>
                  <a:tcPr marL="68580" marR="68580" marT="0" marB="0">
                    <a:lnT w="12700" cap="flat" cmpd="sng" algn="ctr">
                      <a:solidFill>
                        <a:schemeClr val="tx1"/>
                      </a:solidFill>
                      <a:prstDash val="solid"/>
                      <a:round/>
                      <a:headEnd type="none" w="med" len="med"/>
                      <a:tailEnd type="none" w="med" len="med"/>
                    </a:lnT>
                  </a:tcPr>
                </a:tc>
              </a:tr>
              <a:tr h="370840">
                <a:tc>
                  <a:txBody>
                    <a:bodyPr/>
                    <a:lstStyle/>
                    <a:p>
                      <a:pPr marL="0" marR="0">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Zeranol</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150</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0.23</a:t>
                      </a:r>
                    </a:p>
                  </a:txBody>
                  <a:tcPr marL="68580" marR="68580" marT="0" marB="0"/>
                </a:tc>
              </a:tr>
              <a:tr h="370840">
                <a:tc>
                  <a:txBody>
                    <a:bodyPr/>
                    <a:lstStyle/>
                    <a:p>
                      <a:pPr marL="0" marR="0">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 </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Allowable incremental increases above naturally occurring, µg/kg</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 </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 </a:t>
                      </a:r>
                    </a:p>
                  </a:txBody>
                  <a:tcPr marL="68580" marR="68580" marT="0" marB="0"/>
                </a:tc>
              </a:tr>
              <a:tr h="370840">
                <a:tc>
                  <a:txBody>
                    <a:bodyPr/>
                    <a:lstStyle/>
                    <a:p>
                      <a:pPr marL="0" marR="0">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Estradiol</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0.12</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0.0028</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0.033</a:t>
                      </a:r>
                    </a:p>
                  </a:txBody>
                  <a:tcPr marL="68580" marR="68580" marT="0" marB="0"/>
                </a:tc>
              </a:tr>
              <a:tr h="370840">
                <a:tc>
                  <a:txBody>
                    <a:bodyPr/>
                    <a:lstStyle/>
                    <a:p>
                      <a:pPr marL="0" marR="0">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Progesterone</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3.0</a:t>
                      </a:r>
                    </a:p>
                  </a:txBody>
                  <a:tcPr marL="68580" marR="68580" marT="0" marB="0"/>
                </a:tc>
                <a:tc>
                  <a:txBody>
                    <a:bodyPr/>
                    <a:lstStyle/>
                    <a:p>
                      <a:pPr marL="0" marR="0" algn="ctr">
                        <a:spcBef>
                          <a:spcPts val="0"/>
                        </a:spcBef>
                        <a:spcAft>
                          <a:spcPts val="0"/>
                        </a:spcAft>
                      </a:pPr>
                      <a:r>
                        <a:rPr lang="en-US" sz="1800">
                          <a:effectLst/>
                          <a:latin typeface="Microsoft Sans Serif" panose="020B0604020202020204" pitchFamily="34" charset="0"/>
                          <a:ea typeface="Times New Roman"/>
                          <a:cs typeface="Microsoft Sans Serif" panose="020B0604020202020204" pitchFamily="34" charset="0"/>
                        </a:rPr>
                        <a:t>10.1</a:t>
                      </a:r>
                    </a:p>
                  </a:txBody>
                  <a:tcPr marL="68580" marR="68580" marT="0" marB="0"/>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0.77</a:t>
                      </a:r>
                    </a:p>
                  </a:txBody>
                  <a:tcPr marL="68580" marR="68580" marT="0" marB="0"/>
                </a:tc>
              </a:tr>
              <a:tr h="370840">
                <a:tc>
                  <a:txBody>
                    <a:bodyPr/>
                    <a:lstStyle/>
                    <a:p>
                      <a:pPr marL="0" marR="0">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Testosterone</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0.64</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0.16</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Microsoft Sans Serif" panose="020B0604020202020204" pitchFamily="34" charset="0"/>
                          <a:ea typeface="Times New Roman"/>
                          <a:cs typeface="Microsoft Sans Serif" panose="020B0604020202020204" pitchFamily="34" charset="0"/>
                        </a:rPr>
                        <a:t>0.36</a:t>
                      </a:r>
                    </a:p>
                  </a:txBody>
                  <a:tcPr marL="68580" marR="68580" marT="0" marB="0">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5257800" y="6155168"/>
            <a:ext cx="3307316" cy="307777"/>
          </a:xfrm>
          <a:prstGeom prst="rect">
            <a:avLst/>
          </a:prstGeom>
          <a:noFill/>
        </p:spPr>
        <p:txBody>
          <a:bodyPr wrap="none" rtlCol="0">
            <a:spAutoFit/>
          </a:bodyPr>
          <a:lstStyle/>
          <a:p>
            <a:r>
              <a:rPr lang="en-US" sz="1400" u="sng" dirty="0">
                <a:solidFill>
                  <a:schemeClr val="tx2"/>
                </a:solidFill>
                <a:hlinkClick r:id="rId3"/>
              </a:rPr>
              <a:t>http://</a:t>
            </a:r>
            <a:r>
              <a:rPr lang="en-US" sz="1400" u="sng" dirty="0" smtClean="0">
                <a:solidFill>
                  <a:schemeClr val="tx2"/>
                </a:solidFill>
                <a:hlinkClick r:id="rId3"/>
              </a:rPr>
              <a:t>fri.wisc.edu/docs/pdf/hormone.pdf</a:t>
            </a:r>
            <a:endParaRPr lang="en-US" sz="1400" dirty="0">
              <a:solidFill>
                <a:schemeClr val="tx2"/>
              </a:solidFill>
            </a:endParaRPr>
          </a:p>
        </p:txBody>
      </p:sp>
    </p:spTree>
    <p:extLst>
      <p:ext uri="{BB962C8B-B14F-4D97-AF65-F5344CB8AC3E}">
        <p14:creationId xmlns:p14="http://schemas.microsoft.com/office/powerpoint/2010/main" val="16972596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457194" y="1008063"/>
            <a:ext cx="8229600" cy="762000"/>
          </a:xfrm>
        </p:spPr>
        <p:txBody>
          <a:bodyPr/>
          <a:lstStyle/>
          <a:p>
            <a:r>
              <a:rPr lang="en-US" dirty="0" smtClean="0">
                <a:latin typeface="Microsoft Sans Serif" panose="020B0604020202020204" pitchFamily="34" charset="0"/>
                <a:cs typeface="Microsoft Sans Serif" panose="020B0604020202020204" pitchFamily="34" charset="0"/>
              </a:rPr>
              <a:t>Growth Promoting Implants</a:t>
            </a:r>
            <a:endParaRPr lang="en-US" dirty="0">
              <a:latin typeface="Microsoft Sans Serif" panose="020B0604020202020204" pitchFamily="34" charset="0"/>
              <a:cs typeface="Microsoft Sans Serif" panose="020B0604020202020204" pitchFamily="34" charset="0"/>
            </a:endParaRPr>
          </a:p>
        </p:txBody>
      </p:sp>
      <p:sp>
        <p:nvSpPr>
          <p:cNvPr id="5" name="Content Placeholder 1"/>
          <p:cNvSpPr>
            <a:spLocks noGrp="1"/>
          </p:cNvSpPr>
          <p:nvPr>
            <p:ph idx="1"/>
          </p:nvPr>
        </p:nvSpPr>
        <p:spPr>
          <a:xfrm>
            <a:off x="457200" y="1981200"/>
            <a:ext cx="8229600" cy="3962400"/>
          </a:xfrm>
        </p:spPr>
        <p:txBody>
          <a:bodyPr/>
          <a:lstStyle/>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Toxicology test to determine NOEL (300,000 ng/d).</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Safety factor - 100</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Allowable Daily Intake (ADI) = 3000 ng/d</a:t>
            </a:r>
          </a:p>
          <a:p>
            <a:pPr marL="514350" indent="-514350">
              <a:buFont typeface="+mj-lt"/>
              <a:buAutoNum type="arabicPeriod"/>
            </a:pPr>
            <a:r>
              <a:rPr lang="en-US" sz="2600" dirty="0" smtClean="0">
                <a:latin typeface="Microsoft Sans Serif" panose="020B0604020202020204" pitchFamily="34" charset="0"/>
                <a:cs typeface="Microsoft Sans Serif" panose="020B0604020202020204" pitchFamily="34" charset="0"/>
              </a:rPr>
              <a:t>Requires consumption of 50-66 lbs. beef/d to exceed ADI.</a:t>
            </a:r>
            <a:endParaRPr lang="en-US" sz="26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462767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457194" y="1008063"/>
            <a:ext cx="8229600" cy="762000"/>
          </a:xfrm>
        </p:spPr>
        <p:txBody>
          <a:bodyPr/>
          <a:lstStyle/>
          <a:p>
            <a:r>
              <a:rPr lang="en-US" altLang="en-US" dirty="0">
                <a:latin typeface="Microsoft Sans Serif" panose="020B0604020202020204" pitchFamily="34" charset="0"/>
                <a:cs typeface="Microsoft Sans Serif" panose="020B0604020202020204" pitchFamily="34" charset="0"/>
              </a:rPr>
              <a:t>Mode of Delivery</a:t>
            </a:r>
            <a:endParaRPr lang="en-US" dirty="0">
              <a:latin typeface="Microsoft Sans Serif" panose="020B0604020202020204" pitchFamily="34" charset="0"/>
              <a:cs typeface="Microsoft Sans Serif" panose="020B0604020202020204" pitchFamily="34" charset="0"/>
            </a:endParaRPr>
          </a:p>
        </p:txBody>
      </p:sp>
      <p:sp>
        <p:nvSpPr>
          <p:cNvPr id="5" name="Content Placeholder 1"/>
          <p:cNvSpPr>
            <a:spLocks noGrp="1"/>
          </p:cNvSpPr>
          <p:nvPr>
            <p:ph idx="1"/>
          </p:nvPr>
        </p:nvSpPr>
        <p:spPr>
          <a:xfrm>
            <a:off x="457200" y="1981200"/>
            <a:ext cx="8229600" cy="3962400"/>
          </a:xfrm>
        </p:spPr>
        <p:txBody>
          <a:bodyPr/>
          <a:lstStyle/>
          <a:p>
            <a:r>
              <a:rPr lang="en-US" altLang="en-US" sz="2800" dirty="0">
                <a:latin typeface="Microsoft Sans Serif" panose="020B0604020202020204" pitchFamily="34" charset="0"/>
                <a:cs typeface="Microsoft Sans Serif" panose="020B0604020202020204" pitchFamily="34" charset="0"/>
              </a:rPr>
              <a:t>Hormones are compressed into carrying matrices to produce a pellet or implant</a:t>
            </a:r>
          </a:p>
          <a:p>
            <a:pPr>
              <a:buFont typeface="Wingdings" pitchFamily="2" charset="2"/>
              <a:buNone/>
            </a:pPr>
            <a:endParaRPr lang="en-US" altLang="en-US" sz="2800" dirty="0">
              <a:latin typeface="Microsoft Sans Serif" panose="020B0604020202020204" pitchFamily="34" charset="0"/>
              <a:cs typeface="Microsoft Sans Serif" panose="020B0604020202020204" pitchFamily="34" charset="0"/>
            </a:endParaRPr>
          </a:p>
          <a:p>
            <a:r>
              <a:rPr lang="en-US" altLang="en-US" sz="2800" dirty="0">
                <a:latin typeface="Microsoft Sans Serif" panose="020B0604020202020204" pitchFamily="34" charset="0"/>
                <a:cs typeface="Microsoft Sans Serif" panose="020B0604020202020204" pitchFamily="34" charset="0"/>
              </a:rPr>
              <a:t>Hormone is </a:t>
            </a:r>
            <a:r>
              <a:rPr lang="en-US" altLang="en-US" sz="2800" dirty="0" smtClean="0">
                <a:latin typeface="Microsoft Sans Serif" panose="020B0604020202020204" pitchFamily="34" charset="0"/>
                <a:cs typeface="Microsoft Sans Serif" panose="020B0604020202020204" pitchFamily="34" charset="0"/>
              </a:rPr>
              <a:t>released</a:t>
            </a:r>
          </a:p>
          <a:p>
            <a:pPr>
              <a:buFont typeface="Wingdings" pitchFamily="2" charset="2"/>
              <a:buNone/>
            </a:pPr>
            <a:r>
              <a:rPr lang="en-US" altLang="en-US" sz="2800" dirty="0" smtClean="0">
                <a:latin typeface="Microsoft Sans Serif" panose="020B0604020202020204" pitchFamily="34" charset="0"/>
                <a:cs typeface="Microsoft Sans Serif" panose="020B0604020202020204" pitchFamily="34" charset="0"/>
              </a:rPr>
              <a:t>over 60 to 200 days</a:t>
            </a:r>
          </a:p>
          <a:p>
            <a:pPr marL="514350" indent="-514350">
              <a:buFont typeface="+mj-lt"/>
              <a:buAutoNum type="arabicPeriod"/>
            </a:pPr>
            <a:endParaRPr lang="en-US" sz="2600" dirty="0">
              <a:latin typeface="Microsoft Sans Serif" panose="020B0604020202020204" pitchFamily="34" charset="0"/>
              <a:cs typeface="Microsoft Sans Serif" panose="020B0604020202020204" pitchFamily="34" charset="0"/>
            </a:endParaRPr>
          </a:p>
        </p:txBody>
      </p:sp>
      <p:pic>
        <p:nvPicPr>
          <p:cNvPr id="6" name="Picture 4" descr="Implan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24250"/>
            <a:ext cx="38354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00044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620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itle 2"/>
          <p:cNvSpPr>
            <a:spLocks noGrp="1"/>
          </p:cNvSpPr>
          <p:nvPr>
            <p:ph type="title"/>
          </p:nvPr>
        </p:nvSpPr>
        <p:spPr>
          <a:xfrm>
            <a:off x="457194" y="1008063"/>
            <a:ext cx="8229600" cy="762000"/>
          </a:xfrm>
        </p:spPr>
        <p:txBody>
          <a:bodyPr/>
          <a:lstStyle/>
          <a:p>
            <a:r>
              <a:rPr lang="en-US" altLang="en-US" sz="3200" dirty="0">
                <a:effectLst>
                  <a:outerShdw blurRad="38100" dist="38100" dir="2700000" algn="tl">
                    <a:srgbClr val="C0C0C0"/>
                  </a:outerShdw>
                </a:effectLst>
                <a:latin typeface="MS Reference Sans Serif" pitchFamily="34" charset="0"/>
              </a:rPr>
              <a:t>Effect of implant on final weight adjusted to 28% empty body fat </a:t>
            </a:r>
            <a:endParaRPr lang="en-US" sz="3200" dirty="0">
              <a:latin typeface="Microsoft Sans Serif" panose="020B0604020202020204" pitchFamily="34" charset="0"/>
              <a:cs typeface="Microsoft Sans Serif" panose="020B0604020202020204" pitchFamily="34" charset="0"/>
            </a:endParaRPr>
          </a:p>
        </p:txBody>
      </p:sp>
      <p:pic>
        <p:nvPicPr>
          <p:cNvPr id="6"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590800"/>
            <a:ext cx="10270190" cy="3843936"/>
          </a:xfrm>
          <a:noFill/>
          <a:ln/>
        </p:spPr>
      </p:pic>
    </p:spTree>
    <p:extLst>
      <p:ext uri="{BB962C8B-B14F-4D97-AF65-F5344CB8AC3E}">
        <p14:creationId xmlns:p14="http://schemas.microsoft.com/office/powerpoint/2010/main" val="414807582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7" y="-42863"/>
            <a:ext cx="9144007"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194" y="2057400"/>
            <a:ext cx="8458206" cy="4267200"/>
          </a:xfrm>
        </p:spPr>
        <p:txBody>
          <a:bodyPr/>
          <a:lstStyle/>
          <a:p>
            <a:r>
              <a:rPr lang="en-US" sz="2800" dirty="0" smtClean="0">
                <a:latin typeface="Microsoft Sans Serif" panose="020B0604020202020204" pitchFamily="34" charset="0"/>
                <a:cs typeface="Microsoft Sans Serif" panose="020B0604020202020204" pitchFamily="34" charset="0"/>
              </a:rPr>
              <a:t>Effect of diet on presence of E. coli 0157-H7</a:t>
            </a:r>
          </a:p>
          <a:p>
            <a:pPr lvl="1"/>
            <a:r>
              <a:rPr lang="en-US" sz="2400" dirty="0" smtClean="0">
                <a:latin typeface="Microsoft Sans Serif" panose="020B0604020202020204" pitchFamily="34" charset="0"/>
                <a:cs typeface="Microsoft Sans Serif" panose="020B0604020202020204" pitchFamily="34" charset="0"/>
              </a:rPr>
              <a:t>Increasing hay </a:t>
            </a:r>
            <a:r>
              <a:rPr lang="en-US" sz="2400" i="1" dirty="0" smtClean="0">
                <a:latin typeface="Microsoft Sans Serif" panose="020B0604020202020204" pitchFamily="34" charset="0"/>
                <a:cs typeface="Microsoft Sans Serif" panose="020B0604020202020204" pitchFamily="34" charset="0"/>
              </a:rPr>
              <a:t>(2000 </a:t>
            </a:r>
            <a:r>
              <a:rPr lang="en-US" sz="2400" i="1" dirty="0">
                <a:latin typeface="Microsoft Sans Serif" panose="020B0604020202020204" pitchFamily="34" charset="0"/>
                <a:cs typeface="Microsoft Sans Serif" panose="020B0604020202020204" pitchFamily="34" charset="0"/>
              </a:rPr>
              <a:t>J Dairy </a:t>
            </a:r>
            <a:r>
              <a:rPr lang="en-US" sz="2400" i="1" dirty="0" smtClean="0">
                <a:latin typeface="Microsoft Sans Serif" panose="020B0604020202020204" pitchFamily="34" charset="0"/>
                <a:cs typeface="Microsoft Sans Serif" panose="020B0604020202020204" pitchFamily="34" charset="0"/>
              </a:rPr>
              <a:t>Sci. 83:863–873)</a:t>
            </a:r>
          </a:p>
          <a:p>
            <a:pPr lvl="1"/>
            <a:r>
              <a:rPr lang="en-US" sz="2400" dirty="0" smtClean="0">
                <a:latin typeface="Microsoft Sans Serif" panose="020B0604020202020204" pitchFamily="34" charset="0"/>
                <a:cs typeface="Microsoft Sans Serif" panose="020B0604020202020204" pitchFamily="34" charset="0"/>
              </a:rPr>
              <a:t>Wet distillers grains </a:t>
            </a:r>
            <a:r>
              <a:rPr lang="en-US" sz="2400" i="1" dirty="0" smtClean="0">
                <a:latin typeface="Microsoft Sans Serif" panose="020B0604020202020204" pitchFamily="34" charset="0"/>
                <a:cs typeface="Microsoft Sans Serif" panose="020B0604020202020204" pitchFamily="34" charset="0"/>
              </a:rPr>
              <a:t>(2009 J</a:t>
            </a:r>
            <a:r>
              <a:rPr lang="en-US" sz="2400" i="1" dirty="0">
                <a:latin typeface="Microsoft Sans Serif" panose="020B0604020202020204" pitchFamily="34" charset="0"/>
                <a:cs typeface="Microsoft Sans Serif" panose="020B0604020202020204" pitchFamily="34" charset="0"/>
              </a:rPr>
              <a:t>. Food Prot., Vol. 72, No. </a:t>
            </a:r>
            <a:r>
              <a:rPr lang="en-US" sz="2400" i="1" dirty="0" smtClean="0">
                <a:latin typeface="Microsoft Sans Serif" panose="020B0604020202020204" pitchFamily="34" charset="0"/>
                <a:cs typeface="Microsoft Sans Serif" panose="020B0604020202020204" pitchFamily="34" charset="0"/>
              </a:rPr>
              <a:t>8)</a:t>
            </a:r>
            <a:endParaRPr lang="en-US" sz="2400" i="1" dirty="0">
              <a:latin typeface="Microsoft Sans Serif" panose="020B0604020202020204" pitchFamily="34" charset="0"/>
              <a:cs typeface="Microsoft Sans Serif" panose="020B0604020202020204" pitchFamily="34" charset="0"/>
            </a:endParaRPr>
          </a:p>
          <a:p>
            <a:pPr lvl="1"/>
            <a:endParaRPr lang="en-US" sz="2400" dirty="0" smtClean="0">
              <a:latin typeface="Microsoft Sans Serif" panose="020B0604020202020204" pitchFamily="34" charset="0"/>
              <a:cs typeface="Microsoft Sans Serif" panose="020B0604020202020204" pitchFamily="34" charset="0"/>
            </a:endParaRPr>
          </a:p>
          <a:p>
            <a:r>
              <a:rPr lang="en-US" sz="2800" dirty="0" smtClean="0">
                <a:latin typeface="Microsoft Sans Serif" panose="020B0604020202020204" pitchFamily="34" charset="0"/>
                <a:cs typeface="Microsoft Sans Serif" panose="020B0604020202020204" pitchFamily="34" charset="0"/>
              </a:rPr>
              <a:t>No difference in percentage of E. coli 0157-H7 or Salmonella between grass or grain finished beef</a:t>
            </a:r>
          </a:p>
          <a:p>
            <a:pPr lvl="1"/>
            <a:r>
              <a:rPr lang="en-US" sz="2400" i="1" dirty="0" smtClean="0">
                <a:latin typeface="Microsoft Sans Serif" panose="020B0604020202020204" pitchFamily="34" charset="0"/>
                <a:cs typeface="Microsoft Sans Serif" panose="020B0604020202020204" pitchFamily="34" charset="0"/>
              </a:rPr>
              <a:t>(2010. Foodborne </a:t>
            </a:r>
            <a:r>
              <a:rPr lang="en-US" sz="2400" i="1" dirty="0">
                <a:latin typeface="Microsoft Sans Serif" panose="020B0604020202020204" pitchFamily="34" charset="0"/>
                <a:cs typeface="Microsoft Sans Serif" panose="020B0604020202020204" pitchFamily="34" charset="0"/>
              </a:rPr>
              <a:t>Pathogens and Disease. </a:t>
            </a:r>
            <a:r>
              <a:rPr lang="en-US" sz="2400" i="1" dirty="0" smtClean="0">
                <a:latin typeface="Microsoft Sans Serif" panose="020B0604020202020204" pitchFamily="34" charset="0"/>
                <a:cs typeface="Microsoft Sans Serif" panose="020B0604020202020204" pitchFamily="34" charset="0"/>
              </a:rPr>
              <a:t>7(11</a:t>
            </a:r>
            <a:r>
              <a:rPr lang="en-US" sz="2400" i="1" dirty="0">
                <a:latin typeface="Microsoft Sans Serif" panose="020B0604020202020204" pitchFamily="34" charset="0"/>
                <a:cs typeface="Microsoft Sans Serif" panose="020B0604020202020204" pitchFamily="34" charset="0"/>
              </a:rPr>
              <a:t>): </a:t>
            </a:r>
            <a:r>
              <a:rPr lang="en-US" sz="2400" i="1" dirty="0" smtClean="0">
                <a:latin typeface="Microsoft Sans Serif" panose="020B0604020202020204" pitchFamily="34" charset="0"/>
                <a:cs typeface="Microsoft Sans Serif" panose="020B0604020202020204" pitchFamily="34" charset="0"/>
              </a:rPr>
              <a:t>1331-1336</a:t>
            </a:r>
            <a:r>
              <a:rPr lang="en-US" sz="2400" i="1" dirty="0">
                <a:latin typeface="Microsoft Sans Serif" panose="020B0604020202020204" pitchFamily="34" charset="0"/>
                <a:cs typeface="Microsoft Sans Serif" panose="020B0604020202020204" pitchFamily="34" charset="0"/>
              </a:rPr>
              <a:t>)</a:t>
            </a:r>
            <a:endParaRPr lang="en-US" sz="2400" i="1" dirty="0" smtClean="0">
              <a:latin typeface="Microsoft Sans Serif" panose="020B0604020202020204" pitchFamily="34" charset="0"/>
              <a:cs typeface="Microsoft Sans Serif" panose="020B0604020202020204" pitchFamily="34" charset="0"/>
            </a:endParaRPr>
          </a:p>
          <a:p>
            <a:pPr marL="0" indent="0">
              <a:buNone/>
            </a:pPr>
            <a:endParaRPr lang="en-US" sz="2800" dirty="0">
              <a:latin typeface="Microsoft Sans Serif" panose="020B0604020202020204" pitchFamily="34" charset="0"/>
              <a:cs typeface="Microsoft Sans Serif" panose="020B0604020202020204" pitchFamily="34" charset="0"/>
            </a:endParaRPr>
          </a:p>
          <a:p>
            <a:endParaRPr lang="en-US" sz="28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6" cy="762000"/>
          </a:xfrm>
        </p:spPr>
        <p:txBody>
          <a:bodyPr/>
          <a:lstStyle/>
          <a:p>
            <a:r>
              <a:rPr lang="en-US" dirty="0" smtClean="0">
                <a:latin typeface="Microsoft Sans Serif" panose="020B0604020202020204" pitchFamily="34" charset="0"/>
                <a:cs typeface="Microsoft Sans Serif" panose="020B0604020202020204" pitchFamily="34" charset="0"/>
              </a:rPr>
              <a:t>Nutrition-what is safe to feed?</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4638659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3152" r="18588" b="6676"/>
          <a:stretch>
            <a:fillRect/>
          </a:stretch>
        </p:blipFill>
        <p:spPr bwMode="auto">
          <a:xfrm>
            <a:off x="-7" y="-42863"/>
            <a:ext cx="9144007"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200" y="1676400"/>
            <a:ext cx="8458206" cy="4267200"/>
          </a:xfrm>
        </p:spPr>
        <p:txBody>
          <a:bodyPr/>
          <a:lstStyle/>
          <a:p>
            <a:pPr lvl="0"/>
            <a:r>
              <a:rPr lang="en-US" sz="2400" i="1" dirty="0"/>
              <a:t>Escherichia coli</a:t>
            </a:r>
            <a:r>
              <a:rPr lang="en-US" sz="2400" dirty="0"/>
              <a:t> O157-H7 infection has declined to the 2010 national health objective target of ≤1 case per 100,000.</a:t>
            </a:r>
          </a:p>
          <a:p>
            <a:pPr lvl="0"/>
            <a:r>
              <a:rPr lang="en-US" sz="2400" i="1" dirty="0"/>
              <a:t>Salmonella</a:t>
            </a:r>
            <a:r>
              <a:rPr lang="en-US" sz="2400" dirty="0"/>
              <a:t> infections, which cause the largest numbers of illnesses, hospitalizations, and deaths, have not declined during the past decade.</a:t>
            </a:r>
          </a:p>
          <a:p>
            <a:pPr lvl="0"/>
            <a:r>
              <a:rPr lang="en-US" sz="2400" i="1" dirty="0"/>
              <a:t>Salmonella</a:t>
            </a:r>
            <a:r>
              <a:rPr lang="en-US" sz="2400" dirty="0"/>
              <a:t> infections can be prevented using approaches similar to those that were successful in reducing E coli O157-H7: </a:t>
            </a:r>
          </a:p>
          <a:p>
            <a:pPr lvl="1"/>
            <a:r>
              <a:rPr lang="en-US" sz="2000" dirty="0" smtClean="0"/>
              <a:t>Monitoring </a:t>
            </a:r>
            <a:r>
              <a:rPr lang="en-US" sz="2000" dirty="0"/>
              <a:t>food </a:t>
            </a:r>
            <a:r>
              <a:rPr lang="en-US" sz="2000" dirty="0" smtClean="0"/>
              <a:t>production.</a:t>
            </a:r>
          </a:p>
          <a:p>
            <a:pPr lvl="1"/>
            <a:r>
              <a:rPr lang="en-US" sz="2000" dirty="0" smtClean="0"/>
              <a:t>Preventing </a:t>
            </a:r>
            <a:r>
              <a:rPr lang="en-US" sz="2000" dirty="0"/>
              <a:t>food contamination. (food </a:t>
            </a:r>
            <a:r>
              <a:rPr lang="en-US" sz="2000" dirty="0" smtClean="0"/>
              <a:t>handling)</a:t>
            </a:r>
          </a:p>
          <a:p>
            <a:pPr lvl="1"/>
            <a:r>
              <a:rPr lang="en-US" sz="2000" dirty="0"/>
              <a:t>Investigating illnesses and outbreaks. </a:t>
            </a:r>
          </a:p>
          <a:p>
            <a:pPr marL="0" indent="0">
              <a:buNone/>
            </a:pPr>
            <a:endParaRPr lang="en-US" sz="24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6" cy="762000"/>
          </a:xfrm>
        </p:spPr>
        <p:txBody>
          <a:bodyPr/>
          <a:lstStyle/>
          <a:p>
            <a:r>
              <a:rPr lang="en-US" dirty="0"/>
              <a:t>N</a:t>
            </a:r>
            <a:r>
              <a:rPr lang="en-US" dirty="0" smtClean="0"/>
              <a:t>ational </a:t>
            </a:r>
            <a:r>
              <a:rPr lang="en-US" dirty="0"/>
              <a:t>health objective </a:t>
            </a:r>
            <a:r>
              <a:rPr lang="en-US" dirty="0" smtClean="0"/>
              <a:t>target</a:t>
            </a:r>
            <a:endParaRPr lang="en-US" dirty="0">
              <a:latin typeface="Microsoft Sans Serif" panose="020B0604020202020204" pitchFamily="34" charset="0"/>
              <a:cs typeface="Microsoft Sans Serif" panose="020B0604020202020204" pitchFamily="34" charset="0"/>
            </a:endParaRPr>
          </a:p>
        </p:txBody>
      </p:sp>
      <p:sp>
        <p:nvSpPr>
          <p:cNvPr id="4" name="TextBox 3"/>
          <p:cNvSpPr txBox="1"/>
          <p:nvPr/>
        </p:nvSpPr>
        <p:spPr>
          <a:xfrm>
            <a:off x="2047234" y="6399311"/>
            <a:ext cx="5049523" cy="307777"/>
          </a:xfrm>
          <a:prstGeom prst="rect">
            <a:avLst/>
          </a:prstGeom>
          <a:noFill/>
        </p:spPr>
        <p:txBody>
          <a:bodyPr wrap="none" rtlCol="0">
            <a:spAutoFit/>
          </a:bodyPr>
          <a:lstStyle/>
          <a:p>
            <a:r>
              <a:rPr lang="en-US" sz="1400" dirty="0"/>
              <a:t>http://www.cdc.gov/mmwr/preview/mmwrhtml/mm6022a5.htm</a:t>
            </a:r>
          </a:p>
        </p:txBody>
      </p:sp>
    </p:spTree>
    <p:extLst>
      <p:ext uri="{BB962C8B-B14F-4D97-AF65-F5344CB8AC3E}">
        <p14:creationId xmlns:p14="http://schemas.microsoft.com/office/powerpoint/2010/main" val="3416144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3412" y="0"/>
            <a:ext cx="9140588" cy="15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6" descr="bad udder funnel teats"/>
          <p:cNvPicPr>
            <a:picLocks noChangeAspect="1" noChangeArrowheads="1"/>
          </p:cNvPicPr>
          <p:nvPr/>
        </p:nvPicPr>
        <p:blipFill>
          <a:blip r:embed="rId3" cstate="print"/>
          <a:srcRect/>
          <a:stretch>
            <a:fillRect/>
          </a:stretch>
        </p:blipFill>
        <p:spPr bwMode="auto">
          <a:xfrm>
            <a:off x="384418" y="1970621"/>
            <a:ext cx="1538153" cy="1305979"/>
          </a:xfrm>
          <a:prstGeom prst="rect">
            <a:avLst/>
          </a:prstGeom>
          <a:noFill/>
        </p:spPr>
      </p:pic>
      <p:pic>
        <p:nvPicPr>
          <p:cNvPr id="8" name="Picture 4" descr="028_25"/>
          <p:cNvPicPr>
            <a:picLocks noChangeAspect="1" noChangeArrowheads="1"/>
          </p:cNvPicPr>
          <p:nvPr/>
        </p:nvPicPr>
        <p:blipFill>
          <a:blip r:embed="rId4" cstate="print"/>
          <a:srcRect/>
          <a:stretch>
            <a:fillRect/>
          </a:stretch>
        </p:blipFill>
        <p:spPr>
          <a:xfrm>
            <a:off x="384419" y="3634380"/>
            <a:ext cx="1859310" cy="1326534"/>
          </a:xfrm>
          <a:prstGeom prst="rect">
            <a:avLst/>
          </a:prstGeom>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84418" y="5257800"/>
            <a:ext cx="1668751" cy="1251563"/>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368654651"/>
              </p:ext>
            </p:extLst>
          </p:nvPr>
        </p:nvGraphicFramePr>
        <p:xfrm>
          <a:off x="2451165" y="1508542"/>
          <a:ext cx="5679836" cy="83248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320258">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In wt.,</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lb.</a:t>
                      </a:r>
                      <a:endParaRPr lang="en-US" sz="18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Out wt.,</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lb.</a:t>
                      </a:r>
                    </a:p>
                  </a:txBody>
                  <a:tcPr marL="9525" marR="9525" marT="9525" marB="0" anchor="b"/>
                </a:tc>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Avg.,</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lb.</a:t>
                      </a:r>
                      <a:endParaRPr lang="en-US" sz="18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1" i="0" u="none" strike="noStrike" dirty="0">
                          <a:solidFill>
                            <a:srgbClr val="000000"/>
                          </a:solidFill>
                          <a:effectLst/>
                          <a:latin typeface="Microsoft Sans Serif" panose="020B0604020202020204" pitchFamily="34" charset="0"/>
                          <a:cs typeface="Microsoft Sans Serif" panose="020B0604020202020204" pitchFamily="34" charset="0"/>
                        </a:rPr>
                        <a:t>DOF</a:t>
                      </a:r>
                    </a:p>
                  </a:txBody>
                  <a:tcPr marL="9525" marR="9525" marT="9525" marB="0" anchor="b"/>
                </a:tc>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DMI,</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lb./d</a:t>
                      </a:r>
                      <a:endParaRPr lang="en-US" sz="18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TDMI,</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lb.</a:t>
                      </a:r>
                      <a:endParaRPr lang="en-US" sz="18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a:t>
                      </a:r>
                    </a:p>
                    <a:p>
                      <a:pPr algn="ctr" fontAlgn="b"/>
                      <a:r>
                        <a:rPr lang="en-US" sz="1800" b="1" i="0" u="none" strike="noStrike" dirty="0" smtClean="0">
                          <a:solidFill>
                            <a:srgbClr val="000000"/>
                          </a:solidFill>
                          <a:effectLst/>
                          <a:latin typeface="Microsoft Sans Serif" panose="020B0604020202020204" pitchFamily="34" charset="0"/>
                          <a:cs typeface="Microsoft Sans Serif" panose="020B0604020202020204" pitchFamily="34" charset="0"/>
                        </a:rPr>
                        <a:t>Forage</a:t>
                      </a:r>
                      <a:endParaRPr lang="en-US" sz="18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600" b="1" i="0" u="none" strike="noStrike" dirty="0" err="1" smtClean="0">
                          <a:solidFill>
                            <a:srgbClr val="000000"/>
                          </a:solidFill>
                          <a:effectLst/>
                          <a:latin typeface="Microsoft Sans Serif" panose="020B0604020202020204" pitchFamily="34" charset="0"/>
                          <a:cs typeface="Microsoft Sans Serif" panose="020B0604020202020204" pitchFamily="34" charset="0"/>
                        </a:rPr>
                        <a:t>ForageDMI</a:t>
                      </a:r>
                      <a:r>
                        <a:rPr lang="en-US" sz="1600" b="1" i="0" u="none" strike="noStrike" dirty="0" smtClean="0">
                          <a:solidFill>
                            <a:srgbClr val="000000"/>
                          </a:solidFill>
                          <a:effectLst/>
                          <a:latin typeface="Microsoft Sans Serif" panose="020B0604020202020204" pitchFamily="34" charset="0"/>
                          <a:cs typeface="Microsoft Sans Serif" panose="020B0604020202020204" pitchFamily="34" charset="0"/>
                        </a:rPr>
                        <a:t>, lb.</a:t>
                      </a:r>
                      <a:endParaRPr lang="en-US" sz="1600" b="1"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23664435"/>
              </p:ext>
            </p:extLst>
          </p:nvPr>
        </p:nvGraphicFramePr>
        <p:xfrm>
          <a:off x="2473564" y="2930856"/>
          <a:ext cx="5679836" cy="28384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142662">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80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500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290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191</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6.4</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1218</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100%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1218</a:t>
                      </a:r>
                    </a:p>
                  </a:txBody>
                  <a:tcPr marL="9525" marR="9525" marT="9525" marB="0" anchor="b"/>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70783871"/>
              </p:ext>
            </p:extLst>
          </p:nvPr>
        </p:nvGraphicFramePr>
        <p:xfrm>
          <a:off x="2470499" y="4118327"/>
          <a:ext cx="5679836" cy="28384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142662">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500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800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650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14.3</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2145</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1073</a:t>
                      </a:r>
                    </a:p>
                  </a:txBody>
                  <a:tcPr marL="9525" marR="9525" marT="9525" marB="0" anchor="b"/>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039305867"/>
              </p:ext>
            </p:extLst>
          </p:nvPr>
        </p:nvGraphicFramePr>
        <p:xfrm>
          <a:off x="2470499" y="5719650"/>
          <a:ext cx="5679836" cy="28384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142662">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800</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1350</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1075</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157</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23.7</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3716</a:t>
                      </a:r>
                    </a:p>
                  </a:txBody>
                  <a:tcPr marL="9525" marR="9525" marT="9525" marB="0" anchor="b"/>
                </a:tc>
                <a:tc>
                  <a:txBody>
                    <a:bodyPr/>
                    <a:lstStyle/>
                    <a:p>
                      <a:pPr algn="ctr" fontAlgn="b"/>
                      <a:r>
                        <a:rPr lang="en-US" sz="1800" b="0" i="0" u="none" strike="noStrike">
                          <a:solidFill>
                            <a:srgbClr val="000000"/>
                          </a:solidFill>
                          <a:effectLst/>
                          <a:latin typeface="Microsoft Sans Serif" panose="020B0604020202020204" pitchFamily="34" charset="0"/>
                          <a:cs typeface="Microsoft Sans Serif" panose="020B0604020202020204" pitchFamily="34" charset="0"/>
                        </a:rPr>
                        <a:t>25%</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929</a:t>
                      </a:r>
                    </a:p>
                  </a:txBody>
                  <a:tcPr marL="9525" marR="9525" marT="9525" marB="0" anchor="b"/>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60309591"/>
              </p:ext>
            </p:extLst>
          </p:nvPr>
        </p:nvGraphicFramePr>
        <p:xfrm>
          <a:off x="2466626" y="6384224"/>
          <a:ext cx="5679836" cy="28384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142662">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Total</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18723</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c>
                  <a:txBody>
                    <a:bodyPr/>
                    <a:lstStyle/>
                    <a:p>
                      <a:pPr algn="ctr" fontAlgn="b"/>
                      <a:r>
                        <a:rPr lang="en-US" sz="1800" b="0" i="0" u="none" strike="noStrike" dirty="0" smtClean="0">
                          <a:solidFill>
                            <a:srgbClr val="000000"/>
                          </a:solidFill>
                          <a:effectLst/>
                          <a:latin typeface="Microsoft Sans Serif" panose="020B0604020202020204" pitchFamily="34" charset="0"/>
                          <a:cs typeface="Microsoft Sans Serif" panose="020B0604020202020204" pitchFamily="34" charset="0"/>
                        </a:rPr>
                        <a:t>14281</a:t>
                      </a:r>
                      <a:endParaRPr lang="en-US" sz="1800" b="0" i="0" u="none" strike="noStrike" dirty="0">
                        <a:solidFill>
                          <a:srgbClr val="000000"/>
                        </a:solidFill>
                        <a:effectLst/>
                        <a:latin typeface="Microsoft Sans Serif" panose="020B0604020202020204" pitchFamily="34" charset="0"/>
                        <a:cs typeface="Microsoft Sans Serif" panose="020B0604020202020204" pitchFamily="34" charset="0"/>
                      </a:endParaRPr>
                    </a:p>
                  </a:txBody>
                  <a:tcPr marL="9525" marR="9525" marT="9525" marB="0" anchor="b"/>
                </a:tc>
              </a:tr>
            </a:tbl>
          </a:graphicData>
        </a:graphic>
      </p:graphicFrame>
      <p:sp>
        <p:nvSpPr>
          <p:cNvPr id="13" name="TextBox 12"/>
          <p:cNvSpPr txBox="1"/>
          <p:nvPr/>
        </p:nvSpPr>
        <p:spPr>
          <a:xfrm rot="20228112">
            <a:off x="3868722" y="3156299"/>
            <a:ext cx="3203523" cy="1569660"/>
          </a:xfrm>
          <a:prstGeom prst="rect">
            <a:avLst/>
          </a:prstGeom>
          <a:noFill/>
        </p:spPr>
        <p:txBody>
          <a:bodyPr wrap="square" rtlCol="0">
            <a:spAutoFit/>
          </a:bodyPr>
          <a:lstStyle/>
          <a:p>
            <a:r>
              <a:rPr lang="en-US" sz="4800" dirty="0" smtClean="0">
                <a:latin typeface="Microsoft Sans Serif" panose="020B0604020202020204" pitchFamily="34" charset="0"/>
                <a:cs typeface="Microsoft Sans Serif" panose="020B0604020202020204" pitchFamily="34" charset="0"/>
              </a:rPr>
              <a:t>76% forage</a:t>
            </a:r>
            <a:endParaRPr lang="en-US" sz="4800" dirty="0">
              <a:latin typeface="Microsoft Sans Serif" panose="020B0604020202020204" pitchFamily="34" charset="0"/>
              <a:cs typeface="Microsoft Sans Serif" panose="020B0604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118009281"/>
              </p:ext>
            </p:extLst>
          </p:nvPr>
        </p:nvGraphicFramePr>
        <p:xfrm>
          <a:off x="2438400" y="2473656"/>
          <a:ext cx="5679836" cy="283845"/>
        </p:xfrm>
        <a:graphic>
          <a:graphicData uri="http://schemas.openxmlformats.org/drawingml/2006/table">
            <a:tbl>
              <a:tblPr firstRow="1" bandRow="1">
                <a:tableStyleId>{5C22544A-7EE6-4342-B048-85BDC9FD1C3A}</a:tableStyleId>
              </a:tblPr>
              <a:tblGrid>
                <a:gridCol w="707775"/>
                <a:gridCol w="679166"/>
                <a:gridCol w="679166"/>
                <a:gridCol w="679166"/>
                <a:gridCol w="679166"/>
                <a:gridCol w="679166"/>
                <a:gridCol w="897065"/>
                <a:gridCol w="679166"/>
              </a:tblGrid>
              <a:tr h="142662">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1450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1450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1450</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365</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31.9</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11644</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95%</a:t>
                      </a:r>
                    </a:p>
                  </a:txBody>
                  <a:tcPr marL="9525" marR="9525" marT="9525" marB="0" anchor="b"/>
                </a:tc>
                <a:tc>
                  <a:txBody>
                    <a:bodyPr/>
                    <a:lstStyle/>
                    <a:p>
                      <a:pPr algn="ctr" fontAlgn="b"/>
                      <a:r>
                        <a:rPr lang="en-US" sz="1800" b="0" i="0" u="none" strike="noStrike" dirty="0">
                          <a:solidFill>
                            <a:srgbClr val="000000"/>
                          </a:solidFill>
                          <a:effectLst/>
                          <a:latin typeface="Microsoft Sans Serif" panose="020B0604020202020204" pitchFamily="34" charset="0"/>
                          <a:cs typeface="Microsoft Sans Serif" panose="020B0604020202020204" pitchFamily="34" charset="0"/>
                        </a:rPr>
                        <a:t>11061</a:t>
                      </a:r>
                    </a:p>
                  </a:txBody>
                  <a:tcPr marL="9525" marR="9525" marT="9525" marB="0" anchor="b"/>
                </a:tc>
              </a:tr>
            </a:tbl>
          </a:graphicData>
        </a:graphic>
      </p:graphicFrame>
      <p:sp>
        <p:nvSpPr>
          <p:cNvPr id="21" name="TextBox 20"/>
          <p:cNvSpPr txBox="1"/>
          <p:nvPr/>
        </p:nvSpPr>
        <p:spPr>
          <a:xfrm>
            <a:off x="2722879" y="781190"/>
            <a:ext cx="3701654" cy="584775"/>
          </a:xfrm>
          <a:prstGeom prst="rect">
            <a:avLst/>
          </a:prstGeom>
          <a:noFill/>
        </p:spPr>
        <p:txBody>
          <a:bodyPr wrap="none" rtlCol="0">
            <a:spAutoFit/>
          </a:bodyPr>
          <a:lstStyle/>
          <a:p>
            <a:r>
              <a:rPr lang="en-US" sz="3200" dirty="0" smtClean="0">
                <a:latin typeface="Microsoft Sans Serif" panose="020B0604020202020204" pitchFamily="34" charset="0"/>
                <a:cs typeface="Microsoft Sans Serif" panose="020B0604020202020204" pitchFamily="34" charset="0"/>
              </a:rPr>
              <a:t>What do cattle eat?</a:t>
            </a:r>
            <a:endParaRPr lang="en-US" sz="32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41496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Content Placeholder 1"/>
          <p:cNvSpPr>
            <a:spLocks noGrp="1"/>
          </p:cNvSpPr>
          <p:nvPr>
            <p:ph idx="1"/>
          </p:nvPr>
        </p:nvSpPr>
        <p:spPr>
          <a:xfrm>
            <a:off x="457200" y="1600200"/>
            <a:ext cx="8229600" cy="5029200"/>
          </a:xfrm>
        </p:spPr>
        <p:txBody>
          <a:bodyPr/>
          <a:lstStyle/>
          <a:p>
            <a:r>
              <a:rPr lang="en-US" sz="2100" dirty="0"/>
              <a:t>More on beef nutrition </a:t>
            </a:r>
            <a:r>
              <a:rPr lang="en-US" sz="2100" u="sng" dirty="0">
                <a:hlinkClick r:id="rId3"/>
              </a:rPr>
              <a:t>http://beefnutrition.org/</a:t>
            </a:r>
            <a:endParaRPr lang="en-US" sz="2100" dirty="0"/>
          </a:p>
          <a:p>
            <a:r>
              <a:rPr lang="en-US" sz="2100" dirty="0"/>
              <a:t>Beef in a heart healthy diet </a:t>
            </a:r>
            <a:r>
              <a:rPr lang="en-US" sz="2100" u="sng" dirty="0">
                <a:hlinkClick r:id="rId4"/>
              </a:rPr>
              <a:t>http://www.beefnutrition.org/beefandhearthealth.aspx</a:t>
            </a:r>
            <a:endParaRPr lang="en-US" sz="2100" dirty="0"/>
          </a:p>
          <a:p>
            <a:r>
              <a:rPr lang="en-US" sz="2100" dirty="0"/>
              <a:t>Farm to Fork - grass-fed vs grain-fed </a:t>
            </a:r>
            <a:r>
              <a:rPr lang="en-US" sz="2100" u="sng" dirty="0">
                <a:hlinkClick r:id="rId5"/>
              </a:rPr>
              <a:t>http://www.beefnutrition.org/farmtofork.aspx</a:t>
            </a:r>
            <a:endParaRPr lang="en-US" sz="2100" dirty="0"/>
          </a:p>
          <a:p>
            <a:r>
              <a:rPr lang="en-US" sz="2100" dirty="0"/>
              <a:t>Antibiotics and Food Safety </a:t>
            </a:r>
            <a:r>
              <a:rPr lang="en-US" sz="2100" u="sng" dirty="0">
                <a:hlinkClick r:id="rId6"/>
              </a:rPr>
              <a:t>http://factsaboutbeef.com/2012/09/24/are-antibiotics-in-cattle-routinely-overused-absolutely-not-strict-guidelines-ensure-antibiotics-in-cattle-are-used-safely-and-appropriately-to-prevent-control-and-treat-disease-2/</a:t>
            </a:r>
            <a:endParaRPr lang="en-US" sz="2100" dirty="0"/>
          </a:p>
          <a:p>
            <a:r>
              <a:rPr lang="en-US" sz="2100" dirty="0"/>
              <a:t>Preventing Foodborne Illness and Improving Beef Safety </a:t>
            </a:r>
            <a:r>
              <a:rPr lang="en-US" sz="2100" u="sng" dirty="0">
                <a:hlinkClick r:id="rId7"/>
              </a:rPr>
              <a:t>http://factsaboutbeef.files.wordpress.com/2013/01/preventing-foodborne-illness-and-improving-beef-safety-fact-sheet_final.pdf</a:t>
            </a:r>
            <a:endParaRPr lang="en-US" sz="2100" dirty="0"/>
          </a:p>
          <a:p>
            <a:endParaRPr lang="en-US" sz="2100" dirty="0">
              <a:latin typeface="Microsoft Sans Serif" panose="020B0604020202020204" pitchFamily="34" charset="0"/>
              <a:cs typeface="Microsoft Sans Serif" panose="020B0604020202020204" pitchFamily="34" charset="0"/>
            </a:endParaRPr>
          </a:p>
        </p:txBody>
      </p:sp>
      <p:sp>
        <p:nvSpPr>
          <p:cNvPr id="3" name="Title 2"/>
          <p:cNvSpPr>
            <a:spLocks noGrp="1"/>
          </p:cNvSpPr>
          <p:nvPr>
            <p:ph type="title"/>
          </p:nvPr>
        </p:nvSpPr>
        <p:spPr>
          <a:xfrm>
            <a:off x="457194" y="673100"/>
            <a:ext cx="8229600" cy="762000"/>
          </a:xfrm>
        </p:spPr>
        <p:txBody>
          <a:bodyPr/>
          <a:lstStyle/>
          <a:p>
            <a:r>
              <a:rPr lang="en-US" dirty="0" smtClean="0">
                <a:latin typeface="Microsoft Sans Serif" panose="020B0604020202020204" pitchFamily="34" charset="0"/>
                <a:cs typeface="Microsoft Sans Serif" panose="020B0604020202020204" pitchFamily="34" charset="0"/>
              </a:rPr>
              <a:t>Industry references</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491532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itle 3"/>
          <p:cNvSpPr>
            <a:spLocks noGrp="1"/>
          </p:cNvSpPr>
          <p:nvPr>
            <p:ph type="title"/>
          </p:nvPr>
        </p:nvSpPr>
        <p:spPr>
          <a:xfrm>
            <a:off x="457194" y="838200"/>
            <a:ext cx="8229600" cy="715962"/>
          </a:xfrm>
        </p:spPr>
        <p:txBody>
          <a:bodyPr/>
          <a:lstStyle/>
          <a:p>
            <a:r>
              <a:rPr lang="en-US" dirty="0" smtClean="0">
                <a:latin typeface="Microsoft Sans Serif" panose="020B0604020202020204" pitchFamily="34" charset="0"/>
                <a:cs typeface="Microsoft Sans Serif" panose="020B0604020202020204" pitchFamily="34" charset="0"/>
              </a:rPr>
              <a:t>Summary</a:t>
            </a:r>
            <a:endParaRPr lang="en-US" dirty="0">
              <a:latin typeface="Microsoft Sans Serif" panose="020B0604020202020204" pitchFamily="34" charset="0"/>
              <a:cs typeface="Microsoft Sans Serif" panose="020B0604020202020204" pitchFamily="34" charset="0"/>
            </a:endParaRPr>
          </a:p>
        </p:txBody>
      </p:sp>
      <p:sp>
        <p:nvSpPr>
          <p:cNvPr id="5" name="Content Placeholder 4"/>
          <p:cNvSpPr>
            <a:spLocks noGrp="1"/>
          </p:cNvSpPr>
          <p:nvPr>
            <p:ph idx="1"/>
          </p:nvPr>
        </p:nvSpPr>
        <p:spPr>
          <a:xfrm>
            <a:off x="457194" y="1389063"/>
            <a:ext cx="8229600" cy="5257800"/>
          </a:xfrm>
        </p:spPr>
        <p:txBody>
          <a:bodyPr/>
          <a:lstStyle/>
          <a:p>
            <a:r>
              <a:rPr lang="en-US" dirty="0" smtClean="0">
                <a:latin typeface="Microsoft Sans Serif" panose="020B0604020202020204" pitchFamily="34" charset="0"/>
                <a:cs typeface="Microsoft Sans Serif" panose="020B0604020202020204" pitchFamily="34" charset="0"/>
              </a:rPr>
              <a:t>Definitions</a:t>
            </a:r>
          </a:p>
          <a:p>
            <a:r>
              <a:rPr lang="en-US" dirty="0" smtClean="0">
                <a:latin typeface="Microsoft Sans Serif" panose="020B0604020202020204" pitchFamily="34" charset="0"/>
                <a:cs typeface="Microsoft Sans Serif" panose="020B0604020202020204" pitchFamily="34" charset="0"/>
              </a:rPr>
              <a:t>Use of antimicrobials</a:t>
            </a:r>
          </a:p>
          <a:p>
            <a:pPr lvl="1"/>
            <a:r>
              <a:rPr lang="en-US" sz="2400" dirty="0" smtClean="0">
                <a:latin typeface="Microsoft Sans Serif" panose="020B0604020202020204" pitchFamily="34" charset="0"/>
                <a:cs typeface="Microsoft Sans Serif" panose="020B0604020202020204" pitchFamily="34" charset="0"/>
              </a:rPr>
              <a:t>Guidance #209</a:t>
            </a:r>
          </a:p>
          <a:p>
            <a:pPr lvl="1"/>
            <a:r>
              <a:rPr lang="en-US" sz="2400" dirty="0" smtClean="0">
                <a:latin typeface="Microsoft Sans Serif" panose="020B0604020202020204" pitchFamily="34" charset="0"/>
                <a:cs typeface="Microsoft Sans Serif" panose="020B0604020202020204" pitchFamily="34" charset="0"/>
              </a:rPr>
              <a:t>Approval process</a:t>
            </a:r>
          </a:p>
          <a:p>
            <a:pPr lvl="1"/>
            <a:r>
              <a:rPr lang="en-US" sz="2400" dirty="0" smtClean="0">
                <a:latin typeface="Microsoft Sans Serif" panose="020B0604020202020204" pitchFamily="34" charset="0"/>
                <a:cs typeface="Microsoft Sans Serif" panose="020B0604020202020204" pitchFamily="34" charset="0"/>
              </a:rPr>
              <a:t>Antimicrobials used</a:t>
            </a:r>
          </a:p>
          <a:p>
            <a:pPr lvl="1"/>
            <a:r>
              <a:rPr lang="en-US" sz="2400" dirty="0" smtClean="0">
                <a:latin typeface="Microsoft Sans Serif" panose="020B0604020202020204" pitchFamily="34" charset="0"/>
                <a:cs typeface="Microsoft Sans Serif" panose="020B0604020202020204" pitchFamily="34" charset="0"/>
              </a:rPr>
              <a:t>Residues levels</a:t>
            </a:r>
          </a:p>
          <a:p>
            <a:pPr lvl="1"/>
            <a:r>
              <a:rPr lang="en-US" sz="2400" dirty="0" smtClean="0">
                <a:latin typeface="Microsoft Sans Serif" panose="020B0604020202020204" pitchFamily="34" charset="0"/>
                <a:cs typeface="Microsoft Sans Serif" panose="020B0604020202020204" pitchFamily="34" charset="0"/>
              </a:rPr>
              <a:t>Processes to assure compliance</a:t>
            </a:r>
          </a:p>
          <a:p>
            <a:r>
              <a:rPr lang="en-US" dirty="0" smtClean="0">
                <a:latin typeface="Microsoft Sans Serif" panose="020B0604020202020204" pitchFamily="34" charset="0"/>
                <a:cs typeface="Microsoft Sans Serif" panose="020B0604020202020204" pitchFamily="34" charset="0"/>
              </a:rPr>
              <a:t>Beef Quality Assurance</a:t>
            </a:r>
          </a:p>
          <a:p>
            <a:r>
              <a:rPr lang="en-US" dirty="0" smtClean="0">
                <a:latin typeface="Microsoft Sans Serif" panose="020B0604020202020204" pitchFamily="34" charset="0"/>
                <a:cs typeface="Microsoft Sans Serif" panose="020B0604020202020204" pitchFamily="34" charset="0"/>
              </a:rPr>
              <a:t>Growth promoting hormones</a:t>
            </a:r>
          </a:p>
          <a:p>
            <a:r>
              <a:rPr lang="en-US" dirty="0" smtClean="0">
                <a:latin typeface="Microsoft Sans Serif" panose="020B0604020202020204" pitchFamily="34" charset="0"/>
                <a:cs typeface="Microsoft Sans Serif" panose="020B0604020202020204" pitchFamily="34" charset="0"/>
              </a:rPr>
              <a:t>Cattle nutrition</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6037008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6"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a:xfrm>
            <a:off x="457194" y="990600"/>
            <a:ext cx="8229600" cy="1143000"/>
          </a:xfrm>
        </p:spPr>
        <p:txBody>
          <a:bodyPr/>
          <a:lstStyle/>
          <a:p>
            <a:pPr algn="l"/>
            <a:r>
              <a:rPr lang="en-US" sz="2800" dirty="0" smtClean="0">
                <a:latin typeface="Microsoft Sans Serif" panose="020B0604020202020204" pitchFamily="34" charset="0"/>
                <a:cs typeface="Microsoft Sans Serif" panose="020B0604020202020204" pitchFamily="34" charset="0"/>
              </a:rPr>
              <a:t>Antibiotics may receive approval by the FDA for these indications:</a:t>
            </a:r>
            <a:br>
              <a:rPr lang="en-US" sz="2800"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457200" y="2667000"/>
            <a:ext cx="8458206" cy="2667000"/>
          </a:xfrm>
        </p:spPr>
        <p:txBody>
          <a:bodyPr/>
          <a:lstStyle/>
          <a:p>
            <a:pPr marL="914400" lvl="1" indent="-514350">
              <a:buFont typeface="+mj-lt"/>
              <a:buAutoNum type="arabicPeriod"/>
            </a:pPr>
            <a:r>
              <a:rPr lang="en-US" dirty="0" smtClean="0">
                <a:latin typeface="Microsoft Sans Serif" panose="020B0604020202020204" pitchFamily="34" charset="0"/>
                <a:cs typeface="Microsoft Sans Serif" panose="020B0604020202020204" pitchFamily="34" charset="0"/>
              </a:rPr>
              <a:t>Treatment of disease </a:t>
            </a:r>
          </a:p>
          <a:p>
            <a:pPr marL="914400" lvl="1" indent="-514350">
              <a:buFont typeface="+mj-lt"/>
              <a:buAutoNum type="arabicPeriod"/>
            </a:pPr>
            <a:r>
              <a:rPr lang="en-US" dirty="0" smtClean="0">
                <a:latin typeface="Microsoft Sans Serif" panose="020B0604020202020204" pitchFamily="34" charset="0"/>
                <a:cs typeface="Microsoft Sans Serif" panose="020B0604020202020204" pitchFamily="34" charset="0"/>
              </a:rPr>
              <a:t>Prevention </a:t>
            </a:r>
            <a:r>
              <a:rPr lang="en-US" dirty="0">
                <a:latin typeface="Microsoft Sans Serif" panose="020B0604020202020204" pitchFamily="34" charset="0"/>
                <a:cs typeface="Microsoft Sans Serif" panose="020B0604020202020204" pitchFamily="34" charset="0"/>
              </a:rPr>
              <a:t>of disease </a:t>
            </a:r>
          </a:p>
          <a:p>
            <a:pPr marL="914400" lvl="1" indent="-514350">
              <a:buFont typeface="+mj-lt"/>
              <a:buAutoNum type="arabicPeriod"/>
            </a:pPr>
            <a:r>
              <a:rPr lang="en-US" dirty="0" smtClean="0">
                <a:latin typeface="Microsoft Sans Serif" panose="020B0604020202020204" pitchFamily="34" charset="0"/>
                <a:cs typeface="Microsoft Sans Serif" panose="020B0604020202020204" pitchFamily="34" charset="0"/>
              </a:rPr>
              <a:t>Control </a:t>
            </a:r>
            <a:r>
              <a:rPr lang="en-US" dirty="0">
                <a:latin typeface="Microsoft Sans Serif" panose="020B0604020202020204" pitchFamily="34" charset="0"/>
                <a:cs typeface="Microsoft Sans Serif" panose="020B0604020202020204" pitchFamily="34" charset="0"/>
              </a:rPr>
              <a:t>of disease </a:t>
            </a:r>
          </a:p>
          <a:p>
            <a:pPr marL="914400" lvl="1" indent="-514350">
              <a:buFont typeface="+mj-lt"/>
              <a:buAutoNum type="arabicPeriod"/>
            </a:pPr>
            <a:r>
              <a:rPr lang="en-US" dirty="0" smtClean="0">
                <a:latin typeface="Microsoft Sans Serif" panose="020B0604020202020204" pitchFamily="34" charset="0"/>
                <a:cs typeface="Microsoft Sans Serif" panose="020B0604020202020204" pitchFamily="34" charset="0"/>
              </a:rPr>
              <a:t>Improved </a:t>
            </a:r>
            <a:r>
              <a:rPr lang="en-US" dirty="0">
                <a:latin typeface="Microsoft Sans Serif" panose="020B0604020202020204" pitchFamily="34" charset="0"/>
                <a:cs typeface="Microsoft Sans Serif" panose="020B0604020202020204" pitchFamily="34" charset="0"/>
              </a:rPr>
              <a:t>feed efficiency </a:t>
            </a:r>
          </a:p>
          <a:p>
            <a:pPr marL="914400" lvl="1" indent="-514350">
              <a:buFont typeface="+mj-lt"/>
              <a:buAutoNum type="arabicPeriod"/>
            </a:pPr>
            <a:r>
              <a:rPr lang="en-US" dirty="0" smtClean="0">
                <a:latin typeface="Microsoft Sans Serif" panose="020B0604020202020204" pitchFamily="34" charset="0"/>
                <a:cs typeface="Microsoft Sans Serif" panose="020B0604020202020204" pitchFamily="34" charset="0"/>
              </a:rPr>
              <a:t>Improved </a:t>
            </a:r>
            <a:r>
              <a:rPr lang="en-US" dirty="0">
                <a:latin typeface="Microsoft Sans Serif" panose="020B0604020202020204" pitchFamily="34" charset="0"/>
                <a:cs typeface="Microsoft Sans Serif" panose="020B0604020202020204" pitchFamily="34" charset="0"/>
              </a:rPr>
              <a:t>rate of gain </a:t>
            </a:r>
          </a:p>
          <a:p>
            <a:endParaRPr lang="en-US" dirty="0">
              <a:latin typeface="Microsoft Sans Serif" panose="020B0604020202020204" pitchFamily="34" charset="0"/>
              <a:cs typeface="Microsoft Sans Serif" panose="020B0604020202020204" pitchFamily="34" charset="0"/>
            </a:endParaRPr>
          </a:p>
        </p:txBody>
      </p:sp>
      <p:sp>
        <p:nvSpPr>
          <p:cNvPr id="4" name="Right Brace 3"/>
          <p:cNvSpPr/>
          <p:nvPr/>
        </p:nvSpPr>
        <p:spPr bwMode="auto">
          <a:xfrm>
            <a:off x="5257800" y="4343400"/>
            <a:ext cx="762000" cy="914400"/>
          </a:xfrm>
          <a:prstGeom prst="rightBrac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172200" y="4538990"/>
            <a:ext cx="1906291" cy="523220"/>
          </a:xfrm>
          <a:prstGeom prst="rect">
            <a:avLst/>
          </a:prstGeom>
          <a:noFill/>
        </p:spPr>
        <p:txBody>
          <a:bodyPr wrap="none" rtlCol="0">
            <a:spAutoFit/>
          </a:bodyPr>
          <a:lstStyle/>
          <a:p>
            <a:r>
              <a:rPr lang="en-US" sz="2800" dirty="0" smtClean="0">
                <a:latin typeface="Microsoft Sans Serif" panose="020B0604020202020204" pitchFamily="34" charset="0"/>
                <a:cs typeface="Microsoft Sans Serif" panose="020B0604020202020204" pitchFamily="34" charset="0"/>
              </a:rPr>
              <a:t>Production</a:t>
            </a:r>
            <a:endParaRPr lang="en-US" dirty="0">
              <a:latin typeface="Microsoft Sans Serif" panose="020B0604020202020204" pitchFamily="34" charset="0"/>
              <a:cs typeface="Microsoft Sans Serif" panose="020B0604020202020204" pitchFamily="34" charset="0"/>
            </a:endParaRPr>
          </a:p>
        </p:txBody>
      </p:sp>
      <p:sp>
        <p:nvSpPr>
          <p:cNvPr id="7" name="Right Brace 6"/>
          <p:cNvSpPr/>
          <p:nvPr/>
        </p:nvSpPr>
        <p:spPr bwMode="auto">
          <a:xfrm>
            <a:off x="4876800" y="2743200"/>
            <a:ext cx="762000" cy="337810"/>
          </a:xfrm>
          <a:prstGeom prst="rightBrac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5722241" y="2650495"/>
            <a:ext cx="2087431" cy="523220"/>
          </a:xfrm>
          <a:prstGeom prst="rect">
            <a:avLst/>
          </a:prstGeom>
          <a:noFill/>
        </p:spPr>
        <p:txBody>
          <a:bodyPr wrap="none" rtlCol="0">
            <a:spAutoFit/>
          </a:bodyPr>
          <a:lstStyle/>
          <a:p>
            <a:r>
              <a:rPr lang="en-US" sz="2800" dirty="0" smtClean="0">
                <a:latin typeface="Microsoft Sans Serif" panose="020B0604020202020204" pitchFamily="34" charset="0"/>
                <a:cs typeface="Microsoft Sans Serif" panose="020B0604020202020204" pitchFamily="34" charset="0"/>
              </a:rPr>
              <a:t>Therapeutic</a:t>
            </a:r>
            <a:endParaRPr lang="en-US" dirty="0">
              <a:latin typeface="Microsoft Sans Serif" panose="020B0604020202020204" pitchFamily="34" charset="0"/>
              <a:cs typeface="Microsoft Sans Serif" panose="020B0604020202020204" pitchFamily="34" charset="0"/>
            </a:endParaRPr>
          </a:p>
        </p:txBody>
      </p:sp>
      <p:sp>
        <p:nvSpPr>
          <p:cNvPr id="9" name="Right Brace 8"/>
          <p:cNvSpPr/>
          <p:nvPr/>
        </p:nvSpPr>
        <p:spPr bwMode="auto">
          <a:xfrm>
            <a:off x="4876800" y="3276600"/>
            <a:ext cx="762000" cy="914400"/>
          </a:xfrm>
          <a:prstGeom prst="rightBrac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TextBox 9"/>
          <p:cNvSpPr txBox="1"/>
          <p:nvPr/>
        </p:nvSpPr>
        <p:spPr>
          <a:xfrm>
            <a:off x="5807370" y="3472190"/>
            <a:ext cx="2727030" cy="523220"/>
          </a:xfrm>
          <a:prstGeom prst="rect">
            <a:avLst/>
          </a:prstGeom>
          <a:noFill/>
        </p:spPr>
        <p:txBody>
          <a:bodyPr wrap="none" rtlCol="0">
            <a:spAutoFit/>
          </a:bodyPr>
          <a:lstStyle/>
          <a:p>
            <a:r>
              <a:rPr lang="en-US" sz="2800" dirty="0" smtClean="0">
                <a:latin typeface="Microsoft Sans Serif" panose="020B0604020202020204" pitchFamily="34" charset="0"/>
                <a:cs typeface="Microsoft Sans Serif" panose="020B0604020202020204" pitchFamily="34" charset="0"/>
              </a:rPr>
              <a:t>Sub-therapeutic</a:t>
            </a:r>
            <a:endParaRPr lang="en-US"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74701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3" name="Title 2"/>
          <p:cNvSpPr>
            <a:spLocks noGrp="1"/>
          </p:cNvSpPr>
          <p:nvPr>
            <p:ph type="title"/>
          </p:nvPr>
        </p:nvSpPr>
        <p:spPr/>
        <p:txBody>
          <a:bodyPr/>
          <a:lstStyle/>
          <a:p>
            <a:r>
              <a:rPr lang="en-US" smtClean="0"/>
              <a:t>Thank you.</a:t>
            </a:r>
            <a:endParaRPr lang="en-US"/>
          </a:p>
        </p:txBody>
      </p:sp>
    </p:spTree>
    <p:extLst>
      <p:ext uri="{BB962C8B-B14F-4D97-AF65-F5344CB8AC3E}">
        <p14:creationId xmlns:p14="http://schemas.microsoft.com/office/powerpoint/2010/main" val="20494050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4" descr="bad udder funnel teats"/>
          <p:cNvPicPr>
            <a:picLocks noChangeAspect="1" noChangeArrowheads="1"/>
          </p:cNvPicPr>
          <p:nvPr/>
        </p:nvPicPr>
        <p:blipFill>
          <a:blip r:embed="rId4" cstate="print"/>
          <a:srcRect/>
          <a:stretch>
            <a:fillRect/>
          </a:stretch>
        </p:blipFill>
        <p:spPr bwMode="auto">
          <a:xfrm>
            <a:off x="6705600" y="4828504"/>
            <a:ext cx="2286000" cy="1877096"/>
          </a:xfrm>
          <a:prstGeom prst="rect">
            <a:avLst/>
          </a:prstGeom>
          <a:no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891436"/>
            <a:ext cx="2286000" cy="1714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5029200"/>
            <a:ext cx="2362200" cy="167138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838200"/>
            <a:ext cx="2362200" cy="1740306"/>
          </a:xfrm>
          <a:prstGeom prst="rect">
            <a:avLst/>
          </a:prstGeom>
        </p:spPr>
      </p:pic>
      <p:sp>
        <p:nvSpPr>
          <p:cNvPr id="2" name="TextBox 1"/>
          <p:cNvSpPr txBox="1"/>
          <p:nvPr/>
        </p:nvSpPr>
        <p:spPr>
          <a:xfrm>
            <a:off x="1220024" y="3276600"/>
            <a:ext cx="6703951" cy="738664"/>
          </a:xfrm>
          <a:prstGeom prst="rect">
            <a:avLst/>
          </a:prstGeom>
          <a:noFill/>
        </p:spPr>
        <p:txBody>
          <a:bodyPr wrap="none" rtlCol="0">
            <a:spAutoFit/>
          </a:bodyPr>
          <a:lstStyle/>
          <a:p>
            <a:r>
              <a:rPr lang="en-US" u="sng" dirty="0" smtClean="0">
                <a:latin typeface="Microsoft Sans Serif" panose="020B0604020202020204" pitchFamily="34" charset="0"/>
                <a:cs typeface="Microsoft Sans Serif" panose="020B0604020202020204" pitchFamily="34" charset="0"/>
              </a:rPr>
              <a:t>Virtually no antibiotics used</a:t>
            </a:r>
            <a:endParaRPr lang="en-US" u="sng"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0856023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85800" y="863283"/>
            <a:ext cx="8183880" cy="1051560"/>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Backgrounder/stocker</a:t>
            </a:r>
            <a:br>
              <a:rPr lang="en-US" dirty="0" smtClean="0">
                <a:latin typeface="Microsoft Sans Serif" panose="020B0604020202020204" pitchFamily="34" charset="0"/>
                <a:cs typeface="Microsoft Sans Serif" panose="020B0604020202020204" pitchFamily="34" charset="0"/>
              </a:rPr>
            </a:br>
            <a:r>
              <a:rPr lang="en-US" dirty="0" smtClean="0">
                <a:latin typeface="Microsoft Sans Serif" panose="020B0604020202020204" pitchFamily="34" charset="0"/>
                <a:cs typeface="Microsoft Sans Serif" panose="020B0604020202020204" pitchFamily="34" charset="0"/>
              </a:rPr>
              <a:t>“Teenager Phase”</a:t>
            </a:r>
            <a:endParaRPr lang="en-US" dirty="0">
              <a:latin typeface="Microsoft Sans Serif" panose="020B0604020202020204" pitchFamily="34" charset="0"/>
              <a:cs typeface="Microsoft Sans Serif" panose="020B0604020202020204" pitchFamily="34" charset="0"/>
            </a:endParaRPr>
          </a:p>
        </p:txBody>
      </p:sp>
      <p:sp>
        <p:nvSpPr>
          <p:cNvPr id="9" name="Content Placeholder 2"/>
          <p:cNvSpPr>
            <a:spLocks noGrp="1"/>
          </p:cNvSpPr>
          <p:nvPr>
            <p:ph idx="1"/>
          </p:nvPr>
        </p:nvSpPr>
        <p:spPr>
          <a:xfrm>
            <a:off x="457200" y="3104721"/>
            <a:ext cx="8229600" cy="3510991"/>
          </a:xfrm>
        </p:spPr>
        <p:txBody>
          <a:bodyPr>
            <a:normAutofit/>
          </a:bodyPr>
          <a:lstStyle/>
          <a:p>
            <a:pPr marL="457200" indent="-457200">
              <a:spcBef>
                <a:spcPct val="50000"/>
              </a:spcBef>
              <a:buFont typeface="Arial" pitchFamily="34" charset="0"/>
              <a:buChar char="•"/>
            </a:pPr>
            <a:r>
              <a:rPr lang="en-US" sz="3000" dirty="0">
                <a:latin typeface="Microsoft Sans Serif" panose="020B0604020202020204" pitchFamily="34" charset="0"/>
                <a:cs typeface="Microsoft Sans Serif" panose="020B0604020202020204" pitchFamily="34" charset="0"/>
              </a:rPr>
              <a:t>400 lbs. – 800 lbs.</a:t>
            </a:r>
          </a:p>
          <a:p>
            <a:pPr marL="457200" indent="-457200">
              <a:spcBef>
                <a:spcPct val="50000"/>
              </a:spcBef>
              <a:buFont typeface="Arial" pitchFamily="34" charset="0"/>
              <a:buChar char="•"/>
            </a:pPr>
            <a:r>
              <a:rPr lang="en-US" sz="3000" dirty="0">
                <a:latin typeface="Microsoft Sans Serif" panose="020B0604020202020204" pitchFamily="34" charset="0"/>
                <a:cs typeface="Microsoft Sans Serif" panose="020B0604020202020204" pitchFamily="34" charset="0"/>
              </a:rPr>
              <a:t>Moderate growth rate</a:t>
            </a:r>
          </a:p>
          <a:p>
            <a:pPr marL="457200" indent="-457200">
              <a:spcBef>
                <a:spcPct val="50000"/>
              </a:spcBef>
              <a:buFont typeface="Arial" pitchFamily="34" charset="0"/>
              <a:buChar char="•"/>
            </a:pPr>
            <a:r>
              <a:rPr lang="en-US" sz="3000" dirty="0">
                <a:latin typeface="Microsoft Sans Serif" panose="020B0604020202020204" pitchFamily="34" charset="0"/>
                <a:cs typeface="Microsoft Sans Serif" panose="020B0604020202020204" pitchFamily="34" charset="0"/>
              </a:rPr>
              <a:t>Forage based rations 	 </a:t>
            </a:r>
          </a:p>
          <a:p>
            <a:pPr marL="457200" indent="-457200">
              <a:spcBef>
                <a:spcPct val="50000"/>
              </a:spcBef>
              <a:buFont typeface="Arial" pitchFamily="34" charset="0"/>
              <a:buChar char="•"/>
            </a:pPr>
            <a:r>
              <a:rPr lang="en-US" sz="3000" dirty="0">
                <a:latin typeface="Microsoft Sans Serif" panose="020B0604020202020204" pitchFamily="34" charset="0"/>
                <a:cs typeface="Microsoft Sans Serif" panose="020B0604020202020204" pitchFamily="34" charset="0"/>
              </a:rPr>
              <a:t>Commingling challenge</a:t>
            </a:r>
          </a:p>
          <a:p>
            <a:pPr marL="457200" indent="-457200">
              <a:spcBef>
                <a:spcPct val="50000"/>
              </a:spcBef>
              <a:buFont typeface="Arial" pitchFamily="34" charset="0"/>
              <a:buChar char="•"/>
            </a:pPr>
            <a:r>
              <a:rPr lang="en-US" sz="3000" dirty="0">
                <a:latin typeface="Microsoft Sans Serif" panose="020B0604020202020204" pitchFamily="34" charset="0"/>
                <a:cs typeface="Microsoft Sans Serif" panose="020B0604020202020204" pitchFamily="34" charset="0"/>
              </a:rPr>
              <a:t>Receiving </a:t>
            </a:r>
            <a:r>
              <a:rPr lang="en-US" sz="3000" dirty="0" smtClean="0">
                <a:latin typeface="Microsoft Sans Serif" panose="020B0604020202020204" pitchFamily="34" charset="0"/>
                <a:cs typeface="Microsoft Sans Serif" panose="020B0604020202020204" pitchFamily="34" charset="0"/>
              </a:rPr>
              <a:t>programs critical</a:t>
            </a:r>
            <a:endParaRPr lang="en-US" sz="3000" dirty="0">
              <a:latin typeface="Microsoft Sans Serif" panose="020B0604020202020204" pitchFamily="34" charset="0"/>
              <a:cs typeface="Microsoft Sans Serif" panose="020B0604020202020204" pitchFamily="34" charset="0"/>
            </a:endParaRPr>
          </a:p>
          <a:p>
            <a:pPr marL="0" indent="0">
              <a:buNone/>
            </a:pPr>
            <a:endParaRPr lang="en-US" sz="2400" dirty="0">
              <a:latin typeface="Microsoft Sans Serif" panose="020B0604020202020204" pitchFamily="34" charset="0"/>
              <a:cs typeface="Microsoft Sans Serif" panose="020B0604020202020204" pitchFamily="34" charset="0"/>
            </a:endParaRPr>
          </a:p>
        </p:txBody>
      </p:sp>
      <p:pic>
        <p:nvPicPr>
          <p:cNvPr id="11" name="Picture 4" descr="028_25"/>
          <p:cNvPicPr>
            <a:picLocks noChangeAspect="1" noChangeArrowheads="1"/>
          </p:cNvPicPr>
          <p:nvPr/>
        </p:nvPicPr>
        <p:blipFill>
          <a:blip r:embed="rId3" cstate="print"/>
          <a:srcRect/>
          <a:stretch>
            <a:fillRect/>
          </a:stretch>
        </p:blipFill>
        <p:spPr>
          <a:xfrm>
            <a:off x="6172200" y="4648200"/>
            <a:ext cx="2603645" cy="1857583"/>
          </a:xfrm>
          <a:prstGeom prst="rect">
            <a:avLst/>
          </a:prstGeom>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622" y="2209800"/>
            <a:ext cx="2540000" cy="1905000"/>
          </a:xfrm>
          <a:prstGeom prst="rect">
            <a:avLst/>
          </a:prstGeom>
        </p:spPr>
      </p:pic>
    </p:spTree>
    <p:extLst>
      <p:ext uri="{BB962C8B-B14F-4D97-AF65-F5344CB8AC3E}">
        <p14:creationId xmlns:p14="http://schemas.microsoft.com/office/powerpoint/2010/main" val="379944647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85800" y="863283"/>
            <a:ext cx="8183880" cy="889317"/>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Backgrounder/stocker</a:t>
            </a:r>
            <a:br>
              <a:rPr lang="en-US"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sp>
        <p:nvSpPr>
          <p:cNvPr id="9" name="Content Placeholder 2"/>
          <p:cNvSpPr>
            <a:spLocks noGrp="1"/>
          </p:cNvSpPr>
          <p:nvPr>
            <p:ph idx="1"/>
          </p:nvPr>
        </p:nvSpPr>
        <p:spPr>
          <a:xfrm>
            <a:off x="228600" y="2590800"/>
            <a:ext cx="5677422" cy="3510991"/>
          </a:xfrm>
        </p:spPr>
        <p:txBody>
          <a:bodyPr>
            <a:normAutofit/>
          </a:bodyPr>
          <a:lstStyle/>
          <a:p>
            <a:pPr marL="457200" indent="-457200">
              <a:spcBef>
                <a:spcPct val="50000"/>
              </a:spcBef>
              <a:buFont typeface="Arial" pitchFamily="34" charset="0"/>
              <a:buChar char="•"/>
            </a:pPr>
            <a:r>
              <a:rPr lang="en-US" sz="3000" dirty="0" smtClean="0">
                <a:latin typeface="Microsoft Sans Serif" panose="020B0604020202020204" pitchFamily="34" charset="0"/>
                <a:cs typeface="Microsoft Sans Serif" panose="020B0604020202020204" pitchFamily="34" charset="0"/>
              </a:rPr>
              <a:t>Antibiotic use:</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Therapeutic (BRD</a:t>
            </a:r>
            <a:r>
              <a:rPr lang="en-US" sz="2600" baseline="30000" dirty="0">
                <a:latin typeface="Microsoft Sans Serif" panose="020B0604020202020204" pitchFamily="34" charset="0"/>
                <a:cs typeface="Microsoft Sans Serif" panose="020B0604020202020204" pitchFamily="34" charset="0"/>
              </a:rPr>
              <a:t>1</a:t>
            </a:r>
            <a:r>
              <a:rPr lang="en-US" sz="2600" dirty="0" smtClean="0">
                <a:latin typeface="Microsoft Sans Serif" panose="020B0604020202020204" pitchFamily="34" charset="0"/>
                <a:cs typeface="Microsoft Sans Serif" panose="020B0604020202020204" pitchFamily="34" charset="0"/>
              </a:rPr>
              <a:t>)</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Sub-therapeutic (BRD</a:t>
            </a:r>
            <a:r>
              <a:rPr lang="en-US" sz="2600" baseline="30000" dirty="0">
                <a:latin typeface="Microsoft Sans Serif" panose="020B0604020202020204" pitchFamily="34" charset="0"/>
                <a:cs typeface="Microsoft Sans Serif" panose="020B0604020202020204" pitchFamily="34" charset="0"/>
              </a:rPr>
              <a:t>1</a:t>
            </a:r>
            <a:r>
              <a:rPr lang="en-US" sz="2600" dirty="0" smtClean="0">
                <a:latin typeface="Microsoft Sans Serif" panose="020B0604020202020204" pitchFamily="34" charset="0"/>
                <a:cs typeface="Microsoft Sans Serif" panose="020B0604020202020204" pitchFamily="34" charset="0"/>
              </a:rPr>
              <a:t> prevention)</a:t>
            </a:r>
          </a:p>
          <a:p>
            <a:pPr marL="857250" lvl="1" indent="-457200">
              <a:spcBef>
                <a:spcPct val="50000"/>
              </a:spcBef>
              <a:buFont typeface="Arial" pitchFamily="34" charset="0"/>
              <a:buChar char="•"/>
            </a:pPr>
            <a:r>
              <a:rPr lang="en-US" sz="2600" dirty="0" smtClean="0">
                <a:latin typeface="Microsoft Sans Serif" panose="020B0604020202020204" pitchFamily="34" charset="0"/>
                <a:cs typeface="Microsoft Sans Serif" panose="020B0604020202020204" pitchFamily="34" charset="0"/>
              </a:rPr>
              <a:t>Production – primarily ionophores</a:t>
            </a:r>
            <a:endParaRPr lang="en-US" sz="2600" dirty="0">
              <a:latin typeface="Microsoft Sans Serif" panose="020B0604020202020204" pitchFamily="34" charset="0"/>
              <a:cs typeface="Microsoft Sans Serif" panose="020B0604020202020204" pitchFamily="34" charset="0"/>
            </a:endParaRPr>
          </a:p>
          <a:p>
            <a:pPr marL="0" indent="0">
              <a:buNone/>
            </a:pPr>
            <a:endParaRPr lang="en-US" sz="2400" dirty="0">
              <a:latin typeface="Microsoft Sans Serif" panose="020B0604020202020204" pitchFamily="34" charset="0"/>
              <a:cs typeface="Microsoft Sans Serif" panose="020B0604020202020204" pitchFamily="34" charset="0"/>
            </a:endParaRPr>
          </a:p>
        </p:txBody>
      </p:sp>
      <p:pic>
        <p:nvPicPr>
          <p:cNvPr id="11" name="Picture 4" descr="028_25"/>
          <p:cNvPicPr>
            <a:picLocks noChangeAspect="1" noChangeArrowheads="1"/>
          </p:cNvPicPr>
          <p:nvPr/>
        </p:nvPicPr>
        <p:blipFill>
          <a:blip r:embed="rId3" cstate="print"/>
          <a:srcRect/>
          <a:stretch>
            <a:fillRect/>
          </a:stretch>
        </p:blipFill>
        <p:spPr>
          <a:xfrm>
            <a:off x="6172200" y="4648200"/>
            <a:ext cx="2603645" cy="1857583"/>
          </a:xfrm>
          <a:prstGeom prst="rect">
            <a:avLst/>
          </a:prstGeom>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622" y="2209800"/>
            <a:ext cx="2540000" cy="1905000"/>
          </a:xfrm>
          <a:prstGeom prst="rect">
            <a:avLst/>
          </a:prstGeom>
        </p:spPr>
      </p:pic>
      <p:sp>
        <p:nvSpPr>
          <p:cNvPr id="2" name="TextBox 1"/>
          <p:cNvSpPr txBox="1"/>
          <p:nvPr/>
        </p:nvSpPr>
        <p:spPr>
          <a:xfrm>
            <a:off x="152400" y="6305728"/>
            <a:ext cx="4099199" cy="400110"/>
          </a:xfrm>
          <a:prstGeom prst="rect">
            <a:avLst/>
          </a:prstGeom>
          <a:noFill/>
        </p:spPr>
        <p:txBody>
          <a:bodyPr wrap="none" rtlCol="0">
            <a:spAutoFit/>
          </a:bodyPr>
          <a:lstStyle/>
          <a:p>
            <a:r>
              <a:rPr lang="en-US" sz="2000" baseline="30000" dirty="0" smtClean="0">
                <a:latin typeface="Microsoft Sans Serif" panose="020B0604020202020204" pitchFamily="34" charset="0"/>
                <a:cs typeface="Microsoft Sans Serif" panose="020B0604020202020204" pitchFamily="34" charset="0"/>
              </a:rPr>
              <a:t>1</a:t>
            </a:r>
            <a:r>
              <a:rPr lang="en-US" sz="2000" dirty="0" smtClean="0">
                <a:latin typeface="Microsoft Sans Serif" panose="020B0604020202020204" pitchFamily="34" charset="0"/>
                <a:cs typeface="Microsoft Sans Serif" panose="020B0604020202020204" pitchFamily="34" charset="0"/>
              </a:rPr>
              <a:t>BRD = bovine respiratory disease</a:t>
            </a:r>
            <a:endParaRPr lang="en-US" sz="20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9046084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l="3152" r="18588" b="6676"/>
          <a:stretch>
            <a:fillRect/>
          </a:stretch>
        </p:blipFill>
        <p:spPr bwMode="auto">
          <a:xfrm>
            <a:off x="0" y="-428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itle 1"/>
          <p:cNvSpPr>
            <a:spLocks noGrp="1"/>
          </p:cNvSpPr>
          <p:nvPr>
            <p:ph type="title"/>
          </p:nvPr>
        </p:nvSpPr>
        <p:spPr>
          <a:xfrm>
            <a:off x="685800" y="863283"/>
            <a:ext cx="8183880" cy="889317"/>
          </a:xfrm>
        </p:spPr>
        <p:txBody>
          <a:bodyPr>
            <a:normAutofit fontScale="90000"/>
          </a:bodyPr>
          <a:lstStyle/>
          <a:p>
            <a:r>
              <a:rPr lang="en-US" dirty="0" smtClean="0">
                <a:latin typeface="Microsoft Sans Serif" panose="020B0604020202020204" pitchFamily="34" charset="0"/>
                <a:cs typeface="Microsoft Sans Serif" panose="020B0604020202020204" pitchFamily="34" charset="0"/>
              </a:rPr>
              <a:t>Finishing phase</a:t>
            </a:r>
            <a:br>
              <a:rPr lang="en-US" dirty="0" smtClean="0">
                <a:latin typeface="Microsoft Sans Serif" panose="020B0604020202020204" pitchFamily="34" charset="0"/>
                <a:cs typeface="Microsoft Sans Serif" panose="020B0604020202020204" pitchFamily="34" charset="0"/>
              </a:rPr>
            </a:br>
            <a:endParaRPr lang="en-US" dirty="0">
              <a:latin typeface="Microsoft Sans Serif" panose="020B0604020202020204" pitchFamily="34" charset="0"/>
              <a:cs typeface="Microsoft Sans Serif"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30" y="3590498"/>
            <a:ext cx="2934269" cy="22007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697438"/>
            <a:ext cx="3490623" cy="1967753"/>
          </a:xfrm>
          <a:prstGeom prst="rect">
            <a:avLst/>
          </a:prstGeom>
        </p:spPr>
      </p:pic>
      <p:cxnSp>
        <p:nvCxnSpPr>
          <p:cNvPr id="6" name="Straight Arrow Connector 5"/>
          <p:cNvCxnSpPr>
            <a:stCxn id="8" idx="2"/>
          </p:cNvCxnSpPr>
          <p:nvPr/>
        </p:nvCxnSpPr>
        <p:spPr bwMode="auto">
          <a:xfrm flipH="1">
            <a:off x="2133600" y="1752600"/>
            <a:ext cx="2644140" cy="1600200"/>
          </a:xfrm>
          <a:prstGeom prst="straightConnector1">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a:stCxn id="8" idx="2"/>
          </p:cNvCxnSpPr>
          <p:nvPr/>
        </p:nvCxnSpPr>
        <p:spPr bwMode="auto">
          <a:xfrm>
            <a:off x="4777740" y="1752600"/>
            <a:ext cx="2537460" cy="1447800"/>
          </a:xfrm>
          <a:prstGeom prst="straightConnector1">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1427043" y="1765110"/>
            <a:ext cx="1620957" cy="738664"/>
          </a:xfrm>
          <a:prstGeom prst="rect">
            <a:avLst/>
          </a:prstGeom>
          <a:noFill/>
        </p:spPr>
        <p:txBody>
          <a:bodyPr wrap="none" rtlCol="0">
            <a:spAutoFit/>
          </a:bodyPr>
          <a:lstStyle/>
          <a:p>
            <a:r>
              <a:rPr lang="en-US" dirty="0" smtClean="0"/>
              <a:t>Grass</a:t>
            </a:r>
            <a:endParaRPr lang="en-US" dirty="0"/>
          </a:p>
        </p:txBody>
      </p:sp>
      <p:sp>
        <p:nvSpPr>
          <p:cNvPr id="21" name="TextBox 20"/>
          <p:cNvSpPr txBox="1"/>
          <p:nvPr/>
        </p:nvSpPr>
        <p:spPr>
          <a:xfrm>
            <a:off x="5936311" y="1752600"/>
            <a:ext cx="2438400" cy="738664"/>
          </a:xfrm>
          <a:prstGeom prst="rect">
            <a:avLst/>
          </a:prstGeom>
          <a:noFill/>
        </p:spPr>
        <p:txBody>
          <a:bodyPr wrap="square" rtlCol="0">
            <a:spAutoFit/>
          </a:bodyPr>
          <a:lstStyle/>
          <a:p>
            <a:r>
              <a:rPr lang="en-US" dirty="0" smtClean="0"/>
              <a:t>Grain</a:t>
            </a:r>
            <a:endParaRPr lang="en-US" dirty="0"/>
          </a:p>
        </p:txBody>
      </p:sp>
    </p:spTree>
    <p:extLst>
      <p:ext uri="{BB962C8B-B14F-4D97-AF65-F5344CB8AC3E}">
        <p14:creationId xmlns:p14="http://schemas.microsoft.com/office/powerpoint/2010/main" val="1919381936"/>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 Blank">
  <a:themeElements>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4_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2621</TotalTime>
  <Pages>0</Pages>
  <Words>2629</Words>
  <Characters>0</Characters>
  <Application>Microsoft Office PowerPoint</Application>
  <PresentationFormat>On-screen Show (4:3)</PresentationFormat>
  <Lines>0</Lines>
  <Paragraphs>448</Paragraphs>
  <Slides>50</Slides>
  <Notes>11</Notes>
  <HiddenSlides>5</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50</vt:i4>
      </vt:variant>
    </vt:vector>
  </HeadingPairs>
  <TitlesOfParts>
    <vt:vector size="69" baseType="lpstr">
      <vt:lpstr>MS PGothic</vt:lpstr>
      <vt:lpstr>Arial</vt:lpstr>
      <vt:lpstr>Arial MT</vt:lpstr>
      <vt:lpstr>Calibri</vt:lpstr>
      <vt:lpstr>Franklin Gothic Medium</vt:lpstr>
      <vt:lpstr>Gill Sans</vt:lpstr>
      <vt:lpstr>Microsoft Sans Serif</vt:lpstr>
      <vt:lpstr>MS Reference Sans Serif</vt:lpstr>
      <vt:lpstr>msgothic</vt:lpstr>
      <vt:lpstr>Times New Roman</vt:lpstr>
      <vt:lpstr>Wingdings</vt:lpstr>
      <vt:lpstr>Wingdings 2</vt:lpstr>
      <vt:lpstr>ヒラギノ角ゴ ProN W3</vt:lpstr>
      <vt:lpstr>Default - Blank</vt:lpstr>
      <vt:lpstr>Grid</vt:lpstr>
      <vt:lpstr>1_Grid</vt:lpstr>
      <vt:lpstr>2_Grid</vt:lpstr>
      <vt:lpstr>3_Grid</vt:lpstr>
      <vt:lpstr>4_Grid</vt:lpstr>
      <vt:lpstr>PowerPoint Presentation</vt:lpstr>
      <vt:lpstr>Summary</vt:lpstr>
      <vt:lpstr>PowerPoint Presentation</vt:lpstr>
      <vt:lpstr>PowerPoint Presentation</vt:lpstr>
      <vt:lpstr>Antibiotics may receive approval by the FDA for these indications: </vt:lpstr>
      <vt:lpstr>PowerPoint Presentation</vt:lpstr>
      <vt:lpstr>Backgrounder/stocker “Teenager Phase”</vt:lpstr>
      <vt:lpstr>Backgrounder/stocker </vt:lpstr>
      <vt:lpstr>Finishing phase </vt:lpstr>
      <vt:lpstr>Grain finished </vt:lpstr>
      <vt:lpstr>Grain finished </vt:lpstr>
      <vt:lpstr>Grass finished </vt:lpstr>
      <vt:lpstr>Naturally Raised</vt:lpstr>
      <vt:lpstr>Organic</vt:lpstr>
      <vt:lpstr>All beef is…</vt:lpstr>
      <vt:lpstr>Antibiotic use in livestock</vt:lpstr>
      <vt:lpstr>Antimicrobial Resistance in Perspective</vt:lpstr>
      <vt:lpstr>Antimicrobial Use in Animal Agriculture</vt:lpstr>
      <vt:lpstr>FDA Measures to address Antimicrobial Resistance Risks</vt:lpstr>
      <vt:lpstr>FDA/CVM Guidance for Industry #209</vt:lpstr>
      <vt:lpstr>PowerPoint Presentation</vt:lpstr>
      <vt:lpstr>FDA Drug Approval</vt:lpstr>
      <vt:lpstr>FDA Drug Approval (cont.)</vt:lpstr>
      <vt:lpstr>Does animal agriculture use 80% of antibiotics produced?</vt:lpstr>
      <vt:lpstr>Does animal agriculture use 80% of antibiotics produced?</vt:lpstr>
      <vt:lpstr>Does animal agriculture use 80% of antibiotics produced?</vt:lpstr>
      <vt:lpstr>Percent of cattle that received antimicrobials</vt:lpstr>
      <vt:lpstr>The average number of days that cattle received the following antimicrobials by arrival weight</vt:lpstr>
      <vt:lpstr>Percent of feedlots that utilize the services of veterinarians and nutritionists</vt:lpstr>
      <vt:lpstr>Percent of feedlots that provided formal training on the use of antimicrobials</vt:lpstr>
      <vt:lpstr>Sampling and antibiotic violations,  all beef classes 2012</vt:lpstr>
      <vt:lpstr>PowerPoint Presentation</vt:lpstr>
      <vt:lpstr>PowerPoint Presentation</vt:lpstr>
      <vt:lpstr>Certification Requirements</vt:lpstr>
      <vt:lpstr>The purpose of BQA is to enhance carcass quality &amp; safety thereby protecting consumer confidence in the beef supply through:</vt:lpstr>
      <vt:lpstr>PowerPoint Presentation</vt:lpstr>
      <vt:lpstr>Growth Promoting Implants</vt:lpstr>
      <vt:lpstr>Growth Promoting Implants</vt:lpstr>
      <vt:lpstr>Growth Promoting Implants</vt:lpstr>
      <vt:lpstr>Growth Promoting Implants</vt:lpstr>
      <vt:lpstr>Growth Promoting Implants</vt:lpstr>
      <vt:lpstr>Mode of Delivery</vt:lpstr>
      <vt:lpstr>PowerPoint Presentation</vt:lpstr>
      <vt:lpstr>Effect of implant on final weight adjusted to 28% empty body fat </vt:lpstr>
      <vt:lpstr>Nutrition-what is safe to feed?</vt:lpstr>
      <vt:lpstr>National health objective target</vt:lpstr>
      <vt:lpstr>PowerPoint Presentation</vt:lpstr>
      <vt:lpstr>Industry references</vt:lpstr>
      <vt:lpstr>Summary</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Bruce</dc:creator>
  <cp:lastModifiedBy>Michael James Baker</cp:lastModifiedBy>
  <cp:revision>105</cp:revision>
  <dcterms:modified xsi:type="dcterms:W3CDTF">2015-12-02T14:46:48Z</dcterms:modified>
</cp:coreProperties>
</file>