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3"/>
  </p:notesMasterIdLst>
  <p:handoutMasterIdLst>
    <p:handoutMasterId r:id="rId64"/>
  </p:handoutMasterIdLst>
  <p:sldIdLst>
    <p:sldId id="331" r:id="rId2"/>
    <p:sldId id="256" r:id="rId3"/>
    <p:sldId id="366" r:id="rId4"/>
    <p:sldId id="357" r:id="rId5"/>
    <p:sldId id="368" r:id="rId6"/>
    <p:sldId id="369" r:id="rId7"/>
    <p:sldId id="355" r:id="rId8"/>
    <p:sldId id="358" r:id="rId9"/>
    <p:sldId id="359" r:id="rId10"/>
    <p:sldId id="348" r:id="rId11"/>
    <p:sldId id="325" r:id="rId12"/>
    <p:sldId id="322" r:id="rId13"/>
    <p:sldId id="345" r:id="rId14"/>
    <p:sldId id="344" r:id="rId15"/>
    <p:sldId id="343" r:id="rId16"/>
    <p:sldId id="320" r:id="rId17"/>
    <p:sldId id="270" r:id="rId18"/>
    <p:sldId id="367" r:id="rId19"/>
    <p:sldId id="312" r:id="rId20"/>
    <p:sldId id="327" r:id="rId21"/>
    <p:sldId id="274" r:id="rId22"/>
    <p:sldId id="329" r:id="rId23"/>
    <p:sldId id="341" r:id="rId24"/>
    <p:sldId id="342" r:id="rId25"/>
    <p:sldId id="328" r:id="rId26"/>
    <p:sldId id="277" r:id="rId27"/>
    <p:sldId id="302" r:id="rId28"/>
    <p:sldId id="273" r:id="rId29"/>
    <p:sldId id="275" r:id="rId30"/>
    <p:sldId id="354" r:id="rId31"/>
    <p:sldId id="306" r:id="rId32"/>
    <p:sldId id="362" r:id="rId33"/>
    <p:sldId id="364" r:id="rId34"/>
    <p:sldId id="370" r:id="rId35"/>
    <p:sldId id="373" r:id="rId36"/>
    <p:sldId id="340" r:id="rId37"/>
    <p:sldId id="346" r:id="rId38"/>
    <p:sldId id="363" r:id="rId39"/>
    <p:sldId id="309" r:id="rId40"/>
    <p:sldId id="353" r:id="rId41"/>
    <p:sldId id="360" r:id="rId42"/>
    <p:sldId id="310" r:id="rId43"/>
    <p:sldId id="372" r:id="rId44"/>
    <p:sldId id="371" r:id="rId45"/>
    <p:sldId id="365" r:id="rId46"/>
    <p:sldId id="361" r:id="rId47"/>
    <p:sldId id="349" r:id="rId48"/>
    <p:sldId id="259" r:id="rId49"/>
    <p:sldId id="350" r:id="rId50"/>
    <p:sldId id="351" r:id="rId51"/>
    <p:sldId id="352" r:id="rId52"/>
    <p:sldId id="314" r:id="rId53"/>
    <p:sldId id="375" r:id="rId54"/>
    <p:sldId id="332" r:id="rId55"/>
    <p:sldId id="336" r:id="rId56"/>
    <p:sldId id="338" r:id="rId57"/>
    <p:sldId id="374" r:id="rId58"/>
    <p:sldId id="339" r:id="rId59"/>
    <p:sldId id="335" r:id="rId60"/>
    <p:sldId id="284" r:id="rId61"/>
    <p:sldId id="288"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C00F92E-E65F-4E77-BAEB-139E51F8AA3D}">
          <p14:sldIdLst>
            <p14:sldId id="331"/>
            <p14:sldId id="256"/>
            <p14:sldId id="366"/>
          </p14:sldIdLst>
        </p14:section>
        <p14:section name="Computer Maintenance" id="{25427245-D772-493E-A2E0-AC37F2245CFB}">
          <p14:sldIdLst>
            <p14:sldId id="357"/>
            <p14:sldId id="368"/>
            <p14:sldId id="369"/>
            <p14:sldId id="355"/>
            <p14:sldId id="358"/>
            <p14:sldId id="359"/>
            <p14:sldId id="348"/>
          </p14:sldIdLst>
        </p14:section>
        <p14:section name="Protecting Your Computer" id="{6E47E500-E71E-4E7C-8175-C43B0C42A013}">
          <p14:sldIdLst>
            <p14:sldId id="325"/>
            <p14:sldId id="322"/>
            <p14:sldId id="345"/>
            <p14:sldId id="344"/>
            <p14:sldId id="343"/>
            <p14:sldId id="320"/>
            <p14:sldId id="270"/>
            <p14:sldId id="367"/>
            <p14:sldId id="312"/>
          </p14:sldIdLst>
        </p14:section>
        <p14:section name="Protecting Your Data" id="{D3A02225-D486-45E0-A6B5-55AA83463662}">
          <p14:sldIdLst>
            <p14:sldId id="327"/>
            <p14:sldId id="274"/>
            <p14:sldId id="329"/>
            <p14:sldId id="341"/>
            <p14:sldId id="342"/>
            <p14:sldId id="328"/>
            <p14:sldId id="277"/>
            <p14:sldId id="302"/>
            <p14:sldId id="273"/>
            <p14:sldId id="275"/>
            <p14:sldId id="354"/>
            <p14:sldId id="306"/>
          </p14:sldIdLst>
        </p14:section>
        <p14:section name="Backup Your Data" id="{D9585515-1AD2-4669-B6B6-28ECB218A870}">
          <p14:sldIdLst>
            <p14:sldId id="362"/>
            <p14:sldId id="364"/>
            <p14:sldId id="370"/>
            <p14:sldId id="373"/>
            <p14:sldId id="340"/>
            <p14:sldId id="346"/>
          </p14:sldIdLst>
        </p14:section>
        <p14:section name="Viruses, Worms, Malware.. Oh My!" id="{E5EA4A9A-4D31-4019-BF3B-1E91E5FCE766}">
          <p14:sldIdLst>
            <p14:sldId id="363"/>
            <p14:sldId id="309"/>
            <p14:sldId id="353"/>
          </p14:sldIdLst>
        </p14:section>
        <p14:section name="Resources" id="{37C271AB-0D07-4373-B3B6-302419E5B1D5}">
          <p14:sldIdLst>
            <p14:sldId id="360"/>
            <p14:sldId id="310"/>
            <p14:sldId id="372"/>
            <p14:sldId id="371"/>
            <p14:sldId id="365"/>
            <p14:sldId id="361"/>
            <p14:sldId id="349"/>
          </p14:sldIdLst>
        </p14:section>
        <p14:section name="Trainings" id="{E71E21E7-76C9-496E-BA82-675F73FBBCE1}">
          <p14:sldIdLst>
            <p14:sldId id="259"/>
            <p14:sldId id="350"/>
            <p14:sldId id="351"/>
            <p14:sldId id="352"/>
            <p14:sldId id="314"/>
            <p14:sldId id="375"/>
          </p14:sldIdLst>
        </p14:section>
        <p14:section name="Support" id="{7E9874BB-04B7-4E16-99CA-8FDAB56B9EF0}">
          <p14:sldIdLst>
            <p14:sldId id="332"/>
            <p14:sldId id="336"/>
            <p14:sldId id="338"/>
            <p14:sldId id="374"/>
            <p14:sldId id="339"/>
            <p14:sldId id="335"/>
            <p14:sldId id="284"/>
          </p14:sldIdLst>
        </p14:section>
        <p14:section name="Q&amp;A" id="{83A0E869-B8B0-4B12-B374-4D230B363828}">
          <p14:sldIdLst>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Carges" initials="J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5A3"/>
    <a:srgbClr val="0406A6"/>
    <a:srgbClr val="D8CBAC"/>
    <a:srgbClr val="F4F0E0"/>
    <a:srgbClr val="D1C39F"/>
    <a:srgbClr val="F0EBD5"/>
    <a:srgbClr val="FFEFD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70541" autoAdjust="0"/>
  </p:normalViewPr>
  <p:slideViewPr>
    <p:cSldViewPr>
      <p:cViewPr varScale="1">
        <p:scale>
          <a:sx n="82" d="100"/>
          <a:sy n="82" d="100"/>
        </p:scale>
        <p:origin x="2970" y="84"/>
      </p:cViewPr>
      <p:guideLst>
        <p:guide orient="horz" pos="2160"/>
        <p:guide pos="2880"/>
      </p:guideLst>
    </p:cSldViewPr>
  </p:slideViewPr>
  <p:outlineViewPr>
    <p:cViewPr>
      <p:scale>
        <a:sx n="33" d="100"/>
        <a:sy n="33" d="100"/>
      </p:scale>
      <p:origin x="0" y="-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3C8BCF-1D7B-4782-B274-E103670BD566}" type="datetimeFigureOut">
              <a:rPr lang="en-US" smtClean="0"/>
              <a:pPr/>
              <a:t>4/16/2014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852CBB9-1C0D-4F1B-80DB-6E595F077E04}" type="slidenum">
              <a:rPr lang="en-US" smtClean="0"/>
              <a:pPr/>
              <a:t>‹#›</a:t>
            </a:fld>
            <a:endParaRPr lang="en-US"/>
          </a:p>
        </p:txBody>
      </p:sp>
    </p:spTree>
    <p:extLst>
      <p:ext uri="{BB962C8B-B14F-4D97-AF65-F5344CB8AC3E}">
        <p14:creationId xmlns:p14="http://schemas.microsoft.com/office/powerpoint/2010/main" val="25677822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305FE20-7FFA-47D5-B2E1-C037CB7E2497}" type="datetimeFigureOut">
              <a:rPr lang="en-US" smtClean="0"/>
              <a:pPr/>
              <a:t>4/16/2014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F4D058-E88E-48C7-BBFF-06E6170DDBEA}" type="slidenum">
              <a:rPr lang="en-US" smtClean="0"/>
              <a:pPr/>
              <a:t>‹#›</a:t>
            </a:fld>
            <a:endParaRPr lang="en-US"/>
          </a:p>
        </p:txBody>
      </p:sp>
    </p:spTree>
    <p:extLst>
      <p:ext uri="{BB962C8B-B14F-4D97-AF65-F5344CB8AC3E}">
        <p14:creationId xmlns:p14="http://schemas.microsoft.com/office/powerpoint/2010/main" val="41024916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Jargo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Computer_software" TargetMode="External"/><Relationship Id="rId4" Type="http://schemas.openxmlformats.org/officeDocument/2006/relationships/hyperlink" Target="http://en.wikipedia.org/wiki/Computer_hardwa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yoming.cce.cornell.edu/4-h-youth-development/test-dropbox-uploa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Hello.  My name is Jenn Carges.  I am the Lead IT Coordinator for the Western NY Shared Business Network.  Today,</a:t>
            </a:r>
            <a:r>
              <a:rPr lang="en-US" sz="1200" kern="1200" baseline="0" dirty="0" smtClean="0">
                <a:solidFill>
                  <a:schemeClr val="tx1"/>
                </a:solidFill>
                <a:effectLst/>
                <a:latin typeface="+mn-lt"/>
                <a:ea typeface="+mn-ea"/>
                <a:cs typeface="+mn-cs"/>
              </a:rPr>
              <a:t> I wanted </a:t>
            </a:r>
            <a:r>
              <a:rPr lang="en-US" sz="1200" kern="1200" dirty="0" smtClean="0">
                <a:solidFill>
                  <a:schemeClr val="tx1"/>
                </a:solidFill>
                <a:effectLst/>
                <a:latin typeface="+mn-lt"/>
                <a:ea typeface="+mn-ea"/>
                <a:cs typeface="+mn-cs"/>
              </a:rPr>
              <a:t>to come talk with you about how to keep your computer running well, how your data backup works and some other resources that are available to you.  Before I begin, I just wanted to give you all fair warning.  I like to try and fit as much information as I can into my meetings with staff, whether they are through my new staff orientation one-on-one talks or group meetings like this.  While all things IT is my top priority, I know that IT is not usually a top priority for educators and staff, and it shouldn’t be, it’s a tool that’s there to assist you (or to make you grumble when something isn’t working right!).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 want to do today is share as much knowledge and resource information that I can so you can lessen those IT moments when things aren’t working right and find more</a:t>
            </a:r>
            <a:r>
              <a:rPr lang="en-US" sz="1200" kern="1200" baseline="0" dirty="0" smtClean="0">
                <a:solidFill>
                  <a:schemeClr val="tx1"/>
                </a:solidFill>
                <a:effectLst/>
                <a:latin typeface="+mn-lt"/>
                <a:ea typeface="+mn-ea"/>
                <a:cs typeface="+mn-cs"/>
              </a:rPr>
              <a:t> tools to help assist you in your work</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lot of information that I am going to try and pack into this one hour</a:t>
            </a:r>
            <a:r>
              <a:rPr lang="en-US" sz="1200" kern="1200" baseline="0" dirty="0" smtClean="0">
                <a:solidFill>
                  <a:schemeClr val="tx1"/>
                </a:solidFill>
                <a:effectLst/>
                <a:latin typeface="+mn-lt"/>
                <a:ea typeface="+mn-ea"/>
                <a:cs typeface="+mn-cs"/>
              </a:rPr>
              <a:t> presentation.  Some slides I’ll go over in detail and others I will only lightly touch on.  </a:t>
            </a:r>
            <a:r>
              <a:rPr lang="en-US" sz="1200" kern="1200" dirty="0" smtClean="0">
                <a:solidFill>
                  <a:schemeClr val="tx1"/>
                </a:solidFill>
                <a:effectLst/>
                <a:latin typeface="+mn-lt"/>
                <a:ea typeface="+mn-ea"/>
                <a:cs typeface="+mn-cs"/>
              </a:rPr>
              <a:t>You will notice that throughout my slides there are two little icons where I’ve either linked to a great website with more information about the topic and/or a video clip on how to do the task discussed in the slide.   I won’t be clicking on these icons now during this presentation but you can</a:t>
            </a:r>
            <a:r>
              <a:rPr lang="en-US" sz="1200" kern="1200" baseline="0" dirty="0" smtClean="0">
                <a:solidFill>
                  <a:schemeClr val="tx1"/>
                </a:solidFill>
                <a:effectLst/>
                <a:latin typeface="+mn-lt"/>
                <a:ea typeface="+mn-ea"/>
                <a:cs typeface="+mn-cs"/>
              </a:rPr>
              <a:t> find</a:t>
            </a:r>
            <a:r>
              <a:rPr lang="en-US" sz="1200" kern="1200" dirty="0" smtClean="0">
                <a:solidFill>
                  <a:schemeClr val="tx1"/>
                </a:solidFill>
                <a:effectLst/>
                <a:latin typeface="+mn-lt"/>
                <a:ea typeface="+mn-ea"/>
                <a:cs typeface="+mn-cs"/>
              </a:rPr>
              <a:t> this presentation in the X drive under IT then under Professional Development).  I have put this presentation in there so if and when you want to, you can open up this PowerPoint presentation file and click on the hyperlinked icons for more information.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Feel free to interrupt me any time if I’m not talking loud enough or if you need me to explain a bit more about the topic on the slide!</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2</a:t>
            </a:fld>
            <a:endParaRPr lang="en-US"/>
          </a:p>
        </p:txBody>
      </p:sp>
    </p:spTree>
    <p:extLst>
      <p:ext uri="{BB962C8B-B14F-4D97-AF65-F5344CB8AC3E}">
        <p14:creationId xmlns:p14="http://schemas.microsoft.com/office/powerpoint/2010/main" val="398275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working on your laptop and don’t have a better place to set it other than your lap, please invest in a cooling pad.  Using your laptop on a surface which blocks the fans will cause your laptop to overheat and</a:t>
            </a:r>
            <a:r>
              <a:rPr lang="en-US" sz="1200" kern="1200" baseline="0" dirty="0" smtClean="0">
                <a:solidFill>
                  <a:schemeClr val="tx1"/>
                </a:solidFill>
                <a:effectLst/>
                <a:latin typeface="+mn-lt"/>
                <a:ea typeface="+mn-ea"/>
                <a:cs typeface="+mn-cs"/>
              </a:rPr>
              <a:t> slowly degrade the hardware</a:t>
            </a:r>
            <a:r>
              <a:rPr lang="en-US" sz="1200" kern="1200" dirty="0" smtClean="0">
                <a:solidFill>
                  <a:schemeClr val="tx1"/>
                </a:solidFill>
                <a:effectLst/>
                <a:latin typeface="+mn-lt"/>
                <a:ea typeface="+mn-ea"/>
                <a:cs typeface="+mn-cs"/>
              </a:rPr>
              <a:t>. </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13</a:t>
            </a:fld>
            <a:endParaRPr lang="en-US"/>
          </a:p>
        </p:txBody>
      </p:sp>
    </p:spTree>
    <p:extLst>
      <p:ext uri="{BB962C8B-B14F-4D97-AF65-F5344CB8AC3E}">
        <p14:creationId xmlns:p14="http://schemas.microsoft.com/office/powerpoint/2010/main" val="18220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Here's one of those sad facts of life that you just can't avoid: Like cars, clothing, and people, batteries wear out. You can't stop this process, but with proper care you can slow it down.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With the</a:t>
            </a:r>
            <a:r>
              <a:rPr lang="en-US" sz="1200" b="0" i="0" kern="1200" baseline="0" dirty="0" smtClean="0">
                <a:solidFill>
                  <a:schemeClr val="tx1"/>
                </a:solidFill>
                <a:effectLst/>
                <a:latin typeface="+mn-lt"/>
                <a:ea typeface="+mn-ea"/>
                <a:cs typeface="+mn-cs"/>
              </a:rPr>
              <a:t> older Nickel-cadmium batteries, it was recommended to constantly charge and then unplug the laptop and then let the battery fully discharge.  </a:t>
            </a:r>
            <a:r>
              <a:rPr lang="en-US" sz="1200" kern="1200" dirty="0" smtClean="0">
                <a:solidFill>
                  <a:schemeClr val="tx1"/>
                </a:solidFill>
                <a:effectLst/>
                <a:latin typeface="+mn-lt"/>
                <a:ea typeface="+mn-ea"/>
                <a:cs typeface="+mn-cs"/>
              </a:rPr>
              <a:t>The new batteries that are in laptops are Lithium ion batteries, which do not need to do this… this</a:t>
            </a:r>
            <a:r>
              <a:rPr lang="en-US" sz="1200" kern="1200" baseline="0" dirty="0" smtClean="0">
                <a:solidFill>
                  <a:schemeClr val="tx1"/>
                </a:solidFill>
                <a:effectLst/>
                <a:latin typeface="+mn-lt"/>
                <a:ea typeface="+mn-ea"/>
                <a:cs typeface="+mn-cs"/>
              </a:rPr>
              <a:t> type of charging and discharging could actually significantly shorten its life</a:t>
            </a:r>
            <a:r>
              <a:rPr lang="en-US" sz="1200" kern="1200" dirty="0" smtClean="0">
                <a:solidFill>
                  <a:schemeClr val="tx1"/>
                </a:solidFill>
                <a:effectLst/>
                <a:latin typeface="+mn-lt"/>
                <a:ea typeface="+mn-ea"/>
                <a:cs typeface="+mn-cs"/>
              </a:rPr>
              <a:t>.   So here are some of my suggestions to care for your battery:  plug it in when at your desk, but let it run on the battery at least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once in a while, such as in short meetings, don’t let the battery drain too low and try to avoid constantly charging and discharging it.  Avoid extreme temperatures whenever possible and if you are going on vacation and not taking your laptop, don’t leave your battery in.  Unplug your laptop and take out the battery while you are gone (be sure you aren’t doing this when the battery is low though).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14</a:t>
            </a:fld>
            <a:endParaRPr lang="en-US"/>
          </a:p>
        </p:txBody>
      </p:sp>
    </p:spTree>
    <p:extLst>
      <p:ext uri="{BB962C8B-B14F-4D97-AF65-F5344CB8AC3E}">
        <p14:creationId xmlns:p14="http://schemas.microsoft.com/office/powerpoint/2010/main" val="5031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time a</a:t>
            </a:r>
            <a:r>
              <a:rPr lang="en-US" sz="1200" b="0" i="0" kern="1200" baseline="0" dirty="0" smtClean="0">
                <a:solidFill>
                  <a:schemeClr val="tx1"/>
                </a:solidFill>
                <a:effectLst/>
                <a:latin typeface="+mn-lt"/>
                <a:ea typeface="+mn-ea"/>
                <a:cs typeface="+mn-cs"/>
              </a:rPr>
              <a:t> battery will last when unplugged</a:t>
            </a:r>
            <a:r>
              <a:rPr lang="en-US" sz="1200" b="0" i="0" kern="1200" dirty="0" smtClean="0">
                <a:solidFill>
                  <a:schemeClr val="tx1"/>
                </a:solidFill>
                <a:effectLst/>
                <a:latin typeface="+mn-lt"/>
                <a:ea typeface="+mn-ea"/>
                <a:cs typeface="+mn-cs"/>
              </a:rPr>
              <a:t> is dependent on the battery, its capacity, what's being done on the laptop, and how old the battery 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plan on being in a position where you won’t be able to plug it in for a long period of time but need to use it, try these simple solutions to extend your time:  turn down the screen brightness, adjust your power settings, make sure your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is defragged, and avoid constantly having </a:t>
            </a:r>
            <a:r>
              <a:rPr lang="en-US" sz="1200" kern="1200" dirty="0" err="1" smtClean="0">
                <a:solidFill>
                  <a:schemeClr val="tx1"/>
                </a:solidFill>
                <a:effectLst/>
                <a:latin typeface="+mn-lt"/>
                <a:ea typeface="+mn-ea"/>
                <a:cs typeface="+mn-cs"/>
              </a:rPr>
              <a:t>usb</a:t>
            </a:r>
            <a:r>
              <a:rPr lang="en-US" sz="1200" kern="1200" dirty="0" smtClean="0">
                <a:solidFill>
                  <a:schemeClr val="tx1"/>
                </a:solidFill>
                <a:effectLst/>
                <a:latin typeface="+mn-lt"/>
                <a:ea typeface="+mn-ea"/>
                <a:cs typeface="+mn-cs"/>
              </a:rPr>
              <a:t> devices plugged in and when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isn’t needed, turn it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15</a:t>
            </a:fld>
            <a:endParaRPr lang="en-US"/>
          </a:p>
        </p:txBody>
      </p:sp>
    </p:spTree>
    <p:extLst>
      <p:ext uri="{BB962C8B-B14F-4D97-AF65-F5344CB8AC3E}">
        <p14:creationId xmlns:p14="http://schemas.microsoft.com/office/powerpoint/2010/main" val="174110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you’ve never seen the inside of a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think of it as an old school record player, that spins around very fast with a head that hovers over the platter for reading and writing.  The head never touches the hard drive though, data is stored and retrieved magnetically.  (One great reason to keep magnets away</a:t>
            </a:r>
            <a:r>
              <a:rPr lang="en-US" sz="1200" kern="1200" baseline="0" dirty="0" smtClean="0">
                <a:solidFill>
                  <a:schemeClr val="tx1"/>
                </a:solidFill>
                <a:effectLst/>
                <a:latin typeface="+mn-lt"/>
                <a:ea typeface="+mn-ea"/>
                <a:cs typeface="+mn-cs"/>
              </a:rPr>
              <a:t> from computers!)</a:t>
            </a:r>
            <a:r>
              <a:rPr lang="en-US" sz="1200" kern="1200" dirty="0" smtClean="0">
                <a:solidFill>
                  <a:schemeClr val="tx1"/>
                </a:solidFill>
                <a:effectLst/>
                <a:latin typeface="+mn-lt"/>
                <a:ea typeface="+mn-ea"/>
                <a:cs typeface="+mn-cs"/>
              </a:rPr>
              <a:t>  When you suddenly move your computer, it’s possible to send the read/write head slamming down onto the platter, or skittering across the surface, which can cause damage.  (Have you ever heard of a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crash?  This is where the term came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Most laptops these days have a sudden motion sensor to try and protect in case of a fall but it’s still prudent to put your computer to sleep or shut it down, wait 20 seconds and then pick it up.</a:t>
            </a:r>
          </a:p>
          <a:p>
            <a:endParaRPr lang="en-US" b="0" dirty="0"/>
          </a:p>
        </p:txBody>
      </p:sp>
      <p:sp>
        <p:nvSpPr>
          <p:cNvPr id="4" name="Slide Number Placeholder 3"/>
          <p:cNvSpPr>
            <a:spLocks noGrp="1"/>
          </p:cNvSpPr>
          <p:nvPr>
            <p:ph type="sldNum" sz="quarter" idx="10"/>
          </p:nvPr>
        </p:nvSpPr>
        <p:spPr/>
        <p:txBody>
          <a:bodyPr/>
          <a:lstStyle/>
          <a:p>
            <a:fld id="{3FF4D058-E88E-48C7-BBFF-06E6170DDBEA}" type="slidenum">
              <a:rPr lang="en-US" smtClean="0"/>
              <a:pPr/>
              <a:t>16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0917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care for your laptop is to keep it clean.  It can accumulate all sorts of dust, grime, bacteria and germs over time.  What I do on the laptops I work on is this:  first, turn the computer off and unplug it, use a can of compressed air to blow out dust and particles, then use cotton balls and </a:t>
            </a:r>
            <a:r>
              <a:rPr lang="en-US" sz="1200" kern="1200" dirty="0" err="1" smtClean="0">
                <a:solidFill>
                  <a:schemeClr val="tx1"/>
                </a:solidFill>
                <a:effectLst/>
                <a:latin typeface="+mn-lt"/>
                <a:ea typeface="+mn-ea"/>
                <a:cs typeface="+mn-cs"/>
              </a:rPr>
              <a:t>q-tips</a:t>
            </a:r>
            <a:r>
              <a:rPr lang="en-US" sz="1200" kern="1200" dirty="0" smtClean="0">
                <a:solidFill>
                  <a:schemeClr val="tx1"/>
                </a:solidFill>
                <a:effectLst/>
                <a:latin typeface="+mn-lt"/>
                <a:ea typeface="+mn-ea"/>
                <a:cs typeface="+mn-cs"/>
              </a:rPr>
              <a:t> slightly dampened with rubbing alcohol to clean the keyboard and touchpad, and then last I use screen cleaner with a microfiber cloth to gently wipe down the screen.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17</a:t>
            </a:fld>
            <a:endParaRPr lang="en-US"/>
          </a:p>
        </p:txBody>
      </p:sp>
    </p:spTree>
    <p:extLst>
      <p:ext uri="{BB962C8B-B14F-4D97-AF65-F5344CB8AC3E}">
        <p14:creationId xmlns:p14="http://schemas.microsoft.com/office/powerpoint/2010/main" val="2361998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can’t count how many times I have been asked this question.  Is it okay to leave my laptop on at night, in sleep mode?  Or should I shut it down?   I’ll start off</a:t>
            </a:r>
            <a:r>
              <a:rPr lang="en-US" sz="1200" kern="1200" baseline="0" dirty="0" smtClean="0">
                <a:solidFill>
                  <a:schemeClr val="tx1"/>
                </a:solidFill>
                <a:effectLst/>
                <a:latin typeface="+mn-lt"/>
                <a:ea typeface="+mn-ea"/>
                <a:cs typeface="+mn-cs"/>
              </a:rPr>
              <a:t> by asking this:  </a:t>
            </a:r>
            <a:r>
              <a:rPr lang="en-US" sz="1200" kern="1200" dirty="0" smtClean="0">
                <a:solidFill>
                  <a:schemeClr val="tx1"/>
                </a:solidFill>
                <a:effectLst/>
                <a:latin typeface="+mn-lt"/>
                <a:ea typeface="+mn-ea"/>
                <a:cs typeface="+mn-cs"/>
              </a:rPr>
              <a:t>Have you heard the saying “when it doubt, restart”?  There’s a good reason to try this first when things start not working correctly.  The programs you use and the operating system tend accumulate all sorts of </a:t>
            </a:r>
            <a:r>
              <a:rPr lang="en-US" sz="1200" kern="1200" dirty="0" err="1" smtClean="0">
                <a:solidFill>
                  <a:schemeClr val="tx1"/>
                </a:solidFill>
                <a:effectLst/>
                <a:latin typeface="+mn-lt"/>
                <a:ea typeface="+mn-ea"/>
                <a:cs typeface="+mn-cs"/>
              </a:rPr>
              <a:t>cruft</a:t>
            </a:r>
            <a:r>
              <a:rPr lang="en-US" sz="1200" kern="1200" dirty="0" smtClean="0">
                <a:solidFill>
                  <a:schemeClr val="tx1"/>
                </a:solidFill>
                <a:effectLst/>
                <a:latin typeface="+mn-lt"/>
                <a:ea typeface="+mn-ea"/>
                <a:cs typeface="+mn-cs"/>
              </a:rPr>
              <a:t> over extended periods of use. All those temporary files can slow down the computer but they go away when you shut down or restart.  And from a hardware perspective, even when in sleep mode, heat is still being generated because the hardware is still running in a low energy state allowing your OS and programs to come quickly back online.  So my answer to this question when it comes to me is this:  Leaving your computer in sleep mode once in a while at night isn’t going to hurt, maybe you have documents open or websites up that you want to start right back on when you come back in… But to do this every night isn’t recommended.  Give your computer a rest and let it refresh by shutting it down.</a:t>
            </a:r>
            <a:r>
              <a:rPr lang="en-US" sz="1200" kern="1200" baseline="0" dirty="0" smtClean="0">
                <a:solidFill>
                  <a:schemeClr val="tx1"/>
                </a:solidFill>
                <a:effectLst/>
                <a:latin typeface="+mn-lt"/>
                <a:ea typeface="+mn-ea"/>
                <a:cs typeface="+mn-cs"/>
              </a:rPr>
              <a:t>  And remember</a:t>
            </a:r>
            <a:r>
              <a:rPr lang="en-US" sz="1200" kern="1200" dirty="0" smtClean="0">
                <a:solidFill>
                  <a:schemeClr val="tx1"/>
                </a:solidFill>
                <a:effectLst/>
                <a:latin typeface="+mn-lt"/>
                <a:ea typeface="+mn-ea"/>
                <a:cs typeface="+mn-cs"/>
              </a:rPr>
              <a:t>, after your important windows updates are downloaded and installed, the computer needs that restart in order to fully implement those new updates.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effectLst/>
                <a:latin typeface="+mn-lt"/>
                <a:ea typeface="+mn-ea"/>
                <a:cs typeface="+mn-cs"/>
              </a:rPr>
              <a:t>Cruft</a:t>
            </a:r>
            <a:r>
              <a:rPr lang="en-US" sz="1200" b="0" i="0" kern="120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hlinkClick r:id="rId3" tooltip="Jargon"/>
              </a:rPr>
              <a:t>jargon</a:t>
            </a:r>
            <a:r>
              <a:rPr lang="en-US" sz="1200" b="0" i="0" kern="1200" dirty="0" smtClean="0">
                <a:solidFill>
                  <a:schemeClr val="tx1"/>
                </a:solidFill>
                <a:effectLst/>
                <a:latin typeface="+mn-lt"/>
                <a:ea typeface="+mn-ea"/>
                <a:cs typeface="+mn-cs"/>
              </a:rPr>
              <a:t> for anything that is left over, redundant and getting in the way. It is used particularly for superseded and unemployed technical and electronic </a:t>
            </a:r>
            <a:r>
              <a:rPr lang="en-US" sz="1200" b="0" i="0" u="none" strike="noStrike" kern="1200" dirty="0" smtClean="0">
                <a:solidFill>
                  <a:schemeClr val="tx1"/>
                </a:solidFill>
                <a:effectLst/>
                <a:latin typeface="+mn-lt"/>
                <a:ea typeface="+mn-ea"/>
                <a:cs typeface="+mn-cs"/>
                <a:hlinkClick r:id="rId4" tooltip="Computer hardware"/>
              </a:rPr>
              <a:t>hardware</a:t>
            </a:r>
            <a:r>
              <a:rPr lang="en-US" sz="1200" b="0" i="0" kern="1200" dirty="0" smtClean="0">
                <a:solidFill>
                  <a:schemeClr val="tx1"/>
                </a:solidFill>
                <a:effectLst/>
                <a:latin typeface="+mn-lt"/>
                <a:ea typeface="+mn-ea"/>
                <a:cs typeface="+mn-cs"/>
              </a:rPr>
              <a:t> and useless, superfluous or dysfunctional elements in </a:t>
            </a:r>
            <a:r>
              <a:rPr lang="en-US" sz="1200" b="0" i="0" u="none" strike="noStrike" kern="1200" dirty="0" smtClean="0">
                <a:solidFill>
                  <a:schemeClr val="tx1"/>
                </a:solidFill>
                <a:effectLst/>
                <a:latin typeface="+mn-lt"/>
                <a:ea typeface="+mn-ea"/>
                <a:cs typeface="+mn-cs"/>
                <a:hlinkClick r:id="rId5" tooltip="Computer software"/>
              </a:rPr>
              <a:t>computer software</a:t>
            </a:r>
            <a:r>
              <a:rPr lang="en-US" sz="1200" b="0" i="0" kern="1200" dirty="0" smtClean="0">
                <a:solidFill>
                  <a:schemeClr val="tx1"/>
                </a:solidFill>
                <a:effectLst/>
                <a:latin typeface="+mn-lt"/>
                <a:ea typeface="+mn-ea"/>
                <a:cs typeface="+mn-cs"/>
              </a:rPr>
              <a: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18</a:t>
            </a:fld>
            <a:endParaRPr lang="en-US"/>
          </a:p>
        </p:txBody>
      </p:sp>
    </p:spTree>
    <p:extLst>
      <p:ext uri="{BB962C8B-B14F-4D97-AF65-F5344CB8AC3E}">
        <p14:creationId xmlns:p14="http://schemas.microsoft.com/office/powerpoint/2010/main" val="929962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few other things are this:  be gentle when winding up your power cable to put in your bag – it can</a:t>
            </a:r>
            <a:r>
              <a:rPr lang="en-US" sz="1200" kern="1200" baseline="0" dirty="0" smtClean="0">
                <a:solidFill>
                  <a:schemeClr val="tx1"/>
                </a:solidFill>
                <a:effectLst/>
                <a:latin typeface="+mn-lt"/>
                <a:ea typeface="+mn-ea"/>
                <a:cs typeface="+mn-cs"/>
              </a:rPr>
              <a:t> put strain on the cord and cause it to go bad - </a:t>
            </a:r>
            <a:r>
              <a:rPr lang="en-US" sz="1200" kern="1200" dirty="0" smtClean="0">
                <a:solidFill>
                  <a:schemeClr val="tx1"/>
                </a:solidFill>
                <a:effectLst/>
                <a:latin typeface="+mn-lt"/>
                <a:ea typeface="+mn-ea"/>
                <a:cs typeface="+mn-cs"/>
              </a:rPr>
              <a:t>and be wary of laying it on the floor where it could be stepped on or rolled over by a chair. (same goes for your network cables)  Avoid eating or drinking near your laptop (if you do this a lot, I highly suggest you make sure you have accidental insurance on your laptop!)  There have been a couple times this year where I’ve kicked myself for not pushing harder for buying the accidental insurance when buying laptops.  Dell doesn’t cover a cracked screen on a brand new laptop that has been run over by a vehicle.</a:t>
            </a:r>
            <a:r>
              <a:rPr lang="en-US" sz="1200" kern="1200" baseline="0" dirty="0" smtClean="0">
                <a:solidFill>
                  <a:schemeClr val="tx1"/>
                </a:solidFill>
                <a:effectLst/>
                <a:latin typeface="+mn-lt"/>
                <a:ea typeface="+mn-ea"/>
                <a:cs typeface="+mn-cs"/>
              </a:rPr>
              <a:t>  It also doesn’t cover </a:t>
            </a:r>
            <a:r>
              <a:rPr lang="en-US" sz="1200" kern="1200" dirty="0" smtClean="0">
                <a:solidFill>
                  <a:schemeClr val="tx1"/>
                </a:solidFill>
                <a:effectLst/>
                <a:latin typeface="+mn-lt"/>
                <a:ea typeface="+mn-ea"/>
                <a:cs typeface="+mn-cs"/>
              </a:rPr>
              <a:t>water damage from a leaking roof without it.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19</a:t>
            </a:fld>
            <a:endParaRPr lang="en-US"/>
          </a:p>
        </p:txBody>
      </p:sp>
    </p:spTree>
    <p:extLst>
      <p:ext uri="{BB962C8B-B14F-4D97-AF65-F5344CB8AC3E}">
        <p14:creationId xmlns:p14="http://schemas.microsoft.com/office/powerpoint/2010/main" val="217313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we’ve gone over protecting the actual computer, let’s go over protecting something much more important:  your data.</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20</a:t>
            </a:fld>
            <a:endParaRPr lang="en-US"/>
          </a:p>
        </p:txBody>
      </p:sp>
    </p:spTree>
    <p:extLst>
      <p:ext uri="{BB962C8B-B14F-4D97-AF65-F5344CB8AC3E}">
        <p14:creationId xmlns:p14="http://schemas.microsoft.com/office/powerpoint/2010/main" val="77102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it just wouldn’t be me if I didn’t include this slide.  If you are in my region, you may have heard me say this once, twice, a dozen times…  Never share your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password with anyone.  Not your supervisor, not your assistant, not your family members, spouse or friends.  It is a violation of university policy.   No one will ever legitimately ask you for your password either.  Also, please don’t use your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password for any other login password.  If you ever</a:t>
            </a:r>
            <a:r>
              <a:rPr lang="en-US" sz="1200" kern="1200" baseline="0" dirty="0" smtClean="0">
                <a:solidFill>
                  <a:schemeClr val="tx1"/>
                </a:solidFill>
                <a:effectLst/>
                <a:latin typeface="+mn-lt"/>
                <a:ea typeface="+mn-ea"/>
                <a:cs typeface="+mn-cs"/>
              </a:rPr>
              <a:t> need to change your </a:t>
            </a:r>
            <a:r>
              <a:rPr lang="en-US" sz="1200" kern="1200" baseline="0" dirty="0" err="1" smtClean="0">
                <a:solidFill>
                  <a:schemeClr val="tx1"/>
                </a:solidFill>
                <a:effectLst/>
                <a:latin typeface="+mn-lt"/>
                <a:ea typeface="+mn-ea"/>
                <a:cs typeface="+mn-cs"/>
              </a:rPr>
              <a:t>NetID</a:t>
            </a:r>
            <a:r>
              <a:rPr lang="en-US" sz="1200" kern="1200" baseline="0" dirty="0" smtClean="0">
                <a:solidFill>
                  <a:schemeClr val="tx1"/>
                </a:solidFill>
                <a:effectLst/>
                <a:latin typeface="+mn-lt"/>
                <a:ea typeface="+mn-ea"/>
                <a:cs typeface="+mn-cs"/>
              </a:rPr>
              <a:t> password, I have included the web link here.</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21</a:t>
            </a:fld>
            <a:endParaRPr lang="en-US"/>
          </a:p>
        </p:txBody>
      </p:sp>
    </p:spTree>
    <p:extLst>
      <p:ext uri="{BB962C8B-B14F-4D97-AF65-F5344CB8AC3E}">
        <p14:creationId xmlns:p14="http://schemas.microsoft.com/office/powerpoint/2010/main" val="411281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password protect your computer!  I’m not sure how many of you have your computer joined to the Cornell domain, if you do then you are already using your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and password to log in, which is great.  If you aren’t joined to the Cornell domain or another domain, which requires password protection… please make sure your computer is password protected.  And I highly suggest using Cornell’s complexity rules when picking a password.  Using a strong password is among the most important steps you can take to protect your computer from hackers and other unwelcome users.</a:t>
            </a:r>
          </a:p>
          <a:p>
            <a:endParaRPr lang="en-US" dirty="0"/>
          </a:p>
        </p:txBody>
      </p:sp>
      <p:sp>
        <p:nvSpPr>
          <p:cNvPr id="4" name="Slide Number Placeholder 3"/>
          <p:cNvSpPr>
            <a:spLocks noGrp="1"/>
          </p:cNvSpPr>
          <p:nvPr>
            <p:ph type="sldNum" sz="quarter" idx="10"/>
          </p:nvPr>
        </p:nvSpPr>
        <p:spPr/>
        <p:txBody>
          <a:bodyPr/>
          <a:lstStyle/>
          <a:p>
            <a:fld id="{3FF4D058-E88E-48C7-BBFF-06E6170DDBEA}" type="slidenum">
              <a:rPr lang="en-US" smtClean="0"/>
              <a:pPr/>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095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topics I want to cover today are computer maintenance, protecting</a:t>
            </a:r>
            <a:r>
              <a:rPr lang="en-US" baseline="0" dirty="0" smtClean="0"/>
              <a:t> your computer’s hardware, protecting your data, backing up your data, what to do when malware is detected, some of the available online training and resources that are available to you and where to go for IT support.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a:t>
            </a:fld>
            <a:endParaRPr lang="en-US"/>
          </a:p>
        </p:txBody>
      </p:sp>
    </p:spTree>
    <p:extLst>
      <p:ext uri="{BB962C8B-B14F-4D97-AF65-F5344CB8AC3E}">
        <p14:creationId xmlns:p14="http://schemas.microsoft.com/office/powerpoint/2010/main" val="3352993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of you now saying, but I have dozens of accounts out there, how am I supposed to remember all these different passwords?   There are free password storage utilities out there which will put all your passwords in a secure database and you only have to remember the one master password to unlock the database.   I included on these slides the three utilities suggested by Cornell IT, two utility programs for windows and one for a mac.</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23</a:t>
            </a:fld>
            <a:endParaRPr lang="en-US"/>
          </a:p>
        </p:txBody>
      </p:sp>
    </p:spTree>
    <p:extLst>
      <p:ext uri="{BB962C8B-B14F-4D97-AF65-F5344CB8AC3E}">
        <p14:creationId xmlns:p14="http://schemas.microsoft.com/office/powerpoint/2010/main" val="2558032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we’ve covered protecting your Operating System with a login password, I want to mention that you can also password protect individual Office documents.  I’ve included a link in this slide on how to do this.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25</a:t>
            </a:fld>
            <a:endParaRPr lang="en-US"/>
          </a:p>
        </p:txBody>
      </p:sp>
    </p:spTree>
    <p:extLst>
      <p:ext uri="{BB962C8B-B14F-4D97-AF65-F5344CB8AC3E}">
        <p14:creationId xmlns:p14="http://schemas.microsoft.com/office/powerpoint/2010/main" val="875422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having a password protected computer isn’t going to do you much good if you walk away from your computer without locking it.   Of course, this is great for me when I walk into an office to work on a computer and the staff person isn’t there….  I can do whatever I need to the computer because it’s wide open, and most of you probably have administrator rights on your laptop and are always logged into your Outlook e-mail so I really could do whatever I wanted on it.  Not that I would, but keep this in mind when you walk away from your computer.  Try making a habit out of hitting the windows key and the L key on your keyboard to quickly lock your computer before you step away from it, just like having a habit of locking your doors when you walk away from your car.  Also, make sure your power settings are set so that your computer will automatically lock after a certain amount of time on its own.</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Let me quickly show you where these settings are.  (sleep time, what happens when the lid is closed…)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F4D058-E88E-48C7-BBFF-06E6170DDBEA}" type="slidenum">
              <a:rPr lang="en-US" smtClean="0"/>
              <a:pPr/>
              <a:t>26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825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Cornell has a VPN (virtual</a:t>
            </a:r>
            <a:r>
              <a:rPr lang="en-US" sz="1200" kern="1200" baseline="0" dirty="0" smtClean="0">
                <a:solidFill>
                  <a:schemeClr val="tx1"/>
                </a:solidFill>
                <a:effectLst/>
                <a:latin typeface="+mn-lt"/>
                <a:ea typeface="+mn-ea"/>
                <a:cs typeface="+mn-cs"/>
              </a:rPr>
              <a:t> private network) </a:t>
            </a:r>
            <a:r>
              <a:rPr lang="en-US" sz="1200" kern="1200" dirty="0" smtClean="0">
                <a:solidFill>
                  <a:schemeClr val="tx1"/>
                </a:solidFill>
                <a:effectLst/>
                <a:latin typeface="+mn-lt"/>
                <a:ea typeface="+mn-ea"/>
                <a:cs typeface="+mn-cs"/>
              </a:rPr>
              <a:t>program called Cisco </a:t>
            </a:r>
            <a:r>
              <a:rPr lang="en-US" sz="1200" kern="1200" dirty="0" err="1" smtClean="0">
                <a:solidFill>
                  <a:schemeClr val="tx1"/>
                </a:solidFill>
                <a:effectLst/>
                <a:latin typeface="+mn-lt"/>
                <a:ea typeface="+mn-ea"/>
                <a:cs typeface="+mn-cs"/>
              </a:rPr>
              <a:t>AnyConnect</a:t>
            </a:r>
            <a:r>
              <a:rPr lang="en-US" sz="1200" kern="1200" dirty="0" smtClean="0">
                <a:solidFill>
                  <a:schemeClr val="tx1"/>
                </a:solidFill>
                <a:effectLst/>
                <a:latin typeface="+mn-lt"/>
                <a:ea typeface="+mn-ea"/>
                <a:cs typeface="+mn-cs"/>
              </a:rPr>
              <a:t> that allows you to securely connect to the Cornell network.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It’s very simple to connect to using your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credentials and it will allow you to securely access internal campus or CCE office resources such as the CCE staff page, the Business Launchpad, a file server, a SharePoint team site or maybe you need to print a document to a network copier or printer in the office… as long</a:t>
            </a:r>
            <a:r>
              <a:rPr lang="en-US" sz="1200" kern="1200" baseline="0" dirty="0" smtClean="0">
                <a:solidFill>
                  <a:schemeClr val="tx1"/>
                </a:solidFill>
                <a:effectLst/>
                <a:latin typeface="+mn-lt"/>
                <a:ea typeface="+mn-ea"/>
                <a:cs typeface="+mn-cs"/>
              </a:rPr>
              <a:t> as you have a network connection where you are, </a:t>
            </a:r>
            <a:r>
              <a:rPr lang="en-US" sz="1200" kern="1200" dirty="0" smtClean="0">
                <a:solidFill>
                  <a:schemeClr val="tx1"/>
                </a:solidFill>
                <a:effectLst/>
                <a:latin typeface="+mn-lt"/>
                <a:ea typeface="+mn-ea"/>
                <a:cs typeface="+mn-cs"/>
              </a:rPr>
              <a:t>you can do this by connecting to the Cornell VPN software first.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I’ve included a link on this slide on how to install and connect to the VPN.</a:t>
            </a:r>
          </a:p>
          <a:p>
            <a:endParaRPr lang="en-US" sz="1200" kern="1200" dirty="0" smtClean="0">
              <a:solidFill>
                <a:schemeClr val="tx1"/>
              </a:solidFill>
              <a:effectLst/>
              <a:latin typeface="+mn-lt"/>
              <a:ea typeface="+mn-ea"/>
              <a:cs typeface="+mn-cs"/>
            </a:endParaRPr>
          </a:p>
          <a:p>
            <a:pPr lvl="1" algn="l"/>
            <a:endParaRPr lang="en-US" sz="1800" dirty="0"/>
          </a:p>
        </p:txBody>
      </p:sp>
      <p:sp>
        <p:nvSpPr>
          <p:cNvPr id="4" name="Slide Number Placeholder 3"/>
          <p:cNvSpPr>
            <a:spLocks noGrp="1"/>
          </p:cNvSpPr>
          <p:nvPr>
            <p:ph type="sldNum" sz="quarter" idx="10"/>
          </p:nvPr>
        </p:nvSpPr>
        <p:spPr/>
        <p:txBody>
          <a:bodyPr/>
          <a:lstStyle/>
          <a:p>
            <a:fld id="{3FF4D058-E88E-48C7-BBFF-06E6170DDBEA}" type="slidenum">
              <a:rPr lang="en-US" smtClean="0"/>
              <a:pPr/>
              <a:t>27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6522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best line of defense against viruses and malware is user knowledge:  Knowing what to look for and stay away from.   Don’t download unnecessary, non-work related software – many free software programs out there like to sneak in other installations when you are installing their program.  Some can be harmless, and some aren’t.  (</a:t>
            </a:r>
            <a:r>
              <a:rPr lang="en-US" dirty="0" smtClean="0"/>
              <a:t>Be especially</a:t>
            </a:r>
            <a:r>
              <a:rPr lang="en-US" baseline="0" dirty="0" smtClean="0"/>
              <a:t> </a:t>
            </a:r>
            <a:r>
              <a:rPr lang="en-US" dirty="0" smtClean="0"/>
              <a:t>wary</a:t>
            </a:r>
            <a:r>
              <a:rPr lang="en-US" baseline="0" dirty="0" smtClean="0"/>
              <a:t> of free screensaver downloads, free fonts, clipart software and music lyric websites.)  </a:t>
            </a:r>
            <a:r>
              <a:rPr lang="en-US" sz="1200" kern="1200" dirty="0" smtClean="0">
                <a:solidFill>
                  <a:schemeClr val="tx1"/>
                </a:solidFill>
                <a:effectLst/>
                <a:latin typeface="+mn-lt"/>
                <a:ea typeface="+mn-ea"/>
                <a:cs typeface="+mn-cs"/>
              </a:rPr>
              <a:t>If you aren’t sure about a program, ask your IT support person first.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if</a:t>
            </a:r>
            <a:r>
              <a:rPr lang="en-US" sz="1200" kern="1200" baseline="0" dirty="0" smtClean="0">
                <a:solidFill>
                  <a:schemeClr val="tx1"/>
                </a:solidFill>
                <a:effectLst/>
                <a:latin typeface="+mn-lt"/>
                <a:ea typeface="+mn-ea"/>
                <a:cs typeface="+mn-cs"/>
              </a:rPr>
              <a:t> I had to pick just one thing that I hope you click on later in this PowerPoint, it’s this CIT video about E-mail Phishing.  Fraudulent, or "phishing," emails try to trick you into replying with information  the sender wants, or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visiting a bogus web site…. Unfortunately, we tend to see a lot of these being on the Cornell e-mail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F4D058-E88E-48C7-BBFF-06E6170DDBEA}" type="slidenum">
              <a:rPr lang="en-US" smtClean="0"/>
              <a:pPr/>
              <a:t>28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1602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Cornell has a website called the Cornell </a:t>
            </a:r>
            <a:r>
              <a:rPr lang="en-US" sz="1200" kern="1200" dirty="0" err="1" smtClean="0">
                <a:solidFill>
                  <a:schemeClr val="tx1"/>
                </a:solidFill>
                <a:effectLst/>
                <a:latin typeface="+mn-lt"/>
                <a:ea typeface="+mn-ea"/>
                <a:cs typeface="+mn-cs"/>
              </a:rPr>
              <a:t>Phishbowl</a:t>
            </a:r>
            <a:r>
              <a:rPr lang="en-US" sz="1200" kern="1200" dirty="0" smtClean="0">
                <a:solidFill>
                  <a:schemeClr val="tx1"/>
                </a:solidFill>
                <a:effectLst/>
                <a:latin typeface="+mn-lt"/>
                <a:ea typeface="+mn-ea"/>
                <a:cs typeface="+mn-cs"/>
              </a:rPr>
              <a:t>, where you can view all the past and ongoing phishing attempts going around the e-mail system.  If the phishing e-mail you received isn’t listed, you can forward it to the CIT security helpdesk so they are aware of it, possibly block more coming in like it and add it to their list.  </a:t>
            </a:r>
          </a:p>
          <a:p>
            <a:endParaRPr lang="en-US" dirty="0"/>
          </a:p>
        </p:txBody>
      </p:sp>
      <p:sp>
        <p:nvSpPr>
          <p:cNvPr id="4" name="Slide Number Placeholder 3"/>
          <p:cNvSpPr>
            <a:spLocks noGrp="1"/>
          </p:cNvSpPr>
          <p:nvPr>
            <p:ph type="sldNum" sz="quarter" idx="10"/>
          </p:nvPr>
        </p:nvSpPr>
        <p:spPr/>
        <p:txBody>
          <a:bodyPr/>
          <a:lstStyle/>
          <a:p>
            <a:fld id="{3FF4D058-E88E-48C7-BBFF-06E6170DDBEA}" type="slidenum">
              <a:rPr lang="en-US" smtClean="0"/>
              <a:pPr/>
              <a:t>29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193274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 last bit I want to talk about concerning protecting your data involves sensitive information.  Social security, driver’s license, credit card, and bank account numbers, plus protected health information, are currently classified as confidential, sensitive data.  Cornell has paid for a program called Identity Finder that is available to all staff so that we can scan our Cornell owned computers on a regular basis to ensure we are not storing any of this information on our computers.  Identity Finder can be download from CIT’s website and they have instructions on how to use it there as well.  Cornell recommends we scan our computers at least twice per year and clean off any sensitive data the program finds.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need to hold onto any documents with sensitive information, you have a few options.  The preferred</a:t>
            </a:r>
            <a:r>
              <a:rPr lang="en-US" sz="1200" kern="1200" baseline="0" dirty="0" smtClean="0">
                <a:solidFill>
                  <a:schemeClr val="tx1"/>
                </a:solidFill>
                <a:effectLst/>
                <a:latin typeface="+mn-lt"/>
                <a:ea typeface="+mn-ea"/>
                <a:cs typeface="+mn-cs"/>
              </a:rPr>
              <a:t> option is </a:t>
            </a:r>
            <a:r>
              <a:rPr lang="en-US" sz="1200" kern="1200" dirty="0" smtClean="0">
                <a:solidFill>
                  <a:schemeClr val="tx1"/>
                </a:solidFill>
                <a:effectLst/>
                <a:latin typeface="+mn-lt"/>
                <a:ea typeface="+mn-ea"/>
                <a:cs typeface="+mn-cs"/>
              </a:rPr>
              <a:t>you can keep the document but delete the sensitive information that is in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really need to keep the sensitive information in the document, then the choices</a:t>
            </a:r>
            <a:r>
              <a:rPr lang="en-US" sz="1200" kern="1200" baseline="0" dirty="0" smtClean="0">
                <a:solidFill>
                  <a:schemeClr val="tx1"/>
                </a:solidFill>
                <a:effectLst/>
                <a:latin typeface="+mn-lt"/>
                <a:ea typeface="+mn-ea"/>
                <a:cs typeface="+mn-cs"/>
              </a:rPr>
              <a:t> are the following:  the data</a:t>
            </a:r>
            <a:r>
              <a:rPr lang="en-US" sz="1200" kern="1200" dirty="0" smtClean="0">
                <a:solidFill>
                  <a:schemeClr val="tx1"/>
                </a:solidFill>
                <a:effectLst/>
                <a:latin typeface="+mn-lt"/>
                <a:ea typeface="+mn-ea"/>
                <a:cs typeface="+mn-cs"/>
              </a:rPr>
              <a:t> can be stored on a secured file server, you could encrypt</a:t>
            </a:r>
            <a:r>
              <a:rPr lang="en-US" sz="1200" kern="1200" baseline="0" dirty="0" smtClean="0">
                <a:solidFill>
                  <a:schemeClr val="tx1"/>
                </a:solidFill>
                <a:effectLst/>
                <a:latin typeface="+mn-lt"/>
                <a:ea typeface="+mn-ea"/>
                <a:cs typeface="+mn-cs"/>
              </a:rPr>
              <a:t> your entire computer drive with a program such as PGP, or Windows Enterprise and Ultimate has </a:t>
            </a:r>
            <a:r>
              <a:rPr lang="en-US" sz="1200" kern="1200" baseline="0" dirty="0" err="1" smtClean="0">
                <a:solidFill>
                  <a:schemeClr val="tx1"/>
                </a:solidFill>
                <a:effectLst/>
                <a:latin typeface="+mn-lt"/>
                <a:ea typeface="+mn-ea"/>
                <a:cs typeface="+mn-cs"/>
              </a:rPr>
              <a:t>Bitlocker</a:t>
            </a:r>
            <a:r>
              <a:rPr lang="en-US" sz="1200" kern="1200" baseline="0" dirty="0" smtClean="0">
                <a:solidFill>
                  <a:schemeClr val="tx1"/>
                </a:solidFill>
                <a:effectLst/>
                <a:latin typeface="+mn-lt"/>
                <a:ea typeface="+mn-ea"/>
                <a:cs typeface="+mn-cs"/>
              </a:rPr>
              <a:t> built-in to do this.  </a:t>
            </a:r>
            <a:r>
              <a:rPr lang="en-US" sz="1200" kern="1200" baseline="0" dirty="0" err="1" smtClean="0">
                <a:solidFill>
                  <a:schemeClr val="tx1"/>
                </a:solidFill>
                <a:effectLst/>
                <a:latin typeface="+mn-lt"/>
                <a:ea typeface="+mn-ea"/>
                <a:cs typeface="+mn-cs"/>
              </a:rPr>
              <a:t>FileVault</a:t>
            </a:r>
            <a:r>
              <a:rPr lang="en-US" sz="1200" kern="1200" baseline="0" dirty="0" smtClean="0">
                <a:solidFill>
                  <a:schemeClr val="tx1"/>
                </a:solidFill>
                <a:effectLst/>
                <a:latin typeface="+mn-lt"/>
                <a:ea typeface="+mn-ea"/>
                <a:cs typeface="+mn-cs"/>
              </a:rPr>
              <a:t> is the encryption program for a Mac.  You also have the option of storing the data on a CD or USB drive.  If you do this, it needs to be kept locked in a secure location – preferably in a locked cabinet behind a locked door.   If you do have sensitive data you need to keep, contact the CCE Helpdesk for more information about your options.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Cornell has and will hold staff accountable for lost or stolen sensitive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30</a:t>
            </a:fld>
            <a:endParaRPr lang="en-US"/>
          </a:p>
        </p:txBody>
      </p:sp>
    </p:spTree>
    <p:extLst>
      <p:ext uri="{BB962C8B-B14F-4D97-AF65-F5344CB8AC3E}">
        <p14:creationId xmlns:p14="http://schemas.microsoft.com/office/powerpoint/2010/main" val="221480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need to send or receive any sensitive information or passwords, never send it via e-mail which is a very unsecure way of transmitting data.  I recommend sending it via the Cornell Dropbox.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it</a:t>
            </a:r>
            <a:r>
              <a:rPr lang="en-US" sz="1200" kern="1200" baseline="0" dirty="0" smtClean="0">
                <a:solidFill>
                  <a:schemeClr val="tx1"/>
                </a:solidFill>
                <a:effectLst/>
                <a:latin typeface="+mn-lt"/>
                <a:ea typeface="+mn-ea"/>
                <a:cs typeface="+mn-cs"/>
              </a:rPr>
              <a:t> can get a bit confusing because of its name.   Also out there is Cornell box and the commercial Dropbox site… but only the Cornell Dropbox can be used to send confidential information.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more information about how to use the Cornell Dropbox, you can click on the informational icon which will take you to CIT’s help document.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31</a:t>
            </a:fld>
            <a:endParaRPr lang="en-US"/>
          </a:p>
        </p:txBody>
      </p:sp>
    </p:spTree>
    <p:extLst>
      <p:ext uri="{BB962C8B-B14F-4D97-AF65-F5344CB8AC3E}">
        <p14:creationId xmlns:p14="http://schemas.microsoft.com/office/powerpoint/2010/main" val="249326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we’ve talked about ways to protect your computer and your data but the most important part is backing up.  If your computer decided that today was the day, it’s done, it quits.. and the data on the hard drive is unrecoverable….. What would you lose?  Do you have a good backup of your data somewhere else?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32</a:t>
            </a:fld>
            <a:endParaRPr lang="en-US"/>
          </a:p>
        </p:txBody>
      </p:sp>
    </p:spTree>
    <p:extLst>
      <p:ext uri="{BB962C8B-B14F-4D97-AF65-F5344CB8AC3E}">
        <p14:creationId xmlns:p14="http://schemas.microsoft.com/office/powerpoint/2010/main" val="1106787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I’m a big believer in having multiple backups.  One stored locally on an external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thumbdrive</a:t>
            </a:r>
            <a:r>
              <a:rPr lang="en-US" sz="1200" kern="1200" dirty="0" smtClean="0">
                <a:solidFill>
                  <a:schemeClr val="tx1"/>
                </a:solidFill>
                <a:effectLst/>
                <a:latin typeface="+mn-lt"/>
                <a:ea typeface="+mn-ea"/>
                <a:cs typeface="+mn-cs"/>
              </a:rPr>
              <a:t>, and another backup that is stored remotely.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backup programs out there but I like free so I listed my two favorite free ones that you can use to backup to a </a:t>
            </a:r>
            <a:r>
              <a:rPr lang="en-US" sz="1200" kern="1200" dirty="0" err="1" smtClean="0">
                <a:solidFill>
                  <a:schemeClr val="tx1"/>
                </a:solidFill>
                <a:effectLst/>
                <a:latin typeface="+mn-lt"/>
                <a:ea typeface="+mn-ea"/>
                <a:cs typeface="+mn-cs"/>
              </a:rPr>
              <a:t>usb</a:t>
            </a:r>
            <a:r>
              <a:rPr lang="en-US" sz="1200" kern="1200" dirty="0" smtClean="0">
                <a:solidFill>
                  <a:schemeClr val="tx1"/>
                </a:solidFill>
                <a:effectLst/>
                <a:latin typeface="+mn-lt"/>
                <a:ea typeface="+mn-ea"/>
                <a:cs typeface="+mn-cs"/>
              </a:rPr>
              <a:t> drive. I’ve included two video links on this slide that walk you through how to set up scheduled backups with these two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 great feature that you will find when you right click on any of your folders and files, called previous versions, which I will demonstrate to you now since it’s such a great feature to know about.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having a local backup is all well and good, but you really need to have an off-site backup as well.  To protect you from natural disasters, maybe you come in one day to find your desk completely covered in water from a roof leak and both your laptop and external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have been damaged…. Now what do you do?  You want that off-site backup.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36</a:t>
            </a:fld>
            <a:endParaRPr lang="en-US"/>
          </a:p>
        </p:txBody>
      </p:sp>
    </p:spTree>
    <p:extLst>
      <p:ext uri="{BB962C8B-B14F-4D97-AF65-F5344CB8AC3E}">
        <p14:creationId xmlns:p14="http://schemas.microsoft.com/office/powerpoint/2010/main" val="393868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section is an</a:t>
            </a:r>
            <a:r>
              <a:rPr lang="en-US" sz="1200" kern="1200" baseline="0" dirty="0" smtClean="0">
                <a:solidFill>
                  <a:schemeClr val="tx1"/>
                </a:solidFill>
                <a:effectLst/>
                <a:latin typeface="+mn-lt"/>
                <a:ea typeface="+mn-ea"/>
                <a:cs typeface="+mn-cs"/>
              </a:rPr>
              <a:t> important one…. </a:t>
            </a:r>
            <a:r>
              <a:rPr lang="en-US" sz="1200" kern="1200" dirty="0" smtClean="0">
                <a:solidFill>
                  <a:schemeClr val="tx1"/>
                </a:solidFill>
                <a:effectLst/>
                <a:latin typeface="+mn-lt"/>
                <a:ea typeface="+mn-ea"/>
                <a:cs typeface="+mn-cs"/>
              </a:rPr>
              <a:t>Computer Maintenance.</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a:t>
            </a:fld>
            <a:endParaRPr lang="en-US"/>
          </a:p>
        </p:txBody>
      </p:sp>
    </p:spTree>
    <p:extLst>
      <p:ext uri="{BB962C8B-B14F-4D97-AF65-F5344CB8AC3E}">
        <p14:creationId xmlns:p14="http://schemas.microsoft.com/office/powerpoint/2010/main" val="1813521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go back for a minute and talk about the security of </a:t>
            </a:r>
            <a:r>
              <a:rPr lang="en-US" sz="1200" kern="1200" dirty="0" err="1" smtClean="0">
                <a:solidFill>
                  <a:schemeClr val="tx1"/>
                </a:solidFill>
                <a:effectLst/>
                <a:latin typeface="+mn-lt"/>
                <a:ea typeface="+mn-ea"/>
                <a:cs typeface="+mn-cs"/>
              </a:rPr>
              <a:t>usb</a:t>
            </a:r>
            <a:r>
              <a:rPr lang="en-US" sz="1200" kern="1200" dirty="0" smtClean="0">
                <a:solidFill>
                  <a:schemeClr val="tx1"/>
                </a:solidFill>
                <a:effectLst/>
                <a:latin typeface="+mn-lt"/>
                <a:ea typeface="+mn-ea"/>
                <a:cs typeface="+mn-cs"/>
              </a:rPr>
              <a:t> drives.  Convenience and portability make these little magical data sticks one of my favorite and most useful inventions in the last decade.  But they can be a security risk since they can easily be lost or stolen.  First line of defense:  don’t lose it (easier said than done some days, right?)   Second line of defense:  password protect the drive or at the very least the important documents on it that you don’t want anyone to get in to.  And lastly, these little sticks can get around (I know mine do).  Every time you plug your </a:t>
            </a:r>
            <a:r>
              <a:rPr lang="en-US" sz="1200" kern="1200" dirty="0" err="1" smtClean="0">
                <a:solidFill>
                  <a:schemeClr val="tx1"/>
                </a:solidFill>
                <a:effectLst/>
                <a:latin typeface="+mn-lt"/>
                <a:ea typeface="+mn-ea"/>
                <a:cs typeface="+mn-cs"/>
              </a:rPr>
              <a:t>usb</a:t>
            </a:r>
            <a:r>
              <a:rPr lang="en-US" sz="1200" kern="1200" dirty="0" smtClean="0">
                <a:solidFill>
                  <a:schemeClr val="tx1"/>
                </a:solidFill>
                <a:effectLst/>
                <a:latin typeface="+mn-lt"/>
                <a:ea typeface="+mn-ea"/>
                <a:cs typeface="+mn-cs"/>
              </a:rPr>
              <a:t> drive back into your computer after letting it be plugged into a computer you aren’t familiar with, scan the drive with Symantec and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for infection before using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also want</a:t>
            </a:r>
            <a:r>
              <a:rPr lang="en-US" sz="1200" kern="1200" baseline="0" dirty="0" smtClean="0">
                <a:solidFill>
                  <a:schemeClr val="tx1"/>
                </a:solidFill>
                <a:effectLst/>
                <a:latin typeface="+mn-lt"/>
                <a:ea typeface="+mn-ea"/>
                <a:cs typeface="+mn-cs"/>
              </a:rPr>
              <a:t> to mention here that if you unplug a </a:t>
            </a:r>
            <a:r>
              <a:rPr lang="en-US" sz="1200" kern="1200" baseline="0" dirty="0" err="1" smtClean="0">
                <a:solidFill>
                  <a:schemeClr val="tx1"/>
                </a:solidFill>
                <a:effectLst/>
                <a:latin typeface="+mn-lt"/>
                <a:ea typeface="+mn-ea"/>
                <a:cs typeface="+mn-cs"/>
              </a:rPr>
              <a:t>usb</a:t>
            </a:r>
            <a:r>
              <a:rPr lang="en-US" sz="1200" kern="1200" baseline="0" dirty="0" smtClean="0">
                <a:solidFill>
                  <a:schemeClr val="tx1"/>
                </a:solidFill>
                <a:effectLst/>
                <a:latin typeface="+mn-lt"/>
                <a:ea typeface="+mn-ea"/>
                <a:cs typeface="+mn-cs"/>
              </a:rPr>
              <a:t> storage device or removable drive from your computer while it’s still transferring or saving information, you might risk losing some information.  If the device has a small light that shows its in use, wait a few seconds after the light finishes flashing before unplugging it.  Or better yet, use the Safely Remove Hardware icon in the notification area, next to the clock – I’ve included a link in this slide in the top right for more information.</a:t>
            </a:r>
            <a:endParaRPr lang="en-US" sz="1200" kern="1200" dirty="0" smtClean="0">
              <a:solidFill>
                <a:schemeClr val="tx1"/>
              </a:solidFill>
              <a:effectLst/>
              <a:latin typeface="+mn-lt"/>
              <a:ea typeface="+mn-ea"/>
              <a:cs typeface="+mn-cs"/>
            </a:endParaRPr>
          </a:p>
          <a:p>
            <a:endParaRPr lang="en-US" dirty="0" smtClean="0"/>
          </a:p>
          <a:p>
            <a:r>
              <a:rPr lang="en-US" dirty="0" smtClean="0"/>
              <a:t>PGP available through</a:t>
            </a:r>
            <a:r>
              <a:rPr lang="en-US" baseline="0" dirty="0" smtClean="0"/>
              <a:t> Cornell:  </a:t>
            </a:r>
            <a:r>
              <a:rPr lang="en-US" dirty="0" smtClean="0"/>
              <a:t>http://www.it.cornell.edu/services/pgp/about/index.cfm</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37</a:t>
            </a:fld>
            <a:endParaRPr lang="en-US"/>
          </a:p>
        </p:txBody>
      </p:sp>
    </p:spTree>
    <p:extLst>
      <p:ext uri="{BB962C8B-B14F-4D97-AF65-F5344CB8AC3E}">
        <p14:creationId xmlns:p14="http://schemas.microsoft.com/office/powerpoint/2010/main" val="3895403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section is about malware, viruses, worms… any malicious program out there that can do damage to your computer and/or files.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38</a:t>
            </a:fld>
            <a:endParaRPr lang="en-US"/>
          </a:p>
        </p:txBody>
      </p:sp>
    </p:spTree>
    <p:extLst>
      <p:ext uri="{BB962C8B-B14F-4D97-AF65-F5344CB8AC3E}">
        <p14:creationId xmlns:p14="http://schemas.microsoft.com/office/powerpoint/2010/main" val="1392229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security issues aren’t recognized right away, because it’s difficult to tell the difference between your computer’s everyday quirks and things caused by a security problem.  Here are a few potential signs to be on the lookout for:  Your antivirus software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reports a problem (pretty obvious sign), when browsing the web, you see lots of popup windows, or your web browser takes you to different sites than expected, Your computer seems slower than usual, crashes more often, or runs out of disk space unexpectedly.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39</a:t>
            </a:fld>
            <a:endParaRPr lang="en-US"/>
          </a:p>
        </p:txBody>
      </p:sp>
    </p:spTree>
    <p:extLst>
      <p:ext uri="{BB962C8B-B14F-4D97-AF65-F5344CB8AC3E}">
        <p14:creationId xmlns:p14="http://schemas.microsoft.com/office/powerpoint/2010/main" val="3922064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Symantec or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does pop up and show that your computer has some malicious files or programs on it, the very first thing to do is disconnect your computer from the network.  Unplug the network cable and shut off the wireless.  This will help prevent the potential spread of a malicious program.  At this point, I would recommend you go talk with your IT support person, let them view what files popped up and determine the next course of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IT support isn’t around, maybe it’s the weekend or you’re working late and you are on your own… then write down what infections/files were caught to let your IT person know later (or even better, if you have a smartphone, take a picture of your screen),</a:t>
            </a:r>
            <a:r>
              <a:rPr lang="en-US" sz="1200" kern="1200" baseline="0" dirty="0" smtClean="0">
                <a:solidFill>
                  <a:schemeClr val="tx1"/>
                </a:solidFill>
                <a:effectLst/>
                <a:latin typeface="+mn-lt"/>
                <a:ea typeface="+mn-ea"/>
                <a:cs typeface="+mn-cs"/>
              </a:rPr>
              <a:t> then t</a:t>
            </a:r>
            <a:r>
              <a:rPr lang="en-US" sz="1200" kern="1200" dirty="0" smtClean="0">
                <a:solidFill>
                  <a:schemeClr val="tx1"/>
                </a:solidFill>
                <a:effectLst/>
                <a:latin typeface="+mn-lt"/>
                <a:ea typeface="+mn-ea"/>
                <a:cs typeface="+mn-cs"/>
              </a:rPr>
              <a:t>hen I recommend letting the program delete the malicious files,</a:t>
            </a:r>
            <a:r>
              <a:rPr lang="en-US" sz="1200" kern="1200" baseline="0" dirty="0" smtClean="0">
                <a:solidFill>
                  <a:schemeClr val="tx1"/>
                </a:solidFill>
                <a:effectLst/>
                <a:latin typeface="+mn-lt"/>
                <a:ea typeface="+mn-ea"/>
                <a:cs typeface="+mn-cs"/>
              </a:rPr>
              <a:t> if it hasn’t already.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if it’s not too nasty</a:t>
            </a:r>
            <a:r>
              <a:rPr lang="en-US" sz="1200" kern="1200" baseline="0" dirty="0" smtClean="0">
                <a:solidFill>
                  <a:schemeClr val="tx1"/>
                </a:solidFill>
                <a:effectLst/>
                <a:latin typeface="+mn-lt"/>
                <a:ea typeface="+mn-ea"/>
                <a:cs typeface="+mn-cs"/>
              </a:rPr>
              <a:t> of a program, it hasn’t messed with system files and is pretty easy to remove, your IT support person will probably look over your Operating System and then reboot your computer into safe mode and run Symantec and </a:t>
            </a:r>
            <a:r>
              <a:rPr lang="en-US" sz="1200" kern="1200" baseline="0" dirty="0" err="1" smtClean="0">
                <a:solidFill>
                  <a:schemeClr val="tx1"/>
                </a:solidFill>
                <a:effectLst/>
                <a:latin typeface="+mn-lt"/>
                <a:ea typeface="+mn-ea"/>
                <a:cs typeface="+mn-cs"/>
              </a:rPr>
              <a:t>Malwarebytes</a:t>
            </a:r>
            <a:r>
              <a:rPr lang="en-US" sz="1200" kern="1200" baseline="0" dirty="0" smtClean="0">
                <a:solidFill>
                  <a:schemeClr val="tx1"/>
                </a:solidFill>
                <a:effectLst/>
                <a:latin typeface="+mn-lt"/>
                <a:ea typeface="+mn-ea"/>
                <a:cs typeface="+mn-cs"/>
              </a:rPr>
              <a:t> again to ensure that everything is removed.  But if the malware has spread through system and or program files, then the safest solution is to reinstall Windows (dangerous software has a way of hiding and creeping back later).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trike="sngStrike" kern="1200" dirty="0" smtClean="0">
                <a:solidFill>
                  <a:schemeClr val="tx1"/>
                </a:solidFill>
                <a:effectLst/>
                <a:latin typeface="+mn-lt"/>
                <a:ea typeface="+mn-ea"/>
                <a:cs typeface="+mn-cs"/>
              </a:rPr>
              <a:t>Again if</a:t>
            </a:r>
            <a:r>
              <a:rPr lang="en-US" sz="1200" strike="sngStrike" kern="1200" baseline="0" dirty="0" smtClean="0">
                <a:solidFill>
                  <a:schemeClr val="tx1"/>
                </a:solidFill>
                <a:effectLst/>
                <a:latin typeface="+mn-lt"/>
                <a:ea typeface="+mn-ea"/>
                <a:cs typeface="+mn-cs"/>
              </a:rPr>
              <a:t> IT support isn’t around and</a:t>
            </a:r>
            <a:r>
              <a:rPr lang="en-US" sz="1200" strike="sngStrike" kern="1200" dirty="0" smtClean="0">
                <a:solidFill>
                  <a:schemeClr val="tx1"/>
                </a:solidFill>
                <a:effectLst/>
                <a:latin typeface="+mn-lt"/>
                <a:ea typeface="+mn-ea"/>
                <a:cs typeface="+mn-cs"/>
              </a:rPr>
              <a:t> you feel comfortable doing it – you could restart your computer into safe mode.  To do this, you restart your computer and right when it starts booting back up hit F8 a few times, you will see a menu pop up with the option of booting into safe mode.  Once you are logged in to safe mode, run Symantec and </a:t>
            </a:r>
            <a:r>
              <a:rPr lang="en-US" sz="1200" strike="sngStrike" kern="1200" dirty="0" err="1" smtClean="0">
                <a:solidFill>
                  <a:schemeClr val="tx1"/>
                </a:solidFill>
                <a:effectLst/>
                <a:latin typeface="+mn-lt"/>
                <a:ea typeface="+mn-ea"/>
                <a:cs typeface="+mn-cs"/>
              </a:rPr>
              <a:t>Malwarebytes</a:t>
            </a:r>
            <a:r>
              <a:rPr lang="en-US" sz="1200" strike="sngStrike" kern="1200" dirty="0" smtClean="0">
                <a:solidFill>
                  <a:schemeClr val="tx1"/>
                </a:solidFill>
                <a:effectLst/>
                <a:latin typeface="+mn-lt"/>
                <a:ea typeface="+mn-ea"/>
                <a:cs typeface="+mn-cs"/>
              </a:rPr>
              <a:t> again.  If it comes back with no more files detected, you should be okay to reboot back into normal mode.. but still contact your IT person with that list you wrote down.  And be very diligent in updating and scanning your </a:t>
            </a:r>
            <a:r>
              <a:rPr lang="en-US" sz="1200" strike="sngStrike" kern="1200" dirty="0" err="1" smtClean="0">
                <a:solidFill>
                  <a:schemeClr val="tx1"/>
                </a:solidFill>
                <a:effectLst/>
                <a:latin typeface="+mn-lt"/>
                <a:ea typeface="+mn-ea"/>
                <a:cs typeface="+mn-cs"/>
              </a:rPr>
              <a:t>harddrive</a:t>
            </a:r>
            <a:r>
              <a:rPr lang="en-US" sz="1200" strike="sngStrike" kern="1200" dirty="0" smtClean="0">
                <a:solidFill>
                  <a:schemeClr val="tx1"/>
                </a:solidFill>
                <a:effectLst/>
                <a:latin typeface="+mn-lt"/>
                <a:ea typeface="+mn-ea"/>
                <a:cs typeface="+mn-cs"/>
              </a:rPr>
              <a:t> every day for the next week.   Malware always seems to have a way of hiding and creeping right back, even after the files caught are deleted. If your scans are still popping up with malware in safe mode after you’ve scanned once in safe mode, restarted and scanned again in safe mode, then it’s time to stop using the computer and hand it over to be looked at by IT support.  Just be aware that the safest solution for getting rid of malware is to reinstall Windows.  (This is where your great on-site and off-site backups will come in handy!)</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Dangerous software hides from repair tools.</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Don’t contact your IT person using the infection computer….</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USB</a:t>
            </a:r>
            <a:r>
              <a:rPr lang="en-US" sz="1200" b="1" i="0" kern="1200" baseline="0" dirty="0" smtClean="0">
                <a:solidFill>
                  <a:schemeClr val="tx1"/>
                </a:solidFill>
                <a:effectLst/>
                <a:latin typeface="+mn-lt"/>
                <a:ea typeface="+mn-ea"/>
                <a:cs typeface="+mn-cs"/>
              </a:rPr>
              <a:t> drives should be scanned with Symantec and/or </a:t>
            </a:r>
            <a:r>
              <a:rPr lang="en-US" sz="1200" b="1" i="0" kern="1200" baseline="0" dirty="0" err="1" smtClean="0">
                <a:solidFill>
                  <a:schemeClr val="tx1"/>
                </a:solidFill>
                <a:effectLst/>
                <a:latin typeface="+mn-lt"/>
                <a:ea typeface="+mn-ea"/>
                <a:cs typeface="+mn-cs"/>
              </a:rPr>
              <a:t>Malwarebytes</a:t>
            </a:r>
            <a:r>
              <a:rPr lang="en-US" sz="1200" b="1" i="0" kern="1200" baseline="0" dirty="0" smtClean="0">
                <a:solidFill>
                  <a:schemeClr val="tx1"/>
                </a:solidFill>
                <a:effectLst/>
                <a:latin typeface="+mn-lt"/>
                <a:ea typeface="+mn-ea"/>
                <a:cs typeface="+mn-cs"/>
              </a:rPr>
              <a:t> on alternate computer before copying the data onto it.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40</a:t>
            </a:fld>
            <a:endParaRPr lang="en-US"/>
          </a:p>
        </p:txBody>
      </p:sp>
    </p:spTree>
    <p:extLst>
      <p:ext uri="{BB962C8B-B14F-4D97-AF65-F5344CB8AC3E}">
        <p14:creationId xmlns:p14="http://schemas.microsoft.com/office/powerpoint/2010/main" val="2844352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section I’ll go through quickly.   I have many resource handouts uploaded to the Box folder I created and shared with all of you that go these resources and others in more detail that you can browse through later if you would like.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41</a:t>
            </a:fld>
            <a:endParaRPr lang="en-US"/>
          </a:p>
        </p:txBody>
      </p:sp>
    </p:spTree>
    <p:extLst>
      <p:ext uri="{BB962C8B-B14F-4D97-AF65-F5344CB8AC3E}">
        <p14:creationId xmlns:p14="http://schemas.microsoft.com/office/powerpoint/2010/main" val="1501457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let’s go through some software that is available.   Microsoft</a:t>
            </a:r>
            <a:r>
              <a:rPr lang="en-US" sz="1200" kern="1200" baseline="0" dirty="0" smtClean="0">
                <a:solidFill>
                  <a:schemeClr val="tx1"/>
                </a:solidFill>
                <a:effectLst/>
                <a:latin typeface="+mn-lt"/>
                <a:ea typeface="+mn-ea"/>
                <a:cs typeface="+mn-cs"/>
              </a:rPr>
              <a:t> Office, Symantec Anti-virus and Identity Finder are all free to download from CIT’s website and install on Cornell owned computers.</a:t>
            </a:r>
          </a:p>
          <a:p>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personal computers,</a:t>
            </a:r>
            <a:r>
              <a:rPr lang="en-US" sz="1200" kern="1200" baseline="0" dirty="0" smtClean="0">
                <a:solidFill>
                  <a:schemeClr val="tx1"/>
                </a:solidFill>
                <a:effectLst/>
                <a:latin typeface="+mn-lt"/>
                <a:ea typeface="+mn-ea"/>
                <a:cs typeface="+mn-cs"/>
              </a:rPr>
              <a:t> Symantec is also free to use and through Microsoft’s Home Use Program, you can get Office for $9.95.</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link</a:t>
            </a:r>
            <a:r>
              <a:rPr lang="en-US" sz="1200" kern="1200" baseline="0" dirty="0" smtClean="0">
                <a:solidFill>
                  <a:schemeClr val="tx1"/>
                </a:solidFill>
                <a:effectLst/>
                <a:latin typeface="+mn-lt"/>
                <a:ea typeface="+mn-ea"/>
                <a:cs typeface="+mn-cs"/>
              </a:rPr>
              <a:t> at the top of this slide will take you to a full listing of other software available.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also want to mention Adobe’s Licensing policy.  Adobe allows one license of its software to be installed on two computers, BUT those two computers must belong to the same user.  So Joe Smith could purchase Adobe Acrobat Pro and install it on his primary Cornell computer and also install it on his second computer.  This second computer could be another of his Cornell-owned computers or a personally-owned computer.   Joe could not take this license though and install it on his and Mary’s computer.  This is against Adobe’s licensing policy.  It’s one user per license.</a:t>
            </a:r>
          </a:p>
          <a:p>
            <a:endParaRPr lang="en-US" dirty="0"/>
          </a:p>
        </p:txBody>
      </p:sp>
      <p:sp>
        <p:nvSpPr>
          <p:cNvPr id="4" name="Slide Number Placeholder 3"/>
          <p:cNvSpPr>
            <a:spLocks noGrp="1"/>
          </p:cNvSpPr>
          <p:nvPr>
            <p:ph type="sldNum" sz="quarter" idx="10"/>
          </p:nvPr>
        </p:nvSpPr>
        <p:spPr/>
        <p:txBody>
          <a:bodyPr/>
          <a:lstStyle/>
          <a:p>
            <a:fld id="{3FF4D058-E88E-48C7-BBFF-06E6170DDBEA}" type="slidenum">
              <a:rPr lang="en-US" smtClean="0"/>
              <a:pPr/>
              <a:t>42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22439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43</a:t>
            </a:fld>
            <a:endParaRPr lang="en-US"/>
          </a:p>
        </p:txBody>
      </p:sp>
    </p:spTree>
    <p:extLst>
      <p:ext uri="{BB962C8B-B14F-4D97-AF65-F5344CB8AC3E}">
        <p14:creationId xmlns:p14="http://schemas.microsoft.com/office/powerpoint/2010/main" val="2746320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Box, you can access your files from any computer by logging into cornell.box.com with your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and password.  And if you download and install Box Sync on your computer, it can back up files automatically to your Cornell Box account.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also want to mention that Box is not just a way to back up your documents.  You can invite your Cornell co-workers and also people outside of Cornell to collaborate on certain folders and files of your choosing within your Box account.  With your shared folder, you have the options of allowing people to just view your files or edit them as well.   I have shared one of my Box folders with all</a:t>
            </a:r>
            <a:r>
              <a:rPr lang="en-US" sz="1200" kern="1200" baseline="0" dirty="0" smtClean="0">
                <a:solidFill>
                  <a:schemeClr val="tx1"/>
                </a:solidFill>
                <a:effectLst/>
                <a:latin typeface="+mn-lt"/>
                <a:ea typeface="+mn-ea"/>
                <a:cs typeface="+mn-cs"/>
              </a:rPr>
              <a:t> of you so that you can view this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presentation and other informational sheets that may be useful to you.</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Tyler Poole, from Tioga County, put together a great PowerPoint presentation about using Box so I uploaded that to our X drive as well.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another great use of Box I just recently discovered is the upload only feature, which includes html code that you can cut and paste into your website.  This allows anyone to upload a document to one of your folders without actually having access to the rest of the contents of that folder.  (Show upload test on </a:t>
            </a:r>
            <a:r>
              <a:rPr lang="en-US" sz="1200" kern="1200" dirty="0" err="1" smtClean="0">
                <a:solidFill>
                  <a:schemeClr val="tx1"/>
                </a:solidFill>
                <a:effectLst/>
                <a:latin typeface="+mn-lt"/>
                <a:ea typeface="+mn-ea"/>
                <a:cs typeface="+mn-cs"/>
              </a:rPr>
              <a:t>wyoming’s</a:t>
            </a:r>
            <a:r>
              <a:rPr lang="en-US" sz="1200" kern="1200" dirty="0" smtClean="0">
                <a:solidFill>
                  <a:schemeClr val="tx1"/>
                </a:solidFill>
                <a:effectLst/>
                <a:latin typeface="+mn-lt"/>
                <a:ea typeface="+mn-ea"/>
                <a:cs typeface="+mn-cs"/>
              </a:rPr>
              <a:t> site - </a:t>
            </a:r>
            <a:r>
              <a:rPr lang="en-US" sz="1200" u="sng" kern="1200" dirty="0" smtClean="0">
                <a:solidFill>
                  <a:schemeClr val="tx1"/>
                </a:solidFill>
                <a:effectLst/>
                <a:latin typeface="+mn-lt"/>
                <a:ea typeface="+mn-ea"/>
                <a:cs typeface="+mn-cs"/>
                <a:hlinkClick r:id="rId3"/>
              </a:rPr>
              <a:t>http://wyoming.cce.cornell.edu/4-h-youth-development/test-dropbox-upload</a:t>
            </a:r>
            <a:r>
              <a:rPr lang="en-US" sz="1200" kern="1200" dirty="0" smtClean="0">
                <a:solidFill>
                  <a:schemeClr val="tx1"/>
                </a:solidFill>
                <a:effectLst/>
                <a:latin typeface="+mn-lt"/>
                <a:ea typeface="+mn-ea"/>
                <a:cs typeface="+mn-cs"/>
              </a:rPr>
              <a:t>)  Our camp is actually going to use this feature this year so campers can upload 30-second videos about why they love camp.  (Remember, Box is not an option for uploading or storing any sensitive data.)</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44</a:t>
            </a:fld>
            <a:endParaRPr lang="en-US"/>
          </a:p>
        </p:txBody>
      </p:sp>
    </p:spTree>
    <p:extLst>
      <p:ext uri="{BB962C8B-B14F-4D97-AF65-F5344CB8AC3E}">
        <p14:creationId xmlns:p14="http://schemas.microsoft.com/office/powerpoint/2010/main" val="2395583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we are on the subject of sites that give you the ability to collaborate on documents with your team.  I want to also mention the SharePoint team sites, which is currently available to CCE staff but will be available to all Cornell users later this year.   If you go to the CCE Staff site you’ll find</a:t>
            </a:r>
            <a:r>
              <a:rPr lang="en-US" sz="1200" kern="1200" baseline="0" dirty="0" smtClean="0">
                <a:solidFill>
                  <a:schemeClr val="tx1"/>
                </a:solidFill>
                <a:effectLst/>
                <a:latin typeface="+mn-lt"/>
                <a:ea typeface="+mn-ea"/>
                <a:cs typeface="+mn-cs"/>
              </a:rPr>
              <a:t> recorded webinars about how to use it and you can always e-mail the </a:t>
            </a:r>
            <a:r>
              <a:rPr lang="en-US" sz="1200" kern="1200" baseline="0" dirty="0" err="1" smtClean="0">
                <a:solidFill>
                  <a:schemeClr val="tx1"/>
                </a:solidFill>
                <a:effectLst/>
                <a:latin typeface="+mn-lt"/>
                <a:ea typeface="+mn-ea"/>
                <a:cs typeface="+mn-cs"/>
              </a:rPr>
              <a:t>cce</a:t>
            </a:r>
            <a:r>
              <a:rPr lang="en-US" sz="1200" kern="1200" baseline="0" dirty="0" smtClean="0">
                <a:solidFill>
                  <a:schemeClr val="tx1"/>
                </a:solidFill>
                <a:effectLst/>
                <a:latin typeface="+mn-lt"/>
                <a:ea typeface="+mn-ea"/>
                <a:cs typeface="+mn-cs"/>
              </a:rPr>
              <a:t>-helpdesk if you need some extra help getting started.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trike="sngStrike" kern="1200" dirty="0" smtClean="0">
                <a:solidFill>
                  <a:schemeClr val="tx1"/>
                </a:solidFill>
                <a:effectLst/>
                <a:latin typeface="+mn-lt"/>
                <a:ea typeface="+mn-ea"/>
                <a:cs typeface="+mn-cs"/>
              </a:rPr>
              <a:t>If your</a:t>
            </a:r>
            <a:r>
              <a:rPr lang="en-US" sz="1200" strike="sngStrike" kern="1200" baseline="0" dirty="0" smtClean="0">
                <a:solidFill>
                  <a:schemeClr val="tx1"/>
                </a:solidFill>
                <a:effectLst/>
                <a:latin typeface="+mn-lt"/>
                <a:ea typeface="+mn-ea"/>
                <a:cs typeface="+mn-cs"/>
              </a:rPr>
              <a:t> team is looking for a way to collaborate on documents, you may want to look at the pros and cons of using the SharePoint team sites, or Box or some other collaboration tool.   A couple of the pros and cons for </a:t>
            </a:r>
            <a:r>
              <a:rPr lang="en-US" sz="1200" strike="sngStrike" kern="1200" baseline="0" dirty="0" err="1" smtClean="0">
                <a:solidFill>
                  <a:schemeClr val="tx1"/>
                </a:solidFill>
                <a:effectLst/>
                <a:latin typeface="+mn-lt"/>
                <a:ea typeface="+mn-ea"/>
                <a:cs typeface="+mn-cs"/>
              </a:rPr>
              <a:t>sharepoint</a:t>
            </a:r>
            <a:r>
              <a:rPr lang="en-US" sz="1200" strike="sngStrike" kern="1200" baseline="0" dirty="0" smtClean="0">
                <a:solidFill>
                  <a:schemeClr val="tx1"/>
                </a:solidFill>
                <a:effectLst/>
                <a:latin typeface="+mn-lt"/>
                <a:ea typeface="+mn-ea"/>
                <a:cs typeface="+mn-cs"/>
              </a:rPr>
              <a:t> and box are:  Document ownership – If a staff person leaves, their shared folders in Box will no longer be accessible to anyone, unlike the </a:t>
            </a:r>
            <a:r>
              <a:rPr lang="en-US" sz="1200" strike="sngStrike" kern="1200" baseline="0" dirty="0" err="1" smtClean="0">
                <a:solidFill>
                  <a:schemeClr val="tx1"/>
                </a:solidFill>
                <a:effectLst/>
                <a:latin typeface="+mn-lt"/>
                <a:ea typeface="+mn-ea"/>
                <a:cs typeface="+mn-cs"/>
              </a:rPr>
              <a:t>Sharepoint</a:t>
            </a:r>
            <a:r>
              <a:rPr lang="en-US" sz="1200" strike="sngStrike" kern="1200" baseline="0" dirty="0" smtClean="0">
                <a:solidFill>
                  <a:schemeClr val="tx1"/>
                </a:solidFill>
                <a:effectLst/>
                <a:latin typeface="+mn-lt"/>
                <a:ea typeface="+mn-ea"/>
                <a:cs typeface="+mn-cs"/>
              </a:rPr>
              <a:t> documents which will not be lost to the other team members if the person who shares them leaves Cornell.   On the other hand </a:t>
            </a:r>
            <a:r>
              <a:rPr lang="en-US" sz="1200" strike="sngStrike" kern="1200" baseline="0" dirty="0" err="1" smtClean="0">
                <a:solidFill>
                  <a:schemeClr val="tx1"/>
                </a:solidFill>
                <a:effectLst/>
                <a:latin typeface="+mn-lt"/>
                <a:ea typeface="+mn-ea"/>
                <a:cs typeface="+mn-cs"/>
              </a:rPr>
              <a:t>Sharepoint</a:t>
            </a:r>
            <a:r>
              <a:rPr lang="en-US" sz="1200" strike="sngStrike" kern="1200" baseline="0" dirty="0" smtClean="0">
                <a:solidFill>
                  <a:schemeClr val="tx1"/>
                </a:solidFill>
                <a:effectLst/>
                <a:latin typeface="+mn-lt"/>
                <a:ea typeface="+mn-ea"/>
                <a:cs typeface="+mn-cs"/>
              </a:rPr>
              <a:t> is limited to only those within Cornell, unlike Box which allow you to share folders with anyone with a Box account, so it’s not limited to just people at Cornell.   </a:t>
            </a:r>
            <a:endParaRPr lang="en-US" sz="1200" strike="sngStrike"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45</a:t>
            </a:fld>
            <a:endParaRPr lang="en-US"/>
          </a:p>
        </p:txBody>
      </p:sp>
    </p:spTree>
    <p:extLst>
      <p:ext uri="{BB962C8B-B14F-4D97-AF65-F5344CB8AC3E}">
        <p14:creationId xmlns:p14="http://schemas.microsoft.com/office/powerpoint/2010/main" val="115187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Cornell has also provided us for free with an online survey software tool called </a:t>
            </a:r>
            <a:r>
              <a:rPr lang="en-US" sz="1200" kern="1200" dirty="0" err="1" smtClean="0">
                <a:solidFill>
                  <a:schemeClr val="tx1"/>
                </a:solidFill>
                <a:effectLst/>
                <a:latin typeface="+mn-lt"/>
                <a:ea typeface="+mn-ea"/>
                <a:cs typeface="+mn-cs"/>
              </a:rPr>
              <a:t>Qualtrics</a:t>
            </a:r>
            <a:r>
              <a:rPr lang="en-US" sz="1200" kern="1200" dirty="0" smtClean="0">
                <a:solidFill>
                  <a:schemeClr val="tx1"/>
                </a:solidFill>
                <a:effectLst/>
                <a:latin typeface="+mn-lt"/>
                <a:ea typeface="+mn-ea"/>
                <a:cs typeface="+mn-cs"/>
              </a:rPr>
              <a:t>.   You can build your own surveys from scratch or use a template from the site.  I’ve provided the link to the site to login and get started and also </a:t>
            </a:r>
            <a:r>
              <a:rPr lang="en-US" sz="1200" kern="1200" dirty="0" err="1" smtClean="0">
                <a:solidFill>
                  <a:schemeClr val="tx1"/>
                </a:solidFill>
                <a:effectLst/>
                <a:latin typeface="+mn-lt"/>
                <a:ea typeface="+mn-ea"/>
                <a:cs typeface="+mn-cs"/>
              </a:rPr>
              <a:t>Qualtric’s</a:t>
            </a:r>
            <a:r>
              <a:rPr lang="en-US" sz="1200" kern="1200" dirty="0" smtClean="0">
                <a:solidFill>
                  <a:schemeClr val="tx1"/>
                </a:solidFill>
                <a:effectLst/>
                <a:latin typeface="+mn-lt"/>
                <a:ea typeface="+mn-ea"/>
                <a:cs typeface="+mn-cs"/>
              </a:rPr>
              <a:t> webpage that walks you through how to use it.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46</a:t>
            </a:fld>
            <a:endParaRPr lang="en-US"/>
          </a:p>
        </p:txBody>
      </p:sp>
    </p:spTree>
    <p:extLst>
      <p:ext uri="{BB962C8B-B14F-4D97-AF65-F5344CB8AC3E}">
        <p14:creationId xmlns:p14="http://schemas.microsoft.com/office/powerpoint/2010/main" val="47046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Windows and Office updates are very important to keep up with.   If you don’t allow the updates to install on your computer, your computer might be at risk for attack</a:t>
            </a:r>
            <a:r>
              <a:rPr lang="en-US" sz="1200" kern="1200" baseline="0" dirty="0" smtClean="0">
                <a:solidFill>
                  <a:schemeClr val="tx1"/>
                </a:solidFill>
                <a:effectLst/>
                <a:latin typeface="+mn-lt"/>
                <a:ea typeface="+mn-ea"/>
                <a:cs typeface="+mn-cs"/>
              </a:rPr>
              <a:t> from malicious software</a:t>
            </a:r>
            <a:r>
              <a:rPr lang="en-US" sz="1200" kern="1200" dirty="0" smtClean="0">
                <a:solidFill>
                  <a:schemeClr val="tx1"/>
                </a:solidFill>
                <a:effectLst/>
                <a:latin typeface="+mn-lt"/>
                <a:ea typeface="+mn-ea"/>
                <a:cs typeface="+mn-cs"/>
              </a:rPr>
              <a:t>, and or you might experience problems and slowness with Windows or your</a:t>
            </a:r>
            <a:r>
              <a:rPr lang="en-US" sz="1200" kern="1200" baseline="0" dirty="0" smtClean="0">
                <a:solidFill>
                  <a:schemeClr val="tx1"/>
                </a:solidFill>
                <a:effectLst/>
                <a:latin typeface="+mn-lt"/>
                <a:ea typeface="+mn-ea"/>
                <a:cs typeface="+mn-cs"/>
              </a:rPr>
              <a:t> others </a:t>
            </a:r>
            <a:r>
              <a:rPr lang="en-US" sz="1200" kern="1200" dirty="0" smtClean="0">
                <a:solidFill>
                  <a:schemeClr val="tx1"/>
                </a:solidFill>
                <a:effectLst/>
                <a:latin typeface="+mn-lt"/>
                <a:ea typeface="+mn-ea"/>
                <a:cs typeface="+mn-cs"/>
              </a:rPr>
              <a:t>programs installed.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a quick show of hands, is anyone still running</a:t>
            </a:r>
            <a:r>
              <a:rPr lang="en-US" sz="1200" kern="1200" baseline="0" dirty="0" smtClean="0">
                <a:solidFill>
                  <a:schemeClr val="tx1"/>
                </a:solidFill>
                <a:effectLst/>
                <a:latin typeface="+mn-lt"/>
                <a:ea typeface="+mn-ea"/>
                <a:cs typeface="+mn-cs"/>
              </a:rPr>
              <a:t> Windows XP?   </a:t>
            </a:r>
            <a:r>
              <a:rPr lang="en-US" sz="1200" kern="1200" dirty="0" smtClean="0">
                <a:solidFill>
                  <a:schemeClr val="tx1"/>
                </a:solidFill>
                <a:effectLst/>
                <a:latin typeface="+mn-lt"/>
                <a:ea typeface="+mn-ea"/>
                <a:cs typeface="+mn-cs"/>
              </a:rPr>
              <a:t>You may have heard that Windows XP and Office 2003</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no longer </a:t>
            </a:r>
            <a:r>
              <a:rPr lang="en-US" sz="1200" kern="1200" dirty="0" smtClean="0">
                <a:solidFill>
                  <a:schemeClr val="tx1"/>
                </a:solidFill>
                <a:effectLst/>
                <a:latin typeface="+mn-lt"/>
                <a:ea typeface="+mn-ea"/>
                <a:cs typeface="+mn-cs"/>
              </a:rPr>
              <a:t>supported </a:t>
            </a:r>
            <a:r>
              <a:rPr lang="en-US" sz="1200" kern="120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Microsoft,</a:t>
            </a:r>
            <a:r>
              <a:rPr lang="en-US" sz="1200" kern="1200" baseline="0" dirty="0" smtClean="0">
                <a:solidFill>
                  <a:schemeClr val="tx1"/>
                </a:solidFill>
                <a:effectLst/>
                <a:latin typeface="+mn-lt"/>
                <a:ea typeface="+mn-ea"/>
                <a:cs typeface="+mn-cs"/>
              </a:rPr>
              <a:t> as of </a:t>
            </a:r>
            <a:r>
              <a:rPr lang="en-US" sz="1200" kern="1200" dirty="0" smtClean="0">
                <a:solidFill>
                  <a:schemeClr val="tx1"/>
                </a:solidFill>
                <a:effectLst/>
                <a:latin typeface="+mn-lt"/>
                <a:ea typeface="+mn-ea"/>
                <a:cs typeface="+mn-cs"/>
              </a:rPr>
              <a:t>April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have any computers still out there with XP installed, I strongly encourage you to get them upgraded to Windows 7 as soon as possible or have them replaced.  With Microsoft no longer pushing out Windows updates for XP, these computers still running it will become a security risk on the </a:t>
            </a:r>
            <a:r>
              <a:rPr lang="en-US" sz="1200" kern="1200" dirty="0" smtClean="0">
                <a:solidFill>
                  <a:schemeClr val="tx1"/>
                </a:solidFill>
                <a:effectLst/>
                <a:latin typeface="+mn-lt"/>
                <a:ea typeface="+mn-ea"/>
                <a:cs typeface="+mn-cs"/>
              </a:rPr>
              <a:t>network.. Every vulnerability</a:t>
            </a:r>
            <a:r>
              <a:rPr lang="en-US" sz="1200" kern="1200" baseline="0" dirty="0" smtClean="0">
                <a:solidFill>
                  <a:schemeClr val="tx1"/>
                </a:solidFill>
                <a:effectLst/>
                <a:latin typeface="+mn-lt"/>
                <a:ea typeface="+mn-ea"/>
                <a:cs typeface="+mn-cs"/>
              </a:rPr>
              <a:t> that hackers find with XP now will not be patched which makes XP more and more insecure each day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nd according to Cornell policy, any computer that doesn’t have the latest patches</a:t>
            </a:r>
            <a:r>
              <a:rPr lang="en-US" sz="1200" kern="1200" baseline="0" dirty="0" smtClean="0">
                <a:solidFill>
                  <a:schemeClr val="tx1"/>
                </a:solidFill>
                <a:effectLst/>
                <a:latin typeface="+mn-lt"/>
                <a:ea typeface="+mn-ea"/>
                <a:cs typeface="+mn-cs"/>
              </a:rPr>
              <a:t> installed should not be on the Cornell network</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 me take you through how to look to see if any updates need to be installed on your computer and where you can change your Microsoft update settings.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one last item about these updates…  How many people have seen this lovely message when you are rushing to pack up your computer and leave the office?  When your computer says “installing or configuring updates, do not turn off your computer”.  It really means don’t turn off your computer.  If you interrupt this process, the </a:t>
            </a:r>
            <a:r>
              <a:rPr lang="en-US" sz="1200" b="1" kern="1200" dirty="0" smtClean="0">
                <a:solidFill>
                  <a:schemeClr val="tx1"/>
                </a:solidFill>
                <a:effectLst/>
                <a:latin typeface="+mn-lt"/>
                <a:ea typeface="+mn-ea"/>
                <a:cs typeface="+mn-cs"/>
              </a:rPr>
              <a:t>best case scenario</a:t>
            </a:r>
            <a:r>
              <a:rPr lang="en-US" sz="1200" kern="1200" dirty="0" smtClean="0">
                <a:solidFill>
                  <a:schemeClr val="tx1"/>
                </a:solidFill>
                <a:effectLst/>
                <a:latin typeface="+mn-lt"/>
                <a:ea typeface="+mn-ea"/>
                <a:cs typeface="+mn-cs"/>
              </a:rPr>
              <a:t> is that your computer will turn</a:t>
            </a:r>
            <a:r>
              <a:rPr lang="en-US" sz="1200" kern="1200" baseline="0" dirty="0" smtClean="0">
                <a:solidFill>
                  <a:schemeClr val="tx1"/>
                </a:solidFill>
                <a:effectLst/>
                <a:latin typeface="+mn-lt"/>
                <a:ea typeface="+mn-ea"/>
                <a:cs typeface="+mn-cs"/>
              </a:rPr>
              <a:t> on just </a:t>
            </a:r>
            <a:r>
              <a:rPr lang="en-US" sz="1200" kern="1200" dirty="0" smtClean="0">
                <a:solidFill>
                  <a:schemeClr val="tx1"/>
                </a:solidFill>
                <a:effectLst/>
                <a:latin typeface="+mn-lt"/>
                <a:ea typeface="+mn-ea"/>
                <a:cs typeface="+mn-cs"/>
              </a:rPr>
              <a:t>fine the next time it starts up, and install the updates again perfectly the next time it tries.  Worst case scenario:  your Windows Operating System becomes corrupted and the computer will no longer boot</a:t>
            </a:r>
            <a:r>
              <a:rPr lang="en-US" sz="1200" kern="1200" baseline="0" dirty="0" smtClean="0">
                <a:solidFill>
                  <a:schemeClr val="tx1"/>
                </a:solidFill>
                <a:effectLst/>
                <a:latin typeface="+mn-lt"/>
                <a:ea typeface="+mn-ea"/>
                <a:cs typeface="+mn-cs"/>
              </a:rPr>
              <a:t> up into Windows</a:t>
            </a:r>
            <a:r>
              <a:rPr lang="en-US" sz="1200" kern="1200" dirty="0" smtClean="0">
                <a:solidFill>
                  <a:schemeClr val="tx1"/>
                </a:solidFill>
                <a:effectLst/>
                <a:latin typeface="+mn-lt"/>
                <a:ea typeface="+mn-ea"/>
                <a:cs typeface="+mn-cs"/>
              </a:rPr>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7</a:t>
            </a:fld>
            <a:endParaRPr lang="en-US"/>
          </a:p>
        </p:txBody>
      </p:sp>
    </p:spTree>
    <p:extLst>
      <p:ext uri="{BB962C8B-B14F-4D97-AF65-F5344CB8AC3E}">
        <p14:creationId xmlns:p14="http://schemas.microsoft.com/office/powerpoint/2010/main" val="3839255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Doodle Poll is a great little (again free) tool to pick a time for scheduling meetings.  It lets you propose several dates and times and then e-mail a web link out to everyone involved in the meeting so that they may check off the dates and times that work best for them.   </a:t>
            </a:r>
          </a:p>
          <a:p>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47</a:t>
            </a:fld>
            <a:endParaRPr lang="en-US"/>
          </a:p>
        </p:txBody>
      </p:sp>
    </p:spTree>
    <p:extLst>
      <p:ext uri="{BB962C8B-B14F-4D97-AF65-F5344CB8AC3E}">
        <p14:creationId xmlns:p14="http://schemas.microsoft.com/office/powerpoint/2010/main" val="1839810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I want to give you some sites where you can do some free online training.  </a:t>
            </a:r>
          </a:p>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how many people ha</a:t>
            </a:r>
            <a:r>
              <a:rPr lang="en-US" sz="1200" kern="1200" dirty="0" smtClean="0">
                <a:solidFill>
                  <a:schemeClr val="tx1"/>
                </a:solidFill>
                <a:effectLst/>
                <a:latin typeface="+mn-lt"/>
                <a:ea typeface="+mn-ea"/>
                <a:cs typeface="+mn-cs"/>
              </a:rPr>
              <a:t>ve visited the CCE staff page lately?  You know the Apple trademark saying “there’s an app for that?”  Well, the CCE staff site should be “There’s a webinar for that!”  You can find recorded and upcoming webinars listed here where you can learn more about a wide</a:t>
            </a:r>
            <a:r>
              <a:rPr lang="en-US" sz="1200" kern="1200" baseline="0" dirty="0" smtClean="0">
                <a:solidFill>
                  <a:schemeClr val="tx1"/>
                </a:solidFill>
                <a:effectLst/>
                <a:latin typeface="+mn-lt"/>
                <a:ea typeface="+mn-ea"/>
                <a:cs typeface="+mn-cs"/>
              </a:rPr>
              <a:t> variety of topics. </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48</a:t>
            </a:fld>
            <a:endParaRPr lang="en-US"/>
          </a:p>
        </p:txBody>
      </p:sp>
    </p:spTree>
    <p:extLst>
      <p:ext uri="{BB962C8B-B14F-4D97-AF65-F5344CB8AC3E}">
        <p14:creationId xmlns:p14="http://schemas.microsoft.com/office/powerpoint/2010/main" val="3090789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another couple weeks, CCE Admin and the Lead IT Coordinators will be hosting another annual CCE tech fair.  And these webinars are not just for tech people.  Some of the sessions that will be held will be about learning more about how to get around in Windows, Office, Vivo and even ACCPAC.  I’ve also included a link to CCE’s YouTube channel where you can watch past years’ sessions that were recorded.</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49</a:t>
            </a:fld>
            <a:endParaRPr lang="en-US"/>
          </a:p>
        </p:txBody>
      </p:sp>
    </p:spTree>
    <p:extLst>
      <p:ext uri="{BB962C8B-B14F-4D97-AF65-F5344CB8AC3E}">
        <p14:creationId xmlns:p14="http://schemas.microsoft.com/office/powerpoint/2010/main" val="2476342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Cornell Academic Technologies is now providing unlimited access to lynda.com online training for all faculty, students, and staff. So far, I’ve found videos to help staff learn how to use Adobe InDesign for designing publications, Microsoft Movie maker for editing videos and uploading them to YouTube and learning more about Windows</a:t>
            </a:r>
            <a:r>
              <a:rPr lang="en-US" sz="1200" kern="1200" baseline="0" dirty="0" smtClean="0">
                <a:solidFill>
                  <a:schemeClr val="tx1"/>
                </a:solidFill>
                <a:effectLst/>
                <a:latin typeface="+mn-lt"/>
                <a:ea typeface="+mn-ea"/>
                <a:cs typeface="+mn-cs"/>
              </a:rPr>
              <a:t> 8</a:t>
            </a:r>
            <a:r>
              <a:rPr lang="en-US" sz="1200" kern="1200" dirty="0" smtClean="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50</a:t>
            </a:fld>
            <a:endParaRPr lang="en-US"/>
          </a:p>
        </p:txBody>
      </p:sp>
    </p:spTree>
    <p:extLst>
      <p:ext uri="{BB962C8B-B14F-4D97-AF65-F5344CB8AC3E}">
        <p14:creationId xmlns:p14="http://schemas.microsoft.com/office/powerpoint/2010/main" val="952910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many free, online resources and trainings that can help you advance your Microsoft Office skills.   I want to encourage everyone to go through one or two of these, even the most advanced users learn something new when taking these trainings!   A simple, newly-learned task could save you time and headaches later when working with e-mail and/or documents!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51</a:t>
            </a:fld>
            <a:endParaRPr lang="en-US"/>
          </a:p>
        </p:txBody>
      </p:sp>
    </p:spTree>
    <p:extLst>
      <p:ext uri="{BB962C8B-B14F-4D97-AF65-F5344CB8AC3E}">
        <p14:creationId xmlns:p14="http://schemas.microsoft.com/office/powerpoint/2010/main" val="2414813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Lastly, I wanted to note a couple of other things.  First, make sure you keep track of your license numbers for any software you purchase and recovery keys for encryption</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This will come in handy if your computer ever needs Windows reinstalled and the programs reloaded.   If you do use any encryption software, keep</a:t>
            </a:r>
            <a:r>
              <a:rPr lang="en-US" sz="1200" kern="1200" baseline="0" dirty="0" smtClean="0">
                <a:solidFill>
                  <a:schemeClr val="tx1"/>
                </a:solidFill>
                <a:effectLst/>
                <a:latin typeface="+mn-lt"/>
                <a:ea typeface="+mn-ea"/>
                <a:cs typeface="+mn-cs"/>
              </a:rPr>
              <a:t> track of the recovery key – I also recommend you share it with your supervisor or IT support.  (the ole bus theory in play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once in a while, I run</a:t>
            </a:r>
            <a:r>
              <a:rPr lang="en-US" sz="1200" kern="1200" baseline="0" dirty="0" smtClean="0">
                <a:solidFill>
                  <a:schemeClr val="tx1"/>
                </a:solidFill>
                <a:effectLst/>
                <a:latin typeface="+mn-lt"/>
                <a:ea typeface="+mn-ea"/>
                <a:cs typeface="+mn-cs"/>
              </a:rPr>
              <a:t> into </a:t>
            </a:r>
            <a:r>
              <a:rPr lang="en-US" sz="1200" kern="1200" dirty="0" smtClean="0">
                <a:solidFill>
                  <a:schemeClr val="tx1"/>
                </a:solidFill>
                <a:effectLst/>
                <a:latin typeface="+mn-lt"/>
                <a:ea typeface="+mn-ea"/>
                <a:cs typeface="+mn-cs"/>
              </a:rPr>
              <a:t>a staff person who receives a document that they can’t open because it was created in WordPerfect or Works, </a:t>
            </a:r>
            <a:r>
              <a:rPr lang="en-US" sz="1200" kern="1200" dirty="0" err="1" smtClean="0">
                <a:solidFill>
                  <a:schemeClr val="tx1"/>
                </a:solidFill>
                <a:effectLst/>
                <a:latin typeface="+mn-lt"/>
                <a:ea typeface="+mn-ea"/>
                <a:cs typeface="+mn-cs"/>
              </a:rPr>
              <a:t>OpenOffice</a:t>
            </a:r>
            <a:r>
              <a:rPr lang="en-US" sz="1200" kern="1200" dirty="0" smtClean="0">
                <a:solidFill>
                  <a:schemeClr val="tx1"/>
                </a:solidFill>
                <a:effectLst/>
                <a:latin typeface="+mn-lt"/>
                <a:ea typeface="+mn-ea"/>
                <a:cs typeface="+mn-cs"/>
              </a:rPr>
              <a:t> is a free program that will give you the ability to open these types of documents and save them as Word documents if you want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can access your Cornell e-mail from any computer that has an internet connection by going to outlook.cornell.edu.  And keep in mind – some websites work better in different web browsers.  If you mainly use Chrome or Firefox, try Internet Explorer.  If Internet Explorer isn’t working right, try Firefox or Chrome.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use</a:t>
            </a:r>
            <a:r>
              <a:rPr lang="en-US" sz="1200" kern="1200" baseline="0" dirty="0" smtClean="0">
                <a:solidFill>
                  <a:schemeClr val="tx1"/>
                </a:solidFill>
                <a:effectLst/>
                <a:latin typeface="+mn-lt"/>
                <a:ea typeface="+mn-ea"/>
                <a:cs typeface="+mn-cs"/>
              </a:rPr>
              <a:t> the best tried and true method of IT support – when in doubt, reboot  - a clean slate clears up many wonky-laptop issues, even on a Mac.</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that was my quick highlight of some available resources and training opportunities.  If you check out the Box folder that I have shared with you, you will find a bunch of handouts and also a handy 4-page Word document called “CCE Resources” that has a list of resources, a quick blurb about the resource and a link for more information.   Whenever I make a new handout or update my resources booklet, I will try to make sure that I upload them into this folder for your use as well.</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52</a:t>
            </a:fld>
            <a:endParaRPr lang="en-US"/>
          </a:p>
        </p:txBody>
      </p:sp>
    </p:spTree>
    <p:extLst>
      <p:ext uri="{BB962C8B-B14F-4D97-AF65-F5344CB8AC3E}">
        <p14:creationId xmlns:p14="http://schemas.microsoft.com/office/powerpoint/2010/main" val="3869105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Lastly, I wanted to note a couple of other things.  First, make sure you keep track of your license numbers for any software you purchase and recovery keys for encryption</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This will come in handy if your computer ever needs Windows reinstalled and the programs reloaded.   If you do use any encryption software, keep</a:t>
            </a:r>
            <a:r>
              <a:rPr lang="en-US" sz="1200" kern="1200" baseline="0" dirty="0" smtClean="0">
                <a:solidFill>
                  <a:schemeClr val="tx1"/>
                </a:solidFill>
                <a:effectLst/>
                <a:latin typeface="+mn-lt"/>
                <a:ea typeface="+mn-ea"/>
                <a:cs typeface="+mn-cs"/>
              </a:rPr>
              <a:t> track of the recovery key – I also recommend you share it with your supervisor or IT support.  (the ole bus theory in play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once in a while, I run</a:t>
            </a:r>
            <a:r>
              <a:rPr lang="en-US" sz="1200" kern="1200" baseline="0" dirty="0" smtClean="0">
                <a:solidFill>
                  <a:schemeClr val="tx1"/>
                </a:solidFill>
                <a:effectLst/>
                <a:latin typeface="+mn-lt"/>
                <a:ea typeface="+mn-ea"/>
                <a:cs typeface="+mn-cs"/>
              </a:rPr>
              <a:t> into </a:t>
            </a:r>
            <a:r>
              <a:rPr lang="en-US" sz="1200" kern="1200" dirty="0" smtClean="0">
                <a:solidFill>
                  <a:schemeClr val="tx1"/>
                </a:solidFill>
                <a:effectLst/>
                <a:latin typeface="+mn-lt"/>
                <a:ea typeface="+mn-ea"/>
                <a:cs typeface="+mn-cs"/>
              </a:rPr>
              <a:t>a staff person who receives a document that they can’t open because it was created in WordPerfect or Works, </a:t>
            </a:r>
            <a:r>
              <a:rPr lang="en-US" sz="1200" kern="1200" dirty="0" err="1" smtClean="0">
                <a:solidFill>
                  <a:schemeClr val="tx1"/>
                </a:solidFill>
                <a:effectLst/>
                <a:latin typeface="+mn-lt"/>
                <a:ea typeface="+mn-ea"/>
                <a:cs typeface="+mn-cs"/>
              </a:rPr>
              <a:t>OpenOffice</a:t>
            </a:r>
            <a:r>
              <a:rPr lang="en-US" sz="1200" kern="1200" dirty="0" smtClean="0">
                <a:solidFill>
                  <a:schemeClr val="tx1"/>
                </a:solidFill>
                <a:effectLst/>
                <a:latin typeface="+mn-lt"/>
                <a:ea typeface="+mn-ea"/>
                <a:cs typeface="+mn-cs"/>
              </a:rPr>
              <a:t> is a free program that will give you the ability to open these types of documents and save them as Word documents if you want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can access your Cornell e-mail from any computer that has an internet connection by going to outlook.cornell.edu.  And keep in mind – some websites work better in different web browsers.  If you mainly use Chrome or Firefox, try Internet Explorer.  If Internet Explorer isn’t working right, try Firefox or Chrome.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use</a:t>
            </a:r>
            <a:r>
              <a:rPr lang="en-US" sz="1200" kern="1200" baseline="0" dirty="0" smtClean="0">
                <a:solidFill>
                  <a:schemeClr val="tx1"/>
                </a:solidFill>
                <a:effectLst/>
                <a:latin typeface="+mn-lt"/>
                <a:ea typeface="+mn-ea"/>
                <a:cs typeface="+mn-cs"/>
              </a:rPr>
              <a:t> the best tried and true method of IT support – when in doubt, reboot  - a clean slate clears up many wonky-laptop issues, even on a Mac.</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that was my quick highlight of some available resources and training opportunities.  If you check out the Box folder that I have shared with you, you will find a bunch of handouts and also a handy 4-page Word document called “CCE Resources” that has a list of resources, a quick blurb about the resource and a link for more information.   Whenever I make a new handout or update my resources booklet, I will try to make sure that I upload them into this folder for your use as well.</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53</a:t>
            </a:fld>
            <a:endParaRPr lang="en-US"/>
          </a:p>
        </p:txBody>
      </p:sp>
    </p:spTree>
    <p:extLst>
      <p:ext uri="{BB962C8B-B14F-4D97-AF65-F5344CB8AC3E}">
        <p14:creationId xmlns:p14="http://schemas.microsoft.com/office/powerpoint/2010/main" val="1960869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finally, getting support..  </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54</a:t>
            </a:fld>
            <a:endParaRPr lang="en-US"/>
          </a:p>
        </p:txBody>
      </p:sp>
    </p:spTree>
    <p:extLst>
      <p:ext uri="{BB962C8B-B14F-4D97-AF65-F5344CB8AC3E}">
        <p14:creationId xmlns:p14="http://schemas.microsoft.com/office/powerpoint/2010/main" val="711021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always good to know who you can turn to with computer and software issues.  Within Cornell, we have the CIT helpdesk, the CCE IT helpdesk (chec</a:t>
            </a:r>
            <a:r>
              <a:rPr lang="en-US" sz="1200" kern="1200" baseline="0" dirty="0" smtClean="0">
                <a:solidFill>
                  <a:schemeClr val="tx1"/>
                </a:solidFill>
                <a:effectLst/>
                <a:latin typeface="+mn-lt"/>
                <a:ea typeface="+mn-ea"/>
                <a:cs typeface="+mn-cs"/>
              </a:rPr>
              <a:t>k out the CCE staff site, click on IT, if you want to know more about who works is IT at CCE on campus)</a:t>
            </a:r>
            <a:r>
              <a:rPr lang="en-US" sz="1200" kern="1200" dirty="0" smtClean="0">
                <a:solidFill>
                  <a:schemeClr val="tx1"/>
                </a:solidFill>
                <a:effectLst/>
                <a:latin typeface="+mn-lt"/>
                <a:ea typeface="+mn-ea"/>
                <a:cs typeface="+mn-cs"/>
              </a:rPr>
              <a:t> and also the association’s local IT contact, as well as the SBN Lead IT coordinator for the region you are in.</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55</a:t>
            </a:fld>
            <a:endParaRPr lang="en-US"/>
          </a:p>
        </p:txBody>
      </p:sp>
    </p:spTree>
    <p:extLst>
      <p:ext uri="{BB962C8B-B14F-4D97-AF65-F5344CB8AC3E}">
        <p14:creationId xmlns:p14="http://schemas.microsoft.com/office/powerpoint/2010/main" val="3879319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56</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6211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shouldn’t ignore updates for other software you have installed</a:t>
            </a:r>
            <a:r>
              <a:rPr lang="en-US" sz="1200" kern="1200" baseline="0" dirty="0" smtClean="0">
                <a:solidFill>
                  <a:schemeClr val="tx1"/>
                </a:solidFill>
                <a:effectLst/>
                <a:latin typeface="+mn-lt"/>
                <a:ea typeface="+mn-ea"/>
                <a:cs typeface="+mn-cs"/>
              </a:rPr>
              <a:t> on your computer as well.  The most common software that are installed on computers include Adobe software and Java.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Since your work computers are joined to the Cornell domain, I have Flash and Java set to install automatically when I push out a new update.  Other software updates you shouldn’t ignore are Adobe Reader and or Acrobat.  With the way Windows is set up on our work computers, only your local IT contact can update this software.  If you see a prompt that Adobe failed to do an update, please go see your local IT contact.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these updates are your first</a:t>
            </a:r>
            <a:r>
              <a:rPr lang="en-US" sz="1200" kern="1200" baseline="0" dirty="0" smtClean="0">
                <a:solidFill>
                  <a:schemeClr val="tx1"/>
                </a:solidFill>
                <a:effectLst/>
                <a:latin typeface="+mn-lt"/>
                <a:ea typeface="+mn-ea"/>
                <a:cs typeface="+mn-cs"/>
              </a:rPr>
              <a:t> line of defense against malware – the updates </a:t>
            </a:r>
            <a:r>
              <a:rPr lang="en-US" sz="1200" kern="1200" dirty="0" smtClean="0">
                <a:solidFill>
                  <a:schemeClr val="tx1"/>
                </a:solidFill>
                <a:effectLst/>
                <a:latin typeface="+mn-lt"/>
                <a:ea typeface="+mn-ea"/>
                <a:cs typeface="+mn-cs"/>
              </a:rPr>
              <a:t>address </a:t>
            </a:r>
            <a:r>
              <a:rPr lang="en-US" sz="1200" kern="1200" dirty="0" smtClean="0">
                <a:solidFill>
                  <a:schemeClr val="tx1"/>
                </a:solidFill>
                <a:effectLst/>
                <a:latin typeface="+mn-lt"/>
                <a:ea typeface="+mn-ea"/>
                <a:cs typeface="+mn-cs"/>
              </a:rPr>
              <a:t>software bugs and security </a:t>
            </a:r>
            <a:r>
              <a:rPr lang="en-US" sz="1200" kern="1200" dirty="0" smtClean="0">
                <a:solidFill>
                  <a:schemeClr val="tx1"/>
                </a:solidFill>
                <a:effectLst/>
                <a:latin typeface="+mn-lt"/>
                <a:ea typeface="+mn-ea"/>
                <a:cs typeface="+mn-cs"/>
              </a:rPr>
              <a:t>weaknesses</a:t>
            </a:r>
            <a:r>
              <a:rPr lang="en-US" sz="1200" kern="1200" baseline="0" dirty="0" smtClean="0">
                <a:solidFill>
                  <a:schemeClr val="tx1"/>
                </a:solidFill>
                <a:effectLst/>
                <a:latin typeface="+mn-lt"/>
                <a:ea typeface="+mn-ea"/>
                <a:cs typeface="+mn-cs"/>
              </a:rPr>
              <a:t> in the software</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8</a:t>
            </a:fld>
            <a:endParaRPr lang="en-US"/>
          </a:p>
        </p:txBody>
      </p:sp>
    </p:spTree>
    <p:extLst>
      <p:ext uri="{BB962C8B-B14F-4D97-AF65-F5344CB8AC3E}">
        <p14:creationId xmlns:p14="http://schemas.microsoft.com/office/powerpoint/2010/main" val="378757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57</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26418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58</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223077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59</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21914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60</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95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D15F4D-F4B3-48DA-B259-8E09E4842639}" type="slidenum">
              <a:rPr lang="en-US" smtClean="0"/>
              <a:pPr/>
              <a:t>61</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0133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Malware</a:t>
            </a:r>
            <a:r>
              <a:rPr lang="en-US" sz="1200" kern="1200" dirty="0" smtClean="0">
                <a:solidFill>
                  <a:schemeClr val="tx1"/>
                </a:solidFill>
                <a:effectLst/>
                <a:latin typeface="+mn-lt"/>
                <a:ea typeface="+mn-ea"/>
                <a:cs typeface="+mn-cs"/>
              </a:rPr>
              <a:t>, short for malicious software, is any software used to disrupt computer operation, gather sensitive information, or gain access to computer systems. It is often installed without your</a:t>
            </a:r>
            <a:r>
              <a:rPr lang="en-US" sz="1200" kern="1200" baseline="0" dirty="0" smtClean="0">
                <a:solidFill>
                  <a:schemeClr val="tx1"/>
                </a:solidFill>
                <a:effectLst/>
                <a:latin typeface="+mn-lt"/>
                <a:ea typeface="+mn-ea"/>
                <a:cs typeface="+mn-cs"/>
              </a:rPr>
              <a:t> permission or knowledge. </a:t>
            </a:r>
            <a:r>
              <a:rPr lang="en-US" sz="1200" kern="1200" dirty="0" smtClean="0">
                <a:solidFill>
                  <a:schemeClr val="tx1"/>
                </a:solidFill>
                <a:effectLst/>
                <a:latin typeface="+mn-lt"/>
                <a:ea typeface="+mn-ea"/>
                <a:cs typeface="+mn-cs"/>
              </a:rPr>
              <a:t>When you hear the terms v</a:t>
            </a:r>
            <a:r>
              <a:rPr lang="en-US" sz="1200" kern="1200" baseline="0" dirty="0" smtClean="0">
                <a:solidFill>
                  <a:schemeClr val="tx1"/>
                </a:solidFill>
                <a:effectLst/>
                <a:latin typeface="+mn-lt"/>
                <a:ea typeface="+mn-ea"/>
                <a:cs typeface="+mn-cs"/>
              </a:rPr>
              <a:t>iruses, worms, </a:t>
            </a:r>
            <a:r>
              <a:rPr lang="en-US" sz="1200" kern="1200" baseline="0" dirty="0" err="1" smtClean="0">
                <a:solidFill>
                  <a:schemeClr val="tx1"/>
                </a:solidFill>
                <a:effectLst/>
                <a:latin typeface="+mn-lt"/>
                <a:ea typeface="+mn-ea"/>
                <a:cs typeface="+mn-cs"/>
              </a:rPr>
              <a:t>ransomware</a:t>
            </a:r>
            <a:r>
              <a:rPr lang="en-US" sz="1200" kern="1200" baseline="0" dirty="0" smtClean="0">
                <a:solidFill>
                  <a:schemeClr val="tx1"/>
                </a:solidFill>
                <a:effectLst/>
                <a:latin typeface="+mn-lt"/>
                <a:ea typeface="+mn-ea"/>
                <a:cs typeface="+mn-cs"/>
              </a:rPr>
              <a:t>, spyware, adware, and so on…  these are all malware.  The differences between them is how they can get into your system and what kinds of problems they can cause</a:t>
            </a:r>
            <a:r>
              <a:rPr lang="en-US" sz="1200" kern="1200" baseline="0" dirty="0" smtClean="0">
                <a:solidFill>
                  <a:schemeClr val="tx1"/>
                </a:solidFill>
                <a:effectLst/>
                <a:latin typeface="+mn-lt"/>
                <a:ea typeface="+mn-ea"/>
                <a:cs typeface="+mn-cs"/>
              </a:rPr>
              <a:t>.  The first line of defense against malware is having up to date software, which we just went over, the second is having anti-virus and anti-malware software installed, updated and used for scanning your files.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Cornell owned computers should have Symantec Anti-virus installed on them.  I recommend setting up a full, weekly scan, which I will demonstrate how to do in a moment.  What I don’t recommend is installing more than one anti-virus program on your computer. For</a:t>
            </a:r>
            <a:r>
              <a:rPr lang="en-US" sz="1200" kern="1200" baseline="0" dirty="0" smtClean="0">
                <a:solidFill>
                  <a:schemeClr val="tx1"/>
                </a:solidFill>
                <a:effectLst/>
                <a:latin typeface="+mn-lt"/>
                <a:ea typeface="+mn-ea"/>
                <a:cs typeface="+mn-cs"/>
              </a:rPr>
              <a:t> example, don’t install Symantec and McAfee on the same computer.</a:t>
            </a:r>
            <a:r>
              <a:rPr lang="en-US" sz="1200" kern="1200" dirty="0" smtClean="0">
                <a:solidFill>
                  <a:schemeClr val="tx1"/>
                </a:solidFill>
                <a:effectLst/>
                <a:latin typeface="+mn-lt"/>
                <a:ea typeface="+mn-ea"/>
                <a:cs typeface="+mn-cs"/>
              </a:rPr>
              <a:t> One might logically come to the conclusion that more is better… but unfortunately in this case, having more than one anti-virus program installed can cause conflicts and significantly slow down your computer.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 do recommend is having another program installed that can work along side your anti-virus program. In my experience, the program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has worked exceedingly well at detecting and deleting malicious files and programs from computers.  Unfortunately with the free version of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you do have to update and scan the software manually,</a:t>
            </a:r>
            <a:r>
              <a:rPr lang="en-US" sz="1200" kern="1200" baseline="0" dirty="0" smtClean="0">
                <a:solidFill>
                  <a:schemeClr val="tx1"/>
                </a:solidFill>
                <a:effectLst/>
                <a:latin typeface="+mn-lt"/>
                <a:ea typeface="+mn-ea"/>
                <a:cs typeface="+mn-cs"/>
              </a:rPr>
              <a:t> you cannot schedule automatic scans</a:t>
            </a:r>
            <a:r>
              <a:rPr lang="en-US" sz="1200" kern="1200" dirty="0" smtClean="0">
                <a:solidFill>
                  <a:schemeClr val="tx1"/>
                </a:solidFill>
                <a:effectLst/>
                <a:latin typeface="+mn-lt"/>
                <a:ea typeface="+mn-ea"/>
                <a:cs typeface="+mn-cs"/>
              </a:rPr>
              <a:t>, but it is definitely worth having on your computer if you run into a nasty bit of malware.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 talk more about what to do if Symantec or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catches any malicious files or programs in a little bit</a:t>
            </a:r>
            <a:r>
              <a:rPr lang="en-US" sz="1200" kern="1200" baseline="0" dirty="0" smtClean="0">
                <a:solidFill>
                  <a:schemeClr val="tx1"/>
                </a:solidFill>
                <a:effectLst/>
                <a:latin typeface="+mn-lt"/>
                <a:ea typeface="+mn-ea"/>
                <a:cs typeface="+mn-cs"/>
              </a:rPr>
              <a:t> but first, </a:t>
            </a:r>
            <a:r>
              <a:rPr lang="en-US" sz="1200" kern="1200" baseline="0" dirty="0" smtClean="0">
                <a:solidFill>
                  <a:schemeClr val="tx1"/>
                </a:solidFill>
                <a:effectLst/>
                <a:latin typeface="+mn-lt"/>
                <a:ea typeface="+mn-ea"/>
                <a:cs typeface="+mn-cs"/>
              </a:rPr>
              <a:t>let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 show</a:t>
            </a:r>
            <a:r>
              <a:rPr lang="en-US" sz="1200" kern="1200" baseline="0" dirty="0" smtClean="0">
                <a:solidFill>
                  <a:schemeClr val="tx1"/>
                </a:solidFill>
                <a:effectLst/>
                <a:latin typeface="+mn-lt"/>
                <a:ea typeface="+mn-ea"/>
                <a:cs typeface="+mn-cs"/>
              </a:rPr>
              <a:t> you how to update and scan with these two programs now.</a:t>
            </a:r>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9</a:t>
            </a:fld>
            <a:endParaRPr lang="en-US"/>
          </a:p>
        </p:txBody>
      </p:sp>
    </p:spTree>
    <p:extLst>
      <p:ext uri="{BB962C8B-B14F-4D97-AF65-F5344CB8AC3E}">
        <p14:creationId xmlns:p14="http://schemas.microsoft.com/office/powerpoint/2010/main" val="193074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The three utilities I’m going to go through right now are built into Windows and can help prevent little problems from becoming big problems, and will keep your system running at top speed.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is disk cleanup.  Running this will help your PC run faster. It can delete temporary files, empty the Recycle Bin, and remove a variety of other system files that you no longer need.   (You can either run this manually or you can use the Windows Task scheduler</a:t>
            </a:r>
            <a:r>
              <a:rPr lang="en-US" sz="1200" kern="1200" baseline="0" dirty="0" smtClean="0">
                <a:solidFill>
                  <a:schemeClr val="tx1"/>
                </a:solidFill>
                <a:effectLst/>
                <a:latin typeface="+mn-lt"/>
                <a:ea typeface="+mn-ea"/>
                <a:cs typeface="+mn-cs"/>
              </a:rPr>
              <a:t> to schedule disk cleanup to run on a regular basis – file is </a:t>
            </a:r>
            <a:r>
              <a:rPr lang="en-US" sz="1200" b="1" kern="1200" baseline="0" dirty="0" smtClean="0">
                <a:solidFill>
                  <a:schemeClr val="tx1"/>
                </a:solidFill>
                <a:effectLst/>
                <a:latin typeface="+mn-lt"/>
                <a:ea typeface="+mn-ea"/>
                <a:cs typeface="+mn-cs"/>
              </a:rPr>
              <a:t>cleanmgr.exe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Next is disk scan… You can help solve some computer problems and improve the performance of your computer by making sure that your hard drive has no errors.  </a:t>
            </a:r>
            <a:r>
              <a:rPr lang="en-US" sz="1200" kern="1200" dirty="0" smtClean="0">
                <a:solidFill>
                  <a:schemeClr val="tx1"/>
                </a:solidFill>
                <a:effectLst/>
                <a:latin typeface="+mn-lt"/>
                <a:ea typeface="+mn-ea"/>
                <a:cs typeface="+mn-cs"/>
              </a:rPr>
              <a:t>Disk scan can fix file system errors and it can also scan for and attempt recovery of bad sectors on the physical</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harddrive</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(right click computer,</a:t>
            </a:r>
            <a:r>
              <a:rPr lang="en-US" sz="1200" b="1" i="1" kern="1200" baseline="0" dirty="0" smtClean="0">
                <a:solidFill>
                  <a:schemeClr val="tx1"/>
                </a:solidFill>
                <a:effectLst/>
                <a:latin typeface="+mn-lt"/>
                <a:ea typeface="+mn-ea"/>
                <a:cs typeface="+mn-cs"/>
              </a:rPr>
              <a:t> properties, tools, error-checking) </a:t>
            </a:r>
            <a:r>
              <a:rPr lang="en-US" sz="1200" i="1" kern="1200" baseline="0" dirty="0" smtClean="0">
                <a:solidFill>
                  <a:schemeClr val="tx1"/>
                </a:solidFill>
                <a:effectLst/>
                <a:latin typeface="+mn-lt"/>
                <a:ea typeface="+mn-ea"/>
                <a:cs typeface="+mn-cs"/>
              </a:rPr>
              <a:t> (To check for both file errors and physical errors, select both Automatically fix file system errors and Scan for and attempt recovery of bad sectors.)</a:t>
            </a: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let’s talk about </a:t>
            </a:r>
            <a:r>
              <a:rPr lang="en-US" sz="1200" kern="1200" dirty="0" smtClean="0">
                <a:solidFill>
                  <a:schemeClr val="tx1"/>
                </a:solidFill>
                <a:effectLst/>
                <a:latin typeface="+mn-lt"/>
                <a:ea typeface="+mn-ea"/>
                <a:cs typeface="+mn-cs"/>
              </a:rPr>
              <a:t>disk defragmenter.</a:t>
            </a:r>
            <a:r>
              <a:rPr lang="en-US" sz="1200" kern="1200" baseline="0" dirty="0" smtClean="0">
                <a:solidFill>
                  <a:schemeClr val="tx1"/>
                </a:solidFill>
                <a:effectLst/>
                <a:latin typeface="+mn-lt"/>
                <a:ea typeface="+mn-ea"/>
                <a:cs typeface="+mn-cs"/>
              </a:rPr>
              <a:t>  This utility is essentially taking some time to reorganize where your files and programs are physically saved on </a:t>
            </a:r>
            <a:r>
              <a:rPr lang="en-US" sz="1200" kern="1200" baseline="0" dirty="0" err="1" smtClean="0">
                <a:solidFill>
                  <a:schemeClr val="tx1"/>
                </a:solidFill>
                <a:effectLst/>
                <a:latin typeface="+mn-lt"/>
                <a:ea typeface="+mn-ea"/>
                <a:cs typeface="+mn-cs"/>
              </a:rPr>
              <a:t>harddrive</a:t>
            </a:r>
            <a:r>
              <a:rPr lang="en-US" sz="1200" kern="1200" baseline="0" dirty="0" smtClean="0">
                <a:solidFill>
                  <a:schemeClr val="tx1"/>
                </a:solidFill>
                <a:effectLst/>
                <a:latin typeface="+mn-lt"/>
                <a:ea typeface="+mn-ea"/>
                <a:cs typeface="+mn-cs"/>
              </a:rPr>
              <a:t> so the next time you go to open a file or program, it will open quicker.   </a:t>
            </a:r>
            <a:r>
              <a:rPr lang="en-US" sz="1200" kern="1200" dirty="0" smtClean="0">
                <a:solidFill>
                  <a:schemeClr val="tx1"/>
                </a:solidFill>
                <a:effectLst/>
                <a:latin typeface="+mn-lt"/>
                <a:ea typeface="+mn-ea"/>
                <a:cs typeface="+mn-cs"/>
              </a:rPr>
              <a:t>In Windows 7, disk</a:t>
            </a:r>
            <a:r>
              <a:rPr lang="en-US" sz="1200" kern="1200" baseline="0" dirty="0" smtClean="0">
                <a:solidFill>
                  <a:schemeClr val="tx1"/>
                </a:solidFill>
                <a:effectLst/>
                <a:latin typeface="+mn-lt"/>
                <a:ea typeface="+mn-ea"/>
                <a:cs typeface="+mn-cs"/>
              </a:rPr>
              <a:t> defragmenter is already set to automatically run weekly.. you do have the option to change the time it runs or do a manual scan if you want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do need</a:t>
            </a:r>
            <a:r>
              <a:rPr lang="en-US" sz="1200" kern="1200" baseline="0" dirty="0" smtClean="0">
                <a:solidFill>
                  <a:schemeClr val="tx1"/>
                </a:solidFill>
                <a:effectLst/>
                <a:latin typeface="+mn-lt"/>
                <a:ea typeface="+mn-ea"/>
                <a:cs typeface="+mn-cs"/>
              </a:rPr>
              <a:t> to mention that some newer, more expensive laptop </a:t>
            </a:r>
            <a:r>
              <a:rPr lang="en-US" sz="1200" kern="1200" baseline="0" dirty="0" err="1" smtClean="0">
                <a:solidFill>
                  <a:schemeClr val="tx1"/>
                </a:solidFill>
                <a:effectLst/>
                <a:latin typeface="+mn-lt"/>
                <a:ea typeface="+mn-ea"/>
                <a:cs typeface="+mn-cs"/>
              </a:rPr>
              <a:t>harddrives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usb</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thumbdrives</a:t>
            </a:r>
            <a:r>
              <a:rPr lang="en-US" sz="1200" kern="1200" baseline="0" dirty="0" smtClean="0">
                <a:solidFill>
                  <a:schemeClr val="tx1"/>
                </a:solidFill>
                <a:effectLst/>
                <a:latin typeface="+mn-lt"/>
                <a:ea typeface="+mn-ea"/>
                <a:cs typeface="+mn-cs"/>
              </a:rPr>
              <a:t> are made using a different technology and are called SSDs - solid state </a:t>
            </a:r>
            <a:r>
              <a:rPr lang="en-US" sz="1200" kern="1200" baseline="0" dirty="0" err="1" smtClean="0">
                <a:solidFill>
                  <a:schemeClr val="tx1"/>
                </a:solidFill>
                <a:effectLst/>
                <a:latin typeface="+mn-lt"/>
                <a:ea typeface="+mn-ea"/>
                <a:cs typeface="+mn-cs"/>
              </a:rPr>
              <a:t>harddrives</a:t>
            </a:r>
            <a:r>
              <a:rPr lang="en-US" sz="1200" kern="1200" baseline="0" dirty="0" smtClean="0">
                <a:solidFill>
                  <a:schemeClr val="tx1"/>
                </a:solidFill>
                <a:effectLst/>
                <a:latin typeface="+mn-lt"/>
                <a:ea typeface="+mn-ea"/>
                <a:cs typeface="+mn-cs"/>
              </a:rPr>
              <a:t> (the ones most of us use now are called HDD – Hard disk drive).   SSDs </a:t>
            </a:r>
            <a:r>
              <a:rPr lang="en-US" sz="1200" kern="1200" dirty="0" smtClean="0">
                <a:solidFill>
                  <a:schemeClr val="tx1"/>
                </a:solidFill>
                <a:effectLst/>
                <a:latin typeface="+mn-lt"/>
                <a:ea typeface="+mn-ea"/>
                <a:cs typeface="+mn-cs"/>
              </a:rPr>
              <a:t>don’t need defragmentation, </a:t>
            </a:r>
            <a:r>
              <a:rPr lang="en-US" sz="1200" kern="1200" baseline="0" dirty="0" smtClean="0">
                <a:solidFill>
                  <a:schemeClr val="tx1"/>
                </a:solidFill>
                <a:effectLst/>
                <a:latin typeface="+mn-lt"/>
                <a:ea typeface="+mn-ea"/>
                <a:cs typeface="+mn-cs"/>
              </a:rPr>
              <a:t>defragmenting these drives could actually cause more harm than good because of the way they work.  (</a:t>
            </a:r>
            <a:r>
              <a:rPr lang="en-US" sz="1200" kern="1200" dirty="0" smtClean="0">
                <a:solidFill>
                  <a:schemeClr val="tx1"/>
                </a:solidFill>
                <a:effectLst/>
                <a:latin typeface="+mn-lt"/>
                <a:ea typeface="+mn-ea"/>
                <a:cs typeface="+mn-cs"/>
              </a:rPr>
              <a:t>you would have to check on your computer invoice where it lists</a:t>
            </a:r>
            <a:r>
              <a:rPr lang="en-US" sz="1200" kern="1200" baseline="0" dirty="0" smtClean="0">
                <a:solidFill>
                  <a:schemeClr val="tx1"/>
                </a:solidFill>
                <a:effectLst/>
                <a:latin typeface="+mn-lt"/>
                <a:ea typeface="+mn-ea"/>
                <a:cs typeface="+mn-cs"/>
              </a:rPr>
              <a:t> the </a:t>
            </a:r>
            <a:r>
              <a:rPr lang="en-US" sz="1200" kern="1200" baseline="0" dirty="0" err="1" smtClean="0">
                <a:solidFill>
                  <a:schemeClr val="tx1"/>
                </a:solidFill>
                <a:effectLst/>
                <a:latin typeface="+mn-lt"/>
                <a:ea typeface="+mn-ea"/>
                <a:cs typeface="+mn-cs"/>
              </a:rPr>
              <a:t>harddrive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see what</a:t>
            </a:r>
            <a:r>
              <a:rPr lang="en-US" sz="1200" kern="1200" baseline="0" dirty="0" smtClean="0">
                <a:solidFill>
                  <a:schemeClr val="tx1"/>
                </a:solidFill>
                <a:effectLst/>
                <a:latin typeface="+mn-lt"/>
                <a:ea typeface="+mn-ea"/>
                <a:cs typeface="+mn-cs"/>
              </a:rPr>
              <a:t> type of </a:t>
            </a:r>
            <a:r>
              <a:rPr lang="en-US" sz="1200" kern="1200" baseline="0" dirty="0" err="1" smtClean="0">
                <a:solidFill>
                  <a:schemeClr val="tx1"/>
                </a:solidFill>
                <a:effectLst/>
                <a:latin typeface="+mn-lt"/>
                <a:ea typeface="+mn-ea"/>
                <a:cs typeface="+mn-cs"/>
              </a:rPr>
              <a:t>harddrive</a:t>
            </a:r>
            <a:r>
              <a:rPr lang="en-US" sz="1200" kern="1200" baseline="0" dirty="0" smtClean="0">
                <a:solidFill>
                  <a:schemeClr val="tx1"/>
                </a:solidFill>
                <a:effectLst/>
                <a:latin typeface="+mn-lt"/>
                <a:ea typeface="+mn-ea"/>
                <a:cs typeface="+mn-cs"/>
              </a:rPr>
              <a:t> you have installed</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Checking for type</a:t>
            </a:r>
            <a:r>
              <a:rPr lang="en-US" sz="1200" i="1" kern="1200" baseline="0" dirty="0" smtClean="0">
                <a:solidFill>
                  <a:schemeClr val="tx1"/>
                </a:solidFill>
                <a:effectLst/>
                <a:latin typeface="+mn-lt"/>
                <a:ea typeface="+mn-ea"/>
                <a:cs typeface="+mn-cs"/>
              </a:rPr>
              <a:t> of </a:t>
            </a:r>
            <a:r>
              <a:rPr lang="en-US" sz="1200" i="1" kern="1200" baseline="0" dirty="0" err="1" smtClean="0">
                <a:solidFill>
                  <a:schemeClr val="tx1"/>
                </a:solidFill>
                <a:effectLst/>
                <a:latin typeface="+mn-lt"/>
                <a:ea typeface="+mn-ea"/>
                <a:cs typeface="+mn-cs"/>
              </a:rPr>
              <a:t>harddrive</a:t>
            </a:r>
            <a:r>
              <a:rPr lang="en-US" sz="1200" i="1" kern="1200" baseline="0" dirty="0" smtClean="0">
                <a:solidFill>
                  <a:schemeClr val="tx1"/>
                </a:solidFill>
                <a:effectLst/>
                <a:latin typeface="+mn-lt"/>
                <a:ea typeface="+mn-ea"/>
                <a:cs typeface="+mn-cs"/>
              </a:rPr>
              <a:t> on a Mac:  </a:t>
            </a:r>
            <a:r>
              <a:rPr lang="en-US" sz="1200" i="1" kern="1200" dirty="0" smtClean="0">
                <a:solidFill>
                  <a:schemeClr val="tx1"/>
                </a:solidFill>
                <a:effectLst/>
                <a:latin typeface="+mn-lt"/>
                <a:ea typeface="+mn-ea"/>
                <a:cs typeface="+mn-cs"/>
              </a:rPr>
              <a:t>https://discussions.apple.com/message/23729997#23729997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I’ve included links on how to run these tasks in this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recommend setting up scheduled, weekly Symantec scans to check for viruses, usually during lunch hour on Fridays but you can choose any time to schedule the scan, as long as it’s a time that the computer is normally on.   On newer computers, you should be able to let the scan run in the background while working on other things without it affecting you.  For older computers though, you will probably notice a significant delay in opening and working with files while the scan is running… best to let it scan when you have other things to do away from your computer.  You do have the option of pausing the scan and letting it resume later though.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for </a:t>
            </a:r>
            <a:r>
              <a:rPr lang="en-US" sz="1200" kern="1200" dirty="0" err="1" smtClean="0">
                <a:solidFill>
                  <a:schemeClr val="tx1"/>
                </a:solidFill>
                <a:effectLst/>
                <a:latin typeface="+mn-lt"/>
                <a:ea typeface="+mn-ea"/>
                <a:cs typeface="+mn-cs"/>
              </a:rPr>
              <a:t>Malwarebytes</a:t>
            </a:r>
            <a:r>
              <a:rPr lang="en-US" sz="1200" kern="1200" dirty="0" smtClean="0">
                <a:solidFill>
                  <a:schemeClr val="tx1"/>
                </a:solidFill>
                <a:effectLst/>
                <a:latin typeface="+mn-lt"/>
                <a:ea typeface="+mn-ea"/>
                <a:cs typeface="+mn-cs"/>
              </a:rPr>
              <a:t>, again remember, there isn’t a way to set up scheduled updates and scans with the free version but I do recommend that maybe bi-weekly, you open up the program, let it install any updates and then run a full scan.  </a:t>
            </a:r>
          </a:p>
          <a:p>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10</a:t>
            </a:fld>
            <a:endParaRPr lang="en-US"/>
          </a:p>
        </p:txBody>
      </p:sp>
    </p:spTree>
    <p:extLst>
      <p:ext uri="{BB962C8B-B14F-4D97-AF65-F5344CB8AC3E}">
        <p14:creationId xmlns:p14="http://schemas.microsoft.com/office/powerpoint/2010/main" val="327358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next section of this presentation goes over tips on how to protect your computer,</a:t>
            </a:r>
            <a:r>
              <a:rPr lang="en-US" sz="1200" kern="1200" baseline="0" dirty="0" smtClean="0">
                <a:solidFill>
                  <a:schemeClr val="tx1"/>
                </a:solidFill>
                <a:effectLst/>
                <a:latin typeface="+mn-lt"/>
                <a:ea typeface="+mn-ea"/>
                <a:cs typeface="+mn-cs"/>
              </a:rPr>
              <a:t> the physical components (the shells and guts of the computer hardware).</a:t>
            </a:r>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11</a:t>
            </a:fld>
            <a:endParaRPr lang="en-US"/>
          </a:p>
        </p:txBody>
      </p:sp>
    </p:spTree>
    <p:extLst>
      <p:ext uri="{BB962C8B-B14F-4D97-AF65-F5344CB8AC3E}">
        <p14:creationId xmlns:p14="http://schemas.microsoft.com/office/powerpoint/2010/main" val="280882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Extreme heat and cold can be detrimental to a computer.  Just recently a laptop was left in a car overnight, and without waiting for it to return to room temperature, it was turned back on.  Turning it on while it was still very cold ended up damaging the video circuit and the display screen no longer works.  I know many of us are constantly traveling and it can happen where we forget to bring our laptops in.  If and when this happens, please just remember, give the laptop time to come back to a safe temperature before trying to use it.</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F4D058-E88E-48C7-BBFF-06E6170DDBEA}" type="slidenum">
              <a:rPr lang="en-US" smtClean="0"/>
              <a:pPr/>
              <a:t>12</a:t>
            </a:fld>
            <a:endParaRPr lang="en-US"/>
          </a:p>
        </p:txBody>
      </p:sp>
    </p:spTree>
    <p:extLst>
      <p:ext uri="{BB962C8B-B14F-4D97-AF65-F5344CB8AC3E}">
        <p14:creationId xmlns:p14="http://schemas.microsoft.com/office/powerpoint/2010/main" val="315101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t="47826"/>
          <a:stretch>
            <a:fillRect/>
          </a:stretch>
        </p:blipFill>
        <p:spPr bwMode="auto">
          <a:xfrm>
            <a:off x="-1588" y="6629400"/>
            <a:ext cx="9145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324744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2896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296943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11907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113"/>
            <a:ext cx="8229600" cy="685800"/>
          </a:xfrm>
        </p:spPr>
        <p:txBody>
          <a:bodyPr/>
          <a:lstStyle>
            <a:lvl1pPr>
              <a:defRPr b="1"/>
            </a:lvl1pPr>
          </a:lstStyle>
          <a:p>
            <a:r>
              <a:rPr lang="en-US" dirty="0" smtClean="0"/>
              <a:t>Click to edit Master title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
        <p:nvSpPr>
          <p:cNvPr id="9" name="Text Placeholder 8"/>
          <p:cNvSpPr>
            <a:spLocks noGrp="1"/>
          </p:cNvSpPr>
          <p:nvPr>
            <p:ph type="body" sz="quarter" idx="13" hasCustomPrompt="1"/>
          </p:nvPr>
        </p:nvSpPr>
        <p:spPr>
          <a:xfrm>
            <a:off x="6172200" y="588169"/>
            <a:ext cx="2895600" cy="417513"/>
          </a:xfrm>
        </p:spPr>
        <p:txBody>
          <a:bodyPr/>
          <a:lstStyle>
            <a:lvl1pPr marL="0" indent="0" algn="r">
              <a:buNone/>
              <a:defRPr lang="en-US" sz="1800" kern="1200" dirty="0" smtClean="0">
                <a:solidFill>
                  <a:schemeClr val="bg2"/>
                </a:solidFill>
                <a:latin typeface="+mn-lt"/>
                <a:ea typeface="+mn-ea"/>
                <a:cs typeface="+mn-cs"/>
              </a:defRPr>
            </a:lvl1pPr>
            <a:lvl2pPr marL="457200" indent="0" algn="r">
              <a:buNone/>
              <a:defRPr lang="en-US" sz="1800" kern="1200" dirty="0" smtClean="0">
                <a:solidFill>
                  <a:schemeClr val="bg2"/>
                </a:solidFill>
                <a:latin typeface="+mn-lt"/>
                <a:ea typeface="+mn-ea"/>
                <a:cs typeface="+mn-cs"/>
              </a:defRPr>
            </a:lvl2pPr>
            <a:lvl3pPr marL="914400" indent="0" algn="r">
              <a:buNone/>
              <a:defRPr lang="en-US" sz="1800" kern="1200" dirty="0" smtClean="0">
                <a:solidFill>
                  <a:schemeClr val="bg2"/>
                </a:solidFill>
                <a:latin typeface="+mn-lt"/>
                <a:ea typeface="+mn-ea"/>
                <a:cs typeface="+mn-cs"/>
              </a:defRPr>
            </a:lvl3pPr>
            <a:lvl4pPr marL="1371600" indent="0" algn="r">
              <a:buNone/>
              <a:defRPr lang="en-US" sz="1800" kern="1200" dirty="0" smtClean="0">
                <a:solidFill>
                  <a:schemeClr val="bg2"/>
                </a:solidFill>
                <a:latin typeface="+mn-lt"/>
                <a:ea typeface="+mn-ea"/>
                <a:cs typeface="+mn-cs"/>
              </a:defRPr>
            </a:lvl4pPr>
            <a:lvl5pPr marL="1828800" indent="0" algn="r">
              <a:buNone/>
              <a:defRPr lang="en-US" sz="1800" kern="1200" dirty="0">
                <a:solidFill>
                  <a:schemeClr val="bg2"/>
                </a:solidFill>
                <a:latin typeface="+mn-lt"/>
                <a:ea typeface="+mn-ea"/>
                <a:cs typeface="+mn-cs"/>
              </a:defRPr>
            </a:lvl5pPr>
          </a:lstStyle>
          <a:p>
            <a:pPr lvl="0"/>
            <a:r>
              <a:rPr lang="en-US" dirty="0" smtClean="0"/>
              <a:t>Edit Section Title</a:t>
            </a:r>
            <a:endParaRPr lang="en-US" dirty="0"/>
          </a:p>
        </p:txBody>
      </p:sp>
    </p:spTree>
    <p:extLst>
      <p:ext uri="{BB962C8B-B14F-4D97-AF65-F5344CB8AC3E}">
        <p14:creationId xmlns:p14="http://schemas.microsoft.com/office/powerpoint/2010/main" val="362780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113"/>
            <a:ext cx="8229600" cy="685800"/>
          </a:xfrm>
        </p:spPr>
        <p:txBody>
          <a:bodyPr/>
          <a:lstStyle>
            <a:lvl1pPr>
              <a:defRPr b="1"/>
            </a:lvl1pPr>
          </a:lstStyle>
          <a:p>
            <a:r>
              <a:rPr lang="en-US" dirty="0" smtClean="0"/>
              <a:t>Click to edit Master title</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
        <p:nvSpPr>
          <p:cNvPr id="9" name="Text Placeholder 8"/>
          <p:cNvSpPr>
            <a:spLocks noGrp="1"/>
          </p:cNvSpPr>
          <p:nvPr>
            <p:ph type="body" sz="quarter" idx="13" hasCustomPrompt="1"/>
          </p:nvPr>
        </p:nvSpPr>
        <p:spPr>
          <a:xfrm>
            <a:off x="6172200" y="588169"/>
            <a:ext cx="2895600" cy="417513"/>
          </a:xfrm>
        </p:spPr>
        <p:txBody>
          <a:bodyPr/>
          <a:lstStyle>
            <a:lvl1pPr marL="0" indent="0" algn="r">
              <a:buNone/>
              <a:defRPr lang="en-US" sz="1800" kern="1200" dirty="0" smtClean="0">
                <a:solidFill>
                  <a:schemeClr val="bg2"/>
                </a:solidFill>
                <a:latin typeface="+mn-lt"/>
                <a:ea typeface="+mn-ea"/>
                <a:cs typeface="+mn-cs"/>
              </a:defRPr>
            </a:lvl1pPr>
            <a:lvl2pPr marL="457200" indent="0" algn="r">
              <a:buNone/>
              <a:defRPr lang="en-US" sz="1800" kern="1200" dirty="0" smtClean="0">
                <a:solidFill>
                  <a:schemeClr val="bg2"/>
                </a:solidFill>
                <a:latin typeface="+mn-lt"/>
                <a:ea typeface="+mn-ea"/>
                <a:cs typeface="+mn-cs"/>
              </a:defRPr>
            </a:lvl2pPr>
            <a:lvl3pPr marL="914400" indent="0" algn="r">
              <a:buNone/>
              <a:defRPr lang="en-US" sz="1800" kern="1200" dirty="0" smtClean="0">
                <a:solidFill>
                  <a:schemeClr val="bg2"/>
                </a:solidFill>
                <a:latin typeface="+mn-lt"/>
                <a:ea typeface="+mn-ea"/>
                <a:cs typeface="+mn-cs"/>
              </a:defRPr>
            </a:lvl3pPr>
            <a:lvl4pPr marL="1371600" indent="0" algn="r">
              <a:buNone/>
              <a:defRPr lang="en-US" sz="1800" kern="1200" dirty="0" smtClean="0">
                <a:solidFill>
                  <a:schemeClr val="bg2"/>
                </a:solidFill>
                <a:latin typeface="+mn-lt"/>
                <a:ea typeface="+mn-ea"/>
                <a:cs typeface="+mn-cs"/>
              </a:defRPr>
            </a:lvl4pPr>
            <a:lvl5pPr marL="1828800" indent="0" algn="r">
              <a:buNone/>
              <a:defRPr lang="en-US" sz="1800" kern="1200" dirty="0">
                <a:solidFill>
                  <a:schemeClr val="bg2"/>
                </a:solidFill>
                <a:latin typeface="+mn-lt"/>
                <a:ea typeface="+mn-ea"/>
                <a:cs typeface="+mn-cs"/>
              </a:defRPr>
            </a:lvl5pPr>
          </a:lstStyle>
          <a:p>
            <a:pPr lvl="0"/>
            <a:r>
              <a:rPr lang="en-US" dirty="0" smtClean="0"/>
              <a:t>Edit Section Title</a:t>
            </a:r>
            <a:endParaRPr lang="en-US" dirty="0"/>
          </a:p>
        </p:txBody>
      </p:sp>
      <p:sp>
        <p:nvSpPr>
          <p:cNvPr id="11" name="Text Placeholder 10"/>
          <p:cNvSpPr>
            <a:spLocks noGrp="1"/>
          </p:cNvSpPr>
          <p:nvPr>
            <p:ph type="body" sz="quarter" idx="14" hasCustomPrompt="1"/>
          </p:nvPr>
        </p:nvSpPr>
        <p:spPr>
          <a:xfrm>
            <a:off x="457200" y="1600200"/>
            <a:ext cx="8229600" cy="381000"/>
          </a:xfrm>
        </p:spPr>
        <p:txBody>
          <a:bodyPr/>
          <a:lstStyle>
            <a:lvl1pPr marL="0" indent="0" algn="ctr" defTabSz="914400" rtl="0" eaLnBrk="1" latinLnBrk="0" hangingPunct="1">
              <a:buFontTx/>
              <a:buNone/>
              <a:defRPr lang="en-US" sz="2000" b="0" kern="1200" dirty="0">
                <a:solidFill>
                  <a:srgbClr val="C00000"/>
                </a:solidFill>
              </a:defRPr>
            </a:lvl1pPr>
            <a:lvl2pPr>
              <a:defRPr b="1"/>
            </a:lvl2pPr>
            <a:lvl3pPr>
              <a:defRPr b="1"/>
            </a:lvl3pPr>
            <a:lvl4pPr>
              <a:defRPr b="1"/>
            </a:lvl4pPr>
            <a:lvl5pPr>
              <a:defRPr b="1"/>
            </a:lvl5pPr>
          </a:lstStyle>
          <a:p>
            <a:pPr marL="0" algn="ctr" defTabSz="914400" rtl="0" eaLnBrk="1" latinLnBrk="0" hangingPunct="1"/>
            <a:r>
              <a:rPr lang="en-US" sz="1800" kern="1200" dirty="0" smtClean="0">
                <a:solidFill>
                  <a:srgbClr val="C00000"/>
                </a:solidFill>
                <a:latin typeface="+mn-lt"/>
                <a:ea typeface="+mn-ea"/>
                <a:cs typeface="+mn-cs"/>
              </a:rPr>
              <a:t>Click to edit subtitle</a:t>
            </a:r>
            <a:endParaRPr lang="en-US" sz="1800" kern="1200" dirty="0">
              <a:solidFill>
                <a:srgbClr val="C00000"/>
              </a:solidFill>
              <a:latin typeface="+mn-lt"/>
              <a:ea typeface="+mn-ea"/>
              <a:cs typeface="+mn-cs"/>
            </a:endParaRPr>
          </a:p>
        </p:txBody>
      </p:sp>
    </p:spTree>
    <p:extLst>
      <p:ext uri="{BB962C8B-B14F-4D97-AF65-F5344CB8AC3E}">
        <p14:creationId xmlns:p14="http://schemas.microsoft.com/office/powerpoint/2010/main" val="147871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119580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262564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94" y="990600"/>
            <a:ext cx="8229600" cy="59258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19413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994" y="990600"/>
            <a:ext cx="8229600" cy="592584"/>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282767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264143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609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E86B4B4-4E88-41F4-9C5A-8B6975386D2C}" type="datetimeFigureOut">
              <a:rPr lang="en-US" smtClean="0"/>
              <a:pPr/>
              <a:t>4/16/2014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BBF3F55-4A64-4E6E-9C2C-87F90941187E}" type="slidenum">
              <a:rPr lang="en-US" smtClean="0"/>
              <a:pPr/>
              <a:t>‹#›</a:t>
            </a:fld>
            <a:endParaRPr lang="en-US"/>
          </a:p>
        </p:txBody>
      </p:sp>
    </p:spTree>
    <p:extLst>
      <p:ext uri="{BB962C8B-B14F-4D97-AF65-F5344CB8AC3E}">
        <p14:creationId xmlns:p14="http://schemas.microsoft.com/office/powerpoint/2010/main" val="167139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0EBD5"/>
            </a:gs>
            <a:gs pos="55000">
              <a:srgbClr val="F4F0E0"/>
            </a:gs>
            <a:gs pos="100000">
              <a:srgbClr val="D8CBAC"/>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8788" y="8969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ea typeface="ＭＳ Ｐゴシック" pitchFamily="-112" charset="-128"/>
              </a:defRPr>
            </a:lvl1pPr>
          </a:lstStyle>
          <a:p>
            <a:fld id="{BE86B4B4-4E88-41F4-9C5A-8B6975386D2C}" type="datetimeFigureOut">
              <a:rPr lang="en-US" smtClean="0"/>
              <a:pPr/>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ea typeface="ＭＳ Ｐゴシック" pitchFamily="-112" charset="-128"/>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BBF3F55-4A64-4E6E-9C2C-87F90941187E}" type="slidenum">
              <a:rPr lang="en-US" smtClean="0"/>
              <a:pPr/>
              <a:t>‹#›</a:t>
            </a:fld>
            <a:endParaRPr lang="en-US"/>
          </a:p>
        </p:txBody>
      </p:sp>
      <p:pic>
        <p:nvPicPr>
          <p:cNvPr id="1031"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0"/>
            <a:ext cx="91519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762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457200" rtl="0" eaLnBrk="1" fontAlgn="base" hangingPunct="1">
        <a:spcBef>
          <a:spcPct val="0"/>
        </a:spcBef>
        <a:spcAft>
          <a:spcPct val="0"/>
        </a:spcAft>
        <a:defRPr sz="3600" kern="1200">
          <a:solidFill>
            <a:schemeClr val="tx1"/>
          </a:solidFill>
          <a:latin typeface="+mj-lt"/>
          <a:ea typeface="ＭＳ Ｐゴシック" pitchFamily="-112" charset="-128"/>
          <a:cs typeface="+mj-cs"/>
        </a:defRPr>
      </a:lvl1pPr>
      <a:lvl2pPr algn="ctr" defTabSz="457200" rtl="0" eaLnBrk="1" fontAlgn="base" hangingPunct="1">
        <a:spcBef>
          <a:spcPct val="0"/>
        </a:spcBef>
        <a:spcAft>
          <a:spcPct val="0"/>
        </a:spcAft>
        <a:defRPr sz="3600">
          <a:solidFill>
            <a:schemeClr val="tx1"/>
          </a:solidFill>
          <a:latin typeface="Calibri" pitchFamily="-112" charset="0"/>
          <a:ea typeface="ＭＳ Ｐゴシック" pitchFamily="-112" charset="-128"/>
        </a:defRPr>
      </a:lvl2pPr>
      <a:lvl3pPr algn="ctr" defTabSz="457200" rtl="0" eaLnBrk="1" fontAlgn="base" hangingPunct="1">
        <a:spcBef>
          <a:spcPct val="0"/>
        </a:spcBef>
        <a:spcAft>
          <a:spcPct val="0"/>
        </a:spcAft>
        <a:defRPr sz="3600">
          <a:solidFill>
            <a:schemeClr val="tx1"/>
          </a:solidFill>
          <a:latin typeface="Calibri" pitchFamily="-112" charset="0"/>
          <a:ea typeface="ＭＳ Ｐゴシック" pitchFamily="-112" charset="-128"/>
        </a:defRPr>
      </a:lvl3pPr>
      <a:lvl4pPr algn="ctr" defTabSz="457200" rtl="0" eaLnBrk="1" fontAlgn="base" hangingPunct="1">
        <a:spcBef>
          <a:spcPct val="0"/>
        </a:spcBef>
        <a:spcAft>
          <a:spcPct val="0"/>
        </a:spcAft>
        <a:defRPr sz="3600">
          <a:solidFill>
            <a:schemeClr val="tx1"/>
          </a:solidFill>
          <a:latin typeface="Calibri" pitchFamily="-112" charset="0"/>
          <a:ea typeface="ＭＳ Ｐゴシック" pitchFamily="-112" charset="-128"/>
        </a:defRPr>
      </a:lvl4pPr>
      <a:lvl5pPr algn="ctr" defTabSz="457200" rtl="0" eaLnBrk="1" fontAlgn="base" hangingPunct="1">
        <a:spcBef>
          <a:spcPct val="0"/>
        </a:spcBef>
        <a:spcAft>
          <a:spcPct val="0"/>
        </a:spcAft>
        <a:defRPr sz="3600">
          <a:solidFill>
            <a:schemeClr val="tx1"/>
          </a:solidFill>
          <a:latin typeface="Calibri" pitchFamily="-112" charset="0"/>
          <a:ea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indows.microsoft.com/en-US/windows7/Schedule-Disk-Cleanup-to-run-regularly" TargetMode="External"/><Relationship Id="rId3" Type="http://schemas.openxmlformats.org/officeDocument/2006/relationships/image" Target="../media/image7.png"/><Relationship Id="rId7" Type="http://schemas.openxmlformats.org/officeDocument/2006/relationships/hyperlink" Target="http://windows.microsoft.com/en-us/windows7/check-a-drive-for-errors" TargetMode="External"/><Relationship Id="rId12" Type="http://schemas.openxmlformats.org/officeDocument/2006/relationships/hyperlink" Target="http://www.dummies.com/how-to/content/defragmenting-a-hard-drive-in-windows-7.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hyperlink" Target="http://www.techrepublic.com/blog/windows-and-office/take-advantage-of-windows-7s-disk-defragmenter-to-get-detailed-drive-data/" TargetMode="External"/><Relationship Id="rId5" Type="http://schemas.openxmlformats.org/officeDocument/2006/relationships/hyperlink" Target="http://www.youtube.com/watch?v=U8xpS_p4MCI" TargetMode="External"/><Relationship Id="rId10" Type="http://schemas.openxmlformats.org/officeDocument/2006/relationships/hyperlink" Target="http://windows.microsoft.com/en-us/windows/delete-files-using-disk-cleanup#delete-files-using-disk-cleanup=windows-8" TargetMode="External"/><Relationship Id="rId4" Type="http://schemas.microsoft.com/office/2007/relationships/hdphoto" Target="../media/hdphoto2.wdp"/><Relationship Id="rId9" Type="http://schemas.microsoft.com/office/2007/relationships/hdphoto" Target="../media/hdphoto1.wdp"/><Relationship Id="rId14" Type="http://schemas.openxmlformats.org/officeDocument/2006/relationships/hyperlink" Target="http://windows.microsoft.com/en-us/windows/delete-files-using-disk-cleanup#delete-files-using-disk-cleanup=windows-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indows.microsoft.com/en-us/windows7/products/features/power-management" TargetMode="External"/><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indows.microsoft.com/en-us/windows/adjust-monitor-brightness-contrast#1TC=windows-7" TargetMode="Externa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6.png"/><Relationship Id="rId7" Type="http://schemas.openxmlformats.org/officeDocument/2006/relationships/hyperlink" Target="http://www.youtube.com/watch?v=3owqvmMf6N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 Id="rId9" Type="http://schemas.openxmlformats.org/officeDocument/2006/relationships/hyperlink" Target="https://www.youtube.com/watch?v=baUoszsLUF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walmart.com/ip/3M-Screen-Cleaner/13432859" TargetMode="External"/><Relationship Id="rId7" Type="http://schemas.openxmlformats.org/officeDocument/2006/relationships/hyperlink" Target="http://abcnews.go.com/Health/Germs/story?id=4774746&am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amazon.com/3M-Computer-Screen-Cleaner-CL681/dp/B001E6BC6U/ref=sr_1_1?s=office-products&amp;ie=UTF8&amp;qid=1344867052&amp;sr=1-1&amp;keywords=3m+screen+cleaner" TargetMode="External"/><Relationship Id="rId4" Type="http://schemas.openxmlformats.org/officeDocument/2006/relationships/hyperlink" Target="http://www.staples.com/3M-Screen-Cleaner-CL681/product_923533" TargetMode="Externa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gi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hyperlink" Target="http://netid.cornell.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t.cornell.edu/security/identity/passwords/strong.cf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netid.cornell.edu/psc/lookup.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chneier.com/passsaf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keepass.inf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it.cornell.edu/security/identity/pwdstorageutils.cfm" TargetMode="External"/><Relationship Id="rId2" Type="http://schemas.openxmlformats.org/officeDocument/2006/relationships/hyperlink" Target="http://www.mehlau.net/pastor/" TargetMode="Externa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goo.gl/lQvt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it.cornell.edu/services/vpn/howto/index.cf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t.cornell.edu/security/safety/phishbowl.cf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hyperlink" Target="http://www.cornell.edu/video/email-phishing-1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it.cornell.edu/services/helpdesk/about/index.cfm" TargetMode="External"/><Relationship Id="rId7" Type="http://schemas.microsoft.com/office/2007/relationships/hdphoto" Target="../media/hdphoto9.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it.cornell.edu/security/safety/phishbowl.cfm" TargetMode="External"/><Relationship Id="rId4" Type="http://schemas.openxmlformats.org/officeDocument/2006/relationships/hyperlink" Target="mailto:helpdesk@cornel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t.cornell.edu/services/idfinder/"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www.it.cornell.edu/security/policies.cf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box.cornell.edu/" TargetMode="External"/><Relationship Id="rId3" Type="http://schemas.openxmlformats.org/officeDocument/2006/relationships/hyperlink" Target="https://dropbox.cornell.edu/help" TargetMode="External"/><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2.cit.cornell.edu/services/dropbox/DropBox-How-To-June-2009.pdf" TargetMode="External"/><Relationship Id="rId4" Type="http://schemas.openxmlformats.org/officeDocument/2006/relationships/hyperlink" Target="https://dropbox.cornell.edu/" TargetMode="External"/><Relationship Id="rId9" Type="http://schemas.openxmlformats.org/officeDocument/2006/relationships/hyperlink" Target="https://www.dropbox.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upport.mozilla.org/en-US/kb/how-do-i-set-up-firefox-sync" TargetMode="External"/><Relationship Id="rId1" Type="http://schemas.openxmlformats.org/officeDocument/2006/relationships/slideLayout" Target="../slideLayouts/slideLayout2.xml"/><Relationship Id="rId5" Type="http://schemas.openxmlformats.org/officeDocument/2006/relationships/hyperlink" Target="https://support.google.com/chrome/answer/165139?hl=en&amp;ref_topic=3421437" TargetMode="Externa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indows.microsoft.com/en-us/windows7/what-is-sync-center" TargetMode="Externa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1.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gif"/><Relationship Id="rId1" Type="http://schemas.openxmlformats.org/officeDocument/2006/relationships/slideLayout" Target="../slideLayouts/slideLayout2.xml"/><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8" Type="http://schemas.openxmlformats.org/officeDocument/2006/relationships/hyperlink" Target="http://www.2brightsparks.com/syncback/help/index.html?creatingaprofile.htm" TargetMode="External"/><Relationship Id="rId3" Type="http://schemas.openxmlformats.org/officeDocument/2006/relationships/hyperlink" Target="http://www.2brightsparks.com/download-syncbackfree.html" TargetMode="External"/><Relationship Id="rId7" Type="http://schemas.openxmlformats.org/officeDocument/2006/relationships/image" Target="../media/image6.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indows.microsoft.com/en-us/windows7/products/features/backup-and-restore" TargetMode="External"/><Relationship Id="rId11" Type="http://schemas.openxmlformats.org/officeDocument/2006/relationships/hyperlink" Target="http://www.youtube.com/watch?v=iVFBQbkY3cQ" TargetMode="External"/><Relationship Id="rId5" Type="http://schemas.openxmlformats.org/officeDocument/2006/relationships/image" Target="../media/image33.jpeg"/><Relationship Id="rId10" Type="http://schemas.microsoft.com/office/2007/relationships/hdphoto" Target="../media/hdphoto1.wdp"/><Relationship Id="rId4" Type="http://schemas.openxmlformats.org/officeDocument/2006/relationships/hyperlink" Target="http://cornell.box.com/" TargetMode="External"/><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it.cornell.edu/services/pgp/about/index.cfm" TargetMode="External"/><Relationship Id="rId7" Type="http://schemas.openxmlformats.org/officeDocument/2006/relationships/hyperlink" Target="http://windows.microsoft.com/en-us/windows7/products/features/bitlock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indows.microsoft.com/en-us/windows/protect-files-bitlocker-drive-encryption#1TC=windows-7" TargetMode="External"/><Relationship Id="rId11" Type="http://schemas.openxmlformats.org/officeDocument/2006/relationships/hyperlink" Target="http://windows.microsoft.com/en-us/windows7/safely-remove-devices-from-your-computer" TargetMode="External"/><Relationship Id="rId5" Type="http://schemas.microsoft.com/office/2007/relationships/hdphoto" Target="../media/hdphoto1.wdp"/><Relationship Id="rId10" Type="http://schemas.microsoft.com/office/2007/relationships/hdphoto" Target="../media/hdphoto11.wdp"/><Relationship Id="rId4" Type="http://schemas.openxmlformats.org/officeDocument/2006/relationships/image" Target="../media/image5.png"/><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microsoft.com/office/2007/relationships/hdphoto" Target="../media/hdphoto12.wdp"/></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youtube.com/watch?v=LGtq_el4p_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hyperlink" Target="http://www.it.cornell.edu/security/respond/wipeclean.cfm" TargetMode="External"/><Relationship Id="rId7" Type="http://schemas.microsoft.com/office/2007/relationships/hdphoto" Target="../media/hdphoto13.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tore.cornell.edu/c-565-adobe.aspx" TargetMode="External"/><Relationship Id="rId3" Type="http://schemas.openxmlformats.org/officeDocument/2006/relationships/hyperlink" Target="http://www.it.cornell.edu/services/software_licensing/available/ms_office.cfm" TargetMode="External"/><Relationship Id="rId7" Type="http://schemas.openxmlformats.org/officeDocument/2006/relationships/hyperlink" Target="http://www.identitysweeper.com/Product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www.it.cornell.edu/services/idfinder/" TargetMode="External"/><Relationship Id="rId5" Type="http://schemas.openxmlformats.org/officeDocument/2006/relationships/hyperlink" Target="http://www.it.cornell.edu/services/antivirus/howto" TargetMode="External"/><Relationship Id="rId4" Type="http://schemas.openxmlformats.org/officeDocument/2006/relationships/hyperlink" Target="http://www.it.cornell.edu/services/software_licensing/available/ms_office.cfm#ms_hup" TargetMode="External"/><Relationship Id="rId9" Type="http://schemas.openxmlformats.org/officeDocument/2006/relationships/hyperlink" Target="http://www.it.cornell.edu/services/software_licensing/availabl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ChautauquaWIC@cornell.edu" TargetMode="External"/><Relationship Id="rId3" Type="http://schemas.openxmlformats.org/officeDocument/2006/relationships/hyperlink" Target="http://www.it.cornell.edu/services/resource-accounts/howto/config-outlook-2010.cfm" TargetMode="External"/><Relationship Id="rId7" Type="http://schemas.openxmlformats.org/officeDocument/2006/relationships/hyperlink" Target="mailto:ChautauquaMG@cornell.edu"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mailto:Chautauqua4H@cornell.edu" TargetMode="External"/><Relationship Id="rId5" Type="http://schemas.openxmlformats.org/officeDocument/2006/relationships/hyperlink" Target="mailto:Chautauqua@cornell.edu" TargetMode="External"/><Relationship Id="rId4" Type="http://schemas.openxmlformats.org/officeDocument/2006/relationships/hyperlink" Target="file:///\\ext-west.cce.cornell.edu\WSBN\IT\IT%20Resources\Exchange%20Resource%20Accou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ornell.box.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www.it.cornell.edu/services/bo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1LhX_5XsrXc"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teams.cce.cornell.edu/"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urveys.cornell.edu/"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www.qualtrics.com/university/researchsuit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doodle.com/about/about.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hyperlink" Target="http://staff.cce.cornell.edu/Pages/webinars.asp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goo.gl/YZ8oT5"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ynda.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1.gif"/></Relationships>
</file>

<file path=ppt/slides/_rels/slide51.xml.rels><?xml version="1.0" encoding="UTF-8" standalone="yes"?>
<Relationships xmlns="http://schemas.openxmlformats.org/package/2006/relationships"><Relationship Id="rId3" Type="http://schemas.openxmlformats.org/officeDocument/2006/relationships/hyperlink" Target="http://office.microsoft.com/en-us/support/download-office-2010-training-HA101901726.aspx?CTT=1"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blogs.office.com/2012/03/07/office-15-minute-webinar-archive/" TargetMode="External"/><Relationship Id="rId4" Type="http://schemas.openxmlformats.org/officeDocument/2006/relationships/hyperlink" Target="http://blogs.office.com/2013/03/19/free-office-webinars-every-tuesday-watch-videos-anytim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openoffice.org/download/index.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outlook.cornell.edu/"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helpdesk@cornell.edu"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mailto:cce-helpdesk@cornell.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apps.cce.cornell.edu/org_report/main/summary.cf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t.cornell.edu/suppor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it.cornell.edu/training/skillsoft.cfm" TargetMode="External"/><Relationship Id="rId5" Type="http://schemas.openxmlformats.org/officeDocument/2006/relationships/hyperlink" Target="http://www.it.cornell.edu/training/" TargetMode="External"/><Relationship Id="rId4" Type="http://schemas.openxmlformats.org/officeDocument/2006/relationships/hyperlink" Target="mailto:helpdesk@cornell.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apps.cce.cornell.edu/" TargetMode="External"/><Relationship Id="rId7" Type="http://schemas.openxmlformats.org/officeDocument/2006/relationships/hyperlink" Target="mailto:cce-helpdesk@cornell.ed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taff.cce.cornell.edu/Information_Technology" TargetMode="External"/><Relationship Id="rId5" Type="http://schemas.openxmlformats.org/officeDocument/2006/relationships/hyperlink" Target="https://apps.cce.cornell.edu/org_report/main/exportElist.cfm" TargetMode="External"/><Relationship Id="rId4" Type="http://schemas.openxmlformats.org/officeDocument/2006/relationships/hyperlink" Target="http://staff.cce.cornell.edu/Information_Technology/Pages/CollaborationTool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goo.gl/vJ5cG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indows.microsoft.com/en-us/windows7/products/features/windows-upd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hyperlink" Target="http://www.it.cornell.edu/services/antivirus/howto/index.cfm" TargetMode="External"/><Relationship Id="rId3" Type="http://schemas.openxmlformats.org/officeDocument/2006/relationships/hyperlink" Target="http://www.it.cornell.edu/services/antivirus/about.cfm" TargetMode="External"/><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onfluence.cornell.edu/display/wsbn/Symantec+Anti-Virus" TargetMode="External"/><Relationship Id="rId4" Type="http://schemas.openxmlformats.org/officeDocument/2006/relationships/hyperlink" Target="http://www.malwarebytes.org/lp/malware_lp_form/" TargetMode="External"/><Relationship Id="rId9" Type="http://schemas.openxmlformats.org/officeDocument/2006/relationships/hyperlink" Target="http://www.malwarebytes.org/support/gu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ALS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648646"/>
      </p:ext>
    </p:extLst>
  </p:cSld>
  <p:clrMapOvr>
    <a:masterClrMapping/>
  </p:clrMapOvr>
  <mc:AlternateContent xmlns:mc="http://schemas.openxmlformats.org/markup-compatibility/2006" xmlns:p14="http://schemas.microsoft.com/office/powerpoint/2010/main">
    <mc:Choice Requires="p14">
      <p:transition spd="slow" p14:dur="2000" advTm="3499"/>
    </mc:Choice>
    <mc:Fallback xmlns="">
      <p:transition spd="slow" advTm="34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Cleanup, Scan and Defrag</a:t>
            </a:r>
            <a:endParaRPr lang="en-US" dirty="0"/>
          </a:p>
        </p:txBody>
      </p:sp>
      <p:sp>
        <p:nvSpPr>
          <p:cNvPr id="3" name="Content Placeholder 2"/>
          <p:cNvSpPr>
            <a:spLocks noGrp="1"/>
          </p:cNvSpPr>
          <p:nvPr>
            <p:ph idx="1"/>
          </p:nvPr>
        </p:nvSpPr>
        <p:spPr/>
        <p:txBody>
          <a:bodyPr/>
          <a:lstStyle/>
          <a:p>
            <a:r>
              <a:rPr lang="en-US" dirty="0"/>
              <a:t>Perform regular maintenance. </a:t>
            </a:r>
            <a:endParaRPr lang="en-US" dirty="0" smtClean="0"/>
          </a:p>
          <a:p>
            <a:pPr lvl="1"/>
            <a:r>
              <a:rPr lang="en-US" dirty="0" smtClean="0"/>
              <a:t>Learn </a:t>
            </a:r>
            <a:r>
              <a:rPr lang="en-US" dirty="0"/>
              <a:t>how to use the utilities that diagnose </a:t>
            </a:r>
            <a:r>
              <a:rPr lang="en-US" dirty="0" smtClean="0"/>
              <a:t/>
            </a:r>
            <a:br>
              <a:rPr lang="en-US" dirty="0" smtClean="0"/>
            </a:br>
            <a:r>
              <a:rPr lang="en-US" dirty="0" smtClean="0"/>
              <a:t>your </a:t>
            </a:r>
            <a:r>
              <a:rPr lang="en-US" dirty="0"/>
              <a:t>system for problems. </a:t>
            </a:r>
            <a:endParaRPr lang="en-US" dirty="0" smtClean="0"/>
          </a:p>
          <a:p>
            <a:pPr lvl="2"/>
            <a:r>
              <a:rPr lang="en-US" sz="3000" dirty="0" smtClean="0"/>
              <a:t>Disk Cleanup   </a:t>
            </a:r>
            <a:r>
              <a:rPr lang="en-US" sz="1600" dirty="0" smtClean="0"/>
              <a:t>Run Once                         Schedule</a:t>
            </a:r>
          </a:p>
          <a:p>
            <a:pPr lvl="2"/>
            <a:r>
              <a:rPr lang="en-US" sz="3000" dirty="0"/>
              <a:t>Disk </a:t>
            </a:r>
            <a:r>
              <a:rPr lang="en-US" sz="3000" dirty="0" smtClean="0"/>
              <a:t>Scan</a:t>
            </a:r>
          </a:p>
          <a:p>
            <a:pPr lvl="2"/>
            <a:r>
              <a:rPr lang="en-US" sz="3000" dirty="0"/>
              <a:t>Disk Defragmenter   </a:t>
            </a:r>
            <a:r>
              <a:rPr lang="en-US" sz="1600" dirty="0"/>
              <a:t>More details and how to:</a:t>
            </a:r>
          </a:p>
          <a:p>
            <a:pPr marL="0" indent="0">
              <a:buNone/>
            </a:pPr>
            <a:endParaRPr lang="en-US" sz="2400" dirty="0" smtClean="0"/>
          </a:p>
          <a:p>
            <a:pPr marL="0" indent="0">
              <a:buNone/>
            </a:pPr>
            <a:r>
              <a:rPr lang="en-US" sz="2400" dirty="0" smtClean="0"/>
              <a:t>These </a:t>
            </a:r>
            <a:r>
              <a:rPr lang="en-US" sz="2400" dirty="0"/>
              <a:t>utilities can prevent little problems from becoming big problems, and will keep your system running at top speed.</a:t>
            </a:r>
          </a:p>
        </p:txBody>
      </p:sp>
      <p:sp>
        <p:nvSpPr>
          <p:cNvPr id="4" name="Text Placeholder 3"/>
          <p:cNvSpPr>
            <a:spLocks noGrp="1"/>
          </p:cNvSpPr>
          <p:nvPr>
            <p:ph type="body" sz="quarter" idx="13"/>
          </p:nvPr>
        </p:nvSpPr>
        <p:spPr/>
        <p:txBody>
          <a:bodyPr/>
          <a:lstStyle/>
          <a:p>
            <a:r>
              <a:rPr lang="en-US" dirty="0"/>
              <a:t>Computer </a:t>
            </a:r>
            <a:r>
              <a:rPr lang="en-US" dirty="0" smtClean="0"/>
              <a:t>Maintenance</a:t>
            </a:r>
            <a:endParaRPr lang="en-US" dirty="0"/>
          </a:p>
        </p:txBody>
      </p:sp>
      <p:pic>
        <p:nvPicPr>
          <p:cNvPr id="14338" name="Picture 2" descr="http://www.freecomputermaintenance.com/wp-content/uploads/2011/10/disk-defra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1194" y1="11896" x2="77239" y2="22305"/>
                        <a14:foregroundMark x1="77239" y1="22305" x2="72761" y2="32342"/>
                        <a14:foregroundMark x1="73134" y1="32342" x2="71269" y2="32714"/>
                        <a14:foregroundMark x1="70896" y1="32714" x2="53731" y2="21190"/>
                        <a14:foregroundMark x1="54104" y1="20818" x2="60448" y2="11524"/>
                        <a14:foregroundMark x1="57836" y1="17844" x2="73881" y2="29368"/>
                        <a14:foregroundMark x1="60448" y1="13011" x2="76119" y2="23048"/>
                        <a14:foregroundMark x1="75000" y1="61710" x2="76866" y2="69517"/>
                        <a14:foregroundMark x1="51119" y1="57621" x2="51119" y2="51301"/>
                        <a14:foregroundMark x1="52239" y1="52045" x2="58955" y2="49071"/>
                        <a14:foregroundMark x1="58209" y1="49814" x2="73507" y2="51673"/>
                        <a14:foregroundMark x1="73507" y1="51673" x2="73881" y2="80669"/>
                        <a14:foregroundMark x1="73507" y1="80297" x2="66418" y2="84015"/>
                        <a14:foregroundMark x1="66418" y1="84015" x2="64179" y2="81784"/>
                        <a14:foregroundMark x1="64179" y1="81784" x2="63433" y2="72119"/>
                        <a14:foregroundMark x1="63433" y1="73606" x2="59701" y2="71375"/>
                        <a14:foregroundMark x1="59701" y1="71375" x2="59701" y2="58736"/>
                        <a14:foregroundMark x1="59328" y1="59480" x2="51493" y2="57249"/>
                        <a14:foregroundMark x1="53731" y1="55762" x2="64925" y2="60967"/>
                        <a14:foregroundMark x1="69403" y1="57249" x2="72388" y2="75836"/>
                        <a14:backgroundMark x1="70149" y1="85874" x2="70149" y2="85874"/>
                      </a14:backgroundRemoval>
                    </a14:imgEffect>
                  </a14:imgLayer>
                </a14:imgProps>
              </a:ext>
              <a:ext uri="{28A0092B-C50C-407E-A947-70E740481C1C}">
                <a14:useLocalDpi xmlns:a14="http://schemas.microsoft.com/office/drawing/2010/main" val="0"/>
              </a:ext>
            </a:extLst>
          </a:blip>
          <a:srcRect/>
          <a:stretch>
            <a:fillRect/>
          </a:stretch>
        </p:blipFill>
        <p:spPr bwMode="auto">
          <a:xfrm>
            <a:off x="7276274" y="1223961"/>
            <a:ext cx="1905826" cy="1912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ooperray.com/pictures/Play%20Video%20Icon1.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7931" y="37338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7"/>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3229769" y="3833813"/>
            <a:ext cx="409575" cy="409575"/>
          </a:xfrm>
          <a:prstGeom prst="rect">
            <a:avLst/>
          </a:prstGeom>
        </p:spPr>
      </p:pic>
      <p:pic>
        <p:nvPicPr>
          <p:cNvPr id="8" name="Picture 7">
            <a:hlinkClick r:id="rId10"/>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4779169" y="3310732"/>
            <a:ext cx="388937" cy="388937"/>
          </a:xfrm>
          <a:prstGeom prst="rect">
            <a:avLst/>
          </a:prstGeom>
        </p:spPr>
      </p:pic>
      <p:pic>
        <p:nvPicPr>
          <p:cNvPr id="9" name="Picture 8">
            <a:hlinkClick r:id="rId11"/>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059513" y="4343400"/>
            <a:ext cx="409070" cy="409070"/>
          </a:xfrm>
          <a:prstGeom prst="rect">
            <a:avLst/>
          </a:prstGeom>
        </p:spPr>
      </p:pic>
      <p:pic>
        <p:nvPicPr>
          <p:cNvPr id="10" name="Picture 9">
            <a:hlinkClick r:id="rId12"/>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503219" y="4343400"/>
            <a:ext cx="409070" cy="409070"/>
          </a:xfrm>
          <a:prstGeom prst="rect">
            <a:avLst/>
          </a:prstGeom>
        </p:spPr>
      </p:pic>
      <p:pic>
        <p:nvPicPr>
          <p:cNvPr id="12" name="Picture 11">
            <a:hlinkClick r:id="rId13"/>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6767492" y="3324368"/>
            <a:ext cx="388937" cy="388937"/>
          </a:xfrm>
          <a:prstGeom prst="rect">
            <a:avLst/>
          </a:prstGeom>
        </p:spPr>
      </p:pic>
      <p:pic>
        <p:nvPicPr>
          <p:cNvPr id="15" name="Picture 2" descr="http://www.cooperray.com/pictures/Play%20Video%20Icon1.gif">
            <a:hlinkClick r:id="rId1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8106" y="32004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25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Computer</a:t>
            </a:r>
            <a:endParaRPr lang="en-US" dirty="0"/>
          </a:p>
        </p:txBody>
      </p:sp>
      <p:sp>
        <p:nvSpPr>
          <p:cNvPr id="4" name="Text Placeholder 3"/>
          <p:cNvSpPr>
            <a:spLocks noGrp="1"/>
          </p:cNvSpPr>
          <p:nvPr>
            <p:ph type="body" idx="1"/>
          </p:nvPr>
        </p:nvSpPr>
        <p:spPr/>
        <p:txBody>
          <a:bodyPr/>
          <a:lstStyle/>
          <a:p>
            <a:r>
              <a:rPr lang="en-US" dirty="0" smtClean="0"/>
              <a:t>Tips For</a:t>
            </a:r>
            <a:endParaRPr lang="en-US" dirty="0"/>
          </a:p>
        </p:txBody>
      </p:sp>
      <p:pic>
        <p:nvPicPr>
          <p:cNvPr id="5122" name="Picture 2" descr="http://connections.cu.edu/wp-content/uploads/2013/10/dyk_protect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3400"/>
            <a:ext cx="4900491" cy="350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6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Hot &amp; Cold Temperatures</a:t>
            </a:r>
            <a:endParaRPr lang="en-US" dirty="0"/>
          </a:p>
        </p:txBody>
      </p:sp>
      <p:sp>
        <p:nvSpPr>
          <p:cNvPr id="3" name="Content Placeholder 2"/>
          <p:cNvSpPr>
            <a:spLocks noGrp="1"/>
          </p:cNvSpPr>
          <p:nvPr>
            <p:ph idx="1"/>
          </p:nvPr>
        </p:nvSpPr>
        <p:spPr>
          <a:xfrm>
            <a:off x="457200" y="2057400"/>
            <a:ext cx="8229600" cy="3226184"/>
          </a:xfrm>
        </p:spPr>
        <p:txBody>
          <a:bodyPr>
            <a:normAutofit fontScale="92500" lnSpcReduction="10000"/>
          </a:bodyPr>
          <a:lstStyle/>
          <a:p>
            <a:r>
              <a:rPr lang="en-US" dirty="0" smtClean="0"/>
              <a:t>Extreme </a:t>
            </a:r>
            <a:r>
              <a:rPr lang="en-US" dirty="0"/>
              <a:t>heat and direct </a:t>
            </a:r>
            <a:r>
              <a:rPr lang="en-US" dirty="0" smtClean="0"/>
              <a:t>sunlight </a:t>
            </a:r>
            <a:r>
              <a:rPr lang="en-US" dirty="0"/>
              <a:t>can degrade </a:t>
            </a:r>
            <a:r>
              <a:rPr lang="en-US" dirty="0" smtClean="0"/>
              <a:t>components and </a:t>
            </a:r>
            <a:r>
              <a:rPr lang="en-US" dirty="0"/>
              <a:t>even cause the screen to crack. </a:t>
            </a:r>
            <a:endParaRPr lang="en-US" dirty="0" smtClean="0"/>
          </a:p>
          <a:p>
            <a:pPr lvl="1"/>
            <a:r>
              <a:rPr lang="en-US" dirty="0" smtClean="0"/>
              <a:t>A </a:t>
            </a:r>
            <a:r>
              <a:rPr lang="en-US" dirty="0"/>
              <a:t>sleeping computer still generates some heat, so you should also take care to turn your computer off–not just put it to sleep–before you slip it into a </a:t>
            </a:r>
            <a:r>
              <a:rPr lang="en-US" dirty="0" smtClean="0"/>
              <a:t>bag.</a:t>
            </a:r>
          </a:p>
          <a:p>
            <a:r>
              <a:rPr lang="en-US" dirty="0"/>
              <a:t>Low temperatures make moving parts (like those inside your hard drive) much more rigid and breakable</a:t>
            </a:r>
            <a:r>
              <a:rPr lang="en-US" dirty="0" smtClean="0"/>
              <a:t>.</a:t>
            </a:r>
          </a:p>
          <a:p>
            <a:r>
              <a:rPr lang="en-US" dirty="0" smtClean="0"/>
              <a:t>Both extremes will </a:t>
            </a:r>
            <a:r>
              <a:rPr lang="en-US" dirty="0"/>
              <a:t>lessen the battery’s </a:t>
            </a:r>
            <a:r>
              <a:rPr lang="en-US" dirty="0" smtClean="0"/>
              <a:t>lifespan.</a:t>
            </a:r>
            <a:endParaRPr lang="en-US" dirty="0"/>
          </a:p>
        </p:txBody>
      </p:sp>
      <p:sp>
        <p:nvSpPr>
          <p:cNvPr id="4" name="Text Placeholder 3"/>
          <p:cNvSpPr>
            <a:spLocks noGrp="1"/>
          </p:cNvSpPr>
          <p:nvPr>
            <p:ph type="body" sz="quarter" idx="13"/>
          </p:nvPr>
        </p:nvSpPr>
        <p:spPr/>
        <p:txBody>
          <a:bodyPr/>
          <a:lstStyle/>
          <a:p>
            <a:r>
              <a:rPr lang="en-US" dirty="0" smtClean="0"/>
              <a:t>Protect Your Computer</a:t>
            </a:r>
            <a:endParaRPr lang="en-US" dirty="0"/>
          </a:p>
        </p:txBody>
      </p:sp>
      <p:sp>
        <p:nvSpPr>
          <p:cNvPr id="5" name="Text Placeholder 4"/>
          <p:cNvSpPr>
            <a:spLocks noGrp="1"/>
          </p:cNvSpPr>
          <p:nvPr>
            <p:ph type="body" sz="quarter" idx="14"/>
          </p:nvPr>
        </p:nvSpPr>
        <p:spPr/>
        <p:txBody>
          <a:bodyPr/>
          <a:lstStyle/>
          <a:p>
            <a:r>
              <a:rPr lang="en-US" dirty="0" smtClean="0"/>
              <a:t>Protecting Your Computer From The Weather</a:t>
            </a:r>
            <a:endParaRPr lang="en-US" dirty="0"/>
          </a:p>
        </p:txBody>
      </p:sp>
      <p:sp>
        <p:nvSpPr>
          <p:cNvPr id="7" name="Pentagon 6"/>
          <p:cNvSpPr/>
          <p:nvPr/>
        </p:nvSpPr>
        <p:spPr>
          <a:xfrm>
            <a:off x="762000" y="5410200"/>
            <a:ext cx="7291387" cy="1168400"/>
          </a:xfrm>
          <a:prstGeom prst="homePlate">
            <a:avLst/>
          </a:prstGeom>
          <a:gradFill>
            <a:gsLst>
              <a:gs pos="0">
                <a:schemeClr val="accent6">
                  <a:lumMod val="40000"/>
                  <a:lumOff val="60000"/>
                </a:schemeClr>
              </a:gs>
              <a:gs pos="64999">
                <a:schemeClr val="accent6">
                  <a:lumMod val="20000"/>
                  <a:lumOff val="80000"/>
                </a:schemeClr>
              </a:gs>
              <a:gs pos="100000">
                <a:schemeClr val="accent6">
                  <a:lumMod val="60000"/>
                  <a:lumOff val="4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912004" y="5522893"/>
            <a:ext cx="5625265" cy="954107"/>
          </a:xfrm>
          <a:prstGeom prst="rect">
            <a:avLst/>
          </a:prstGeom>
        </p:spPr>
        <p:txBody>
          <a:bodyPr wrap="square">
            <a:spAutoFit/>
          </a:bodyPr>
          <a:lstStyle/>
          <a:p>
            <a:pPr marL="0" lvl="1"/>
            <a:r>
              <a:rPr lang="en-US" sz="2800" dirty="0">
                <a:solidFill>
                  <a:srgbClr val="FF0000"/>
                </a:solidFill>
              </a:rPr>
              <a:t>Don’t leave your computer in a </a:t>
            </a:r>
            <a:r>
              <a:rPr lang="en-US" sz="2800" dirty="0" smtClean="0">
                <a:solidFill>
                  <a:srgbClr val="FF0000"/>
                </a:solidFill>
              </a:rPr>
              <a:t>hot or cold </a:t>
            </a:r>
            <a:r>
              <a:rPr lang="en-US" sz="2800" dirty="0">
                <a:solidFill>
                  <a:srgbClr val="FF0000"/>
                </a:solidFill>
              </a:rPr>
              <a:t>car even for a short time.</a:t>
            </a:r>
          </a:p>
        </p:txBody>
      </p:sp>
      <p:pic>
        <p:nvPicPr>
          <p:cNvPr id="8" name="Picture 5" descr="C:\Users\jcarges\AppData\Local\Microsoft\Windows\Temporary Internet Files\Content.IE5\D2PV3MLG\MC900441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810" y="4936741"/>
            <a:ext cx="18224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714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keep your laptop on your lap!</a:t>
            </a:r>
          </a:p>
        </p:txBody>
      </p:sp>
      <p:pic>
        <p:nvPicPr>
          <p:cNvPr id="6" name="Content Placeholder 5"/>
          <p:cNvPicPr>
            <a:picLocks noGrp="1" noChangeAspect="1"/>
          </p:cNvPicPr>
          <p:nvPr>
            <p:ph idx="1"/>
          </p:nvPr>
        </p:nvPicPr>
        <p:blipFill>
          <a:blip r:embed="rId3"/>
          <a:stretch>
            <a:fillRect/>
          </a:stretch>
        </p:blipFill>
        <p:spPr>
          <a:xfrm>
            <a:off x="2109814" y="2057400"/>
            <a:ext cx="4924372" cy="4068763"/>
          </a:xfrm>
          <a:prstGeom prst="rect">
            <a:avLst/>
          </a:prstGeom>
        </p:spPr>
      </p:pic>
      <p:sp>
        <p:nvSpPr>
          <p:cNvPr id="4" name="Text Placeholder 3"/>
          <p:cNvSpPr>
            <a:spLocks noGrp="1"/>
          </p:cNvSpPr>
          <p:nvPr>
            <p:ph type="body" sz="quarter" idx="13"/>
          </p:nvPr>
        </p:nvSpPr>
        <p:spPr/>
        <p:txBody>
          <a:bodyPr/>
          <a:lstStyle/>
          <a:p>
            <a:r>
              <a:rPr lang="en-US" dirty="0"/>
              <a:t>Protect Your Computer</a:t>
            </a:r>
          </a:p>
        </p:txBody>
      </p:sp>
      <p:sp>
        <p:nvSpPr>
          <p:cNvPr id="5" name="Text Placeholder 4"/>
          <p:cNvSpPr>
            <a:spLocks noGrp="1"/>
          </p:cNvSpPr>
          <p:nvPr>
            <p:ph type="body" sz="quarter" idx="14"/>
          </p:nvPr>
        </p:nvSpPr>
        <p:spPr/>
        <p:txBody>
          <a:bodyPr/>
          <a:lstStyle/>
          <a:p>
            <a:r>
              <a:rPr lang="en-US" dirty="0" smtClean="0"/>
              <a:t>Go Get a Cooling Pad</a:t>
            </a:r>
            <a:endParaRPr lang="en-US" dirty="0"/>
          </a:p>
        </p:txBody>
      </p:sp>
    </p:spTree>
    <p:extLst>
      <p:ext uri="{BB962C8B-B14F-4D97-AF65-F5344CB8AC3E}">
        <p14:creationId xmlns:p14="http://schemas.microsoft.com/office/powerpoint/2010/main" val="331960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Lifespan of a Battery</a:t>
            </a:r>
          </a:p>
        </p:txBody>
      </p:sp>
      <p:sp>
        <p:nvSpPr>
          <p:cNvPr id="3" name="Content Placeholder 2"/>
          <p:cNvSpPr>
            <a:spLocks noGrp="1"/>
          </p:cNvSpPr>
          <p:nvPr>
            <p:ph idx="1"/>
          </p:nvPr>
        </p:nvSpPr>
        <p:spPr>
          <a:xfrm>
            <a:off x="457200" y="2057400"/>
            <a:ext cx="8229600" cy="4800600"/>
          </a:xfrm>
        </p:spPr>
        <p:txBody>
          <a:bodyPr>
            <a:noAutofit/>
          </a:bodyPr>
          <a:lstStyle/>
          <a:p>
            <a:pPr marL="0" indent="0">
              <a:buNone/>
            </a:pPr>
            <a:r>
              <a:rPr lang="en-US" sz="2000" dirty="0" smtClean="0"/>
              <a:t>All </a:t>
            </a:r>
            <a:r>
              <a:rPr lang="en-US" sz="2000" dirty="0"/>
              <a:t>rechargeable batteries have a finite lifespan and will slowly lose storage capacity as they age whether it is used or not. </a:t>
            </a:r>
            <a:endParaRPr lang="en-US" sz="2000" dirty="0" smtClean="0"/>
          </a:p>
          <a:p>
            <a:pPr marL="0" indent="0">
              <a:buNone/>
            </a:pPr>
            <a:r>
              <a:rPr lang="en-US" sz="2000" dirty="0" smtClean="0"/>
              <a:t>Here are my recommendations for improving its life expectancy:</a:t>
            </a:r>
          </a:p>
          <a:p>
            <a:pPr marL="461963"/>
            <a:r>
              <a:rPr lang="en-US" sz="2000" dirty="0" smtClean="0"/>
              <a:t>Mix It Up:  Plug it in when you are at your desk, then use the battery in a short meeting.</a:t>
            </a:r>
          </a:p>
          <a:p>
            <a:pPr marL="461963"/>
            <a:r>
              <a:rPr lang="en-US" sz="2000" dirty="0" smtClean="0"/>
              <a:t>Going on vacation (and not taking your laptop)?  </a:t>
            </a:r>
          </a:p>
          <a:p>
            <a:pPr marL="862013" lvl="1"/>
            <a:r>
              <a:rPr lang="en-US" sz="1600" dirty="0" smtClean="0"/>
              <a:t>Don’t leave your battery at full charge in the laptop.  Unplug your laptop and take the battery out.  (Don’t store in on empty either.)</a:t>
            </a:r>
          </a:p>
          <a:p>
            <a:pPr marL="461963"/>
            <a:r>
              <a:rPr lang="en-US" sz="2000" dirty="0" smtClean="0"/>
              <a:t>Avoid </a:t>
            </a:r>
            <a:r>
              <a:rPr lang="en-US" sz="2000" dirty="0"/>
              <a:t>constantly charging and discharging the battery.</a:t>
            </a:r>
          </a:p>
          <a:p>
            <a:pPr marL="461963"/>
            <a:r>
              <a:rPr lang="en-US" sz="2000" dirty="0" smtClean="0"/>
              <a:t>Avoid allowing the battery to drain too low.</a:t>
            </a:r>
          </a:p>
          <a:p>
            <a:pPr marL="461963"/>
            <a:r>
              <a:rPr lang="en-US" sz="2000" dirty="0" smtClean="0"/>
              <a:t>Avoid extreme temperatures.</a:t>
            </a:r>
          </a:p>
          <a:p>
            <a:pPr marL="862013" lvl="1"/>
            <a:r>
              <a:rPr lang="en-US" sz="1600" dirty="0" smtClean="0"/>
              <a:t>Heat </a:t>
            </a:r>
            <a:r>
              <a:rPr lang="en-US" sz="1600" dirty="0"/>
              <a:t>can activate chemical reactions that can wear down </a:t>
            </a:r>
            <a:r>
              <a:rPr lang="en-US" sz="1600" dirty="0" smtClean="0"/>
              <a:t>batteries.</a:t>
            </a:r>
          </a:p>
          <a:p>
            <a:pPr marL="862013" lvl="1"/>
            <a:r>
              <a:rPr lang="en-US" sz="1600" dirty="0" smtClean="0"/>
              <a:t>Aside </a:t>
            </a:r>
            <a:r>
              <a:rPr lang="en-US" sz="1600" dirty="0"/>
              <a:t>from draining the battery faster, cold weather can cause condensation inside the battery, which can cause permanent damage</a:t>
            </a:r>
            <a:r>
              <a:rPr lang="en-US" sz="1600" dirty="0" smtClean="0"/>
              <a:t>.</a:t>
            </a:r>
            <a:endParaRPr lang="en-US" sz="1600" dirty="0"/>
          </a:p>
        </p:txBody>
      </p:sp>
      <p:sp>
        <p:nvSpPr>
          <p:cNvPr id="4" name="Text Placeholder 3"/>
          <p:cNvSpPr>
            <a:spLocks noGrp="1"/>
          </p:cNvSpPr>
          <p:nvPr>
            <p:ph type="body" sz="quarter" idx="13"/>
          </p:nvPr>
        </p:nvSpPr>
        <p:spPr/>
        <p:txBody>
          <a:bodyPr/>
          <a:lstStyle/>
          <a:p>
            <a:r>
              <a:rPr lang="en-US" dirty="0" smtClean="0"/>
              <a:t>Protect Your Computer</a:t>
            </a:r>
            <a:endParaRPr lang="en-US" dirty="0"/>
          </a:p>
        </p:txBody>
      </p:sp>
      <p:sp>
        <p:nvSpPr>
          <p:cNvPr id="5" name="Text Placeholder 4"/>
          <p:cNvSpPr>
            <a:spLocks noGrp="1"/>
          </p:cNvSpPr>
          <p:nvPr>
            <p:ph type="body" sz="quarter" idx="14"/>
          </p:nvPr>
        </p:nvSpPr>
        <p:spPr/>
        <p:txBody>
          <a:bodyPr/>
          <a:lstStyle/>
          <a:p>
            <a:r>
              <a:rPr lang="en-US" dirty="0" smtClean="0"/>
              <a:t>Always Leave Laptop Plugged In or Let It Discharge?</a:t>
            </a:r>
            <a:endParaRPr lang="en-US" dirty="0"/>
          </a:p>
        </p:txBody>
      </p:sp>
    </p:spTree>
    <p:extLst>
      <p:ext uri="{BB962C8B-B14F-4D97-AF65-F5344CB8AC3E}">
        <p14:creationId xmlns:p14="http://schemas.microsoft.com/office/powerpoint/2010/main" val="278462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Battery Last Longer</a:t>
            </a:r>
            <a:endParaRPr lang="en-US" dirty="0"/>
          </a:p>
        </p:txBody>
      </p:sp>
      <p:sp>
        <p:nvSpPr>
          <p:cNvPr id="3" name="Content Placeholder 2"/>
          <p:cNvSpPr>
            <a:spLocks noGrp="1"/>
          </p:cNvSpPr>
          <p:nvPr>
            <p:ph idx="1"/>
          </p:nvPr>
        </p:nvSpPr>
        <p:spPr>
          <a:xfrm>
            <a:off x="457200" y="2057400"/>
            <a:ext cx="8229600" cy="4648200"/>
          </a:xfrm>
        </p:spPr>
        <p:txBody>
          <a:bodyPr>
            <a:noAutofit/>
          </a:bodyPr>
          <a:lstStyle/>
          <a:p>
            <a:r>
              <a:rPr lang="en-US" sz="2400" dirty="0" smtClean="0"/>
              <a:t>Turn </a:t>
            </a:r>
            <a:r>
              <a:rPr lang="en-US" sz="2400" dirty="0"/>
              <a:t>down the </a:t>
            </a:r>
            <a:r>
              <a:rPr lang="en-US" sz="2400" b="1" dirty="0"/>
              <a:t>brightness</a:t>
            </a:r>
            <a:r>
              <a:rPr lang="en-US" sz="2400" dirty="0"/>
              <a:t> on your screen.</a:t>
            </a:r>
          </a:p>
          <a:p>
            <a:r>
              <a:rPr lang="en-US" sz="2400" dirty="0"/>
              <a:t>Change your </a:t>
            </a:r>
            <a:r>
              <a:rPr lang="en-US" sz="2400" b="1" dirty="0"/>
              <a:t>power settings </a:t>
            </a:r>
            <a:r>
              <a:rPr lang="en-US" sz="2400" dirty="0"/>
              <a:t>to decrease the amount of </a:t>
            </a:r>
            <a:r>
              <a:rPr lang="en-US" sz="2400" dirty="0" smtClean="0"/>
              <a:t/>
            </a:r>
            <a:br>
              <a:rPr lang="en-US" sz="2400" dirty="0" smtClean="0"/>
            </a:br>
            <a:r>
              <a:rPr lang="en-US" sz="2400" dirty="0" smtClean="0"/>
              <a:t>time </a:t>
            </a:r>
            <a:r>
              <a:rPr lang="en-US" sz="2400" dirty="0"/>
              <a:t>that elapses before your screen dims and before it </a:t>
            </a:r>
            <a:r>
              <a:rPr lang="en-US" sz="2400" dirty="0" smtClean="0"/>
              <a:t/>
            </a:r>
            <a:br>
              <a:rPr lang="en-US" sz="2400" dirty="0" smtClean="0"/>
            </a:br>
            <a:r>
              <a:rPr lang="en-US" sz="2400" dirty="0" smtClean="0"/>
              <a:t>goes </a:t>
            </a:r>
            <a:r>
              <a:rPr lang="en-US" sz="2400" dirty="0"/>
              <a:t>to sleep.</a:t>
            </a:r>
          </a:p>
          <a:p>
            <a:r>
              <a:rPr lang="en-US" sz="2400" b="1" dirty="0"/>
              <a:t>Defrag your hard </a:t>
            </a:r>
            <a:r>
              <a:rPr lang="en-US" sz="2400" b="1" dirty="0" smtClean="0"/>
              <a:t>drive</a:t>
            </a:r>
            <a:r>
              <a:rPr lang="en-US" sz="2400" dirty="0" smtClean="0"/>
              <a:t>.</a:t>
            </a:r>
            <a:r>
              <a:rPr lang="en-US" sz="2400" dirty="0"/>
              <a:t> The faster your hard drive does its work the less demand you are going to put on the hard drive and your battery. Make your hard drive as efficient as possible </a:t>
            </a:r>
            <a:r>
              <a:rPr lang="en-US" sz="2400" dirty="0" smtClean="0"/>
              <a:t>by making sure that it is being defragged </a:t>
            </a:r>
            <a:r>
              <a:rPr lang="en-US" sz="2400" dirty="0"/>
              <a:t>regularly.</a:t>
            </a:r>
          </a:p>
          <a:p>
            <a:r>
              <a:rPr lang="en-US" sz="2400" b="1" dirty="0"/>
              <a:t>Cut down on external devices.</a:t>
            </a:r>
            <a:r>
              <a:rPr lang="en-US" sz="2400" dirty="0"/>
              <a:t> USB devices &amp; </a:t>
            </a:r>
            <a:r>
              <a:rPr lang="en-US" sz="2400" dirty="0" err="1"/>
              <a:t>WiFi</a:t>
            </a:r>
            <a:r>
              <a:rPr lang="en-US" sz="2400" dirty="0"/>
              <a:t> drain down your laptop battery. Remove or shut them down when not in use</a:t>
            </a:r>
            <a:r>
              <a:rPr lang="en-US" sz="2400" dirty="0" smtClean="0"/>
              <a:t>.</a:t>
            </a:r>
            <a:endParaRPr lang="en-US" sz="2400" dirty="0"/>
          </a:p>
        </p:txBody>
      </p:sp>
      <p:sp>
        <p:nvSpPr>
          <p:cNvPr id="4" name="Text Placeholder 3"/>
          <p:cNvSpPr>
            <a:spLocks noGrp="1"/>
          </p:cNvSpPr>
          <p:nvPr>
            <p:ph type="body" sz="quarter" idx="13"/>
          </p:nvPr>
        </p:nvSpPr>
        <p:spPr/>
        <p:txBody>
          <a:bodyPr/>
          <a:lstStyle/>
          <a:p>
            <a:r>
              <a:rPr lang="en-US" dirty="0" smtClean="0"/>
              <a:t>Protect Your Computer</a:t>
            </a:r>
            <a:endParaRPr lang="en-US" dirty="0"/>
          </a:p>
        </p:txBody>
      </p:sp>
      <p:sp>
        <p:nvSpPr>
          <p:cNvPr id="5" name="Text Placeholder 4"/>
          <p:cNvSpPr>
            <a:spLocks noGrp="1"/>
          </p:cNvSpPr>
          <p:nvPr>
            <p:ph type="body" sz="quarter" idx="14"/>
          </p:nvPr>
        </p:nvSpPr>
        <p:spPr/>
        <p:txBody>
          <a:bodyPr/>
          <a:lstStyle/>
          <a:p>
            <a:r>
              <a:rPr lang="en-US" dirty="0"/>
              <a:t>Tips for Extending Battery Life When You Can’t Plug </a:t>
            </a:r>
            <a:r>
              <a:rPr lang="en-US" dirty="0" smtClean="0"/>
              <a:t>In</a:t>
            </a:r>
            <a:endParaRPr lang="en-US" dirty="0"/>
          </a:p>
        </p:txBody>
      </p:sp>
      <p:pic>
        <p:nvPicPr>
          <p:cNvPr id="6" name="Picture 2" descr="http://www.cooperray.com/pictures/Play%20Video%20Icon1.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5785" y="261695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5"/>
          </p:cNvPr>
          <p:cNvPicPr>
            <a:picLocks noChangeAspect="1"/>
          </p:cNvPicPr>
          <p:nvPr/>
        </p:nvPicPr>
        <p:blipFill>
          <a:blip r:embed="rId6">
            <a:extLst>
              <a:ext uri="{BEBA8EAE-BF5A-486C-A8C5-ECC9F3942E4B}">
                <a14:imgProps xmlns:a14="http://schemas.microsoft.com/office/drawing/2010/main">
                  <a14:imgLayer r:embed="rId7">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6400800" y="2026408"/>
            <a:ext cx="590550" cy="590550"/>
          </a:xfrm>
          <a:prstGeom prst="rect">
            <a:avLst/>
          </a:prstGeom>
        </p:spPr>
      </p:pic>
    </p:spTree>
    <p:extLst>
      <p:ext uri="{BB962C8B-B14F-4D97-AF65-F5344CB8AC3E}">
        <p14:creationId xmlns:p14="http://schemas.microsoft.com/office/powerpoint/2010/main" val="2462379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Park That Drive</a:t>
            </a:r>
            <a:endParaRPr lang="en-US" dirty="0"/>
          </a:p>
        </p:txBody>
      </p:sp>
      <p:sp>
        <p:nvSpPr>
          <p:cNvPr id="3" name="Content Placeholder 2"/>
          <p:cNvSpPr>
            <a:spLocks noGrp="1"/>
          </p:cNvSpPr>
          <p:nvPr>
            <p:ph idx="1"/>
          </p:nvPr>
        </p:nvSpPr>
        <p:spPr/>
        <p:txBody>
          <a:bodyPr/>
          <a:lstStyle/>
          <a:p>
            <a:r>
              <a:rPr lang="en-US" dirty="0" smtClean="0"/>
              <a:t>Stop the hard drive before moving</a:t>
            </a:r>
          </a:p>
          <a:p>
            <a:pPr lvl="1"/>
            <a:r>
              <a:rPr lang="en-US" dirty="0" smtClean="0"/>
              <a:t>Before moving to a meeting room or </a:t>
            </a:r>
            <a:br>
              <a:rPr lang="en-US" dirty="0" smtClean="0"/>
            </a:br>
            <a:r>
              <a:rPr lang="en-US" dirty="0" smtClean="0"/>
              <a:t>another office, close your laptop lid and</a:t>
            </a:r>
            <a:br>
              <a:rPr lang="en-US" dirty="0" smtClean="0"/>
            </a:br>
            <a:r>
              <a:rPr lang="en-US" dirty="0" smtClean="0"/>
              <a:t>make sure it’s either shut down or in </a:t>
            </a:r>
            <a:br>
              <a:rPr lang="en-US" dirty="0" smtClean="0"/>
            </a:br>
            <a:r>
              <a:rPr lang="en-US" dirty="0" smtClean="0"/>
              <a:t>sleep mode. Remember, your data is </a:t>
            </a:r>
            <a:br>
              <a:rPr lang="en-US" dirty="0" smtClean="0"/>
            </a:br>
            <a:r>
              <a:rPr lang="en-US" dirty="0" smtClean="0"/>
              <a:t>most vulnerable to knocks and bumps when in use.  When the machine enters sleep mode, the hard drive stops spinning, as well as the optical drive.</a:t>
            </a:r>
          </a:p>
          <a:p>
            <a:r>
              <a:rPr lang="en-US" dirty="0" smtClean="0"/>
              <a:t>When you put your PC to sleep, wait 20 seconds for the hard drive to park itself before moving the laptop.</a:t>
            </a:r>
          </a:p>
          <a:p>
            <a:pPr lvl="1"/>
            <a:endParaRPr lang="en-US" dirty="0" smtClean="0"/>
          </a:p>
          <a:p>
            <a:endParaRPr lang="en-US" dirty="0"/>
          </a:p>
        </p:txBody>
      </p:sp>
      <p:sp>
        <p:nvSpPr>
          <p:cNvPr id="13" name="Text Placeholder 12"/>
          <p:cNvSpPr>
            <a:spLocks noGrp="1"/>
          </p:cNvSpPr>
          <p:nvPr>
            <p:ph type="body" sz="quarter" idx="13"/>
          </p:nvPr>
        </p:nvSpPr>
        <p:spPr/>
        <p:txBody>
          <a:bodyPr/>
          <a:lstStyle/>
          <a:p>
            <a:r>
              <a:rPr lang="en-US" dirty="0" smtClean="0"/>
              <a:t>Protect Your Computer</a:t>
            </a:r>
            <a:endParaRPr lang="en-US" dirty="0"/>
          </a:p>
        </p:txBody>
      </p:sp>
      <p:grpSp>
        <p:nvGrpSpPr>
          <p:cNvPr id="10" name="Group 9"/>
          <p:cNvGrpSpPr/>
          <p:nvPr/>
        </p:nvGrpSpPr>
        <p:grpSpPr>
          <a:xfrm>
            <a:off x="6385802" y="1066800"/>
            <a:ext cx="2529598" cy="2514600"/>
            <a:chOff x="9451574" y="3184439"/>
            <a:chExt cx="4819650" cy="4791075"/>
          </a:xfrm>
        </p:grpSpPr>
        <p:sp>
          <p:nvSpPr>
            <p:cNvPr id="9" name="Rounded Rectangle 8"/>
            <p:cNvSpPr/>
            <p:nvPr/>
          </p:nvSpPr>
          <p:spPr>
            <a:xfrm>
              <a:off x="9537774" y="3200400"/>
              <a:ext cx="4635426" cy="4648200"/>
            </a:xfrm>
            <a:prstGeom prst="roundRect">
              <a:avLst>
                <a:gd name="adj" fmla="val 207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6601" y1="16700" x2="16601" y2="16700"/>
                          <a14:foregroundMark x1="10870" y1="994" x2="10870" y2="994"/>
                          <a14:foregroundMark x1="27273" y1="23857" x2="27273" y2="23857"/>
                          <a14:backgroundMark x1="34783" y1="51093" x2="34783" y2="51093"/>
                          <a14:backgroundMark x1="66996" y1="75149" x2="66996" y2="75149"/>
                        </a14:backgroundRemoval>
                      </a14:imgEffect>
                    </a14:imgLayer>
                  </a14:imgProps>
                </a:ext>
              </a:extLst>
            </a:blip>
            <a:stretch>
              <a:fillRect/>
            </a:stretch>
          </p:blipFill>
          <p:spPr>
            <a:xfrm>
              <a:off x="9451574" y="3184439"/>
              <a:ext cx="4819650" cy="4791075"/>
            </a:xfrm>
            <a:prstGeom prst="rect">
              <a:avLst/>
            </a:prstGeom>
          </p:spPr>
        </p:pic>
        <p:sp>
          <p:nvSpPr>
            <p:cNvPr id="8" name="Oval 7"/>
            <p:cNvSpPr/>
            <p:nvPr/>
          </p:nvSpPr>
          <p:spPr>
            <a:xfrm>
              <a:off x="10591800" y="4694046"/>
              <a:ext cx="3581400" cy="30813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50" name="Picture 10" descr="http://cdn.arstechnica.net/wp-content/uploads/2012/08/Acer-Aspire-A5560-7414.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9805"/>
                      </a14:imgEffect>
                    </a14:imgLayer>
                  </a14:imgProps>
                </a:ext>
                <a:ext uri="{28A0092B-C50C-407E-A947-70E740481C1C}">
                  <a14:useLocalDpi xmlns:a14="http://schemas.microsoft.com/office/drawing/2010/main" val="0"/>
                </a:ext>
              </a:extLst>
            </a:blip>
            <a:srcRect/>
            <a:stretch>
              <a:fillRect/>
            </a:stretch>
          </p:blipFill>
          <p:spPr bwMode="auto">
            <a:xfrm>
              <a:off x="9564050" y="4191000"/>
              <a:ext cx="4609150" cy="345686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cooperray.com/pictures/Play%20Video%20Icon1.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8065" y="6067567"/>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1" y="6448567"/>
            <a:ext cx="3200400" cy="369332"/>
          </a:xfrm>
          <a:prstGeom prst="rect">
            <a:avLst/>
          </a:prstGeom>
          <a:noFill/>
        </p:spPr>
        <p:txBody>
          <a:bodyPr wrap="square" rtlCol="0">
            <a:spAutoFit/>
          </a:bodyPr>
          <a:lstStyle/>
          <a:p>
            <a:r>
              <a:rPr lang="en-US" dirty="0" smtClean="0">
                <a:solidFill>
                  <a:srgbClr val="0405A3"/>
                </a:solidFill>
              </a:rPr>
              <a:t>Inside Look At A Hard Drive</a:t>
            </a:r>
            <a:endParaRPr lang="en-US" dirty="0">
              <a:solidFill>
                <a:srgbClr val="0405A3"/>
              </a:solidFill>
            </a:endParaRPr>
          </a:p>
        </p:txBody>
      </p:sp>
      <p:pic>
        <p:nvPicPr>
          <p:cNvPr id="12" name="Picture 2" descr="http://www.cooperray.com/pictures/Play%20Video%20Icon1.gif">
            <a:hlinkClick r:id="rId9"/>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6111" y="6130119"/>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875" y="6460235"/>
            <a:ext cx="4046236" cy="369332"/>
          </a:xfrm>
          <a:prstGeom prst="rect">
            <a:avLst/>
          </a:prstGeom>
          <a:noFill/>
        </p:spPr>
        <p:txBody>
          <a:bodyPr wrap="none" rtlCol="0">
            <a:spAutoFit/>
          </a:bodyPr>
          <a:lstStyle/>
          <a:p>
            <a:r>
              <a:rPr lang="en-US" dirty="0" smtClean="0">
                <a:solidFill>
                  <a:srgbClr val="0405A3"/>
                </a:solidFill>
              </a:rPr>
              <a:t>Hard Drive Failing Causes and Symptoms:</a:t>
            </a:r>
            <a:endParaRPr lang="en-US" dirty="0">
              <a:solidFill>
                <a:srgbClr val="0405A3"/>
              </a:solidFill>
            </a:endParaRPr>
          </a:p>
        </p:txBody>
      </p:sp>
    </p:spTree>
    <p:extLst>
      <p:ext uri="{BB962C8B-B14F-4D97-AF65-F5344CB8AC3E}">
        <p14:creationId xmlns:p14="http://schemas.microsoft.com/office/powerpoint/2010/main" val="3053997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You and Your Computer Healthy</a:t>
            </a:r>
            <a:endParaRPr lang="en-US" dirty="0"/>
          </a:p>
        </p:txBody>
      </p:sp>
      <p:sp>
        <p:nvSpPr>
          <p:cNvPr id="3" name="Content Placeholder 2"/>
          <p:cNvSpPr>
            <a:spLocks noGrp="1"/>
          </p:cNvSpPr>
          <p:nvPr>
            <p:ph idx="1"/>
          </p:nvPr>
        </p:nvSpPr>
        <p:spPr>
          <a:xfrm>
            <a:off x="457200" y="1828800"/>
            <a:ext cx="8229600" cy="5029200"/>
          </a:xfrm>
        </p:spPr>
        <p:txBody>
          <a:bodyPr/>
          <a:lstStyle/>
          <a:p>
            <a:pPr marL="0" indent="0">
              <a:buNone/>
            </a:pPr>
            <a:r>
              <a:rPr lang="en-US" dirty="0" smtClean="0"/>
              <a:t>Your computer accumulates dust, grime, </a:t>
            </a:r>
            <a:br>
              <a:rPr lang="en-US" dirty="0" smtClean="0"/>
            </a:br>
            <a:r>
              <a:rPr lang="en-US" dirty="0" smtClean="0"/>
              <a:t>bacteria and germs.</a:t>
            </a:r>
          </a:p>
          <a:p>
            <a:r>
              <a:rPr lang="en-US" sz="2400" dirty="0" smtClean="0"/>
              <a:t>Clean Your Computer On A Regular Basis </a:t>
            </a:r>
          </a:p>
          <a:p>
            <a:pPr lvl="1"/>
            <a:r>
              <a:rPr lang="en-US" sz="2700" dirty="0" smtClean="0">
                <a:solidFill>
                  <a:schemeClr val="accent6">
                    <a:lumMod val="75000"/>
                  </a:schemeClr>
                </a:solidFill>
              </a:rPr>
              <a:t>TURN OFF &amp; UNPLUG COMPUTER </a:t>
            </a:r>
            <a:br>
              <a:rPr lang="en-US" sz="2700" dirty="0" smtClean="0">
                <a:solidFill>
                  <a:schemeClr val="accent6">
                    <a:lumMod val="75000"/>
                  </a:schemeClr>
                </a:solidFill>
              </a:rPr>
            </a:br>
            <a:r>
              <a:rPr lang="en-US" sz="2700" dirty="0" smtClean="0">
                <a:solidFill>
                  <a:schemeClr val="accent6">
                    <a:lumMod val="75000"/>
                  </a:schemeClr>
                </a:solidFill>
              </a:rPr>
              <a:t>BEFORE CLEANING!</a:t>
            </a:r>
          </a:p>
          <a:p>
            <a:pPr lvl="1"/>
            <a:r>
              <a:rPr lang="en-US" dirty="0" smtClean="0"/>
              <a:t>Things You’ll Need:  </a:t>
            </a:r>
          </a:p>
          <a:p>
            <a:pPr lvl="2"/>
            <a:r>
              <a:rPr lang="en-US" dirty="0" smtClean="0"/>
              <a:t>Compressed Air Can (to blow out particles)</a:t>
            </a:r>
          </a:p>
          <a:p>
            <a:pPr lvl="2"/>
            <a:r>
              <a:rPr lang="en-US" dirty="0" smtClean="0"/>
              <a:t>Cotton </a:t>
            </a:r>
            <a:r>
              <a:rPr lang="en-US" dirty="0"/>
              <a:t>swabs and cotton </a:t>
            </a:r>
            <a:r>
              <a:rPr lang="en-US" dirty="0" smtClean="0"/>
              <a:t>balls SLIGHTLY dampened with </a:t>
            </a:r>
            <a:br>
              <a:rPr lang="en-US" dirty="0" smtClean="0"/>
            </a:br>
            <a:r>
              <a:rPr lang="en-US" dirty="0" smtClean="0"/>
              <a:t>Isopropyl </a:t>
            </a:r>
            <a:r>
              <a:rPr lang="en-US" dirty="0"/>
              <a:t>Alcohol </a:t>
            </a:r>
            <a:r>
              <a:rPr lang="en-US" dirty="0" smtClean="0"/>
              <a:t> OR use disinfecting </a:t>
            </a:r>
            <a:r>
              <a:rPr lang="en-US" dirty="0"/>
              <a:t>wipes </a:t>
            </a:r>
            <a:r>
              <a:rPr lang="en-US" dirty="0" smtClean="0"/>
              <a:t>to clean keyboard</a:t>
            </a:r>
          </a:p>
          <a:p>
            <a:pPr lvl="2"/>
            <a:r>
              <a:rPr lang="en-US" dirty="0"/>
              <a:t>Screen cleaner </a:t>
            </a:r>
            <a:r>
              <a:rPr lang="en-US" dirty="0" smtClean="0"/>
              <a:t>with a Lint-free </a:t>
            </a:r>
            <a:r>
              <a:rPr lang="en-US" dirty="0"/>
              <a:t>cloth (microfiber clothes are great</a:t>
            </a:r>
            <a:r>
              <a:rPr lang="en-US" dirty="0" smtClean="0"/>
              <a:t>)</a:t>
            </a:r>
            <a:br>
              <a:rPr lang="en-US" dirty="0" smtClean="0"/>
            </a:br>
            <a:r>
              <a:rPr lang="en-US" dirty="0"/>
              <a:t> </a:t>
            </a:r>
            <a:r>
              <a:rPr lang="en-US" i="1" dirty="0"/>
              <a:t>(many brands available – 3M makes one that is available at</a:t>
            </a:r>
            <a:r>
              <a:rPr lang="en-US" dirty="0"/>
              <a:t> </a:t>
            </a:r>
            <a:r>
              <a:rPr lang="en-US" dirty="0" smtClean="0"/>
              <a:t/>
            </a:r>
            <a:br>
              <a:rPr lang="en-US" dirty="0" smtClean="0"/>
            </a:br>
            <a:r>
              <a:rPr lang="en-US" dirty="0" smtClean="0">
                <a:hlinkClick r:id="rId3"/>
              </a:rPr>
              <a:t>Wal-Mart</a:t>
            </a:r>
            <a:r>
              <a:rPr lang="en-US" i="1" dirty="0"/>
              <a:t>,</a:t>
            </a:r>
            <a:r>
              <a:rPr lang="en-US" dirty="0"/>
              <a:t> </a:t>
            </a:r>
            <a:r>
              <a:rPr lang="en-US" dirty="0">
                <a:hlinkClick r:id="rId4"/>
              </a:rPr>
              <a:t>Staples</a:t>
            </a:r>
            <a:r>
              <a:rPr lang="en-US" i="1" dirty="0"/>
              <a:t>, and</a:t>
            </a:r>
            <a:r>
              <a:rPr lang="en-US" dirty="0"/>
              <a:t> </a:t>
            </a:r>
            <a:r>
              <a:rPr lang="en-US" dirty="0">
                <a:hlinkClick r:id="rId5"/>
              </a:rPr>
              <a:t>Amazon</a:t>
            </a:r>
            <a:r>
              <a:rPr lang="en-US" i="1" dirty="0"/>
              <a:t>.)</a:t>
            </a:r>
            <a:r>
              <a:rPr lang="en-US" dirty="0"/>
              <a:t> </a:t>
            </a:r>
          </a:p>
          <a:p>
            <a:endParaRPr lang="en-US" dirty="0" smtClean="0"/>
          </a:p>
        </p:txBody>
      </p:sp>
      <p:sp>
        <p:nvSpPr>
          <p:cNvPr id="6" name="Text Placeholder 5"/>
          <p:cNvSpPr>
            <a:spLocks noGrp="1"/>
          </p:cNvSpPr>
          <p:nvPr>
            <p:ph type="body" sz="quarter" idx="13"/>
          </p:nvPr>
        </p:nvSpPr>
        <p:spPr/>
        <p:txBody>
          <a:bodyPr/>
          <a:lstStyle/>
          <a:p>
            <a:r>
              <a:rPr lang="en-US" dirty="0" smtClean="0"/>
              <a:t>Protect Your Computer</a:t>
            </a:r>
            <a:endParaRPr lang="en-US" dirty="0"/>
          </a:p>
        </p:txBody>
      </p:sp>
      <p:pic>
        <p:nvPicPr>
          <p:cNvPr id="1026" name="Picture 2" descr="http://media.arstechnica.com/news.media/cress_in_keyboard.png"/>
          <p:cNvPicPr>
            <a:picLocks noChangeAspect="1" noChangeArrowheads="1"/>
          </p:cNvPicPr>
          <p:nvPr/>
        </p:nvPicPr>
        <p:blipFill>
          <a:blip r:embed="rId6" cstate="print"/>
          <a:srcRect/>
          <a:stretch>
            <a:fillRect/>
          </a:stretch>
        </p:blipFill>
        <p:spPr bwMode="auto">
          <a:xfrm>
            <a:off x="6477000" y="1712913"/>
            <a:ext cx="2552700" cy="1914525"/>
          </a:xfrm>
          <a:prstGeom prst="rect">
            <a:avLst/>
          </a:prstGeom>
          <a:noFill/>
        </p:spPr>
      </p:pic>
      <p:sp>
        <p:nvSpPr>
          <p:cNvPr id="7" name="Rectangle 6"/>
          <p:cNvSpPr/>
          <p:nvPr/>
        </p:nvSpPr>
        <p:spPr>
          <a:xfrm>
            <a:off x="7153275" y="3922713"/>
            <a:ext cx="1905000" cy="923330"/>
          </a:xfrm>
          <a:prstGeom prst="rect">
            <a:avLst/>
          </a:prstGeom>
        </p:spPr>
        <p:txBody>
          <a:bodyPr wrap="square">
            <a:spAutoFit/>
          </a:bodyPr>
          <a:lstStyle/>
          <a:p>
            <a:pPr algn="r"/>
            <a:r>
              <a:rPr lang="en-US" b="1" dirty="0"/>
              <a:t>Your Keyboard: </a:t>
            </a:r>
            <a:r>
              <a:rPr lang="en-US" b="1" dirty="0">
                <a:hlinkClick r:id="rId7"/>
              </a:rPr>
              <a:t>Dirtier Than a </a:t>
            </a:r>
            <a:r>
              <a:rPr lang="en-US" b="1" dirty="0" smtClean="0">
                <a:hlinkClick r:id="rId7"/>
              </a:rPr>
              <a:t>Toilet?</a:t>
            </a:r>
            <a:endParaRPr lang="en-US" b="1" dirty="0"/>
          </a:p>
        </p:txBody>
      </p:sp>
      <p:pic>
        <p:nvPicPr>
          <p:cNvPr id="9" name="Picture 8">
            <a:hlinkClick r:id="rId7"/>
          </p:cNvPr>
          <p:cNvPicPr>
            <a:picLocks noChangeAspect="1"/>
          </p:cNvPicPr>
          <p:nvPr/>
        </p:nvPicPr>
        <p:blipFill>
          <a:blip r:embed="rId8">
            <a:extLst>
              <a:ext uri="{BEBA8EAE-BF5A-486C-A8C5-ECC9F3942E4B}">
                <a14:imgProps xmlns:a14="http://schemas.microsoft.com/office/drawing/2010/main">
                  <a14:imgLayer r:embed="rId9">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8467725" y="3332163"/>
            <a:ext cx="590550" cy="5905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113"/>
            <a:ext cx="5943600" cy="685800"/>
          </a:xfrm>
        </p:spPr>
        <p:txBody>
          <a:bodyPr/>
          <a:lstStyle/>
          <a:p>
            <a:r>
              <a:rPr lang="en-US" dirty="0" smtClean="0"/>
              <a:t>Shut down or Sleep?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Software Side of Things: </a:t>
            </a:r>
            <a:br>
              <a:rPr lang="en-US" dirty="0" smtClean="0"/>
            </a:br>
            <a:r>
              <a:rPr lang="en-US" dirty="0" smtClean="0"/>
              <a:t>Give Your Computer A Fresh Start</a:t>
            </a:r>
          </a:p>
          <a:p>
            <a:pPr lvl="1"/>
            <a:r>
              <a:rPr lang="en-US" dirty="0" smtClean="0"/>
              <a:t>An operating </a:t>
            </a:r>
            <a:r>
              <a:rPr lang="en-US" dirty="0"/>
              <a:t>system and the programs you run on it tend to accumulate all sorts of </a:t>
            </a:r>
            <a:r>
              <a:rPr lang="en-US" dirty="0" err="1"/>
              <a:t>cruft</a:t>
            </a:r>
            <a:r>
              <a:rPr lang="en-US" dirty="0"/>
              <a:t> over extended periods of use - temporary files, disk caches, page files, open file descriptors, pipes, sockets, zombie processes, memory leaks, etc. etc. etc. All that stuff can slow down the computer, but it all goes away when you shut down or restart the system. </a:t>
            </a:r>
            <a:endParaRPr lang="en-US" dirty="0" smtClean="0"/>
          </a:p>
          <a:p>
            <a:r>
              <a:rPr lang="en-US" dirty="0" smtClean="0"/>
              <a:t>From </a:t>
            </a:r>
            <a:r>
              <a:rPr lang="en-US" dirty="0"/>
              <a:t>a hardware </a:t>
            </a:r>
            <a:r>
              <a:rPr lang="en-US" dirty="0" smtClean="0"/>
              <a:t>perspective:  Live Long and Prosper</a:t>
            </a:r>
          </a:p>
          <a:p>
            <a:pPr lvl="1"/>
            <a:r>
              <a:rPr lang="en-US" dirty="0" smtClean="0"/>
              <a:t>Hard </a:t>
            </a:r>
            <a:r>
              <a:rPr lang="en-US" dirty="0"/>
              <a:t>drives, because they have moving parts, will age when they are kept powered on. Silicon chips age with heat and power on cycles. Even though the operating system will run without a problem, the hardware will age when left on and when initially powered on.</a:t>
            </a:r>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a:xfrm>
            <a:off x="457200" y="1600200"/>
            <a:ext cx="5905877" cy="381000"/>
          </a:xfrm>
        </p:spPr>
        <p:txBody>
          <a:bodyPr/>
          <a:lstStyle/>
          <a:p>
            <a:r>
              <a:rPr lang="en-US" dirty="0"/>
              <a:t>To Leave On Or Not Leave On</a:t>
            </a:r>
            <a:r>
              <a:rPr lang="en-US" dirty="0" smtClean="0"/>
              <a:t>? That is the Question.</a:t>
            </a:r>
            <a:endParaRPr lang="en-US" dirty="0"/>
          </a:p>
        </p:txBody>
      </p:sp>
      <p:pic>
        <p:nvPicPr>
          <p:cNvPr id="7172" name="Picture 4" descr="http://res1.windows.microsoft.com/resbox/en/windows%207/main/f8a52cd8-46e8-4cfd-8bcb-9af7e77d466a_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77" y="304800"/>
            <a:ext cx="269421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0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Ways to Protect Your Computer</a:t>
            </a:r>
            <a:endParaRPr lang="en-US" dirty="0"/>
          </a:p>
        </p:txBody>
      </p:sp>
      <p:sp>
        <p:nvSpPr>
          <p:cNvPr id="3" name="Content Placeholder 2"/>
          <p:cNvSpPr>
            <a:spLocks noGrp="1"/>
          </p:cNvSpPr>
          <p:nvPr>
            <p:ph idx="1"/>
          </p:nvPr>
        </p:nvSpPr>
        <p:spPr/>
        <p:txBody>
          <a:bodyPr>
            <a:normAutofit/>
          </a:bodyPr>
          <a:lstStyle/>
          <a:p>
            <a:r>
              <a:rPr lang="en-US" dirty="0" smtClean="0"/>
              <a:t>Power Cable – winding cable, placing on floor</a:t>
            </a:r>
          </a:p>
          <a:p>
            <a:r>
              <a:rPr lang="en-US" dirty="0" smtClean="0"/>
              <a:t>Food &amp; Drink</a:t>
            </a:r>
          </a:p>
          <a:p>
            <a:r>
              <a:rPr lang="en-US" dirty="0" smtClean="0"/>
              <a:t>Hardware Warranty – Accidental insurance</a:t>
            </a:r>
          </a:p>
          <a:p>
            <a:pPr marL="0" indent="0">
              <a:buNone/>
            </a:pPr>
            <a:endParaRPr lang="en-US" dirty="0" smtClean="0"/>
          </a:p>
          <a:p>
            <a:endParaRPr lang="en-US" dirty="0"/>
          </a:p>
        </p:txBody>
      </p:sp>
      <p:sp>
        <p:nvSpPr>
          <p:cNvPr id="4" name="Text Placeholder 3"/>
          <p:cNvSpPr>
            <a:spLocks noGrp="1"/>
          </p:cNvSpPr>
          <p:nvPr>
            <p:ph type="body" sz="quarter" idx="13"/>
          </p:nvPr>
        </p:nvSpPr>
        <p:spPr/>
        <p:txBody>
          <a:bodyPr/>
          <a:lstStyle/>
          <a:p>
            <a:r>
              <a:rPr lang="en-US" dirty="0"/>
              <a:t>Protect Your </a:t>
            </a:r>
            <a:r>
              <a:rPr lang="en-US" dirty="0" smtClean="0"/>
              <a:t>Computer</a:t>
            </a:r>
            <a:endParaRPr lang="en-US" dirty="0"/>
          </a:p>
        </p:txBody>
      </p:sp>
      <p:pic>
        <p:nvPicPr>
          <p:cNvPr id="5" name="Picture 4"/>
          <p:cNvPicPr>
            <a:picLocks noChangeAspect="1"/>
          </p:cNvPicPr>
          <p:nvPr/>
        </p:nvPicPr>
        <p:blipFill>
          <a:blip r:embed="rId3"/>
          <a:stretch>
            <a:fillRect/>
          </a:stretch>
        </p:blipFill>
        <p:spPr>
          <a:xfrm>
            <a:off x="2259376" y="3581400"/>
            <a:ext cx="4625248" cy="3084786"/>
          </a:xfrm>
          <a:prstGeom prst="rect">
            <a:avLst/>
          </a:prstGeom>
        </p:spPr>
      </p:pic>
    </p:spTree>
    <p:extLst>
      <p:ext uri="{BB962C8B-B14F-4D97-AF65-F5344CB8AC3E}">
        <p14:creationId xmlns:p14="http://schemas.microsoft.com/office/powerpoint/2010/main" val="287210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p>
            <a:r>
              <a:rPr lang="en-US" dirty="0" smtClean="0"/>
              <a:t>Computer Maintenance, </a:t>
            </a:r>
            <a:r>
              <a:rPr lang="en-US" dirty="0"/>
              <a:t>Support</a:t>
            </a:r>
            <a:r>
              <a:rPr lang="en-US" dirty="0" smtClean="0"/>
              <a:t>, </a:t>
            </a:r>
            <a:br>
              <a:rPr lang="en-US" dirty="0" smtClean="0"/>
            </a:br>
            <a:r>
              <a:rPr lang="en-US" dirty="0" smtClean="0"/>
              <a:t>Training and Resources</a:t>
            </a:r>
            <a:endParaRPr lang="en-US" dirty="0"/>
          </a:p>
        </p:txBody>
      </p:sp>
      <p:sp>
        <p:nvSpPr>
          <p:cNvPr id="3" name="Subtitle 2"/>
          <p:cNvSpPr>
            <a:spLocks noGrp="1"/>
          </p:cNvSpPr>
          <p:nvPr>
            <p:ph type="subTitle" idx="1"/>
          </p:nvPr>
        </p:nvSpPr>
        <p:spPr>
          <a:xfrm>
            <a:off x="1371600" y="3660775"/>
            <a:ext cx="6400800" cy="2209800"/>
          </a:xfrm>
        </p:spPr>
        <p:txBody>
          <a:bodyPr>
            <a:normAutofit/>
          </a:bodyPr>
          <a:lstStyle/>
          <a:p>
            <a:endParaRPr lang="en-US" dirty="0"/>
          </a:p>
          <a:p>
            <a:r>
              <a:rPr lang="en-US" sz="2300" dirty="0" smtClean="0"/>
              <a:t>Presented By:</a:t>
            </a:r>
            <a:br>
              <a:rPr lang="en-US" sz="2300" dirty="0" smtClean="0"/>
            </a:br>
            <a:r>
              <a:rPr lang="en-US" sz="2300" dirty="0" smtClean="0"/>
              <a:t>Jennifer Carges, jar97@cornell.edu</a:t>
            </a:r>
          </a:p>
          <a:p>
            <a:r>
              <a:rPr lang="en-US" sz="2300" dirty="0" smtClean="0"/>
              <a:t>WSBN Lead IT Coordinator</a:t>
            </a:r>
            <a:endParaRPr lang="en-US" sz="23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362607" y="6038850"/>
            <a:ext cx="590550" cy="590550"/>
          </a:xfrm>
          <a:prstGeom prst="rect">
            <a:avLst/>
          </a:prstGeom>
        </p:spPr>
      </p:pic>
      <p:sp>
        <p:nvSpPr>
          <p:cNvPr id="6" name="Rectangular Callout 5"/>
          <p:cNvSpPr/>
          <p:nvPr/>
        </p:nvSpPr>
        <p:spPr>
          <a:xfrm>
            <a:off x="1411013" y="6064524"/>
            <a:ext cx="2685394" cy="641076"/>
          </a:xfrm>
          <a:prstGeom prst="wedgeRectCallout">
            <a:avLst>
              <a:gd name="adj1" fmla="val -66722"/>
              <a:gd name="adj2" fmla="val -59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11013" y="6059269"/>
            <a:ext cx="2990193" cy="646331"/>
          </a:xfrm>
          <a:prstGeom prst="rect">
            <a:avLst/>
          </a:prstGeom>
          <a:noFill/>
        </p:spPr>
        <p:txBody>
          <a:bodyPr wrap="square" rtlCol="0">
            <a:spAutoFit/>
          </a:bodyPr>
          <a:lstStyle/>
          <a:p>
            <a:r>
              <a:rPr lang="en-US" dirty="0" smtClean="0"/>
              <a:t>Click info icon on a slide to find out more information</a:t>
            </a:r>
            <a:endParaRPr lang="en-US" dirty="0"/>
          </a:p>
        </p:txBody>
      </p:sp>
      <p:pic>
        <p:nvPicPr>
          <p:cNvPr id="1026" name="Picture 2" descr="http://www.cooperray.com/pictures/Play%20Video%20Icon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807" y="600143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5849007" y="6044105"/>
            <a:ext cx="2743200" cy="641076"/>
          </a:xfrm>
          <a:prstGeom prst="wedgeRectCallout">
            <a:avLst>
              <a:gd name="adj1" fmla="val -66722"/>
              <a:gd name="adj2" fmla="val -59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49007" y="6038850"/>
            <a:ext cx="2990193" cy="646331"/>
          </a:xfrm>
          <a:prstGeom prst="rect">
            <a:avLst/>
          </a:prstGeom>
          <a:noFill/>
        </p:spPr>
        <p:txBody>
          <a:bodyPr wrap="square" rtlCol="0">
            <a:spAutoFit/>
          </a:bodyPr>
          <a:lstStyle/>
          <a:p>
            <a:r>
              <a:rPr lang="en-US" dirty="0" smtClean="0"/>
              <a:t>Click video icon on a slide to watch related video clip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Protecting Your Data</a:t>
            </a:r>
            <a:endParaRPr lang="en-US" dirty="0"/>
          </a:p>
        </p:txBody>
      </p:sp>
      <p:sp>
        <p:nvSpPr>
          <p:cNvPr id="6" name="Text Placeholder 5"/>
          <p:cNvSpPr>
            <a:spLocks noGrp="1"/>
          </p:cNvSpPr>
          <p:nvPr>
            <p:ph type="body" idx="1"/>
          </p:nvPr>
        </p:nvSpPr>
        <p:spPr/>
        <p:txBody>
          <a:bodyPr/>
          <a:lstStyle/>
          <a:p>
            <a:r>
              <a:rPr lang="en-US" dirty="0" smtClean="0"/>
              <a:t>Tips For</a:t>
            </a:r>
            <a:endParaRPr lang="en-US" dirty="0"/>
          </a:p>
        </p:txBody>
      </p:sp>
      <p:pic>
        <p:nvPicPr>
          <p:cNvPr id="3074" name="Picture 2" descr="protecting drupal data with backup migra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3" y1="31011" x2="29683" y2="31011"/>
                        <a14:foregroundMark x1="28889" y1="28989" x2="28889" y2="28989"/>
                        <a14:foregroundMark x1="29683" y1="37978" x2="29683" y2="37978"/>
                        <a14:foregroundMark x1="29524" y1="58876" x2="29524" y2="58876"/>
                        <a14:foregroundMark x1="29365" y1="69438" x2="29365" y2="69438"/>
                        <a14:foregroundMark x1="29206" y1="75955" x2="29206" y2="75955"/>
                        <a14:backgroundMark x1="29048" y1="34382" x2="29048" y2="34382"/>
                      </a14:backgroundRemoval>
                    </a14:imgEffect>
                  </a14:imgLayer>
                </a14:imgProps>
              </a:ext>
              <a:ext uri="{28A0092B-C50C-407E-A947-70E740481C1C}">
                <a14:useLocalDpi xmlns:a14="http://schemas.microsoft.com/office/drawing/2010/main" val="0"/>
              </a:ext>
            </a:extLst>
          </a:blip>
          <a:srcRect/>
          <a:stretch>
            <a:fillRect/>
          </a:stretch>
        </p:blipFill>
        <p:spPr bwMode="auto">
          <a:xfrm>
            <a:off x="2514600" y="-152400"/>
            <a:ext cx="7170504" cy="506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9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Protection</a:t>
            </a:r>
            <a:endParaRPr lang="en-US" dirty="0"/>
          </a:p>
        </p:txBody>
      </p:sp>
      <p:sp>
        <p:nvSpPr>
          <p:cNvPr id="3" name="Content Placeholder 2"/>
          <p:cNvSpPr>
            <a:spLocks noGrp="1"/>
          </p:cNvSpPr>
          <p:nvPr>
            <p:ph idx="1"/>
          </p:nvPr>
        </p:nvSpPr>
        <p:spPr/>
        <p:txBody>
          <a:bodyPr/>
          <a:lstStyle/>
          <a:p>
            <a:r>
              <a:rPr lang="en-US" dirty="0" smtClean="0"/>
              <a:t>Association computers are joined to the Cornell domain which means users are logging in with </a:t>
            </a:r>
            <a:r>
              <a:rPr lang="en-US" dirty="0" err="1" smtClean="0"/>
              <a:t>NetID</a:t>
            </a:r>
            <a:r>
              <a:rPr lang="en-US" dirty="0" smtClean="0"/>
              <a:t> and password.</a:t>
            </a:r>
          </a:p>
          <a:p>
            <a:r>
              <a:rPr lang="en-US" dirty="0" smtClean="0"/>
              <a:t>NEVER share your </a:t>
            </a:r>
            <a:r>
              <a:rPr lang="en-US" dirty="0" err="1" smtClean="0"/>
              <a:t>NetID</a:t>
            </a:r>
            <a:r>
              <a:rPr lang="en-US" dirty="0" smtClean="0"/>
              <a:t> password with anyone.</a:t>
            </a:r>
          </a:p>
          <a:p>
            <a:pPr lvl="1"/>
            <a:r>
              <a:rPr lang="en-US" dirty="0" smtClean="0"/>
              <a:t>Not your supervisor, not your assistant, not your family members, spouse, or friends. </a:t>
            </a:r>
          </a:p>
          <a:p>
            <a:pPr lvl="1"/>
            <a:r>
              <a:rPr lang="en-US" dirty="0" smtClean="0"/>
              <a:t>Sharing your </a:t>
            </a:r>
            <a:r>
              <a:rPr lang="en-US" dirty="0" err="1" smtClean="0"/>
              <a:t>NetID</a:t>
            </a:r>
            <a:r>
              <a:rPr lang="en-US" dirty="0" smtClean="0"/>
              <a:t> password is a violation of university policy.</a:t>
            </a:r>
          </a:p>
          <a:p>
            <a:r>
              <a:rPr lang="en-US" dirty="0" smtClean="0"/>
              <a:t>To change your </a:t>
            </a:r>
            <a:r>
              <a:rPr lang="en-US" dirty="0" err="1" smtClean="0"/>
              <a:t>NetID</a:t>
            </a:r>
            <a:r>
              <a:rPr lang="en-US" dirty="0" smtClean="0"/>
              <a:t> password, go to:</a:t>
            </a:r>
          </a:p>
          <a:p>
            <a:pPr lvl="1"/>
            <a:r>
              <a:rPr lang="en-US" dirty="0" smtClean="0">
                <a:hlinkClick r:id="rId3"/>
              </a:rPr>
              <a:t>netid.cornell.edu</a:t>
            </a:r>
            <a:endParaRPr lang="en-US" dirty="0" smtClean="0"/>
          </a:p>
          <a:p>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Protecting Your Data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112"/>
            <a:ext cx="8229600" cy="1258887"/>
          </a:xfrm>
        </p:spPr>
        <p:txBody>
          <a:bodyPr/>
          <a:lstStyle/>
          <a:p>
            <a:r>
              <a:rPr lang="en-US" dirty="0" smtClean="0"/>
              <a:t>Password Protection for </a:t>
            </a:r>
            <a:br>
              <a:rPr lang="en-US" dirty="0" smtClean="0"/>
            </a:br>
            <a:r>
              <a:rPr lang="en-US" dirty="0" smtClean="0"/>
              <a:t>non-CCE computers</a:t>
            </a:r>
            <a:endParaRPr lang="en-US" dirty="0"/>
          </a:p>
        </p:txBody>
      </p:sp>
      <p:sp>
        <p:nvSpPr>
          <p:cNvPr id="3" name="Content Placeholder 2"/>
          <p:cNvSpPr>
            <a:spLocks noGrp="1"/>
          </p:cNvSpPr>
          <p:nvPr>
            <p:ph idx="1"/>
          </p:nvPr>
        </p:nvSpPr>
        <p:spPr>
          <a:xfrm>
            <a:off x="457200" y="2514600"/>
            <a:ext cx="8229600" cy="3611563"/>
          </a:xfrm>
        </p:spPr>
        <p:txBody>
          <a:bodyPr/>
          <a:lstStyle/>
          <a:p>
            <a:r>
              <a:rPr lang="en-US" dirty="0" smtClean="0"/>
              <a:t>Password protect </a:t>
            </a:r>
            <a:br>
              <a:rPr lang="en-US" dirty="0" smtClean="0"/>
            </a:br>
            <a:r>
              <a:rPr lang="en-US" dirty="0" smtClean="0"/>
              <a:t>your computer!</a:t>
            </a:r>
            <a:br>
              <a:rPr lang="en-US" dirty="0" smtClean="0"/>
            </a:br>
            <a:r>
              <a:rPr lang="en-US" dirty="0" smtClean="0"/>
              <a:t/>
            </a:r>
            <a:br>
              <a:rPr lang="en-US" dirty="0" smtClean="0"/>
            </a:br>
            <a:r>
              <a:rPr lang="en-US" dirty="0" smtClean="0"/>
              <a:t/>
            </a:r>
            <a:br>
              <a:rPr lang="en-US" dirty="0" smtClean="0"/>
            </a:br>
            <a:r>
              <a:rPr lang="en-US" sz="2400" dirty="0" smtClean="0"/>
              <a:t>Use Cornell’s password </a:t>
            </a:r>
            <a:br>
              <a:rPr lang="en-US" sz="2400" dirty="0" smtClean="0"/>
            </a:br>
            <a:r>
              <a:rPr lang="en-US" sz="2400" dirty="0" smtClean="0"/>
              <a:t>complexity rules </a:t>
            </a:r>
            <a:r>
              <a:rPr lang="en-US" dirty="0" smtClean="0"/>
              <a:t/>
            </a:r>
            <a:br>
              <a:rPr lang="en-US" dirty="0" smtClean="0"/>
            </a:br>
            <a:r>
              <a:rPr lang="en-US" sz="2000" dirty="0" smtClean="0">
                <a:hlinkClick r:id="rId3"/>
              </a:rPr>
              <a:t>http://www.it.cornell.edu/security/identity/passwords/strong.cfm</a:t>
            </a:r>
            <a:r>
              <a:rPr lang="en-US" dirty="0" smtClean="0"/>
              <a:t/>
            </a:r>
            <a:br>
              <a:rPr lang="en-US" dirty="0" smtClean="0"/>
            </a:br>
            <a:endParaRPr lang="en-US" dirty="0" smtClean="0"/>
          </a:p>
          <a:p>
            <a:r>
              <a:rPr lang="en-US" dirty="0" smtClean="0"/>
              <a:t>Is your password strong enough?  Test it! </a:t>
            </a:r>
            <a:r>
              <a:rPr lang="en-US" dirty="0" smtClean="0">
                <a:hlinkClick r:id="rId4"/>
              </a:rPr>
              <a:t>https://netid.cornell.edu/psc/lookup.html</a:t>
            </a:r>
            <a:endParaRPr lang="en-US" dirty="0" smtClean="0"/>
          </a:p>
          <a:p>
            <a:pPr lvl="1"/>
            <a:endParaRPr lang="en-US" dirty="0" smtClean="0"/>
          </a:p>
          <a:p>
            <a:endParaRPr lang="en-US" dirty="0" smtClean="0"/>
          </a:p>
          <a:p>
            <a:endParaRPr lang="en-US" dirty="0"/>
          </a:p>
        </p:txBody>
      </p:sp>
      <p:sp>
        <p:nvSpPr>
          <p:cNvPr id="7" name="Text Placeholder 6"/>
          <p:cNvSpPr>
            <a:spLocks noGrp="1"/>
          </p:cNvSpPr>
          <p:nvPr>
            <p:ph type="body" sz="quarter" idx="13"/>
          </p:nvPr>
        </p:nvSpPr>
        <p:spPr/>
        <p:txBody>
          <a:bodyPr/>
          <a:lstStyle/>
          <a:p>
            <a:r>
              <a:rPr lang="en-US" dirty="0" smtClean="0"/>
              <a:t>Protecting Your Data</a:t>
            </a:r>
            <a:endParaRPr lang="en-US" dirty="0"/>
          </a:p>
        </p:txBody>
      </p:sp>
      <p:pic>
        <p:nvPicPr>
          <p:cNvPr id="2052" name="Picture 4" descr="Figure_3,_Manage_Accounts_window"/>
          <p:cNvPicPr>
            <a:picLocks noChangeAspect="1" noChangeArrowheads="1"/>
          </p:cNvPicPr>
          <p:nvPr/>
        </p:nvPicPr>
        <p:blipFill rotWithShape="1">
          <a:blip r:embed="rId5">
            <a:extLst>
              <a:ext uri="{28A0092B-C50C-407E-A947-70E740481C1C}">
                <a14:useLocalDpi xmlns:a14="http://schemas.microsoft.com/office/drawing/2010/main" val="0"/>
              </a:ext>
            </a:extLst>
          </a:blip>
          <a:srcRect r="30865" b="53456"/>
          <a:stretch/>
        </p:blipFill>
        <p:spPr bwMode="auto">
          <a:xfrm>
            <a:off x="4834327" y="2514600"/>
            <a:ext cx="3886201" cy="226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6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Password Storage Utilities</a:t>
            </a:r>
            <a:endParaRPr lang="en-US" dirty="0"/>
          </a:p>
        </p:txBody>
      </p:sp>
      <p:sp>
        <p:nvSpPr>
          <p:cNvPr id="3" name="Content Placeholder 2"/>
          <p:cNvSpPr>
            <a:spLocks noGrp="1"/>
          </p:cNvSpPr>
          <p:nvPr>
            <p:ph idx="1"/>
          </p:nvPr>
        </p:nvSpPr>
        <p:spPr>
          <a:xfrm>
            <a:off x="457200" y="1828800"/>
            <a:ext cx="8229600" cy="6019800"/>
          </a:xfrm>
        </p:spPr>
        <p:txBody>
          <a:bodyPr/>
          <a:lstStyle/>
          <a:p>
            <a:r>
              <a:rPr lang="en-US" dirty="0" smtClean="0"/>
              <a:t>Windows</a:t>
            </a:r>
          </a:p>
          <a:p>
            <a:pPr lvl="1"/>
            <a:r>
              <a:rPr lang="en-US" b="1" dirty="0"/>
              <a:t>Password Safe</a:t>
            </a:r>
            <a:br>
              <a:rPr lang="en-US" b="1" dirty="0"/>
            </a:br>
            <a:r>
              <a:rPr lang="en-US" sz="2000" dirty="0">
                <a:hlinkClick r:id="rId3"/>
              </a:rPr>
              <a:t>http://</a:t>
            </a:r>
            <a:r>
              <a:rPr lang="en-US" sz="2000" dirty="0" smtClean="0">
                <a:hlinkClick r:id="rId3"/>
              </a:rPr>
              <a:t>www.schneier.com/passsafe.html</a:t>
            </a:r>
            <a:r>
              <a:rPr lang="en-US" sz="2000" dirty="0" smtClean="0"/>
              <a:t/>
            </a:r>
            <a:br>
              <a:rPr lang="en-US" sz="2000" dirty="0" smtClean="0"/>
            </a:br>
            <a:r>
              <a:rPr lang="en-US" sz="2000" dirty="0"/>
              <a:t>A</a:t>
            </a:r>
            <a:r>
              <a:rPr lang="en-US" sz="2000" dirty="0" smtClean="0"/>
              <a:t> </a:t>
            </a:r>
            <a:r>
              <a:rPr lang="en-US" sz="2000" dirty="0"/>
              <a:t>free Windows utility </a:t>
            </a:r>
            <a:r>
              <a:rPr lang="en-US" sz="2000" dirty="0" smtClean="0"/>
              <a:t>where users </a:t>
            </a:r>
            <a:r>
              <a:rPr lang="en-US" sz="2000" dirty="0"/>
              <a:t>can keep </a:t>
            </a:r>
            <a:r>
              <a:rPr lang="en-US" sz="2000" dirty="0" smtClean="0"/>
              <a:t/>
            </a:r>
            <a:br>
              <a:rPr lang="en-US" sz="2000" dirty="0" smtClean="0"/>
            </a:br>
            <a:r>
              <a:rPr lang="en-US" sz="2000" dirty="0" smtClean="0"/>
              <a:t>their </a:t>
            </a:r>
            <a:r>
              <a:rPr lang="en-US" sz="2000" dirty="0"/>
              <a:t>passwords securely encrypted on their </a:t>
            </a:r>
            <a:r>
              <a:rPr lang="en-US" sz="2000" dirty="0" smtClean="0"/>
              <a:t/>
            </a:r>
            <a:br>
              <a:rPr lang="en-US" sz="2000" dirty="0" smtClean="0"/>
            </a:br>
            <a:r>
              <a:rPr lang="en-US" sz="2000" dirty="0" smtClean="0"/>
              <a:t>computers</a:t>
            </a:r>
            <a:r>
              <a:rPr lang="en-US" sz="2000" dirty="0"/>
              <a:t>. A single Safe Combination--just one </a:t>
            </a:r>
            <a:r>
              <a:rPr lang="en-US" sz="2000" dirty="0" smtClean="0"/>
              <a:t/>
            </a:r>
            <a:br>
              <a:rPr lang="en-US" sz="2000" dirty="0" smtClean="0"/>
            </a:br>
            <a:r>
              <a:rPr lang="en-US" sz="2000" dirty="0" smtClean="0"/>
              <a:t>thing </a:t>
            </a:r>
            <a:r>
              <a:rPr lang="en-US" sz="2000" dirty="0"/>
              <a:t>to remember--unlocks them all.</a:t>
            </a:r>
            <a:endParaRPr lang="en-US" sz="2000" dirty="0" smtClean="0"/>
          </a:p>
          <a:p>
            <a:pPr lvl="1"/>
            <a:r>
              <a:rPr lang="en-US" b="1" dirty="0" err="1" smtClean="0"/>
              <a:t>Keepass</a:t>
            </a:r>
            <a:r>
              <a:rPr lang="en-US" b="1" dirty="0" smtClean="0"/>
              <a:t/>
            </a:r>
            <a:br>
              <a:rPr lang="en-US" b="1" dirty="0" smtClean="0"/>
            </a:br>
            <a:r>
              <a:rPr lang="en-US" dirty="0" smtClean="0">
                <a:hlinkClick r:id="rId4"/>
              </a:rPr>
              <a:t>http</a:t>
            </a:r>
            <a:r>
              <a:rPr lang="en-US" dirty="0">
                <a:hlinkClick r:id="rId4"/>
              </a:rPr>
              <a:t>://keepass.info</a:t>
            </a:r>
            <a:r>
              <a:rPr lang="en-US" dirty="0" smtClean="0">
                <a:hlinkClick r:id="rId4"/>
              </a:rPr>
              <a:t>/</a:t>
            </a:r>
            <a:r>
              <a:rPr lang="en-US" dirty="0" smtClean="0"/>
              <a:t/>
            </a:r>
            <a:br>
              <a:rPr lang="en-US" dirty="0" smtClean="0"/>
            </a:br>
            <a:r>
              <a:rPr lang="en-US" sz="2000" dirty="0" smtClean="0"/>
              <a:t>Another free utility where you </a:t>
            </a:r>
            <a:r>
              <a:rPr lang="en-US" sz="2000" dirty="0"/>
              <a:t>can put all your passwords in one </a:t>
            </a:r>
            <a:r>
              <a:rPr lang="en-US" sz="2000" dirty="0" smtClean="0"/>
              <a:t>database.  You </a:t>
            </a:r>
            <a:r>
              <a:rPr lang="en-US" sz="2000" dirty="0"/>
              <a:t>only have to remember one single master password or select the key file to unlock the whole database. </a:t>
            </a:r>
          </a:p>
          <a:p>
            <a:pPr marL="0" lvl="1" indent="0">
              <a:buNone/>
            </a:pPr>
            <a:endParaRPr lang="en-US" dirty="0"/>
          </a:p>
          <a:p>
            <a:endParaRPr lang="en-US" dirty="0"/>
          </a:p>
        </p:txBody>
      </p:sp>
      <p:sp>
        <p:nvSpPr>
          <p:cNvPr id="5" name="Text Placeholder 4"/>
          <p:cNvSpPr>
            <a:spLocks noGrp="1"/>
          </p:cNvSpPr>
          <p:nvPr>
            <p:ph type="body" sz="quarter" idx="13"/>
          </p:nvPr>
        </p:nvSpPr>
        <p:spPr/>
        <p:txBody>
          <a:bodyPr/>
          <a:lstStyle/>
          <a:p>
            <a:r>
              <a:rPr lang="en-US" dirty="0" smtClean="0"/>
              <a:t>Protect Your Data</a:t>
            </a:r>
            <a:endParaRPr lang="en-US" dirty="0"/>
          </a:p>
        </p:txBody>
      </p:sp>
      <p:pic>
        <p:nvPicPr>
          <p:cNvPr id="3074" name="Picture 2" descr="http://www.maximumpc.com/files/u154082/keepa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1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Password Storage Utilities</a:t>
            </a:r>
            <a:endParaRPr lang="en-US" dirty="0"/>
          </a:p>
        </p:txBody>
      </p:sp>
      <p:sp>
        <p:nvSpPr>
          <p:cNvPr id="3" name="Content Placeholder 2"/>
          <p:cNvSpPr>
            <a:spLocks noGrp="1"/>
          </p:cNvSpPr>
          <p:nvPr>
            <p:ph idx="1"/>
          </p:nvPr>
        </p:nvSpPr>
        <p:spPr>
          <a:xfrm>
            <a:off x="457200" y="1828800"/>
            <a:ext cx="8229600" cy="3657600"/>
          </a:xfrm>
        </p:spPr>
        <p:txBody>
          <a:bodyPr/>
          <a:lstStyle/>
          <a:p>
            <a:r>
              <a:rPr lang="en-US" dirty="0" smtClean="0"/>
              <a:t>Macintosh</a:t>
            </a:r>
          </a:p>
          <a:p>
            <a:pPr lvl="1"/>
            <a:r>
              <a:rPr lang="en-US" dirty="0"/>
              <a:t>Pastor</a:t>
            </a:r>
            <a:br>
              <a:rPr lang="en-US" dirty="0"/>
            </a:br>
            <a:r>
              <a:rPr lang="en-US" dirty="0">
                <a:hlinkClick r:id="rId2"/>
              </a:rPr>
              <a:t>http://www.mehlau.net/pastor</a:t>
            </a:r>
            <a:r>
              <a:rPr lang="en-US" dirty="0" smtClean="0">
                <a:hlinkClick r:id="rId2"/>
              </a:rPr>
              <a:t>/</a:t>
            </a:r>
            <a:endParaRPr lang="en-US" dirty="0" smtClean="0"/>
          </a:p>
          <a:p>
            <a:pPr lvl="1"/>
            <a:endParaRPr lang="en-US" dirty="0" smtClean="0"/>
          </a:p>
          <a:p>
            <a:pPr lvl="1"/>
            <a:endParaRPr lang="en-US" dirty="0"/>
          </a:p>
          <a:p>
            <a:pPr lvl="1"/>
            <a:endParaRPr lang="en-US" dirty="0"/>
          </a:p>
          <a:p>
            <a:pPr marL="0" lvl="1" indent="0">
              <a:buNone/>
            </a:pPr>
            <a:r>
              <a:rPr lang="en-US" dirty="0" smtClean="0"/>
              <a:t>For </a:t>
            </a:r>
            <a:r>
              <a:rPr lang="en-US" dirty="0"/>
              <a:t>more information:  </a:t>
            </a:r>
            <a:r>
              <a:rPr lang="en-US" dirty="0">
                <a:hlinkClick r:id="rId3"/>
              </a:rPr>
              <a:t>http://</a:t>
            </a:r>
            <a:r>
              <a:rPr lang="en-US" dirty="0" smtClean="0">
                <a:hlinkClick r:id="rId3"/>
              </a:rPr>
              <a:t>www.it.cornell.edu/security/identity/pwdstorageutils.cfm</a:t>
            </a:r>
            <a:endParaRPr lang="en-US" dirty="0" smtClean="0"/>
          </a:p>
          <a:p>
            <a:pPr marL="0" lvl="1" indent="0">
              <a:buNone/>
            </a:pPr>
            <a:endParaRPr lang="en-US" dirty="0"/>
          </a:p>
          <a:p>
            <a:endParaRPr lang="en-US" dirty="0"/>
          </a:p>
        </p:txBody>
      </p:sp>
      <p:sp>
        <p:nvSpPr>
          <p:cNvPr id="5" name="Text Placeholder 4"/>
          <p:cNvSpPr>
            <a:spLocks noGrp="1"/>
          </p:cNvSpPr>
          <p:nvPr>
            <p:ph type="body" sz="quarter" idx="13"/>
          </p:nvPr>
        </p:nvSpPr>
        <p:spPr/>
        <p:txBody>
          <a:bodyPr/>
          <a:lstStyle/>
          <a:p>
            <a:r>
              <a:rPr lang="en-US" dirty="0" smtClean="0"/>
              <a:t>Protect Your Data</a:t>
            </a:r>
            <a:endParaRPr lang="en-US" dirty="0"/>
          </a:p>
        </p:txBody>
      </p:sp>
      <p:pic>
        <p:nvPicPr>
          <p:cNvPr id="4098" name="Picture 2" descr="http://cdn.appstorm.net/mac.appstorm.net/files/2009/03/password.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6169572" y="134636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11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Password Protect Documents</a:t>
            </a:r>
            <a:endParaRPr lang="en-US" dirty="0"/>
          </a:p>
        </p:txBody>
      </p:sp>
      <p:sp>
        <p:nvSpPr>
          <p:cNvPr id="3" name="Content Placeholder 2"/>
          <p:cNvSpPr>
            <a:spLocks noGrp="1"/>
          </p:cNvSpPr>
          <p:nvPr>
            <p:ph idx="1"/>
          </p:nvPr>
        </p:nvSpPr>
        <p:spPr>
          <a:xfrm>
            <a:off x="457200" y="1828800"/>
            <a:ext cx="3429000" cy="4297363"/>
          </a:xfrm>
        </p:spPr>
        <p:txBody>
          <a:bodyPr/>
          <a:lstStyle/>
          <a:p>
            <a:pPr marL="0" indent="0">
              <a:buNone/>
            </a:pPr>
            <a:r>
              <a:rPr lang="en-US" dirty="0" smtClean="0"/>
              <a:t>You can protect your documents, workbooks, or presentations with passwords, permissions and other restrictions.</a:t>
            </a:r>
          </a:p>
          <a:p>
            <a:pPr marL="0" indent="0">
              <a:buNone/>
            </a:pPr>
            <a:r>
              <a:rPr lang="en-US" dirty="0"/>
              <a:t>Learn how:  </a:t>
            </a:r>
            <a:r>
              <a:rPr lang="en-US" dirty="0">
                <a:hlinkClick r:id="rId3"/>
              </a:rPr>
              <a:t>http://</a:t>
            </a:r>
            <a:r>
              <a:rPr lang="en-US" dirty="0" smtClean="0">
                <a:hlinkClick r:id="rId3"/>
              </a:rPr>
              <a:t>goo.gl/lQvtc</a:t>
            </a: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Protect Your Data</a:t>
            </a:r>
            <a:endParaRPr lang="en-US" dirty="0"/>
          </a:p>
        </p:txBody>
      </p:sp>
      <p:pic>
        <p:nvPicPr>
          <p:cNvPr id="2052" name="Picture 4" descr="password protect word docu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28800"/>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4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When You Walk Away….</a:t>
            </a:r>
            <a:endParaRPr lang="en-US" dirty="0"/>
          </a:p>
        </p:txBody>
      </p:sp>
      <p:sp>
        <p:nvSpPr>
          <p:cNvPr id="3" name="Content Placeholder 2"/>
          <p:cNvSpPr>
            <a:spLocks noGrp="1"/>
          </p:cNvSpPr>
          <p:nvPr>
            <p:ph idx="1"/>
          </p:nvPr>
        </p:nvSpPr>
        <p:spPr>
          <a:xfrm>
            <a:off x="457200" y="3810000"/>
            <a:ext cx="8229600" cy="2316163"/>
          </a:xfrm>
        </p:spPr>
        <p:txBody>
          <a:bodyPr/>
          <a:lstStyle/>
          <a:p>
            <a:r>
              <a:rPr lang="en-US" dirty="0" smtClean="0"/>
              <a:t>Lock your computer when you </a:t>
            </a:r>
            <a:br>
              <a:rPr lang="en-US" dirty="0" smtClean="0"/>
            </a:br>
            <a:r>
              <a:rPr lang="en-US" dirty="0" smtClean="0"/>
              <a:t>walk away!</a:t>
            </a:r>
          </a:p>
          <a:p>
            <a:r>
              <a:rPr lang="en-US" dirty="0" smtClean="0"/>
              <a:t>Set your computer to go to sleep after a short time in case you forget to lock your computer.</a:t>
            </a:r>
          </a:p>
          <a:p>
            <a:endParaRPr lang="en-US" dirty="0"/>
          </a:p>
        </p:txBody>
      </p:sp>
      <p:sp>
        <p:nvSpPr>
          <p:cNvPr id="8" name="Text Placeholder 7"/>
          <p:cNvSpPr>
            <a:spLocks noGrp="1"/>
          </p:cNvSpPr>
          <p:nvPr>
            <p:ph type="body" sz="quarter" idx="13"/>
          </p:nvPr>
        </p:nvSpPr>
        <p:spPr/>
        <p:txBody>
          <a:bodyPr/>
          <a:lstStyle/>
          <a:p>
            <a:r>
              <a:rPr lang="en-US" dirty="0"/>
              <a:t>Protect Your Data</a:t>
            </a:r>
          </a:p>
          <a:p>
            <a:endParaRPr lang="en-US" dirty="0"/>
          </a:p>
        </p:txBody>
      </p:sp>
      <p:pic>
        <p:nvPicPr>
          <p:cNvPr id="1026" name="Picture 2" descr="http://programming4.us/image/122012/Keyboard%20Shortcuts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25389"/>
            <a:ext cx="2890520" cy="14679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758697"/>
            <a:ext cx="5069840" cy="1569660"/>
          </a:xfrm>
          <a:prstGeom prst="rect">
            <a:avLst/>
          </a:prstGeom>
        </p:spPr>
        <p:txBody>
          <a:bodyPr wrap="square">
            <a:spAutoFit/>
          </a:bodyPr>
          <a:lstStyle/>
          <a:p>
            <a:r>
              <a:rPr lang="en-US" sz="2400" dirty="0"/>
              <a:t>Taking steps to secure your computer not only helps keep your data safe, it keeps all data created, stored, and shared over the network safe.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Internet Safety</a:t>
            </a:r>
            <a:endParaRPr lang="en-US" dirty="0"/>
          </a:p>
        </p:txBody>
      </p:sp>
      <p:sp>
        <p:nvSpPr>
          <p:cNvPr id="9" name="Text Placeholder 8"/>
          <p:cNvSpPr>
            <a:spLocks noGrp="1"/>
          </p:cNvSpPr>
          <p:nvPr>
            <p:ph type="body" sz="quarter" idx="13"/>
          </p:nvPr>
        </p:nvSpPr>
        <p:spPr/>
        <p:txBody>
          <a:bodyPr/>
          <a:lstStyle/>
          <a:p>
            <a:r>
              <a:rPr lang="en-US" dirty="0"/>
              <a:t>Protect Your </a:t>
            </a:r>
            <a:r>
              <a:rPr lang="en-US" dirty="0" smtClean="0"/>
              <a:t>Data</a:t>
            </a:r>
            <a:endParaRPr lang="en-US" dirty="0"/>
          </a:p>
        </p:txBody>
      </p:sp>
      <p:pic>
        <p:nvPicPr>
          <p:cNvPr id="2" name="Picture 1"/>
          <p:cNvPicPr>
            <a:picLocks noChangeAspect="1"/>
          </p:cNvPicPr>
          <p:nvPr/>
        </p:nvPicPr>
        <p:blipFill>
          <a:blip r:embed="rId3"/>
          <a:stretch>
            <a:fillRect/>
          </a:stretch>
        </p:blipFill>
        <p:spPr>
          <a:xfrm>
            <a:off x="4876800" y="2438400"/>
            <a:ext cx="4124325" cy="1762125"/>
          </a:xfrm>
          <a:prstGeom prst="rect">
            <a:avLst/>
          </a:prstGeom>
        </p:spPr>
      </p:pic>
      <p:sp>
        <p:nvSpPr>
          <p:cNvPr id="11" name="Content Placeholder 10"/>
          <p:cNvSpPr>
            <a:spLocks noGrp="1"/>
          </p:cNvSpPr>
          <p:nvPr>
            <p:ph idx="1"/>
          </p:nvPr>
        </p:nvSpPr>
        <p:spPr>
          <a:xfrm>
            <a:off x="457200" y="1828800"/>
            <a:ext cx="8229600" cy="4572000"/>
          </a:xfrm>
        </p:spPr>
        <p:txBody>
          <a:bodyPr/>
          <a:lstStyle/>
          <a:p>
            <a:pPr marL="285750" indent="-285750"/>
            <a:r>
              <a:rPr lang="en-US" sz="3200" b="1" dirty="0"/>
              <a:t>Use the Cornell VPN </a:t>
            </a:r>
            <a:r>
              <a:rPr lang="en-US" sz="1600" i="1" dirty="0"/>
              <a:t>(Virtual Private Network)</a:t>
            </a:r>
            <a:r>
              <a:rPr lang="en-US" sz="2000" dirty="0"/>
              <a:t/>
            </a:r>
            <a:br>
              <a:rPr lang="en-US" sz="2000" dirty="0"/>
            </a:br>
            <a:r>
              <a:rPr lang="en-US" b="1" dirty="0"/>
              <a:t>when working from home </a:t>
            </a:r>
            <a:br>
              <a:rPr lang="en-US" b="1" dirty="0"/>
            </a:br>
            <a:r>
              <a:rPr lang="en-US" b="1" dirty="0"/>
              <a:t>or traveling</a:t>
            </a:r>
          </a:p>
          <a:p>
            <a:pPr marL="285750" indent="-285750">
              <a:spcBef>
                <a:spcPts val="500"/>
              </a:spcBef>
            </a:pPr>
            <a:r>
              <a:rPr lang="en-US" sz="2400" dirty="0"/>
              <a:t>Use the VPN when you need to </a:t>
            </a:r>
            <a:r>
              <a:rPr lang="en-US" sz="2400" dirty="0" smtClean="0"/>
              <a:t/>
            </a:r>
            <a:br>
              <a:rPr lang="en-US" sz="2400" dirty="0" smtClean="0"/>
            </a:br>
            <a:r>
              <a:rPr lang="en-US" sz="2400" dirty="0" smtClean="0"/>
              <a:t>connect to </a:t>
            </a:r>
            <a:r>
              <a:rPr lang="en-US" sz="2400" dirty="0"/>
              <a:t>campus resources</a:t>
            </a:r>
            <a:r>
              <a:rPr lang="en-US" sz="2400" dirty="0" smtClean="0"/>
              <a:t>,</a:t>
            </a:r>
            <a:br>
              <a:rPr lang="en-US" sz="2400" dirty="0" smtClean="0"/>
            </a:br>
            <a:r>
              <a:rPr lang="en-US" sz="2400" dirty="0" smtClean="0"/>
              <a:t>such </a:t>
            </a:r>
            <a:r>
              <a:rPr lang="en-US" sz="2400" dirty="0"/>
              <a:t>as file servers, </a:t>
            </a:r>
            <a:r>
              <a:rPr lang="en-US" sz="2400" dirty="0" smtClean="0"/>
              <a:t>print </a:t>
            </a:r>
            <a:br>
              <a:rPr lang="en-US" sz="2400" dirty="0" smtClean="0"/>
            </a:br>
            <a:r>
              <a:rPr lang="en-US" sz="2400" dirty="0" smtClean="0"/>
              <a:t>services</a:t>
            </a:r>
            <a:r>
              <a:rPr lang="en-US" sz="2400" dirty="0"/>
              <a:t>, the Business Launchpad, </a:t>
            </a:r>
            <a:r>
              <a:rPr lang="en-US" sz="2400" dirty="0" err="1" smtClean="0"/>
              <a:t>Sharepoint</a:t>
            </a:r>
            <a:r>
              <a:rPr lang="en-US" sz="2400" dirty="0" smtClean="0"/>
              <a:t> </a:t>
            </a:r>
            <a:r>
              <a:rPr lang="en-US" sz="2400" dirty="0"/>
              <a:t>team sites, and the </a:t>
            </a:r>
            <a:r>
              <a:rPr lang="en-US" sz="2400" dirty="0" smtClean="0"/>
              <a:t>CCE </a:t>
            </a:r>
            <a:r>
              <a:rPr lang="en-US" sz="2400" dirty="0"/>
              <a:t>Staff site.</a:t>
            </a:r>
          </a:p>
          <a:p>
            <a:pPr marL="285750" indent="-285750">
              <a:spcBef>
                <a:spcPts val="500"/>
              </a:spcBef>
            </a:pPr>
            <a:r>
              <a:rPr lang="en-US" sz="2400" dirty="0"/>
              <a:t>Once connected to the VPN, it provides an added layer of security by sending all of your Cornell-related traffic through an encrypted "tunnel" to campus. </a:t>
            </a:r>
          </a:p>
          <a:p>
            <a:pPr marL="285750" indent="-285750">
              <a:spcBef>
                <a:spcPts val="500"/>
              </a:spcBef>
            </a:pPr>
            <a:r>
              <a:rPr lang="en-US" sz="2400" dirty="0"/>
              <a:t>How to Install:  </a:t>
            </a:r>
            <a:r>
              <a:rPr lang="en-US" sz="1800" dirty="0">
                <a:hlinkClick r:id="rId4"/>
              </a:rPr>
              <a:t>http://www.it.cornell.edu/services/vpn/howto/index.cfm</a:t>
            </a:r>
            <a:endParaRPr lang="en-US" sz="1800" dirty="0"/>
          </a:p>
          <a:p>
            <a:pPr marL="285750" indent="-285750"/>
            <a:endParaRPr lang="en-US" dirty="0"/>
          </a:p>
          <a:p>
            <a:pPr marL="285750" indent="-285750">
              <a:spcBef>
                <a:spcPts val="600"/>
              </a:spcBef>
            </a:pPr>
            <a:endParaRPr lang="en-US" dirty="0"/>
          </a:p>
          <a:p>
            <a:endParaRPr lang="en-US" dirty="0"/>
          </a:p>
        </p:txBody>
      </p:sp>
      <p:pic>
        <p:nvPicPr>
          <p:cNvPr id="6" name="Picture 13" descr="AnyConnec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082" y="914400"/>
            <a:ext cx="2194718" cy="219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253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Internet and E-mail Safety</a:t>
            </a:r>
            <a:endParaRPr lang="en-US" dirty="0"/>
          </a:p>
        </p:txBody>
      </p:sp>
      <p:sp>
        <p:nvSpPr>
          <p:cNvPr id="3" name="Content Placeholder 2"/>
          <p:cNvSpPr>
            <a:spLocks noGrp="1"/>
          </p:cNvSpPr>
          <p:nvPr>
            <p:ph idx="1"/>
          </p:nvPr>
        </p:nvSpPr>
        <p:spPr/>
        <p:txBody>
          <a:bodyPr/>
          <a:lstStyle/>
          <a:p>
            <a:r>
              <a:rPr lang="en-US" dirty="0" smtClean="0"/>
              <a:t>Do NOT download unnecessary, non-work related software.</a:t>
            </a:r>
          </a:p>
          <a:p>
            <a:r>
              <a:rPr lang="en-US" dirty="0" smtClean="0"/>
              <a:t>Do NOT forward non-work related e-mails, especially ones with web links and attachments.</a:t>
            </a:r>
          </a:p>
          <a:p>
            <a:pPr lvl="2"/>
            <a:r>
              <a:rPr lang="en-US" sz="2400" dirty="0" smtClean="0"/>
              <a:t>Malicious software can end up on your computer via email attachments and drive-by downloads. It can sneak in when you download free software.</a:t>
            </a:r>
          </a:p>
          <a:p>
            <a:r>
              <a:rPr lang="en-US" dirty="0"/>
              <a:t>Don’t Fall for PHISHING</a:t>
            </a:r>
          </a:p>
          <a:p>
            <a:pPr lvl="1"/>
            <a:r>
              <a:rPr lang="en-US" dirty="0"/>
              <a:t>Fraudulent, or "phishing," emails try to </a:t>
            </a:r>
            <a:r>
              <a:rPr lang="en-US" dirty="0" smtClean="0"/>
              <a:t>trick </a:t>
            </a:r>
            <a:r>
              <a:rPr lang="en-US" dirty="0"/>
              <a:t>you into replying with information </a:t>
            </a:r>
            <a:r>
              <a:rPr lang="en-US" dirty="0" smtClean="0"/>
              <a:t> the </a:t>
            </a:r>
            <a:r>
              <a:rPr lang="en-US" dirty="0"/>
              <a:t>sender wants, or </a:t>
            </a:r>
            <a:r>
              <a:rPr lang="en-US" dirty="0" smtClean="0"/>
              <a:t/>
            </a:r>
            <a:br>
              <a:rPr lang="en-US" dirty="0" smtClean="0"/>
            </a:br>
            <a:r>
              <a:rPr lang="en-US" dirty="0" smtClean="0"/>
              <a:t>visiting </a:t>
            </a:r>
            <a:r>
              <a:rPr lang="en-US" dirty="0"/>
              <a:t>a bogus </a:t>
            </a:r>
            <a:r>
              <a:rPr lang="en-US" dirty="0" smtClean="0"/>
              <a:t>web </a:t>
            </a:r>
            <a:r>
              <a:rPr lang="en-US" dirty="0"/>
              <a:t>site.</a:t>
            </a:r>
          </a:p>
          <a:p>
            <a:endParaRPr lang="en-US" sz="3200" dirty="0" smtClean="0"/>
          </a:p>
          <a:p>
            <a:endParaRPr lang="en-US" dirty="0" smtClean="0"/>
          </a:p>
        </p:txBody>
      </p:sp>
      <p:sp>
        <p:nvSpPr>
          <p:cNvPr id="5" name="Text Placeholder 4"/>
          <p:cNvSpPr>
            <a:spLocks noGrp="1"/>
          </p:cNvSpPr>
          <p:nvPr>
            <p:ph type="body" sz="quarter" idx="13"/>
          </p:nvPr>
        </p:nvSpPr>
        <p:spPr/>
        <p:txBody>
          <a:bodyPr/>
          <a:lstStyle/>
          <a:p>
            <a:r>
              <a:rPr lang="en-US" dirty="0"/>
              <a:t>Protect Your </a:t>
            </a:r>
            <a:r>
              <a:rPr lang="en-US" dirty="0" smtClean="0"/>
              <a:t>Data</a:t>
            </a:r>
            <a:endParaRPr lang="en-US" dirty="0"/>
          </a:p>
        </p:txBody>
      </p:sp>
      <p:sp>
        <p:nvSpPr>
          <p:cNvPr id="2" name="Text Placeholder 1"/>
          <p:cNvSpPr>
            <a:spLocks noGrp="1"/>
          </p:cNvSpPr>
          <p:nvPr>
            <p:ph type="body" sz="quarter" idx="14"/>
          </p:nvPr>
        </p:nvSpPr>
        <p:spPr/>
        <p:txBody>
          <a:bodyPr/>
          <a:lstStyle/>
          <a:p>
            <a:pPr algn="l"/>
            <a:r>
              <a:rPr lang="en-US" dirty="0" smtClean="0"/>
              <a:t>Cornell’s </a:t>
            </a:r>
            <a:r>
              <a:rPr lang="en-US" dirty="0" err="1" smtClean="0"/>
              <a:t>Phishbowl</a:t>
            </a:r>
            <a:r>
              <a:rPr lang="en-US" dirty="0" smtClean="0"/>
              <a:t>: </a:t>
            </a:r>
            <a:r>
              <a:rPr lang="en-US" dirty="0" smtClean="0">
                <a:hlinkClick r:id="rId3"/>
              </a:rPr>
              <a:t>http</a:t>
            </a:r>
            <a:r>
              <a:rPr lang="en-US" dirty="0">
                <a:hlinkClick r:id="rId3"/>
              </a:rPr>
              <a:t>://www.it.cornell.edu/security/safety/phishbowl.cfm</a:t>
            </a:r>
            <a:endParaRPr lang="en-US" dirty="0"/>
          </a:p>
          <a:p>
            <a:endParaRPr lang="en-US" dirty="0"/>
          </a:p>
        </p:txBody>
      </p:sp>
      <p:pic>
        <p:nvPicPr>
          <p:cNvPr id="6" name="Picture 2" descr="http://www.cooperray.com/pictures/Play%20Video%20Icon1.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9045" y="586105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75311" y="6488668"/>
            <a:ext cx="1968689" cy="369332"/>
          </a:xfrm>
          <a:prstGeom prst="rect">
            <a:avLst/>
          </a:prstGeom>
          <a:noFill/>
        </p:spPr>
        <p:txBody>
          <a:bodyPr wrap="square" rtlCol="0">
            <a:spAutoFit/>
          </a:bodyPr>
          <a:lstStyle/>
          <a:p>
            <a:r>
              <a:rPr lang="en-US" dirty="0" smtClean="0">
                <a:solidFill>
                  <a:srgbClr val="0406A6"/>
                </a:solidFill>
              </a:rPr>
              <a:t>Email Phishing 101</a:t>
            </a:r>
            <a:endParaRPr lang="en-US" dirty="0">
              <a:solidFill>
                <a:srgbClr val="0406A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E-mail Safety</a:t>
            </a:r>
            <a:endParaRPr lang="en-US" dirty="0"/>
          </a:p>
        </p:txBody>
      </p:sp>
      <p:sp>
        <p:nvSpPr>
          <p:cNvPr id="3" name="Content Placeholder 2"/>
          <p:cNvSpPr>
            <a:spLocks noGrp="1"/>
          </p:cNvSpPr>
          <p:nvPr>
            <p:ph idx="1"/>
          </p:nvPr>
        </p:nvSpPr>
        <p:spPr>
          <a:xfrm>
            <a:off x="457200" y="1828800"/>
            <a:ext cx="8229600" cy="4876800"/>
          </a:xfrm>
        </p:spPr>
        <p:txBody>
          <a:bodyPr/>
          <a:lstStyle/>
          <a:p>
            <a:r>
              <a:rPr lang="en-US" dirty="0" smtClean="0"/>
              <a:t>Don’t Fall for PHISHING (continued)</a:t>
            </a:r>
          </a:p>
          <a:p>
            <a:pPr lvl="1"/>
            <a:r>
              <a:rPr lang="en-US" dirty="0" smtClean="0"/>
              <a:t>When you aren’t sure whether a request for personal information is legitimate, confirm it at the source.</a:t>
            </a:r>
          </a:p>
          <a:p>
            <a:pPr lvl="2"/>
            <a:r>
              <a:rPr lang="en-US" dirty="0" smtClean="0"/>
              <a:t>If it appears to be from a Cornell department, contact that department or contact the </a:t>
            </a:r>
            <a:r>
              <a:rPr lang="en-US" dirty="0" smtClean="0">
                <a:hlinkClick r:id="rId3" action="ppaction://hlinkfile"/>
              </a:rPr>
              <a:t>CIT HelpDesk</a:t>
            </a:r>
            <a:r>
              <a:rPr lang="en-US" dirty="0" smtClean="0"/>
              <a:t> (phone 607 255-8990, email </a:t>
            </a:r>
            <a:r>
              <a:rPr lang="en-US" dirty="0" smtClean="0">
                <a:hlinkClick r:id="rId4"/>
              </a:rPr>
              <a:t>helpdesk@cornell.edu</a:t>
            </a:r>
            <a:r>
              <a:rPr lang="en-US" dirty="0" smtClean="0"/>
              <a:t>).</a:t>
            </a:r>
          </a:p>
          <a:p>
            <a:pPr lvl="2"/>
            <a:r>
              <a:rPr lang="en-US" dirty="0" smtClean="0"/>
              <a:t>If it appears to be from a service outside Cornell, such as your bank or PayPal, look up their contact information using a trusted source, such as the 800 number on the back of your credit card or the service’s official web site. Then call and ask.</a:t>
            </a:r>
          </a:p>
          <a:p>
            <a:pPr marL="114300" indent="0" algn="ctr">
              <a:buNone/>
            </a:pPr>
            <a:endParaRPr lang="en-US" sz="2400" dirty="0" smtClean="0"/>
          </a:p>
          <a:p>
            <a:pPr marL="114300" indent="0" algn="ctr">
              <a:buNone/>
            </a:pPr>
            <a:r>
              <a:rPr lang="en-US" sz="2400" dirty="0" smtClean="0"/>
              <a:t>For </a:t>
            </a:r>
            <a:r>
              <a:rPr lang="en-US" sz="2400" dirty="0"/>
              <a:t>more information:  </a:t>
            </a:r>
            <a:r>
              <a:rPr lang="en-US" sz="2400" dirty="0">
                <a:hlinkClick r:id="rId5"/>
              </a:rPr>
              <a:t>http://www.it.cornell.edu/security/safety/phishbowl.cfm</a:t>
            </a:r>
            <a:endParaRPr lang="en-US" sz="2400" dirty="0"/>
          </a:p>
          <a:p>
            <a:pPr lvl="2"/>
            <a:endParaRPr lang="en-US" dirty="0" smtClean="0"/>
          </a:p>
          <a:p>
            <a:pPr lvl="1"/>
            <a:endParaRPr lang="en-US" dirty="0"/>
          </a:p>
        </p:txBody>
      </p:sp>
      <p:sp>
        <p:nvSpPr>
          <p:cNvPr id="2" name="Rectangle 1"/>
          <p:cNvSpPr/>
          <p:nvPr/>
        </p:nvSpPr>
        <p:spPr>
          <a:xfrm>
            <a:off x="-30480" y="7696200"/>
            <a:ext cx="9174480" cy="369332"/>
          </a:xfrm>
          <a:prstGeom prst="rect">
            <a:avLst/>
          </a:prstGeom>
        </p:spPr>
        <p:txBody>
          <a:bodyPr wrap="square">
            <a:spAutoFit/>
          </a:bodyPr>
          <a:lstStyle/>
          <a:p>
            <a:pPr algn="ctr"/>
            <a:r>
              <a:rPr lang="en-US" dirty="0" smtClean="0"/>
              <a:t>For more information:  </a:t>
            </a:r>
            <a:r>
              <a:rPr lang="en-US" dirty="0" smtClean="0">
                <a:hlinkClick r:id="rId5"/>
              </a:rPr>
              <a:t>http</a:t>
            </a:r>
            <a:r>
              <a:rPr lang="en-US" dirty="0">
                <a:hlinkClick r:id="rId5"/>
              </a:rPr>
              <a:t>://www.it.cornell.edu/security/safety/phishbowl.cfm</a:t>
            </a:r>
            <a:endParaRPr lang="en-US" dirty="0"/>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523" b="100000" l="10000" r="94667">
                        <a14:foregroundMark x1="72000" y1="38071" x2="72000" y2="38071"/>
                        <a14:foregroundMark x1="79333" y1="41117" x2="79333" y2="41117"/>
                        <a14:foregroundMark x1="86667" y1="40609" x2="86667" y2="40609"/>
                        <a14:foregroundMark x1="88889" y1="39594" x2="88889" y2="39594"/>
                        <a14:foregroundMark x1="75111" y1="53046" x2="75111" y2="53046"/>
                        <a14:foregroundMark x1="76889" y1="54061" x2="76889" y2="54061"/>
                        <a14:foregroundMark x1="85111" y1="52792" x2="85111" y2="52792"/>
                        <a14:foregroundMark x1="89778" y1="53299" x2="89778" y2="53299"/>
                        <a14:foregroundMark x1="92000" y1="53046" x2="92000" y2="53046"/>
                        <a14:foregroundMark x1="90000" y1="49746" x2="90000" y2="49746"/>
                        <a14:foregroundMark x1="70222" y1="68528" x2="70222" y2="68528"/>
                        <a14:foregroundMark x1="74444" y1="69543" x2="74444" y2="69543"/>
                        <a14:foregroundMark x1="79111" y1="71320" x2="79111" y2="71320"/>
                        <a14:foregroundMark x1="84222" y1="70051" x2="84222" y2="70051"/>
                        <a14:foregroundMark x1="92000" y1="73096" x2="92000" y2="73096"/>
                        <a14:foregroundMark x1="57111" y1="8629" x2="57111" y2="8629"/>
                        <a14:foregroundMark x1="63111" y1="9898" x2="63111" y2="9898"/>
                        <a14:foregroundMark x1="67556" y1="10406" x2="67556" y2="10406"/>
                        <a14:foregroundMark x1="73111" y1="4822" x2="73111" y2="4822"/>
                        <a14:foregroundMark x1="75333" y1="7614" x2="75333" y2="7614"/>
                        <a14:foregroundMark x1="80444" y1="9645" x2="80444" y2="9645"/>
                        <a14:foregroundMark x1="86667" y1="9898" x2="86667" y2="9898"/>
                        <a14:foregroundMark x1="90889" y1="9391" x2="90889" y2="9391"/>
                        <a14:foregroundMark x1="64000" y1="23350" x2="64000" y2="23350"/>
                        <a14:foregroundMark x1="68667" y1="24365" x2="68667" y2="24365"/>
                        <a14:foregroundMark x1="74444" y1="23858" x2="74444" y2="23858"/>
                        <a14:foregroundMark x1="78889" y1="24619" x2="78889" y2="24619"/>
                        <a14:foregroundMark x1="84000" y1="24365" x2="84000" y2="24365"/>
                        <a14:foregroundMark x1="88667" y1="25127" x2="88667" y2="25127"/>
                        <a14:backgroundMark x1="70889" y1="24619" x2="70889" y2="24619"/>
                        <a14:backgroundMark x1="75778" y1="25635" x2="75778" y2="25635"/>
                        <a14:backgroundMark x1="64444" y1="9898" x2="64444" y2="9898"/>
                        <a14:backgroundMark x1="82222" y1="9137" x2="82222" y2="9137"/>
                        <a14:backgroundMark x1="87333" y1="8122" x2="87333" y2="8122"/>
                        <a14:backgroundMark x1="90444" y1="25888" x2="90444" y2="25888"/>
                        <a14:backgroundMark x1="85556" y1="23350" x2="85556" y2="23350"/>
                        <a14:backgroundMark x1="74222" y1="40609" x2="74222" y2="40609"/>
                        <a14:backgroundMark x1="85333" y1="42132" x2="85333" y2="42132"/>
                        <a14:backgroundMark x1="88222" y1="42132" x2="88222" y2="42132"/>
                        <a14:backgroundMark x1="73778" y1="54315" x2="73778" y2="54315"/>
                        <a14:backgroundMark x1="86889" y1="56853" x2="86889" y2="56853"/>
                        <a14:backgroundMark x1="81111" y1="71827" x2="81111" y2="71827"/>
                      </a14:backgroundRemoval>
                    </a14:imgEffect>
                  </a14:imgLayer>
                </a14:imgProps>
              </a:ext>
            </a:extLst>
          </a:blip>
          <a:stretch>
            <a:fillRect/>
          </a:stretch>
        </p:blipFill>
        <p:spPr>
          <a:xfrm>
            <a:off x="6629400" y="269342"/>
            <a:ext cx="2514600" cy="22016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Computer Maintenance</a:t>
            </a:r>
          </a:p>
          <a:p>
            <a:pPr lvl="1"/>
            <a:r>
              <a:rPr lang="en-US" dirty="0" smtClean="0"/>
              <a:t>Updating software, scanning computer for file and hard drive errors and scanning for viruses</a:t>
            </a:r>
          </a:p>
          <a:p>
            <a:r>
              <a:rPr lang="en-US" dirty="0" smtClean="0"/>
              <a:t>Protecting Your Computer’s Hardware</a:t>
            </a:r>
          </a:p>
          <a:p>
            <a:r>
              <a:rPr lang="en-US" dirty="0" smtClean="0"/>
              <a:t>Protecting Your Data</a:t>
            </a:r>
          </a:p>
          <a:p>
            <a:r>
              <a:rPr lang="en-US" dirty="0" smtClean="0"/>
              <a:t>Backing Up Your Data</a:t>
            </a:r>
          </a:p>
          <a:p>
            <a:r>
              <a:rPr lang="en-US" dirty="0" smtClean="0"/>
              <a:t>What To Do When Malware Is Detected</a:t>
            </a:r>
          </a:p>
          <a:p>
            <a:r>
              <a:rPr lang="en-US" dirty="0" smtClean="0"/>
              <a:t>Available Online Training and Resources</a:t>
            </a:r>
          </a:p>
          <a:p>
            <a:r>
              <a:rPr lang="en-US" dirty="0" smtClean="0"/>
              <a:t>Where To Go For IT Support</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4632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Dealing With Sensitive Data</a:t>
            </a:r>
            <a:endParaRPr lang="en-US" dirty="0"/>
          </a:p>
        </p:txBody>
      </p:sp>
      <p:sp>
        <p:nvSpPr>
          <p:cNvPr id="6" name="Content Placeholder 5"/>
          <p:cNvSpPr>
            <a:spLocks noGrp="1"/>
          </p:cNvSpPr>
          <p:nvPr>
            <p:ph idx="1"/>
          </p:nvPr>
        </p:nvSpPr>
        <p:spPr>
          <a:xfrm>
            <a:off x="457200" y="2057400"/>
            <a:ext cx="8229600" cy="4800600"/>
          </a:xfrm>
        </p:spPr>
        <p:txBody>
          <a:bodyPr/>
          <a:lstStyle/>
          <a:p>
            <a:r>
              <a:rPr lang="en-US" dirty="0" smtClean="0"/>
              <a:t>Step 1 – Know What Information Is On The Computer</a:t>
            </a:r>
          </a:p>
          <a:p>
            <a:pPr lvl="1"/>
            <a:r>
              <a:rPr lang="en-US" dirty="0" smtClean="0"/>
              <a:t>Scan computer with Identity </a:t>
            </a:r>
            <a:r>
              <a:rPr lang="en-US" dirty="0"/>
              <a:t>Finder </a:t>
            </a:r>
            <a:br>
              <a:rPr lang="en-US" dirty="0"/>
            </a:br>
            <a:r>
              <a:rPr lang="en-US" dirty="0">
                <a:hlinkClick r:id="rId3"/>
              </a:rPr>
              <a:t>http://www.it.cornell.edu/services/idfinder</a:t>
            </a:r>
            <a:r>
              <a:rPr lang="en-US" dirty="0" smtClean="0">
                <a:hlinkClick r:id="rId3"/>
              </a:rPr>
              <a:t>/</a:t>
            </a:r>
            <a:r>
              <a:rPr lang="en-US" dirty="0" smtClean="0"/>
              <a:t/>
            </a:r>
            <a:br>
              <a:rPr lang="en-US" dirty="0" smtClean="0"/>
            </a:br>
            <a:r>
              <a:rPr lang="en-US" sz="2000" i="1" dirty="0" smtClean="0"/>
              <a:t>(free for use with Cornell-owned computers)</a:t>
            </a:r>
          </a:p>
          <a:p>
            <a:pPr lvl="2"/>
            <a:r>
              <a:rPr lang="en-US" i="1" dirty="0" smtClean="0"/>
              <a:t>University recommends scanning computers twice per year</a:t>
            </a:r>
          </a:p>
          <a:p>
            <a:r>
              <a:rPr lang="en-US" dirty="0" smtClean="0"/>
              <a:t>Step 2 – Removing sensitive data from documents or save the document in a secure place</a:t>
            </a:r>
          </a:p>
          <a:p>
            <a:pPr lvl="1"/>
            <a:r>
              <a:rPr lang="en-US" dirty="0" smtClean="0"/>
              <a:t>Options For Saving Sensitive Data: Secured File Server, Encrypt entire computer drive (PGP, BitLocker, </a:t>
            </a:r>
            <a:r>
              <a:rPr lang="en-US" dirty="0" err="1" smtClean="0"/>
              <a:t>FileVault</a:t>
            </a:r>
            <a:r>
              <a:rPr lang="en-US" dirty="0" smtClean="0"/>
              <a:t> (Mac), store on CD or USB in a locked secure location</a:t>
            </a:r>
          </a:p>
          <a:p>
            <a:pPr marL="0" lvl="2" indent="0" algn="ctr">
              <a:buNone/>
            </a:pPr>
            <a:r>
              <a:rPr lang="en-US" sz="1800" dirty="0" smtClean="0">
                <a:hlinkClick r:id="rId4"/>
              </a:rPr>
              <a:t>Overview of University Policies on Computer Security and Data Protection</a:t>
            </a:r>
            <a:endParaRPr lang="en-US" sz="1800" dirty="0"/>
          </a:p>
        </p:txBody>
      </p:sp>
      <p:sp>
        <p:nvSpPr>
          <p:cNvPr id="7" name="Text Placeholder 6"/>
          <p:cNvSpPr>
            <a:spLocks noGrp="1"/>
          </p:cNvSpPr>
          <p:nvPr>
            <p:ph type="body" sz="quarter" idx="13"/>
          </p:nvPr>
        </p:nvSpPr>
        <p:spPr/>
        <p:txBody>
          <a:bodyPr/>
          <a:lstStyle/>
          <a:p>
            <a:r>
              <a:rPr lang="en-US" dirty="0" smtClean="0"/>
              <a:t>Protect Your Data</a:t>
            </a:r>
            <a:endParaRPr lang="en-US" dirty="0"/>
          </a:p>
        </p:txBody>
      </p:sp>
      <p:sp>
        <p:nvSpPr>
          <p:cNvPr id="8" name="Text Placeholder 7"/>
          <p:cNvSpPr>
            <a:spLocks noGrp="1"/>
          </p:cNvSpPr>
          <p:nvPr>
            <p:ph type="body" sz="quarter" idx="14"/>
          </p:nvPr>
        </p:nvSpPr>
        <p:spPr/>
        <p:txBody>
          <a:bodyPr/>
          <a:lstStyle/>
          <a:p>
            <a:r>
              <a:rPr lang="en-US" dirty="0" smtClean="0"/>
              <a:t>Credit Card Numbers, Social Security Numbers, Bank Account Numbers</a:t>
            </a:r>
            <a:endParaRPr lang="en-US" dirty="0"/>
          </a:p>
        </p:txBody>
      </p:sp>
      <p:pic>
        <p:nvPicPr>
          <p:cNvPr id="9" name="Picture 8">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8117271" y="6096000"/>
            <a:ext cx="590550" cy="590550"/>
          </a:xfrm>
          <a:prstGeom prst="rect">
            <a:avLst/>
          </a:prstGeom>
        </p:spPr>
      </p:pic>
    </p:spTree>
    <p:extLst>
      <p:ext uri="{BB962C8B-B14F-4D97-AF65-F5344CB8AC3E}">
        <p14:creationId xmlns:p14="http://schemas.microsoft.com/office/powerpoint/2010/main" val="577703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a:t>
            </a:r>
            <a:r>
              <a:rPr lang="en-US" dirty="0" err="1" smtClean="0"/>
              <a:t>DropBox</a:t>
            </a:r>
            <a:endParaRPr lang="en-US" dirty="0"/>
          </a:p>
        </p:txBody>
      </p:sp>
      <p:sp>
        <p:nvSpPr>
          <p:cNvPr id="3" name="Content Placeholder 2"/>
          <p:cNvSpPr>
            <a:spLocks noGrp="1"/>
          </p:cNvSpPr>
          <p:nvPr>
            <p:ph idx="1"/>
          </p:nvPr>
        </p:nvSpPr>
        <p:spPr/>
        <p:txBody>
          <a:bodyPr/>
          <a:lstStyle/>
          <a:p>
            <a:r>
              <a:rPr lang="en-US" dirty="0" smtClean="0"/>
              <a:t>Cornell Dropbox</a:t>
            </a:r>
          </a:p>
          <a:p>
            <a:pPr lvl="1"/>
            <a:r>
              <a:rPr lang="en-US" dirty="0" smtClean="0"/>
              <a:t>Can be used to send/receive confidential data</a:t>
            </a:r>
          </a:p>
          <a:p>
            <a:pPr lvl="1"/>
            <a:r>
              <a:rPr lang="en-US" dirty="0" smtClean="0"/>
              <a:t>Files are stored for up to 21 days </a:t>
            </a:r>
          </a:p>
          <a:p>
            <a:pPr lvl="1"/>
            <a:r>
              <a:rPr lang="en-US" dirty="0" smtClean="0"/>
              <a:t>Accepts files up to 2 GB in size</a:t>
            </a:r>
          </a:p>
          <a:p>
            <a:pPr lvl="1"/>
            <a:r>
              <a:rPr lang="en-US" dirty="0"/>
              <a:t>FAQs:  </a:t>
            </a:r>
            <a:r>
              <a:rPr lang="en-US" dirty="0">
                <a:hlinkClick r:id="rId3"/>
              </a:rPr>
              <a:t>https://</a:t>
            </a:r>
            <a:r>
              <a:rPr lang="en-US" dirty="0" smtClean="0">
                <a:hlinkClick r:id="rId3"/>
              </a:rPr>
              <a:t>dropbox.cornell.edu/help</a:t>
            </a:r>
            <a:endParaRPr lang="en-US" dirty="0" smtClean="0"/>
          </a:p>
          <a:p>
            <a:pPr lvl="1"/>
            <a:endParaRPr lang="en-US" dirty="0"/>
          </a:p>
        </p:txBody>
      </p:sp>
      <p:sp>
        <p:nvSpPr>
          <p:cNvPr id="5" name="Text Placeholder 4"/>
          <p:cNvSpPr>
            <a:spLocks noGrp="1"/>
          </p:cNvSpPr>
          <p:nvPr>
            <p:ph type="body" sz="quarter" idx="13"/>
          </p:nvPr>
        </p:nvSpPr>
        <p:spPr/>
        <p:txBody>
          <a:bodyPr/>
          <a:lstStyle/>
          <a:p>
            <a:r>
              <a:rPr lang="en-US" dirty="0" smtClean="0"/>
              <a:t>Protecting Your Data</a:t>
            </a:r>
            <a:endParaRPr lang="en-US" dirty="0"/>
          </a:p>
        </p:txBody>
      </p:sp>
      <p:sp>
        <p:nvSpPr>
          <p:cNvPr id="6" name="Text Placeholder 5"/>
          <p:cNvSpPr>
            <a:spLocks noGrp="1"/>
          </p:cNvSpPr>
          <p:nvPr>
            <p:ph type="body" sz="quarter" idx="14"/>
          </p:nvPr>
        </p:nvSpPr>
        <p:spPr/>
        <p:txBody>
          <a:bodyPr/>
          <a:lstStyle/>
          <a:p>
            <a:r>
              <a:rPr lang="en-US" sz="2400" dirty="0">
                <a:hlinkClick r:id="rId4"/>
              </a:rPr>
              <a:t>https://</a:t>
            </a:r>
            <a:r>
              <a:rPr lang="en-US" sz="2400" dirty="0" smtClean="0">
                <a:hlinkClick r:id="rId4"/>
              </a:rPr>
              <a:t>dropbox.cornell.edu</a:t>
            </a:r>
            <a:endParaRPr lang="en-US" sz="2400" dirty="0" smtClean="0"/>
          </a:p>
          <a:p>
            <a:endParaRPr lang="en-US" dirty="0"/>
          </a:p>
        </p:txBody>
      </p:sp>
      <p:pic>
        <p:nvPicPr>
          <p:cNvPr id="4" name="Picture 3">
            <a:hlinkClick r:id="rId5"/>
          </p:cNvPr>
          <p:cNvPicPr>
            <a:picLocks noChangeAspect="1"/>
          </p:cNvPicPr>
          <p:nvPr/>
        </p:nvPicPr>
        <p:blipFill>
          <a:blip r:embed="rId6">
            <a:extLst>
              <a:ext uri="{BEBA8EAE-BF5A-486C-A8C5-ECC9F3942E4B}">
                <a14:imgProps xmlns:a14="http://schemas.microsoft.com/office/drawing/2010/main">
                  <a14:imgLayer r:embed="rId7">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772400" y="2133600"/>
            <a:ext cx="590550" cy="590550"/>
          </a:xfrm>
          <a:prstGeom prst="rect">
            <a:avLst/>
          </a:prstGeom>
        </p:spPr>
      </p:pic>
      <p:sp>
        <p:nvSpPr>
          <p:cNvPr id="7" name="Flowchart: Alternate Process 6"/>
          <p:cNvSpPr/>
          <p:nvPr/>
        </p:nvSpPr>
        <p:spPr>
          <a:xfrm>
            <a:off x="457200" y="4495800"/>
            <a:ext cx="8229600" cy="20574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Don’t confuse the Cornell Dropbox (</a:t>
            </a:r>
            <a:r>
              <a:rPr lang="en-US" sz="2400" dirty="0" smtClean="0">
                <a:solidFill>
                  <a:schemeClr val="tx1"/>
                </a:solidFill>
                <a:hlinkClick r:id="rId4"/>
              </a:rPr>
              <a:t>https://dropbox.cornell.edu</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with Cornell Box </a:t>
            </a:r>
            <a:r>
              <a:rPr lang="en-US" sz="2000" dirty="0" smtClean="0">
                <a:solidFill>
                  <a:schemeClr val="tx1"/>
                </a:solidFill>
              </a:rPr>
              <a:t>(</a:t>
            </a:r>
            <a:r>
              <a:rPr lang="en-US" sz="2000" dirty="0" smtClean="0">
                <a:solidFill>
                  <a:schemeClr val="tx1"/>
                </a:solidFill>
                <a:hlinkClick r:id="rId8"/>
              </a:rPr>
              <a:t>http://box.cornell.edu</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and the commercial </a:t>
            </a:r>
            <a:r>
              <a:rPr lang="en-US" sz="2000" dirty="0">
                <a:solidFill>
                  <a:schemeClr val="tx1"/>
                </a:solidFill>
              </a:rPr>
              <a:t>Dropbox </a:t>
            </a:r>
            <a:r>
              <a:rPr lang="en-US" sz="2000" dirty="0" smtClean="0">
                <a:solidFill>
                  <a:schemeClr val="tx1"/>
                </a:solidFill>
              </a:rPr>
              <a:t>site(</a:t>
            </a:r>
            <a:r>
              <a:rPr lang="en-US" sz="2000" dirty="0" smtClean="0">
                <a:solidFill>
                  <a:schemeClr val="tx1"/>
                </a:solidFill>
                <a:hlinkClick r:id="rId9"/>
              </a:rPr>
              <a:t>https</a:t>
            </a:r>
            <a:r>
              <a:rPr lang="en-US" sz="2000" dirty="0">
                <a:solidFill>
                  <a:schemeClr val="tx1"/>
                </a:solidFill>
                <a:hlinkClick r:id="rId9"/>
              </a:rPr>
              <a:t>://www.dropbox.com</a:t>
            </a:r>
            <a:r>
              <a:rPr lang="en-US" sz="2000" dirty="0" smtClean="0">
                <a:solidFill>
                  <a:schemeClr val="tx1"/>
                </a:solidFill>
                <a:hlinkClick r:id="rId9"/>
              </a:rPr>
              <a:t>/</a:t>
            </a:r>
            <a:r>
              <a:rPr lang="en-US" sz="2000" dirty="0" smtClean="0">
                <a:solidFill>
                  <a:schemeClr val="tx1"/>
                </a:solidFill>
              </a:rPr>
              <a:t>).</a:t>
            </a:r>
            <a:endParaRPr lang="en-US" sz="2400" dirty="0" smtClean="0">
              <a:solidFill>
                <a:schemeClr val="tx1"/>
              </a:solidFill>
            </a:endParaRPr>
          </a:p>
          <a:p>
            <a:pPr algn="ctr">
              <a:spcBef>
                <a:spcPts val="1000"/>
              </a:spcBef>
            </a:pPr>
            <a:r>
              <a:rPr lang="en-US" sz="2000" b="1" dirty="0" smtClean="0">
                <a:solidFill>
                  <a:schemeClr val="tx1"/>
                </a:solidFill>
              </a:rPr>
              <a:t>Only </a:t>
            </a:r>
            <a:r>
              <a:rPr lang="en-US" sz="2400" b="1" dirty="0" smtClean="0">
                <a:solidFill>
                  <a:schemeClr val="tx1"/>
                </a:solidFill>
              </a:rPr>
              <a:t>Cornell Dropbox </a:t>
            </a:r>
            <a:r>
              <a:rPr lang="en-US" sz="2000" b="1" dirty="0" smtClean="0">
                <a:solidFill>
                  <a:schemeClr val="tx1"/>
                </a:solidFill>
              </a:rPr>
              <a:t>can be used to send confidential information</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1088489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 Up Your Data!</a:t>
            </a:r>
            <a:endParaRPr lang="en-US" dirty="0"/>
          </a:p>
        </p:txBody>
      </p:sp>
      <p:sp>
        <p:nvSpPr>
          <p:cNvPr id="7" name="Text Placeholder 6"/>
          <p:cNvSpPr>
            <a:spLocks noGrp="1"/>
          </p:cNvSpPr>
          <p:nvPr>
            <p:ph type="body" idx="1"/>
          </p:nvPr>
        </p:nvSpPr>
        <p:spPr/>
        <p:txBody>
          <a:bodyPr/>
          <a:lstStyle/>
          <a:p>
            <a:endParaRPr lang="en-US"/>
          </a:p>
        </p:txBody>
      </p:sp>
      <p:pic>
        <p:nvPicPr>
          <p:cNvPr id="3" name="Picture 2"/>
          <p:cNvPicPr>
            <a:picLocks noChangeAspect="1"/>
          </p:cNvPicPr>
          <p:nvPr/>
        </p:nvPicPr>
        <p:blipFill>
          <a:blip r:embed="rId3"/>
          <a:stretch>
            <a:fillRect/>
          </a:stretch>
        </p:blipFill>
        <p:spPr>
          <a:xfrm>
            <a:off x="3505200" y="822325"/>
            <a:ext cx="5390444" cy="3032125"/>
          </a:xfrm>
          <a:prstGeom prst="rect">
            <a:avLst/>
          </a:prstGeom>
        </p:spPr>
      </p:pic>
    </p:spTree>
    <p:extLst>
      <p:ext uri="{BB962C8B-B14F-4D97-AF65-F5344CB8AC3E}">
        <p14:creationId xmlns:p14="http://schemas.microsoft.com/office/powerpoint/2010/main" val="265689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is Being Backed Up?</a:t>
            </a:r>
            <a:endParaRPr lang="en-US" dirty="0"/>
          </a:p>
        </p:txBody>
      </p:sp>
      <p:sp>
        <p:nvSpPr>
          <p:cNvPr id="6" name="Content Placeholder 5"/>
          <p:cNvSpPr>
            <a:spLocks noGrp="1"/>
          </p:cNvSpPr>
          <p:nvPr>
            <p:ph idx="1"/>
          </p:nvPr>
        </p:nvSpPr>
        <p:spPr/>
        <p:txBody>
          <a:bodyPr/>
          <a:lstStyle/>
          <a:p>
            <a:r>
              <a:rPr lang="en-US" dirty="0" smtClean="0"/>
              <a:t>Folders already set to sync/backup to your User Drive (U:) on the file server </a:t>
            </a:r>
          </a:p>
          <a:p>
            <a:pPr lvl="1"/>
            <a:r>
              <a:rPr lang="en-US" dirty="0" smtClean="0"/>
              <a:t>My Documents</a:t>
            </a:r>
          </a:p>
          <a:p>
            <a:pPr lvl="1"/>
            <a:r>
              <a:rPr lang="en-US" dirty="0" smtClean="0"/>
              <a:t>My Pictures</a:t>
            </a:r>
          </a:p>
          <a:p>
            <a:pPr lvl="1"/>
            <a:r>
              <a:rPr lang="en-US" dirty="0" smtClean="0"/>
              <a:t>Internet Explorer Favorites</a:t>
            </a:r>
          </a:p>
          <a:p>
            <a:r>
              <a:rPr lang="en-US" dirty="0" smtClean="0"/>
              <a:t>Other Folders/Items to consider:</a:t>
            </a:r>
          </a:p>
          <a:p>
            <a:pPr lvl="1"/>
            <a:r>
              <a:rPr lang="en-US" dirty="0" smtClean="0"/>
              <a:t>Other Web Browser Favorites:</a:t>
            </a:r>
          </a:p>
          <a:p>
            <a:pPr lvl="2"/>
            <a:r>
              <a:rPr lang="en-US" dirty="0" smtClean="0"/>
              <a:t>Firefox Bookmarks – Firefox Sync</a:t>
            </a:r>
          </a:p>
          <a:p>
            <a:pPr lvl="2"/>
            <a:r>
              <a:rPr lang="en-US" dirty="0" smtClean="0"/>
              <a:t>Google Bookmarks</a:t>
            </a:r>
          </a:p>
          <a:p>
            <a:pPr lvl="1"/>
            <a:r>
              <a:rPr lang="en-US" dirty="0" smtClean="0"/>
              <a:t>Desktop Documents</a:t>
            </a:r>
          </a:p>
          <a:p>
            <a:pPr lvl="1"/>
            <a:r>
              <a:rPr lang="en-US" dirty="0" smtClean="0"/>
              <a:t>My Downloads</a:t>
            </a:r>
            <a:endParaRPr lang="en-US" dirty="0"/>
          </a:p>
        </p:txBody>
      </p:sp>
      <p:sp>
        <p:nvSpPr>
          <p:cNvPr id="7" name="Text Placeholder 6"/>
          <p:cNvSpPr>
            <a:spLocks noGrp="1"/>
          </p:cNvSpPr>
          <p:nvPr>
            <p:ph type="body" sz="quarter" idx="13"/>
          </p:nvPr>
        </p:nvSpPr>
        <p:spPr/>
        <p:txBody>
          <a:bodyPr/>
          <a:lstStyle/>
          <a:p>
            <a:r>
              <a:rPr lang="en-US" dirty="0" smtClean="0"/>
              <a:t>Back Up Your Data</a:t>
            </a:r>
            <a:endParaRPr lang="en-US" dirty="0"/>
          </a:p>
        </p:txBody>
      </p:sp>
      <p:pic>
        <p:nvPicPr>
          <p:cNvPr id="5" name="Picture 4">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5105400" y="4967990"/>
            <a:ext cx="438150" cy="438150"/>
          </a:xfrm>
          <a:prstGeom prst="rect">
            <a:avLst/>
          </a:prstGeom>
        </p:spPr>
      </p:pic>
      <p:pic>
        <p:nvPicPr>
          <p:cNvPr id="8" name="Picture 7">
            <a:hlinkClick r:id="rId5"/>
          </p:cNvPr>
          <p:cNvPicPr>
            <a:picLocks noChangeAspect="1"/>
          </p:cNvPicPr>
          <p:nvPr/>
        </p:nvPicPr>
        <p:blipFill>
          <a:blip r:embed="rId3">
            <a:extLst>
              <a:ext uri="{BEBA8EAE-BF5A-486C-A8C5-ECC9F3942E4B}">
                <a14:imgProps xmlns:a14="http://schemas.microsoft.com/office/drawing/2010/main">
                  <a14:imgLayer r:embed="rId4">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3750040" y="5363980"/>
            <a:ext cx="457200" cy="457200"/>
          </a:xfrm>
          <a:prstGeom prst="rect">
            <a:avLst/>
          </a:prstGeom>
        </p:spPr>
      </p:pic>
    </p:spTree>
    <p:extLst>
      <p:ext uri="{BB962C8B-B14F-4D97-AF65-F5344CB8AC3E}">
        <p14:creationId xmlns:p14="http://schemas.microsoft.com/office/powerpoint/2010/main" val="129183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Sync</a:t>
            </a:r>
            <a:endParaRPr lang="en-US" dirty="0"/>
          </a:p>
        </p:txBody>
      </p:sp>
      <p:sp>
        <p:nvSpPr>
          <p:cNvPr id="3" name="Content Placeholder 2"/>
          <p:cNvSpPr>
            <a:spLocks noGrp="1"/>
          </p:cNvSpPr>
          <p:nvPr>
            <p:ph idx="1"/>
          </p:nvPr>
        </p:nvSpPr>
        <p:spPr/>
        <p:txBody>
          <a:bodyPr/>
          <a:lstStyle/>
          <a:p>
            <a:r>
              <a:rPr lang="en-US" dirty="0"/>
              <a:t>Sync Center is designed to help you sync </a:t>
            </a:r>
            <a:r>
              <a:rPr lang="en-US" dirty="0" smtClean="0"/>
              <a:t>files between your local computer and files on your User drive.</a:t>
            </a:r>
          </a:p>
          <a:p>
            <a:r>
              <a:rPr lang="en-US" dirty="0" smtClean="0"/>
              <a:t>Allows </a:t>
            </a:r>
            <a:r>
              <a:rPr lang="en-US" dirty="0"/>
              <a:t>you to access copies of your </a:t>
            </a:r>
            <a:r>
              <a:rPr lang="en-US" dirty="0" smtClean="0"/>
              <a:t>files on the U drive </a:t>
            </a:r>
            <a:r>
              <a:rPr lang="en-US" dirty="0"/>
              <a:t>even when your computer isn't connected to the </a:t>
            </a:r>
            <a:r>
              <a:rPr lang="en-US" dirty="0" smtClean="0"/>
              <a:t>network.</a:t>
            </a:r>
          </a:p>
          <a:p>
            <a:r>
              <a:rPr lang="en-US" dirty="0" smtClean="0"/>
              <a:t>When your computer is back on the Cornell network, it will automatically sync any changes to the server so your files are always backed up.</a:t>
            </a:r>
            <a:endParaRPr lang="en-US" dirty="0"/>
          </a:p>
        </p:txBody>
      </p:sp>
      <p:sp>
        <p:nvSpPr>
          <p:cNvPr id="6" name="Text Placeholder 5"/>
          <p:cNvSpPr>
            <a:spLocks noGrp="1"/>
          </p:cNvSpPr>
          <p:nvPr>
            <p:ph type="body" sz="quarter" idx="13"/>
          </p:nvPr>
        </p:nvSpPr>
        <p:spPr/>
        <p:txBody>
          <a:bodyPr/>
          <a:lstStyle/>
          <a:p>
            <a:r>
              <a:rPr lang="en-US" dirty="0"/>
              <a:t>Back Up Your Data</a:t>
            </a:r>
          </a:p>
        </p:txBody>
      </p:sp>
      <p:pic>
        <p:nvPicPr>
          <p:cNvPr id="7" name="Picture 6">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8305800" y="6108578"/>
            <a:ext cx="590550" cy="590550"/>
          </a:xfrm>
          <a:prstGeom prst="rect">
            <a:avLst/>
          </a:prstGeom>
        </p:spPr>
      </p:pic>
      <p:pic>
        <p:nvPicPr>
          <p:cNvPr id="1026" name="Picture 2" descr="http://i.stack.imgur.com/0RTXy.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057400" y="99353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12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Sync</a:t>
            </a:r>
            <a:endParaRPr lang="en-US" dirty="0"/>
          </a:p>
        </p:txBody>
      </p:sp>
      <p:sp>
        <p:nvSpPr>
          <p:cNvPr id="3" name="Content Placeholder 2"/>
          <p:cNvSpPr>
            <a:spLocks noGrp="1"/>
          </p:cNvSpPr>
          <p:nvPr>
            <p:ph idx="1"/>
          </p:nvPr>
        </p:nvSpPr>
        <p:spPr/>
        <p:txBody>
          <a:bodyPr/>
          <a:lstStyle/>
          <a:p>
            <a:r>
              <a:rPr lang="en-US" dirty="0" smtClean="0"/>
              <a:t>To view status or to initiate a manual Sync, click on the Sync icon in the notification area in the lower right of your screen next to the clock.</a:t>
            </a:r>
            <a:endParaRPr lang="en-US" dirty="0"/>
          </a:p>
        </p:txBody>
      </p:sp>
      <p:sp>
        <p:nvSpPr>
          <p:cNvPr id="4" name="Text Placeholder 3"/>
          <p:cNvSpPr>
            <a:spLocks noGrp="1"/>
          </p:cNvSpPr>
          <p:nvPr>
            <p:ph type="body" sz="quarter" idx="13"/>
          </p:nvPr>
        </p:nvSpPr>
        <p:spPr/>
        <p:txBody>
          <a:bodyPr/>
          <a:lstStyle/>
          <a:p>
            <a:r>
              <a:rPr lang="en-US" dirty="0"/>
              <a:t>Back Up Your Data</a:t>
            </a:r>
          </a:p>
        </p:txBody>
      </p:sp>
      <p:pic>
        <p:nvPicPr>
          <p:cNvPr id="2050" name="Picture 2" descr="http://h20566.www2.hp.com/portal/site/hpsc/template.BINARYPORTLET/public/psi/mostViewedDisplay/resource.process/?javax.portlet.sync=9644145cfd7a4c550a4042e632a15c01&amp;javax.portlet.tpst=efb5c0793523e51970c8fa22b053ce01_ws_BI&amp;javax.portlet.prp_efb5c0793523e51970c8fa22b053ce01=wsrp-navigationalState%3DdocId%253Demr_na-c01857634-1%257CdocLocale%253Den_US&amp;javax.portlet.rst_efb5c0793523e51970c8fa22b053ce01=wsrp-url%3Dhttp%253A%252F%252F16.197.209.193%253A50002%252Fsp4tssearch%252FimageServlet%253FDOCID%253Demr_na-c01857634-1%252Fc01973407.gif%26wsrp-navigationalState%3DdocId%253Demr_na-c01857634-1%257CdocLocale%253Den_US%26wsrp-requiresRewrite%3Dfalse&amp;javax.portlet.begCacheTok=com.vignette.cachetoken&amp;javax.portlet.endCacheTok=com.vignette.cachetoken"/>
          <p:cNvPicPr>
            <a:picLocks noChangeAspect="1" noChangeArrowheads="1"/>
          </p:cNvPicPr>
          <p:nvPr/>
        </p:nvPicPr>
        <p:blipFill rotWithShape="1">
          <a:blip r:embed="rId2">
            <a:extLst>
              <a:ext uri="{28A0092B-C50C-407E-A947-70E740481C1C}">
                <a14:useLocalDpi xmlns:a14="http://schemas.microsoft.com/office/drawing/2010/main" val="0"/>
              </a:ext>
            </a:extLst>
          </a:blip>
          <a:srcRect b="37297"/>
          <a:stretch/>
        </p:blipFill>
        <p:spPr bwMode="auto">
          <a:xfrm>
            <a:off x="1752600" y="3429000"/>
            <a:ext cx="7173308" cy="3200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stack.imgur.com/0RTXy.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156331" y="2756024"/>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9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Want </a:t>
            </a:r>
            <a:r>
              <a:rPr lang="en-US" dirty="0" smtClean="0"/>
              <a:t>Your </a:t>
            </a:r>
            <a:r>
              <a:rPr lang="en-US" dirty="0" smtClean="0"/>
              <a:t>Own </a:t>
            </a:r>
            <a:r>
              <a:rPr lang="en-US" dirty="0" smtClean="0"/>
              <a:t>Backup?</a:t>
            </a:r>
            <a:endParaRPr lang="en-US" dirty="0"/>
          </a:p>
        </p:txBody>
      </p:sp>
      <p:sp>
        <p:nvSpPr>
          <p:cNvPr id="6" name="Content Placeholder 5"/>
          <p:cNvSpPr>
            <a:spLocks noGrp="1"/>
          </p:cNvSpPr>
          <p:nvPr>
            <p:ph idx="1"/>
          </p:nvPr>
        </p:nvSpPr>
        <p:spPr>
          <a:xfrm>
            <a:off x="457200" y="1828800"/>
            <a:ext cx="8229600" cy="5029200"/>
          </a:xfrm>
        </p:spPr>
        <p:txBody>
          <a:bodyPr/>
          <a:lstStyle/>
          <a:p>
            <a:r>
              <a:rPr lang="en-US" dirty="0" smtClean="0"/>
              <a:t>On-Site Backup Options</a:t>
            </a:r>
          </a:p>
          <a:p>
            <a:pPr lvl="1"/>
            <a:r>
              <a:rPr lang="en-US" dirty="0" smtClean="0"/>
              <a:t>Best Hardware Options: USB Drives, External Hard drives</a:t>
            </a:r>
          </a:p>
          <a:p>
            <a:pPr lvl="1"/>
            <a:r>
              <a:rPr lang="en-US" dirty="0" smtClean="0"/>
              <a:t>Free Backup Programs:</a:t>
            </a:r>
          </a:p>
          <a:p>
            <a:pPr lvl="2"/>
            <a:r>
              <a:rPr lang="en-US" dirty="0" smtClean="0"/>
              <a:t>Windows </a:t>
            </a:r>
            <a:r>
              <a:rPr lang="en-US" dirty="0"/>
              <a:t>Backup and </a:t>
            </a:r>
            <a:r>
              <a:rPr lang="en-US" dirty="0" smtClean="0"/>
              <a:t>Restore</a:t>
            </a:r>
          </a:p>
          <a:p>
            <a:pPr lvl="2"/>
            <a:r>
              <a:rPr lang="en-US" dirty="0" err="1" smtClean="0"/>
              <a:t>SyncBack</a:t>
            </a:r>
            <a:r>
              <a:rPr lang="en-US" dirty="0"/>
              <a:t/>
            </a:r>
            <a:br>
              <a:rPr lang="en-US" dirty="0"/>
            </a:br>
            <a:r>
              <a:rPr lang="en-US" sz="1600" dirty="0">
                <a:hlinkClick r:id="rId3"/>
              </a:rPr>
              <a:t>http://</a:t>
            </a:r>
            <a:r>
              <a:rPr lang="en-US" sz="1600" dirty="0" smtClean="0">
                <a:hlinkClick r:id="rId3"/>
              </a:rPr>
              <a:t>www.2brightsparks.com/download-syncbackfree.html</a:t>
            </a:r>
            <a:endParaRPr lang="en-US" dirty="0" smtClean="0"/>
          </a:p>
          <a:p>
            <a:r>
              <a:rPr lang="en-US" dirty="0" smtClean="0"/>
              <a:t>Off-Site Backup Options</a:t>
            </a:r>
          </a:p>
          <a:p>
            <a:pPr lvl="1"/>
            <a:r>
              <a:rPr lang="en-US" dirty="0" smtClean="0"/>
              <a:t>File Server</a:t>
            </a:r>
          </a:p>
          <a:p>
            <a:pPr lvl="1"/>
            <a:r>
              <a:rPr lang="en-US" dirty="0" smtClean="0"/>
              <a:t>Cornell Box</a:t>
            </a:r>
            <a:br>
              <a:rPr lang="en-US" dirty="0" smtClean="0"/>
            </a:br>
            <a:r>
              <a:rPr lang="en-US" sz="2000" dirty="0">
                <a:hlinkClick r:id="rId4"/>
              </a:rPr>
              <a:t>http://cornell.box.com</a:t>
            </a:r>
            <a:endParaRPr lang="en-US" sz="2000" dirty="0"/>
          </a:p>
          <a:p>
            <a:pPr lvl="1"/>
            <a:endParaRPr lang="en-US" dirty="0"/>
          </a:p>
        </p:txBody>
      </p:sp>
      <p:sp>
        <p:nvSpPr>
          <p:cNvPr id="2" name="Text Placeholder 1"/>
          <p:cNvSpPr>
            <a:spLocks noGrp="1"/>
          </p:cNvSpPr>
          <p:nvPr>
            <p:ph type="body" sz="quarter" idx="13"/>
          </p:nvPr>
        </p:nvSpPr>
        <p:spPr/>
        <p:txBody>
          <a:bodyPr/>
          <a:lstStyle/>
          <a:p>
            <a:r>
              <a:rPr lang="en-US" dirty="0"/>
              <a:t>Back Up Your Data</a:t>
            </a:r>
          </a:p>
        </p:txBody>
      </p:sp>
      <p:pic>
        <p:nvPicPr>
          <p:cNvPr id="1026" name="Picture 2" descr="http://the-gadgeteer.com/wp-content/uploads/2012/02/Box.com-1-500x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5187" y="4869688"/>
            <a:ext cx="2004399" cy="1643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operray.com/pictures/Play%20Video%20Icon1.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3124200"/>
            <a:ext cx="563563" cy="563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8"/>
          </p:cNvPr>
          <p:cNvPicPr>
            <a:picLocks noChangeAspect="1"/>
          </p:cNvPicPr>
          <p:nvPr/>
        </p:nvPicPr>
        <p:blipFill>
          <a:blip r:embed="rId9">
            <a:extLst>
              <a:ext uri="{BEBA8EAE-BF5A-486C-A8C5-ECC9F3942E4B}">
                <a14:imgProps xmlns:a14="http://schemas.microsoft.com/office/drawing/2010/main">
                  <a14:imgLayer r:embed="rId10">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6839563" y="3916363"/>
            <a:ext cx="590550" cy="590550"/>
          </a:xfrm>
          <a:prstGeom prst="rect">
            <a:avLst/>
          </a:prstGeom>
        </p:spPr>
      </p:pic>
      <p:pic>
        <p:nvPicPr>
          <p:cNvPr id="11" name="Picture 2" descr="http://www.cooperray.com/pictures/Play%20Video%20Icon1.gif">
            <a:hlinkClick r:id="rId1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3927983"/>
            <a:ext cx="563563" cy="56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13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USB Drives</a:t>
            </a:r>
            <a:endParaRPr lang="en-US" dirty="0"/>
          </a:p>
        </p:txBody>
      </p:sp>
      <p:sp>
        <p:nvSpPr>
          <p:cNvPr id="3" name="Content Placeholder 2"/>
          <p:cNvSpPr>
            <a:spLocks noGrp="1"/>
          </p:cNvSpPr>
          <p:nvPr>
            <p:ph idx="1"/>
          </p:nvPr>
        </p:nvSpPr>
        <p:spPr>
          <a:xfrm>
            <a:off x="457200" y="1828800"/>
            <a:ext cx="8229600" cy="4724400"/>
          </a:xfrm>
        </p:spPr>
        <p:txBody>
          <a:bodyPr/>
          <a:lstStyle/>
          <a:p>
            <a:pPr marL="0" indent="0">
              <a:buNone/>
            </a:pPr>
            <a:r>
              <a:rPr lang="en-US" sz="2400" dirty="0" smtClean="0"/>
              <a:t>Convenience and portability make thumb drives a </a:t>
            </a:r>
            <a:br>
              <a:rPr lang="en-US" sz="2400" dirty="0" smtClean="0"/>
            </a:br>
            <a:r>
              <a:rPr lang="en-US" sz="2400" dirty="0" smtClean="0"/>
              <a:t>security risk because they can be easily lost or stolen. </a:t>
            </a:r>
          </a:p>
          <a:p>
            <a:pPr marL="0" indent="0">
              <a:buNone/>
            </a:pPr>
            <a:r>
              <a:rPr lang="en-US" dirty="0" smtClean="0"/>
              <a:t>Here are some simple strategies to secure the drive:</a:t>
            </a:r>
          </a:p>
          <a:p>
            <a:pPr lvl="0"/>
            <a:r>
              <a:rPr lang="en-US" dirty="0" smtClean="0"/>
              <a:t>Physical Security</a:t>
            </a:r>
          </a:p>
          <a:p>
            <a:pPr lvl="1"/>
            <a:r>
              <a:rPr lang="en-US" dirty="0" smtClean="0"/>
              <a:t>The first line of security: Don't lose it. </a:t>
            </a:r>
          </a:p>
          <a:p>
            <a:r>
              <a:rPr lang="en-US" dirty="0"/>
              <a:t>Password Protect the Drive and/or Documents</a:t>
            </a:r>
          </a:p>
          <a:p>
            <a:pPr lvl="1"/>
            <a:r>
              <a:rPr lang="en-US" dirty="0" err="1"/>
              <a:t>Bitlocker</a:t>
            </a:r>
            <a:r>
              <a:rPr lang="en-US" dirty="0"/>
              <a:t> is free on Windows 7 Enterprise or </a:t>
            </a:r>
            <a:r>
              <a:rPr lang="en-US" dirty="0" smtClean="0"/>
              <a:t>Ultimate</a:t>
            </a:r>
          </a:p>
          <a:p>
            <a:pPr lvl="1"/>
            <a:r>
              <a:rPr lang="en-US" dirty="0" smtClean="0"/>
              <a:t>PGP available through Cornell </a:t>
            </a:r>
          </a:p>
          <a:p>
            <a:r>
              <a:rPr lang="en-US" dirty="0" smtClean="0"/>
              <a:t>Viruses and Malware</a:t>
            </a:r>
          </a:p>
          <a:p>
            <a:pPr lvl="1"/>
            <a:r>
              <a:rPr lang="en-US" dirty="0" smtClean="0"/>
              <a:t>Scan the drive for viruses and malware any time you've used it with a computer with which you are not familiar. </a:t>
            </a:r>
          </a:p>
        </p:txBody>
      </p:sp>
      <p:sp>
        <p:nvSpPr>
          <p:cNvPr id="6" name="Text Placeholder 5"/>
          <p:cNvSpPr>
            <a:spLocks noGrp="1"/>
          </p:cNvSpPr>
          <p:nvPr>
            <p:ph type="body" sz="quarter" idx="13"/>
          </p:nvPr>
        </p:nvSpPr>
        <p:spPr/>
        <p:txBody>
          <a:bodyPr/>
          <a:lstStyle/>
          <a:p>
            <a:r>
              <a:rPr lang="en-US" dirty="0" smtClean="0"/>
              <a:t>Back Up Your Data</a:t>
            </a:r>
            <a:endParaRPr lang="en-US" dirty="0"/>
          </a:p>
        </p:txBody>
      </p:sp>
      <p:pic>
        <p:nvPicPr>
          <p:cNvPr id="7" name="Picture 6">
            <a:hlinkClick r:id="rId3"/>
          </p:cNvPr>
          <p:cNvPicPr>
            <a:picLocks noChangeAspect="1"/>
          </p:cNvPicPr>
          <p:nvPr/>
        </p:nvPicPr>
        <p:blipFill>
          <a:blip r:embed="rId4">
            <a:extLst>
              <a:ext uri="{BEBA8EAE-BF5A-486C-A8C5-ECC9F3942E4B}">
                <a14:imgProps xmlns:a14="http://schemas.microsoft.com/office/drawing/2010/main">
                  <a14:imgLayer r:embed="rId5">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5029200" y="5029200"/>
            <a:ext cx="590550" cy="590550"/>
          </a:xfrm>
          <a:prstGeom prst="rect">
            <a:avLst/>
          </a:prstGeom>
        </p:spPr>
      </p:pic>
      <p:pic>
        <p:nvPicPr>
          <p:cNvPr id="8" name="Picture 7">
            <a:hlinkClick r:id="rId6"/>
          </p:cNvPr>
          <p:cNvPicPr>
            <a:picLocks noChangeAspect="1"/>
          </p:cNvPicPr>
          <p:nvPr/>
        </p:nvPicPr>
        <p:blipFill>
          <a:blip r:embed="rId4">
            <a:extLst>
              <a:ext uri="{BEBA8EAE-BF5A-486C-A8C5-ECC9F3942E4B}">
                <a14:imgProps xmlns:a14="http://schemas.microsoft.com/office/drawing/2010/main">
                  <a14:imgLayer r:embed="rId5">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802302" y="4567877"/>
            <a:ext cx="590550" cy="590550"/>
          </a:xfrm>
          <a:prstGeom prst="rect">
            <a:avLst/>
          </a:prstGeom>
        </p:spPr>
      </p:pic>
      <p:pic>
        <p:nvPicPr>
          <p:cNvPr id="9" name="Picture 2" descr="http://www.cooperray.com/pictures/Play%20Video%20Icon1.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4517" y="4191257"/>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10000" y1="30000" x2="10000" y2="1000"/>
                      </a14:backgroundRemoval>
                    </a14:imgEffect>
                  </a14:imgLayer>
                </a14:imgProps>
              </a:ext>
              <a:ext uri="{28A0092B-C50C-407E-A947-70E740481C1C}">
                <a14:useLocalDpi xmlns:a14="http://schemas.microsoft.com/office/drawing/2010/main" val="0"/>
              </a:ext>
            </a:extLst>
          </a:blip>
          <a:srcRect/>
          <a:stretch>
            <a:fillRect/>
          </a:stretch>
        </p:blipFill>
        <p:spPr bwMode="auto">
          <a:xfrm>
            <a:off x="7902291" y="990600"/>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hlinkClick r:id="rId11"/>
          </p:cNvPr>
          <p:cNvPicPr>
            <a:picLocks noChangeAspect="1"/>
          </p:cNvPicPr>
          <p:nvPr/>
        </p:nvPicPr>
        <p:blipFill>
          <a:blip r:embed="rId4">
            <a:extLst>
              <a:ext uri="{BEBA8EAE-BF5A-486C-A8C5-ECC9F3942E4B}">
                <a14:imgProps xmlns:a14="http://schemas.microsoft.com/office/drawing/2010/main">
                  <a14:imgLayer r:embed="rId5">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772400" y="1647825"/>
            <a:ext cx="590550" cy="590550"/>
          </a:xfrm>
          <a:prstGeom prst="rect">
            <a:avLst/>
          </a:prstGeom>
        </p:spPr>
      </p:pic>
      <p:sp>
        <p:nvSpPr>
          <p:cNvPr id="11" name="Rectangle 10"/>
          <p:cNvSpPr/>
          <p:nvPr/>
        </p:nvSpPr>
        <p:spPr>
          <a:xfrm>
            <a:off x="8334516" y="1933575"/>
            <a:ext cx="885683" cy="1015663"/>
          </a:xfrm>
          <a:prstGeom prst="rect">
            <a:avLst/>
          </a:prstGeom>
        </p:spPr>
        <p:txBody>
          <a:bodyPr wrap="square">
            <a:spAutoFit/>
          </a:bodyPr>
          <a:lstStyle/>
          <a:p>
            <a:r>
              <a:rPr lang="en-US" sz="1500" dirty="0" smtClean="0">
                <a:solidFill>
                  <a:srgbClr val="0405A3"/>
                </a:solidFill>
              </a:rPr>
              <a:t>Safely Remove Device Info</a:t>
            </a:r>
            <a:endParaRPr lang="en-US" sz="1500" dirty="0">
              <a:solidFill>
                <a:srgbClr val="0405A3"/>
              </a:solidFill>
            </a:endParaRPr>
          </a:p>
        </p:txBody>
      </p:sp>
    </p:spTree>
    <p:extLst>
      <p:ext uri="{BB962C8B-B14F-4D97-AF65-F5344CB8AC3E}">
        <p14:creationId xmlns:p14="http://schemas.microsoft.com/office/powerpoint/2010/main" val="2268725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Viruses, Worms, Malware.. Oh My</a:t>
            </a:r>
            <a:r>
              <a:rPr lang="en-US" dirty="0" smtClean="0"/>
              <a:t>!</a:t>
            </a:r>
            <a:endParaRPr lang="en-US" dirty="0"/>
          </a:p>
        </p:txBody>
      </p:sp>
      <p:sp>
        <p:nvSpPr>
          <p:cNvPr id="6" name="Text Placeholder 5"/>
          <p:cNvSpPr>
            <a:spLocks noGrp="1"/>
          </p:cNvSpPr>
          <p:nvPr>
            <p:ph type="body" idx="1"/>
          </p:nvPr>
        </p:nvSpPr>
        <p:spPr/>
        <p:txBody>
          <a:bodyPr/>
          <a:lstStyle/>
          <a:p>
            <a:endParaRPr lang="en-US"/>
          </a:p>
        </p:txBody>
      </p:sp>
      <p:pic>
        <p:nvPicPr>
          <p:cNvPr id="1026" name="Picture 2" descr="http://www3.pcmag.com/media/images/317665-computer-malwar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8667" y1="5645" x2="65111" y2="18548"/>
                        <a14:foregroundMark x1="60000" y1="4032" x2="66444" y2="3226"/>
                      </a14:backgroundRemoval>
                    </a14:imgEffect>
                  </a14:imgLayer>
                </a14:imgProps>
              </a:ext>
              <a:ext uri="{28A0092B-C50C-407E-A947-70E740481C1C}">
                <a14:useLocalDpi xmlns:a14="http://schemas.microsoft.com/office/drawing/2010/main" val="0"/>
              </a:ext>
            </a:extLst>
          </a:blip>
          <a:srcRect/>
          <a:stretch>
            <a:fillRect/>
          </a:stretch>
        </p:blipFill>
        <p:spPr bwMode="auto">
          <a:xfrm>
            <a:off x="3886200" y="304800"/>
            <a:ext cx="4667250" cy="385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86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lstStyle/>
          <a:p>
            <a:r>
              <a:rPr lang="en-US" dirty="0" smtClean="0"/>
              <a:t>Potential Signs That Your Computer </a:t>
            </a:r>
            <a:br>
              <a:rPr lang="en-US" dirty="0" smtClean="0"/>
            </a:br>
            <a:r>
              <a:rPr lang="en-US" dirty="0" smtClean="0"/>
              <a:t>May Be Infected</a:t>
            </a:r>
            <a:endParaRPr lang="en-US" dirty="0"/>
          </a:p>
        </p:txBody>
      </p:sp>
      <p:sp>
        <p:nvSpPr>
          <p:cNvPr id="3" name="Content Placeholder 2"/>
          <p:cNvSpPr>
            <a:spLocks noGrp="1"/>
          </p:cNvSpPr>
          <p:nvPr>
            <p:ph idx="1"/>
          </p:nvPr>
        </p:nvSpPr>
        <p:spPr>
          <a:xfrm>
            <a:off x="457200" y="2286000"/>
            <a:ext cx="8229600" cy="3840163"/>
          </a:xfrm>
        </p:spPr>
        <p:txBody>
          <a:bodyPr/>
          <a:lstStyle/>
          <a:p>
            <a:pPr marL="0" indent="0">
              <a:spcBef>
                <a:spcPts val="600"/>
              </a:spcBef>
              <a:buNone/>
            </a:pPr>
            <a:r>
              <a:rPr lang="en-US" sz="2400" dirty="0" smtClean="0"/>
              <a:t>Sometimes, security issues aren’t recognized right away, because it’s difficult to tell the difference between your computer’s everyday quirks and things caused by a security problem. </a:t>
            </a:r>
          </a:p>
        </p:txBody>
      </p:sp>
      <p:sp>
        <p:nvSpPr>
          <p:cNvPr id="8" name="Text Placeholder 7"/>
          <p:cNvSpPr>
            <a:spLocks noGrp="1"/>
          </p:cNvSpPr>
          <p:nvPr>
            <p:ph type="body" sz="quarter" idx="13"/>
          </p:nvPr>
        </p:nvSpPr>
        <p:spPr>
          <a:xfrm>
            <a:off x="5334000" y="588169"/>
            <a:ext cx="3733800" cy="417513"/>
          </a:xfrm>
        </p:spPr>
        <p:txBody>
          <a:bodyPr/>
          <a:lstStyle/>
          <a:p>
            <a:r>
              <a:rPr lang="en-US" dirty="0"/>
              <a:t>Viruses, Worms, Malware.. Oh My!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33800"/>
            <a:ext cx="2619375" cy="2087940"/>
          </a:xfrm>
          <a:prstGeom prst="rect">
            <a:avLst/>
          </a:prstGeom>
        </p:spPr>
      </p:pic>
      <p:sp>
        <p:nvSpPr>
          <p:cNvPr id="5" name="Rectangle 4"/>
          <p:cNvSpPr/>
          <p:nvPr/>
        </p:nvSpPr>
        <p:spPr>
          <a:xfrm>
            <a:off x="3124200" y="3581400"/>
            <a:ext cx="5439410" cy="3139321"/>
          </a:xfrm>
          <a:prstGeom prst="rect">
            <a:avLst/>
          </a:prstGeom>
        </p:spPr>
        <p:txBody>
          <a:bodyPr wrap="square">
            <a:spAutoFit/>
          </a:bodyPr>
          <a:lstStyle/>
          <a:p>
            <a:pPr marL="285750" indent="-285750">
              <a:buFont typeface="Arial" panose="020B0604020202020204" pitchFamily="34" charset="0"/>
              <a:buChar char="•"/>
            </a:pPr>
            <a:r>
              <a:rPr lang="en-US" sz="2200" dirty="0" smtClean="0"/>
              <a:t>Your </a:t>
            </a:r>
            <a:r>
              <a:rPr lang="en-US" sz="2200" dirty="0"/>
              <a:t>antivirus software, anti-spyware software, or personal firewall reports a problem.</a:t>
            </a:r>
          </a:p>
          <a:p>
            <a:pPr marL="285750" indent="-285750">
              <a:buFont typeface="Arial" panose="020B0604020202020204" pitchFamily="34" charset="0"/>
              <a:buChar char="•"/>
            </a:pPr>
            <a:r>
              <a:rPr lang="en-US" sz="2200" dirty="0" smtClean="0"/>
              <a:t>When </a:t>
            </a:r>
            <a:r>
              <a:rPr lang="en-US" sz="2200" dirty="0"/>
              <a:t>browsing the web, you see lots of popup windows, or your web browser takes you to different sites than expected.</a:t>
            </a:r>
          </a:p>
          <a:p>
            <a:pPr marL="285750" indent="-285750">
              <a:buFont typeface="Arial" panose="020B0604020202020204" pitchFamily="34" charset="0"/>
              <a:buChar char="•"/>
            </a:pPr>
            <a:r>
              <a:rPr lang="en-US" sz="2200" dirty="0" smtClean="0"/>
              <a:t>Your </a:t>
            </a:r>
            <a:r>
              <a:rPr lang="en-US" sz="2200" dirty="0"/>
              <a:t>computer seems slower than usual, crashes more often, or runs out of disk space unexpectedly.</a:t>
            </a:r>
          </a:p>
        </p:txBody>
      </p:sp>
      <p:pic>
        <p:nvPicPr>
          <p:cNvPr id="7" name="Picture 2" descr="http://www.cooperray.com/pictures/Play%20Video%20Icon1.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958721"/>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10462" y="5997642"/>
            <a:ext cx="1473432" cy="784830"/>
          </a:xfrm>
          <a:prstGeom prst="rect">
            <a:avLst/>
          </a:prstGeom>
        </p:spPr>
        <p:txBody>
          <a:bodyPr wrap="square">
            <a:spAutoFit/>
          </a:bodyPr>
          <a:lstStyle/>
          <a:p>
            <a:r>
              <a:rPr lang="en-US" sz="1500" dirty="0">
                <a:solidFill>
                  <a:srgbClr val="0405A3"/>
                </a:solidFill>
              </a:rPr>
              <a:t>looking for potential signs of an infection</a:t>
            </a:r>
          </a:p>
        </p:txBody>
      </p:sp>
    </p:spTree>
    <p:extLst>
      <p:ext uri="{BB962C8B-B14F-4D97-AF65-F5344CB8AC3E}">
        <p14:creationId xmlns:p14="http://schemas.microsoft.com/office/powerpoint/2010/main" val="216235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Computer Maintenance</a:t>
            </a:r>
            <a:endParaRPr lang="en-US" dirty="0"/>
          </a:p>
        </p:txBody>
      </p:sp>
      <p:sp>
        <p:nvSpPr>
          <p:cNvPr id="6" name="Text Placeholder 5"/>
          <p:cNvSpPr>
            <a:spLocks noGrp="1"/>
          </p:cNvSpPr>
          <p:nvPr>
            <p:ph type="body" idx="1"/>
          </p:nvPr>
        </p:nvSpPr>
        <p:spPr/>
        <p:txBody>
          <a:bodyPr/>
          <a:lstStyle/>
          <a:p>
            <a:endParaRPr lang="en-US" dirty="0"/>
          </a:p>
        </p:txBody>
      </p:sp>
      <p:pic>
        <p:nvPicPr>
          <p:cNvPr id="7" name="Picture 2" descr="http://www.freecomputermaintenance.com/wp-content/uploads/2011/10/disk-defra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1194" y1="11896" x2="77239" y2="22305"/>
                        <a14:foregroundMark x1="77239" y1="22305" x2="72761" y2="32342"/>
                        <a14:foregroundMark x1="73134" y1="32342" x2="71269" y2="32714"/>
                        <a14:foregroundMark x1="70896" y1="32714" x2="53731" y2="21190"/>
                        <a14:foregroundMark x1="54104" y1="20818" x2="60448" y2="11524"/>
                        <a14:foregroundMark x1="57836" y1="17844" x2="73881" y2="29368"/>
                        <a14:foregroundMark x1="60448" y1="13011" x2="76119" y2="23048"/>
                        <a14:foregroundMark x1="75000" y1="61710" x2="76866" y2="69517"/>
                        <a14:foregroundMark x1="51119" y1="57621" x2="51119" y2="51301"/>
                        <a14:foregroundMark x1="52239" y1="52045" x2="58955" y2="49071"/>
                        <a14:foregroundMark x1="58209" y1="49814" x2="73507" y2="51673"/>
                        <a14:foregroundMark x1="73507" y1="51673" x2="73881" y2="80669"/>
                        <a14:foregroundMark x1="73507" y1="80297" x2="66418" y2="84015"/>
                        <a14:foregroundMark x1="66418" y1="84015" x2="64179" y2="81784"/>
                        <a14:foregroundMark x1="64179" y1="81784" x2="63433" y2="72119"/>
                        <a14:foregroundMark x1="63433" y1="73606" x2="59701" y2="71375"/>
                        <a14:foregroundMark x1="59701" y1="71375" x2="59701" y2="58736"/>
                        <a14:foregroundMark x1="59328" y1="59480" x2="51493" y2="57249"/>
                        <a14:foregroundMark x1="53731" y1="55762" x2="64925" y2="60967"/>
                        <a14:foregroundMark x1="69403" y1="57249" x2="72388" y2="75836"/>
                        <a14:backgroundMark x1="70149" y1="85874" x2="70149" y2="85874"/>
                      </a14:backgroundRemoval>
                    </a14:imgEffect>
                  </a14:imgLayer>
                </a14:imgProps>
              </a:ext>
              <a:ext uri="{28A0092B-C50C-407E-A947-70E740481C1C}">
                <a14:useLocalDpi xmlns:a14="http://schemas.microsoft.com/office/drawing/2010/main" val="0"/>
              </a:ext>
            </a:extLst>
          </a:blip>
          <a:srcRect/>
          <a:stretch>
            <a:fillRect/>
          </a:stretch>
        </p:blipFill>
        <p:spPr bwMode="auto">
          <a:xfrm>
            <a:off x="6972300" y="3200400"/>
            <a:ext cx="2171700" cy="217980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miguellamy.com/wp-content/uploads/2014/03/20080527012145Windows_update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226" y="234950"/>
            <a:ext cx="3027149"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tune-up.com/fileadmin/images/services/whats_new/disc_cleaner_tuu2013_128x1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096376"/>
            <a:ext cx="2512845" cy="251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00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Caught A Virus… Now What?</a:t>
            </a:r>
            <a:endParaRPr lang="en-US" dirty="0"/>
          </a:p>
        </p:txBody>
      </p:sp>
      <p:sp>
        <p:nvSpPr>
          <p:cNvPr id="3" name="Content Placeholder 2"/>
          <p:cNvSpPr>
            <a:spLocks noGrp="1"/>
          </p:cNvSpPr>
          <p:nvPr>
            <p:ph idx="1"/>
          </p:nvPr>
        </p:nvSpPr>
        <p:spPr>
          <a:xfrm>
            <a:off x="457200" y="1828800"/>
            <a:ext cx="8229600" cy="4876800"/>
          </a:xfrm>
        </p:spPr>
        <p:txBody>
          <a:bodyPr/>
          <a:lstStyle/>
          <a:p>
            <a:r>
              <a:rPr lang="en-US" sz="2600" b="1" dirty="0" smtClean="0">
                <a:solidFill>
                  <a:srgbClr val="FF0000"/>
                </a:solidFill>
              </a:rPr>
              <a:t>Take your computer off the network </a:t>
            </a:r>
            <a:r>
              <a:rPr lang="en-US" sz="2600" b="1" dirty="0">
                <a:solidFill>
                  <a:srgbClr val="FF0000"/>
                </a:solidFill>
              </a:rPr>
              <a:t/>
            </a:r>
            <a:br>
              <a:rPr lang="en-US" sz="2600" b="1" dirty="0">
                <a:solidFill>
                  <a:srgbClr val="FF0000"/>
                </a:solidFill>
              </a:rPr>
            </a:br>
            <a:r>
              <a:rPr lang="en-US" sz="2600" b="1" dirty="0" smtClean="0">
                <a:solidFill>
                  <a:srgbClr val="FF0000"/>
                </a:solidFill>
              </a:rPr>
              <a:t>immediately (unplug and turn off wireless) </a:t>
            </a:r>
          </a:p>
          <a:p>
            <a:r>
              <a:rPr lang="en-US" sz="2600" dirty="0" smtClean="0"/>
              <a:t>Contact your local IT support person, or if he/she unavailable, contact Regional IT Coordinator (me!)</a:t>
            </a:r>
          </a:p>
          <a:p>
            <a:r>
              <a:rPr lang="en-US" sz="2600" dirty="0" smtClean="0"/>
              <a:t>If after hours, write down what infections/files were caught and then allow program to delete malicious files.</a:t>
            </a:r>
          </a:p>
          <a:p>
            <a:r>
              <a:rPr lang="en-US" sz="2600" dirty="0" smtClean="0"/>
              <a:t>Also, if no IT support around and you feel comfortable doing it:   Reboot your computer in safe mode, backup data to USB drive and rescan with </a:t>
            </a:r>
            <a:r>
              <a:rPr lang="en-US" sz="2600" dirty="0" err="1" smtClean="0"/>
              <a:t>MalwareBytes</a:t>
            </a:r>
            <a:endParaRPr lang="en-US" sz="2600" dirty="0" smtClean="0"/>
          </a:p>
          <a:p>
            <a:r>
              <a:rPr lang="en-US" b="1" dirty="0" smtClean="0"/>
              <a:t>Be aware that the safest solution for getting rid of malware completely is to reinstall Windows.</a:t>
            </a:r>
          </a:p>
          <a:p>
            <a:endParaRPr lang="en-US" dirty="0" smtClean="0"/>
          </a:p>
          <a:p>
            <a:endParaRPr lang="en-US" dirty="0"/>
          </a:p>
        </p:txBody>
      </p:sp>
      <p:sp>
        <p:nvSpPr>
          <p:cNvPr id="4" name="Text Placeholder 3"/>
          <p:cNvSpPr>
            <a:spLocks noGrp="1"/>
          </p:cNvSpPr>
          <p:nvPr>
            <p:ph type="body" sz="quarter" idx="13"/>
          </p:nvPr>
        </p:nvSpPr>
        <p:spPr>
          <a:xfrm>
            <a:off x="5257800" y="588169"/>
            <a:ext cx="3810000" cy="417513"/>
          </a:xfrm>
        </p:spPr>
        <p:txBody>
          <a:bodyPr/>
          <a:lstStyle/>
          <a:p>
            <a:r>
              <a:rPr lang="en-US" dirty="0"/>
              <a:t>Viruses, Worms, Malware.. Oh My!</a:t>
            </a:r>
          </a:p>
          <a:p>
            <a:endParaRPr lang="en-US" dirty="0"/>
          </a:p>
        </p:txBody>
      </p:sp>
      <p:pic>
        <p:nvPicPr>
          <p:cNvPr id="5" name="Picture 4">
            <a:hlinkClick r:id="rId3"/>
          </p:cNvPr>
          <p:cNvPicPr>
            <a:picLocks noChangeAspect="1"/>
          </p:cNvPicPr>
          <p:nvPr/>
        </p:nvPicPr>
        <p:blipFill>
          <a:blip r:embed="rId4">
            <a:extLst>
              <a:ext uri="{BEBA8EAE-BF5A-486C-A8C5-ECC9F3942E4B}">
                <a14:imgProps xmlns:a14="http://schemas.microsoft.com/office/drawing/2010/main">
                  <a14:imgLayer r:embed="rId5">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8282234" y="6115050"/>
            <a:ext cx="590550" cy="59055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83817" y1="17143" x2="83817" y2="17143"/>
                        <a14:foregroundMark x1="86307" y1="17143" x2="86307" y2="17143"/>
                        <a14:foregroundMark x1="88797" y1="20476" x2="88797" y2="20476"/>
                        <a14:foregroundMark x1="82573" y1="13810" x2="82573" y2="13810"/>
                      </a14:backgroundRemoval>
                    </a14:imgEffect>
                  </a14:imgLayer>
                </a14:imgProps>
              </a:ext>
            </a:extLst>
          </a:blip>
          <a:stretch>
            <a:fillRect/>
          </a:stretch>
        </p:blipFill>
        <p:spPr>
          <a:xfrm>
            <a:off x="6772275" y="895350"/>
            <a:ext cx="2295525" cy="2000250"/>
          </a:xfrm>
          <a:prstGeom prst="rect">
            <a:avLst/>
          </a:prstGeom>
        </p:spPr>
      </p:pic>
    </p:spTree>
    <p:extLst>
      <p:ext uri="{BB962C8B-B14F-4D97-AF65-F5344CB8AC3E}">
        <p14:creationId xmlns:p14="http://schemas.microsoft.com/office/powerpoint/2010/main" val="495534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 &amp; Training</a:t>
            </a:r>
            <a:endParaRPr lang="en-US" dirty="0"/>
          </a:p>
        </p:txBody>
      </p:sp>
      <p:sp>
        <p:nvSpPr>
          <p:cNvPr id="7" name="Text Placeholder 6"/>
          <p:cNvSpPr>
            <a:spLocks noGrp="1"/>
          </p:cNvSpPr>
          <p:nvPr>
            <p:ph type="body" idx="1"/>
          </p:nvPr>
        </p:nvSpPr>
        <p:spPr/>
        <p:txBody>
          <a:bodyPr/>
          <a:lstStyle/>
          <a:p>
            <a:endParaRPr lang="en-US"/>
          </a:p>
        </p:txBody>
      </p:sp>
      <p:pic>
        <p:nvPicPr>
          <p:cNvPr id="8198" name="Picture 6" descr="http://unicogroup.com/wp-content/uploads/bigstock-Online-Learning-Or-Education-C-33656999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5819616" cy="320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2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Software Available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256453"/>
              </p:ext>
            </p:extLst>
          </p:nvPr>
        </p:nvGraphicFramePr>
        <p:xfrm>
          <a:off x="457200" y="1938020"/>
          <a:ext cx="8229600" cy="4602480"/>
        </p:xfrm>
        <a:graphic>
          <a:graphicData uri="http://schemas.openxmlformats.org/drawingml/2006/table">
            <a:tbl>
              <a:tblPr firstRow="1" bandRow="1">
                <a:tableStyleId>{5C22544A-7EE6-4342-B048-85BDC9FD1C3A}</a:tableStyleId>
              </a:tblPr>
              <a:tblGrid>
                <a:gridCol w="2743200"/>
                <a:gridCol w="1981200"/>
                <a:gridCol w="3505200"/>
              </a:tblGrid>
              <a:tr h="546100">
                <a:tc>
                  <a:txBody>
                    <a:bodyPr/>
                    <a:lstStyle/>
                    <a:p>
                      <a:endParaRPr lang="en-US" dirty="0"/>
                    </a:p>
                  </a:txBody>
                  <a:tcPr/>
                </a:tc>
                <a:tc>
                  <a:txBody>
                    <a:bodyPr/>
                    <a:lstStyle/>
                    <a:p>
                      <a:pPr algn="ctr"/>
                      <a:r>
                        <a:rPr lang="en-US" dirty="0" smtClean="0"/>
                        <a:t>Cornell-Owned</a:t>
                      </a:r>
                      <a:r>
                        <a:rPr lang="en-US" baseline="0" dirty="0" smtClean="0"/>
                        <a:t> Computer</a:t>
                      </a:r>
                      <a:endParaRPr lang="en-US" dirty="0"/>
                    </a:p>
                  </a:txBody>
                  <a:tcPr/>
                </a:tc>
                <a:tc>
                  <a:txBody>
                    <a:bodyPr/>
                    <a:lstStyle/>
                    <a:p>
                      <a:pPr algn="ctr"/>
                      <a:r>
                        <a:rPr lang="en-US" dirty="0" smtClean="0"/>
                        <a:t>Personal Use</a:t>
                      </a:r>
                      <a:endParaRPr lang="en-US" dirty="0"/>
                    </a:p>
                  </a:txBody>
                  <a:tcPr/>
                </a:tc>
              </a:tr>
              <a:tr h="1036320">
                <a:tc>
                  <a:txBody>
                    <a:bodyPr/>
                    <a:lstStyle/>
                    <a:p>
                      <a:r>
                        <a:rPr lang="en-US" dirty="0" smtClean="0"/>
                        <a:t>Microsoft</a:t>
                      </a:r>
                      <a:r>
                        <a:rPr lang="en-US" baseline="0" dirty="0" smtClean="0"/>
                        <a:t> Office</a:t>
                      </a:r>
                      <a:endParaRPr lang="en-US" dirty="0"/>
                    </a:p>
                  </a:txBody>
                  <a:tcPr/>
                </a:tc>
                <a:tc>
                  <a:txBody>
                    <a:bodyPr/>
                    <a:lstStyle/>
                    <a:p>
                      <a:r>
                        <a:rPr lang="en-US" dirty="0" smtClean="0"/>
                        <a:t>Free!</a:t>
                      </a:r>
                      <a:br>
                        <a:rPr lang="en-US" dirty="0" smtClean="0"/>
                      </a:br>
                      <a:r>
                        <a:rPr lang="en-US" sz="1200" dirty="0" smtClean="0">
                          <a:hlinkClick r:id="rId3"/>
                        </a:rPr>
                        <a:t>http://www.it.cornell.edu/services/software_licensing/available/ms_office.cfm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http://www.it.cornell.edu/services/software_licensing/available/ms_office.cfm#ms_hup</a:t>
                      </a:r>
                      <a:endParaRPr lang="en-US" sz="1400" dirty="0" smtClean="0"/>
                    </a:p>
                    <a:p>
                      <a:r>
                        <a:rPr lang="en-US" dirty="0" smtClean="0"/>
                        <a:t>$9.95</a:t>
                      </a:r>
                      <a:br>
                        <a:rPr lang="en-US" dirty="0" smtClean="0"/>
                      </a:br>
                      <a:r>
                        <a:rPr lang="en-US" sz="1600" i="1" dirty="0" smtClean="0"/>
                        <a:t>1 license per staff person</a:t>
                      </a:r>
                      <a:endParaRPr lang="en-US" sz="1600" i="1" dirty="0"/>
                    </a:p>
                  </a:txBody>
                  <a:tcPr/>
                </a:tc>
              </a:tr>
              <a:tr h="546100">
                <a:tc>
                  <a:txBody>
                    <a:bodyPr/>
                    <a:lstStyle/>
                    <a:p>
                      <a:r>
                        <a:rPr lang="en-US" dirty="0" smtClean="0"/>
                        <a:t>Symantec Anti-virus</a:t>
                      </a:r>
                      <a:endParaRPr lang="en-US" dirty="0"/>
                    </a:p>
                  </a:txBody>
                  <a:tcPr/>
                </a:tc>
                <a:tc>
                  <a:txBody>
                    <a:bodyPr/>
                    <a:lstStyle/>
                    <a:p>
                      <a:r>
                        <a:rPr lang="en-US" dirty="0" smtClean="0"/>
                        <a:t>Free!</a:t>
                      </a:r>
                      <a:br>
                        <a:rPr lang="en-US" dirty="0" smtClean="0"/>
                      </a:br>
                      <a:r>
                        <a:rPr lang="en-US" sz="1200" dirty="0" smtClean="0">
                          <a:hlinkClick r:id="rId5"/>
                        </a:rPr>
                        <a:t>http://www.it.cornell.edu/services/antivirus/howto</a:t>
                      </a:r>
                      <a:endParaRPr lang="en-US" sz="1200" dirty="0"/>
                    </a:p>
                  </a:txBody>
                  <a:tcPr/>
                </a:tc>
                <a:tc>
                  <a:txBody>
                    <a:bodyPr/>
                    <a:lstStyle/>
                    <a:p>
                      <a:r>
                        <a:rPr lang="en-US" dirty="0" smtClean="0"/>
                        <a:t>Free!</a:t>
                      </a:r>
                      <a:endParaRPr lang="en-US" dirty="0"/>
                    </a:p>
                  </a:txBody>
                  <a:tcPr/>
                </a:tc>
              </a:tr>
              <a:tr h="683260">
                <a:tc>
                  <a:txBody>
                    <a:bodyPr/>
                    <a:lstStyle/>
                    <a:p>
                      <a:r>
                        <a:rPr lang="en-US" dirty="0" smtClean="0"/>
                        <a:t>Identity Finder/Sweeper</a:t>
                      </a:r>
                      <a:endParaRPr lang="en-US" dirty="0"/>
                    </a:p>
                  </a:txBody>
                  <a:tcPr/>
                </a:tc>
                <a:tc>
                  <a:txBody>
                    <a:bodyPr/>
                    <a:lstStyle/>
                    <a:p>
                      <a:r>
                        <a:rPr lang="en-US" dirty="0" smtClean="0"/>
                        <a:t>Free!</a:t>
                      </a:r>
                      <a:br>
                        <a:rPr lang="en-US" dirty="0" smtClean="0"/>
                      </a:br>
                      <a:r>
                        <a:rPr lang="en-US" sz="1200" dirty="0" smtClean="0">
                          <a:hlinkClick r:id="rId6"/>
                        </a:rPr>
                        <a:t>http://www.it.cornell.edu/services/idfinder/</a:t>
                      </a:r>
                      <a:endParaRPr lang="en-US" sz="1200" dirty="0"/>
                    </a:p>
                  </a:txBody>
                  <a:tcPr/>
                </a:tc>
                <a:tc>
                  <a:txBody>
                    <a:bodyPr/>
                    <a:lstStyle/>
                    <a:p>
                      <a:r>
                        <a:rPr lang="en-US" sz="1400" dirty="0" smtClean="0">
                          <a:hlinkClick r:id="rId7"/>
                        </a:rPr>
                        <a:t>http://www.identitysweeper.com/Products</a:t>
                      </a:r>
                      <a:endParaRPr lang="en-US" sz="1400" dirty="0" smtClean="0"/>
                    </a:p>
                    <a:p>
                      <a:r>
                        <a:rPr lang="en-US" sz="1600" dirty="0" smtClean="0"/>
                        <a:t>Limited Free Version Available</a:t>
                      </a:r>
                      <a:r>
                        <a:rPr lang="en-US" sz="1200" dirty="0" smtClean="0"/>
                        <a:t/>
                      </a:r>
                      <a:br>
                        <a:rPr lang="en-US" sz="1200" dirty="0" smtClean="0"/>
                      </a:br>
                      <a:r>
                        <a:rPr lang="en-US" sz="1400" dirty="0" smtClean="0"/>
                        <a:t>$39.95 Identity Sweeper Pro</a:t>
                      </a:r>
                      <a:endParaRPr lang="en-US" sz="1200" dirty="0"/>
                    </a:p>
                  </a:txBody>
                  <a:tcPr/>
                </a:tc>
              </a:tr>
              <a:tr h="546100">
                <a:tc>
                  <a:txBody>
                    <a:bodyPr/>
                    <a:lstStyle/>
                    <a:p>
                      <a:r>
                        <a:rPr lang="en-US" dirty="0" smtClean="0"/>
                        <a:t>Adobe Acrobat Professional</a:t>
                      </a:r>
                      <a:endParaRPr lang="en-US" dirty="0"/>
                    </a:p>
                  </a:txBody>
                  <a:tcPr/>
                </a:tc>
                <a:tc>
                  <a:txBody>
                    <a:bodyPr/>
                    <a:lstStyle/>
                    <a:p>
                      <a:r>
                        <a:rPr lang="en-US" dirty="0" smtClean="0"/>
                        <a:t>$66.84</a:t>
                      </a:r>
                      <a:endParaRPr lang="en-US" dirty="0"/>
                    </a:p>
                  </a:txBody>
                  <a:tcPr/>
                </a:tc>
                <a:tc>
                  <a:txBody>
                    <a:bodyPr/>
                    <a:lstStyle/>
                    <a:p>
                      <a:r>
                        <a:rPr lang="en-US" sz="1400" dirty="0" smtClean="0">
                          <a:hlinkClick r:id="rId8"/>
                        </a:rPr>
                        <a:t>http://store.cornell.edu/c-565-adobe.aspx</a:t>
                      </a:r>
                      <a:r>
                        <a:rPr lang="en-US" dirty="0" smtClean="0"/>
                        <a:t/>
                      </a:r>
                      <a:br>
                        <a:rPr lang="en-US" dirty="0" smtClean="0"/>
                      </a:br>
                      <a:r>
                        <a:rPr lang="en-US" dirty="0" smtClean="0"/>
                        <a:t>$119</a:t>
                      </a:r>
                      <a:endParaRPr lang="en-US" dirty="0"/>
                    </a:p>
                  </a:txBody>
                  <a:tcPr/>
                </a:tc>
              </a:tr>
              <a:tr h="734060">
                <a:tc>
                  <a:txBody>
                    <a:bodyPr/>
                    <a:lstStyle/>
                    <a:p>
                      <a:r>
                        <a:rPr lang="en-US" dirty="0" smtClean="0"/>
                        <a:t>Adobe</a:t>
                      </a:r>
                      <a:r>
                        <a:rPr lang="en-US" baseline="0" dirty="0" smtClean="0"/>
                        <a:t> CS6 Design &amp; Web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$312.77</a:t>
                      </a:r>
                      <a:br>
                        <a:rPr lang="en-US" dirty="0" smtClean="0"/>
                      </a:br>
                      <a:r>
                        <a:rPr lang="en-US" sz="1400" i="1" baseline="0" dirty="0" smtClean="0"/>
                        <a:t>Premium Version</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hlinkClick r:id="rId8"/>
                        </a:rPr>
                        <a:t>http://store.cornell.edu/c-565-adobe.aspx</a:t>
                      </a:r>
                      <a:endParaRPr lang="en-US"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br>
                        <a:rPr lang="en-US" dirty="0" smtClean="0"/>
                      </a:br>
                      <a:r>
                        <a:rPr lang="en-US" sz="1400" i="1" kern="1200" baseline="0" dirty="0" smtClean="0">
                          <a:solidFill>
                            <a:schemeClr val="dk1"/>
                          </a:solidFill>
                          <a:latin typeface="+mn-lt"/>
                          <a:ea typeface="+mn-ea"/>
                          <a:cs typeface="+mn-cs"/>
                        </a:rPr>
                        <a:t>Standard Version</a:t>
                      </a:r>
                      <a:endParaRPr lang="en-US" dirty="0"/>
                    </a:p>
                  </a:txBody>
                  <a:tcPr/>
                </a:tc>
              </a:tr>
            </a:tbl>
          </a:graphicData>
        </a:graphic>
      </p:graphicFrame>
      <p:sp>
        <p:nvSpPr>
          <p:cNvPr id="8" name="Text Placeholder 7"/>
          <p:cNvSpPr>
            <a:spLocks noGrp="1"/>
          </p:cNvSpPr>
          <p:nvPr>
            <p:ph type="body" sz="quarter" idx="13"/>
          </p:nvPr>
        </p:nvSpPr>
        <p:spPr/>
        <p:txBody>
          <a:bodyPr/>
          <a:lstStyle/>
          <a:p>
            <a:r>
              <a:rPr lang="en-US" dirty="0" smtClean="0"/>
              <a:t>Resources</a:t>
            </a:r>
            <a:endParaRPr lang="en-US" dirty="0"/>
          </a:p>
        </p:txBody>
      </p:sp>
      <p:sp>
        <p:nvSpPr>
          <p:cNvPr id="9" name="Text Placeholder 8"/>
          <p:cNvSpPr>
            <a:spLocks noGrp="1"/>
          </p:cNvSpPr>
          <p:nvPr>
            <p:ph type="body" sz="quarter" idx="14"/>
          </p:nvPr>
        </p:nvSpPr>
        <p:spPr/>
        <p:txBody>
          <a:bodyPr/>
          <a:lstStyle/>
          <a:p>
            <a:r>
              <a:rPr lang="en-US" sz="1700" dirty="0" smtClean="0"/>
              <a:t>Full Listing </a:t>
            </a:r>
            <a:r>
              <a:rPr lang="en-US" sz="1700" dirty="0"/>
              <a:t>of </a:t>
            </a:r>
            <a:r>
              <a:rPr lang="en-US" sz="1700" dirty="0" smtClean="0"/>
              <a:t>Software: </a:t>
            </a:r>
            <a:r>
              <a:rPr lang="en-US" sz="1700" dirty="0" smtClean="0">
                <a:hlinkClick r:id="rId9"/>
              </a:rPr>
              <a:t>http</a:t>
            </a:r>
            <a:r>
              <a:rPr lang="en-US" sz="1700" dirty="0">
                <a:hlinkClick r:id="rId9"/>
              </a:rPr>
              <a:t>://www.it.cornell.edu/services/software_licensing/available/</a:t>
            </a:r>
            <a:endParaRPr lang="en-US" sz="1700" dirty="0"/>
          </a:p>
        </p:txBody>
      </p:sp>
    </p:spTree>
    <p:extLst>
      <p:ext uri="{BB962C8B-B14F-4D97-AF65-F5344CB8AC3E}">
        <p14:creationId xmlns:p14="http://schemas.microsoft.com/office/powerpoint/2010/main" val="2480843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Group Accounts</a:t>
            </a:r>
            <a:endParaRPr lang="en-US" dirty="0"/>
          </a:p>
        </p:txBody>
      </p:sp>
      <p:sp>
        <p:nvSpPr>
          <p:cNvPr id="3" name="Content Placeholder 2"/>
          <p:cNvSpPr>
            <a:spLocks noGrp="1"/>
          </p:cNvSpPr>
          <p:nvPr>
            <p:ph idx="1"/>
          </p:nvPr>
        </p:nvSpPr>
        <p:spPr>
          <a:xfrm>
            <a:off x="457200" y="2057400"/>
            <a:ext cx="8229600" cy="4572000"/>
          </a:xfrm>
        </p:spPr>
        <p:txBody>
          <a:bodyPr/>
          <a:lstStyle/>
          <a:p>
            <a:r>
              <a:rPr lang="en-US" dirty="0"/>
              <a:t>A resource account can be a group e-mail address or an object that represents a room or a piece of equipment.  The resource can be "invited" to meetings just like people can be invited.   </a:t>
            </a:r>
          </a:p>
          <a:p>
            <a:r>
              <a:rPr lang="en-US" b="1" dirty="0" smtClean="0"/>
              <a:t>How </a:t>
            </a:r>
            <a:r>
              <a:rPr lang="en-US" b="1" dirty="0"/>
              <a:t>To Add A </a:t>
            </a:r>
            <a:r>
              <a:rPr lang="en-US" b="1" dirty="0" smtClean="0"/>
              <a:t>Group E-mail to </a:t>
            </a:r>
            <a:r>
              <a:rPr lang="en-US" b="1" dirty="0"/>
              <a:t>Your Outlook</a:t>
            </a:r>
            <a:endParaRPr lang="en-US" dirty="0"/>
          </a:p>
          <a:p>
            <a:pPr lvl="1"/>
            <a:r>
              <a:rPr lang="en-US" u="sng" dirty="0">
                <a:hlinkClick r:id="rId3"/>
              </a:rPr>
              <a:t>http://www.it.cornell.edu/services/resource-accounts/howto/config-outlook-2010.cfm</a:t>
            </a:r>
            <a:r>
              <a:rPr lang="en-US" dirty="0"/>
              <a:t> </a:t>
            </a:r>
          </a:p>
          <a:p>
            <a:r>
              <a:rPr lang="en-US" dirty="0"/>
              <a:t> </a:t>
            </a:r>
            <a:r>
              <a:rPr lang="en-US" dirty="0" smtClean="0"/>
              <a:t>Current Chautauqua County EGAs:</a:t>
            </a:r>
          </a:p>
          <a:p>
            <a:pPr marL="457200" lvl="1" indent="0">
              <a:buNone/>
            </a:pPr>
            <a:endParaRPr lang="en-US" dirty="0" smtClean="0"/>
          </a:p>
          <a:p>
            <a:endParaRPr lang="en-US" dirty="0"/>
          </a:p>
          <a:p>
            <a:endParaRPr lang="en-US" dirty="0"/>
          </a:p>
          <a:p>
            <a:endParaRPr lang="en-US" dirty="0"/>
          </a:p>
        </p:txBody>
      </p:sp>
      <p:sp>
        <p:nvSpPr>
          <p:cNvPr id="4" name="Text Placeholder 3"/>
          <p:cNvSpPr>
            <a:spLocks noGrp="1"/>
          </p:cNvSpPr>
          <p:nvPr>
            <p:ph type="body" sz="quarter" idx="13"/>
          </p:nvPr>
        </p:nvSpPr>
        <p:spPr/>
        <p:txBody>
          <a:bodyPr/>
          <a:lstStyle/>
          <a:p>
            <a:r>
              <a:rPr lang="en-US" dirty="0" smtClean="0"/>
              <a:t>Resources</a:t>
            </a:r>
            <a:endParaRPr lang="en-US" dirty="0"/>
          </a:p>
        </p:txBody>
      </p:sp>
      <p:sp>
        <p:nvSpPr>
          <p:cNvPr id="5" name="Text Placeholder 4"/>
          <p:cNvSpPr>
            <a:spLocks noGrp="1"/>
          </p:cNvSpPr>
          <p:nvPr>
            <p:ph type="body" sz="quarter" idx="14"/>
          </p:nvPr>
        </p:nvSpPr>
        <p:spPr/>
        <p:txBody>
          <a:bodyPr/>
          <a:lstStyle/>
          <a:p>
            <a:r>
              <a:rPr lang="en-US" dirty="0">
                <a:hlinkClick r:id="rId4" action="ppaction://hlinkfile"/>
              </a:rPr>
              <a:t>X:\IT\IT Resources\Exchange Resource Account</a:t>
            </a:r>
            <a:endParaRPr lang="en-US" dirty="0"/>
          </a:p>
        </p:txBody>
      </p:sp>
      <p:sp>
        <p:nvSpPr>
          <p:cNvPr id="6" name="Rectangle 5"/>
          <p:cNvSpPr/>
          <p:nvPr/>
        </p:nvSpPr>
        <p:spPr>
          <a:xfrm>
            <a:off x="914400" y="5693563"/>
            <a:ext cx="4572000" cy="830997"/>
          </a:xfrm>
          <a:prstGeom prst="rect">
            <a:avLst/>
          </a:prstGeom>
        </p:spPr>
        <p:txBody>
          <a:bodyPr>
            <a:spAutoFit/>
          </a:bodyPr>
          <a:lstStyle/>
          <a:p>
            <a:pPr marL="0" lvl="1"/>
            <a:r>
              <a:rPr lang="en-US" sz="2400" dirty="0">
                <a:ea typeface="ＭＳ Ｐゴシック" pitchFamily="-112" charset="-128"/>
                <a:hlinkClick r:id="rId5"/>
              </a:rPr>
              <a:t>Chautauqua@cornell.edu</a:t>
            </a:r>
            <a:endParaRPr lang="en-US" sz="2400" dirty="0">
              <a:ea typeface="ＭＳ Ｐゴシック" pitchFamily="-112" charset="-128"/>
            </a:endParaRPr>
          </a:p>
          <a:p>
            <a:pPr marL="0" lvl="1"/>
            <a:r>
              <a:rPr lang="en-US" sz="2400" dirty="0" smtClean="0">
                <a:ea typeface="ＭＳ Ｐゴシック" pitchFamily="-112" charset="-128"/>
                <a:hlinkClick r:id="rId6"/>
              </a:rPr>
              <a:t>Chautauqua4H@cornell.edu</a:t>
            </a:r>
            <a:endParaRPr lang="en-US" sz="2400" dirty="0">
              <a:ea typeface="ＭＳ Ｐゴシック" pitchFamily="-112" charset="-128"/>
            </a:endParaRPr>
          </a:p>
        </p:txBody>
      </p:sp>
      <p:sp>
        <p:nvSpPr>
          <p:cNvPr id="7" name="Rectangle 6"/>
          <p:cNvSpPr/>
          <p:nvPr/>
        </p:nvSpPr>
        <p:spPr>
          <a:xfrm>
            <a:off x="4800600" y="5693563"/>
            <a:ext cx="4572000" cy="830997"/>
          </a:xfrm>
          <a:prstGeom prst="rect">
            <a:avLst/>
          </a:prstGeom>
        </p:spPr>
        <p:txBody>
          <a:bodyPr>
            <a:spAutoFit/>
          </a:bodyPr>
          <a:lstStyle/>
          <a:p>
            <a:r>
              <a:rPr lang="en-US" sz="2400" dirty="0">
                <a:ea typeface="ＭＳ Ｐゴシック" pitchFamily="-112" charset="-128"/>
                <a:hlinkClick r:id="rId7"/>
              </a:rPr>
              <a:t>ChautauquaMG@cornell.edu</a:t>
            </a:r>
            <a:endParaRPr lang="en-US" sz="2400" dirty="0">
              <a:ea typeface="ＭＳ Ｐゴシック" pitchFamily="-112" charset="-128"/>
            </a:endParaRPr>
          </a:p>
          <a:p>
            <a:r>
              <a:rPr lang="en-US" sz="2400" dirty="0">
                <a:ea typeface="ＭＳ Ｐゴシック" pitchFamily="-112" charset="-128"/>
                <a:hlinkClick r:id="rId8"/>
              </a:rPr>
              <a:t>ChautauquaWIC@cornell.edu</a:t>
            </a:r>
            <a:endParaRPr lang="en-US" sz="2400" dirty="0">
              <a:ea typeface="ＭＳ Ｐゴシック" pitchFamily="-112" charset="-128"/>
            </a:endParaRPr>
          </a:p>
        </p:txBody>
      </p:sp>
    </p:spTree>
    <p:extLst>
      <p:ext uri="{BB962C8B-B14F-4D97-AF65-F5344CB8AC3E}">
        <p14:creationId xmlns:p14="http://schemas.microsoft.com/office/powerpoint/2010/main" val="715336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Cornell’s Box</a:t>
            </a:r>
            <a:endParaRPr lang="en-US" dirty="0"/>
          </a:p>
        </p:txBody>
      </p:sp>
      <p:sp>
        <p:nvSpPr>
          <p:cNvPr id="3" name="Content Placeholder 2"/>
          <p:cNvSpPr>
            <a:spLocks noGrp="1"/>
          </p:cNvSpPr>
          <p:nvPr>
            <p:ph idx="1"/>
          </p:nvPr>
        </p:nvSpPr>
        <p:spPr/>
        <p:txBody>
          <a:bodyPr/>
          <a:lstStyle/>
          <a:p>
            <a:r>
              <a:rPr lang="en-US" dirty="0"/>
              <a:t>Your 50GB Cornell Box account is free, thanks to a campus-wide license</a:t>
            </a:r>
            <a:r>
              <a:rPr lang="en-US" dirty="0" smtClean="0"/>
              <a:t>.</a:t>
            </a:r>
          </a:p>
          <a:p>
            <a:r>
              <a:rPr lang="en-US" dirty="0"/>
              <a:t>Box allows you to share and collaborate on documents and other files online. With a Cornell Box account, you can invite both Cornell and non-Cornell people to collaborate with you</a:t>
            </a:r>
            <a:r>
              <a:rPr lang="en-US" dirty="0" smtClean="0"/>
              <a:t>.</a:t>
            </a:r>
          </a:p>
          <a:p>
            <a:r>
              <a:rPr lang="en-US" dirty="0"/>
              <a:t>Access content through all major browsers, and through mobile devices running </a:t>
            </a:r>
            <a:r>
              <a:rPr lang="en-US" dirty="0" err="1"/>
              <a:t>iOS</a:t>
            </a:r>
            <a:r>
              <a:rPr lang="en-US" dirty="0"/>
              <a:t>, Android, and Blackberry</a:t>
            </a:r>
          </a:p>
          <a:p>
            <a:endParaRPr lang="en-US" dirty="0"/>
          </a:p>
        </p:txBody>
      </p:sp>
      <p:sp>
        <p:nvSpPr>
          <p:cNvPr id="4" name="Text Placeholder 3"/>
          <p:cNvSpPr>
            <a:spLocks noGrp="1"/>
          </p:cNvSpPr>
          <p:nvPr>
            <p:ph type="body" sz="quarter" idx="13"/>
          </p:nvPr>
        </p:nvSpPr>
        <p:spPr/>
        <p:txBody>
          <a:bodyPr/>
          <a:lstStyle/>
          <a:p>
            <a:r>
              <a:rPr lang="en-US" dirty="0" smtClean="0"/>
              <a:t>Resources</a:t>
            </a:r>
            <a:endParaRPr lang="en-US" dirty="0"/>
          </a:p>
        </p:txBody>
      </p:sp>
      <p:sp>
        <p:nvSpPr>
          <p:cNvPr id="5" name="Text Placeholder 4"/>
          <p:cNvSpPr>
            <a:spLocks noGrp="1"/>
          </p:cNvSpPr>
          <p:nvPr>
            <p:ph type="body" sz="quarter" idx="14"/>
          </p:nvPr>
        </p:nvSpPr>
        <p:spPr/>
        <p:txBody>
          <a:bodyPr/>
          <a:lstStyle/>
          <a:p>
            <a:r>
              <a:rPr lang="en-US" dirty="0" smtClean="0">
                <a:hlinkClick r:id="rId3"/>
              </a:rPr>
              <a:t>http://cornell.box.com</a:t>
            </a:r>
            <a:r>
              <a:rPr lang="en-US" dirty="0" smtClean="0"/>
              <a:t> </a:t>
            </a:r>
          </a:p>
          <a:p>
            <a:endParaRPr lang="en-US" dirty="0"/>
          </a:p>
        </p:txBody>
      </p:sp>
      <p:pic>
        <p:nvPicPr>
          <p:cNvPr id="6" name="Picture 5">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8067155" y="1228725"/>
            <a:ext cx="590550" cy="590550"/>
          </a:xfrm>
          <a:prstGeom prst="rect">
            <a:avLst/>
          </a:prstGeom>
        </p:spPr>
      </p:pic>
    </p:spTree>
    <p:extLst>
      <p:ext uri="{BB962C8B-B14F-4D97-AF65-F5344CB8AC3E}">
        <p14:creationId xmlns:p14="http://schemas.microsoft.com/office/powerpoint/2010/main" val="3490007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Team Site</a:t>
            </a:r>
            <a:endParaRPr lang="en-US" dirty="0"/>
          </a:p>
        </p:txBody>
      </p:sp>
      <p:sp>
        <p:nvSpPr>
          <p:cNvPr id="3" name="Content Placeholder 2"/>
          <p:cNvSpPr>
            <a:spLocks noGrp="1"/>
          </p:cNvSpPr>
          <p:nvPr>
            <p:ph idx="1"/>
          </p:nvPr>
        </p:nvSpPr>
        <p:spPr>
          <a:xfrm>
            <a:off x="457200" y="2057400"/>
            <a:ext cx="8229600" cy="4800600"/>
          </a:xfrm>
        </p:spPr>
        <p:txBody>
          <a:bodyPr/>
          <a:lstStyle/>
          <a:p>
            <a:r>
              <a:rPr lang="en-US" dirty="0" smtClean="0"/>
              <a:t>Collaborative </a:t>
            </a:r>
            <a:r>
              <a:rPr lang="en-US" dirty="0"/>
              <a:t>workspace:  Share documents, calendars, discussions, and lists</a:t>
            </a:r>
          </a:p>
          <a:p>
            <a:r>
              <a:rPr lang="en-US" dirty="0" smtClean="0"/>
              <a:t>Accessible </a:t>
            </a:r>
            <a:r>
              <a:rPr lang="en-US" dirty="0"/>
              <a:t>only to authorized team members </a:t>
            </a:r>
            <a:r>
              <a:rPr lang="en-US" dirty="0" smtClean="0"/>
              <a:t/>
            </a:r>
            <a:br>
              <a:rPr lang="en-US" dirty="0" smtClean="0"/>
            </a:br>
            <a:r>
              <a:rPr lang="en-US" sz="2000" i="1" dirty="0" smtClean="0"/>
              <a:t>(</a:t>
            </a:r>
            <a:r>
              <a:rPr lang="en-US" sz="2000" i="1" dirty="0"/>
              <a:t>members listed on right hand side of team site)</a:t>
            </a:r>
            <a:endParaRPr lang="en-US" sz="2000" dirty="0"/>
          </a:p>
          <a:p>
            <a:r>
              <a:rPr lang="en-US" dirty="0" smtClean="0"/>
              <a:t>Accessible </a:t>
            </a:r>
            <a:r>
              <a:rPr lang="en-US" dirty="0"/>
              <a:t>via the web (Internet Explorer</a:t>
            </a:r>
            <a:r>
              <a:rPr lang="en-US" dirty="0" smtClean="0"/>
              <a:t>)</a:t>
            </a:r>
          </a:p>
          <a:p>
            <a:r>
              <a:rPr lang="en-US" dirty="0" smtClean="0"/>
              <a:t>Managed </a:t>
            </a:r>
            <a:r>
              <a:rPr lang="en-US" dirty="0"/>
              <a:t>by CCEIT </a:t>
            </a:r>
            <a:r>
              <a:rPr lang="en-US" dirty="0" smtClean="0"/>
              <a:t>(soon to be managed by CIT)</a:t>
            </a:r>
          </a:p>
          <a:p>
            <a:r>
              <a:rPr lang="en-US" dirty="0" smtClean="0"/>
              <a:t>Can set up a mapped network drive to the document library </a:t>
            </a:r>
            <a:r>
              <a:rPr lang="en-US" sz="2000" i="1" dirty="0" smtClean="0"/>
              <a:t>(which will allow you to access and upload documents without having to go through the web interface)</a:t>
            </a:r>
            <a:r>
              <a:rPr lang="en-US" sz="2000" i="1" dirty="0"/>
              <a:t> </a:t>
            </a:r>
            <a:endParaRPr lang="en-US" sz="2000" i="1" dirty="0" smtClean="0"/>
          </a:p>
          <a:p>
            <a:r>
              <a:rPr lang="en-US" sz="2400" dirty="0" smtClean="0"/>
              <a:t>Recorded </a:t>
            </a:r>
            <a:r>
              <a:rPr lang="en-US" sz="2400" dirty="0"/>
              <a:t>Webinar:  </a:t>
            </a:r>
            <a:r>
              <a:rPr lang="en-US" sz="2000" i="1" dirty="0">
                <a:hlinkClick r:id="rId3"/>
              </a:rPr>
              <a:t>https://</a:t>
            </a:r>
            <a:r>
              <a:rPr lang="en-US" sz="2000" i="1" dirty="0" smtClean="0">
                <a:hlinkClick r:id="rId3"/>
              </a:rPr>
              <a:t>www.youtube.com/watch?v=1LhX_5XsrXc</a:t>
            </a:r>
            <a:endParaRPr lang="en-US" sz="2000" i="1" dirty="0" smtClean="0"/>
          </a:p>
          <a:p>
            <a:endParaRPr lang="en-US" sz="2000" i="1" dirty="0"/>
          </a:p>
          <a:p>
            <a:endParaRPr lang="en-US" dirty="0"/>
          </a:p>
        </p:txBody>
      </p:sp>
      <p:sp>
        <p:nvSpPr>
          <p:cNvPr id="4" name="Text Placeholder 3"/>
          <p:cNvSpPr>
            <a:spLocks noGrp="1"/>
          </p:cNvSpPr>
          <p:nvPr>
            <p:ph type="body" sz="quarter" idx="13"/>
          </p:nvPr>
        </p:nvSpPr>
        <p:spPr/>
        <p:txBody>
          <a:bodyPr/>
          <a:lstStyle/>
          <a:p>
            <a:r>
              <a:rPr lang="en-US" dirty="0" smtClean="0"/>
              <a:t>Resources</a:t>
            </a:r>
            <a:endParaRPr lang="en-US" dirty="0"/>
          </a:p>
        </p:txBody>
      </p:sp>
      <p:sp>
        <p:nvSpPr>
          <p:cNvPr id="5" name="Text Placeholder 4"/>
          <p:cNvSpPr>
            <a:spLocks noGrp="1"/>
          </p:cNvSpPr>
          <p:nvPr>
            <p:ph type="body" sz="quarter" idx="14"/>
          </p:nvPr>
        </p:nvSpPr>
        <p:spPr/>
        <p:txBody>
          <a:bodyPr/>
          <a:lstStyle/>
          <a:p>
            <a:r>
              <a:rPr lang="en-US" dirty="0" smtClean="0">
                <a:hlinkClick r:id="rId4"/>
              </a:rPr>
              <a:t>http://teams.cce.cornell.edu</a:t>
            </a:r>
            <a:endParaRPr lang="en-US" dirty="0" smtClean="0"/>
          </a:p>
          <a:p>
            <a:endParaRPr lang="en-US" dirty="0"/>
          </a:p>
        </p:txBody>
      </p:sp>
    </p:spTree>
    <p:extLst>
      <p:ext uri="{BB962C8B-B14F-4D97-AF65-F5344CB8AC3E}">
        <p14:creationId xmlns:p14="http://schemas.microsoft.com/office/powerpoint/2010/main" val="2962558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Qualtrics</a:t>
            </a:r>
            <a:endParaRPr lang="en-US" dirty="0"/>
          </a:p>
        </p:txBody>
      </p:sp>
      <p:sp>
        <p:nvSpPr>
          <p:cNvPr id="3" name="Content Placeholder 2"/>
          <p:cNvSpPr>
            <a:spLocks noGrp="1"/>
          </p:cNvSpPr>
          <p:nvPr>
            <p:ph idx="1"/>
          </p:nvPr>
        </p:nvSpPr>
        <p:spPr>
          <a:xfrm>
            <a:off x="457200" y="2057400"/>
            <a:ext cx="8229600" cy="4495800"/>
          </a:xfrm>
        </p:spPr>
        <p:txBody>
          <a:bodyPr/>
          <a:lstStyle/>
          <a:p>
            <a:pPr marL="0" indent="0" algn="ctr">
              <a:buNone/>
            </a:pPr>
            <a:r>
              <a:rPr lang="en-US" u="sng" dirty="0">
                <a:hlinkClick r:id="rId3"/>
              </a:rPr>
              <a:t>http://surveys.cornell.edu/</a:t>
            </a:r>
            <a:endParaRPr lang="en-US" u="sng" dirty="0"/>
          </a:p>
          <a:p>
            <a:pPr>
              <a:spcBef>
                <a:spcPts val="1200"/>
              </a:spcBef>
            </a:pPr>
            <a:r>
              <a:rPr lang="en-US" dirty="0" smtClean="0"/>
              <a:t>Build </a:t>
            </a:r>
            <a:r>
              <a:rPr lang="en-US" dirty="0"/>
              <a:t>simple surveys from scratch or use a template to get started.  </a:t>
            </a:r>
            <a:endParaRPr lang="en-US" dirty="0" smtClean="0"/>
          </a:p>
          <a:p>
            <a:r>
              <a:rPr lang="en-US" dirty="0" smtClean="0"/>
              <a:t>There </a:t>
            </a:r>
            <a:r>
              <a:rPr lang="en-US" dirty="0"/>
              <a:t>is no limit to the number of surveys/responses that we </a:t>
            </a:r>
            <a:r>
              <a:rPr lang="en-US" dirty="0" smtClean="0"/>
              <a:t>can accept for </a:t>
            </a:r>
            <a:r>
              <a:rPr lang="en-US" dirty="0"/>
              <a:t>no </a:t>
            </a:r>
            <a:r>
              <a:rPr lang="en-US" dirty="0" smtClean="0"/>
              <a:t>charge</a:t>
            </a:r>
          </a:p>
          <a:p>
            <a:r>
              <a:rPr lang="en-US" dirty="0" smtClean="0"/>
              <a:t>It is </a:t>
            </a:r>
            <a:r>
              <a:rPr lang="en-US" dirty="0"/>
              <a:t>very intuitive and easy to use</a:t>
            </a:r>
            <a:r>
              <a:rPr lang="en-US" dirty="0" smtClean="0"/>
              <a:t>.</a:t>
            </a:r>
          </a:p>
          <a:p>
            <a:r>
              <a:rPr lang="en-US" dirty="0" smtClean="0"/>
              <a:t>Learn how to use:</a:t>
            </a:r>
            <a:br>
              <a:rPr lang="en-US" dirty="0" smtClean="0"/>
            </a:br>
            <a:r>
              <a:rPr lang="en-US" dirty="0">
                <a:hlinkClick r:id="rId4"/>
              </a:rPr>
              <a:t>http://www.qualtrics.com/university/researchsuite</a:t>
            </a:r>
            <a:r>
              <a:rPr lang="en-US" dirty="0" smtClean="0">
                <a:hlinkClick r:id="rId4"/>
              </a:rPr>
              <a:t>/</a:t>
            </a:r>
            <a:endParaRPr lang="en-US" dirty="0" smtClean="0"/>
          </a:p>
          <a:p>
            <a:endParaRPr lang="en-US" u="sng" dirty="0" smtClean="0"/>
          </a:p>
        </p:txBody>
      </p:sp>
      <p:sp>
        <p:nvSpPr>
          <p:cNvPr id="4" name="Text Placeholder 3"/>
          <p:cNvSpPr>
            <a:spLocks noGrp="1"/>
          </p:cNvSpPr>
          <p:nvPr>
            <p:ph type="body" sz="quarter" idx="13"/>
          </p:nvPr>
        </p:nvSpPr>
        <p:spPr/>
        <p:txBody>
          <a:bodyPr/>
          <a:lstStyle/>
          <a:p>
            <a:r>
              <a:rPr lang="en-US" dirty="0" smtClean="0"/>
              <a:t>Resources</a:t>
            </a:r>
            <a:endParaRPr lang="en-US" dirty="0"/>
          </a:p>
        </p:txBody>
      </p:sp>
      <p:sp>
        <p:nvSpPr>
          <p:cNvPr id="5" name="Text Placeholder 4"/>
          <p:cNvSpPr>
            <a:spLocks noGrp="1"/>
          </p:cNvSpPr>
          <p:nvPr>
            <p:ph type="body" sz="quarter" idx="14"/>
          </p:nvPr>
        </p:nvSpPr>
        <p:spPr/>
        <p:txBody>
          <a:bodyPr/>
          <a:lstStyle/>
          <a:p>
            <a:r>
              <a:rPr lang="en-US" dirty="0" smtClean="0"/>
              <a:t>Online Survey Software Provided For Free Through Cornell</a:t>
            </a:r>
            <a:endParaRPr lang="en-US" dirty="0"/>
          </a:p>
        </p:txBody>
      </p:sp>
      <p:pic>
        <p:nvPicPr>
          <p:cNvPr id="9218" name="Picture 2" descr="Qualtrics Online Survey Solu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034" y="957138"/>
            <a:ext cx="2193882" cy="73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50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Doodle Poll</a:t>
            </a:r>
            <a:endParaRPr lang="en-US" dirty="0"/>
          </a:p>
        </p:txBody>
      </p:sp>
      <p:sp>
        <p:nvSpPr>
          <p:cNvPr id="3" name="Content Placeholder 2"/>
          <p:cNvSpPr>
            <a:spLocks noGrp="1"/>
          </p:cNvSpPr>
          <p:nvPr>
            <p:ph idx="1"/>
          </p:nvPr>
        </p:nvSpPr>
        <p:spPr>
          <a:xfrm>
            <a:off x="457200" y="1828801"/>
            <a:ext cx="8229600" cy="3962400"/>
          </a:xfrm>
        </p:spPr>
        <p:txBody>
          <a:bodyPr/>
          <a:lstStyle/>
          <a:p>
            <a:pPr marL="0" indent="0">
              <a:buNone/>
            </a:pPr>
            <a:r>
              <a:rPr lang="en-US" dirty="0"/>
              <a:t>Are you trying to schedule a meeting and having a hard time agreeing on a date and time?  </a:t>
            </a:r>
            <a:endParaRPr lang="en-US" dirty="0" smtClean="0"/>
          </a:p>
          <a:p>
            <a:r>
              <a:rPr lang="en-US" dirty="0" smtClean="0"/>
              <a:t>Doodle </a:t>
            </a:r>
            <a:r>
              <a:rPr lang="en-US" dirty="0"/>
              <a:t>enables you to propose several dates and times and the participants can indicate their availability online. </a:t>
            </a:r>
            <a:endParaRPr lang="en-US" dirty="0" smtClean="0"/>
          </a:p>
          <a:p>
            <a:r>
              <a:rPr lang="en-US" dirty="0"/>
              <a:t>Doodle Poll is </a:t>
            </a:r>
            <a:r>
              <a:rPr lang="en-US" dirty="0" smtClean="0"/>
              <a:t>free and easy to use.</a:t>
            </a:r>
            <a:r>
              <a:rPr lang="en-US" dirty="0"/>
              <a:t> </a:t>
            </a:r>
            <a:endParaRPr lang="en-US" dirty="0" smtClean="0"/>
          </a:p>
          <a:p>
            <a:r>
              <a:rPr lang="en-US" dirty="0"/>
              <a:t>Participants do not need to sign </a:t>
            </a:r>
            <a:r>
              <a:rPr lang="en-US" dirty="0" smtClean="0"/>
              <a:t>up</a:t>
            </a:r>
            <a:br>
              <a:rPr lang="en-US" dirty="0" smtClean="0"/>
            </a:br>
            <a:r>
              <a:rPr lang="en-US" dirty="0" smtClean="0"/>
              <a:t>for </a:t>
            </a:r>
            <a:r>
              <a:rPr lang="en-US" dirty="0"/>
              <a:t>an account to </a:t>
            </a:r>
            <a:r>
              <a:rPr lang="en-US" dirty="0" smtClean="0"/>
              <a:t>add </a:t>
            </a:r>
            <a:r>
              <a:rPr lang="en-US" dirty="0"/>
              <a:t>their name </a:t>
            </a:r>
            <a:r>
              <a:rPr lang="en-US" dirty="0" smtClean="0"/>
              <a:t/>
            </a:r>
            <a:br>
              <a:rPr lang="en-US" dirty="0" smtClean="0"/>
            </a:br>
            <a:r>
              <a:rPr lang="en-US" dirty="0" smtClean="0"/>
              <a:t>and </a:t>
            </a:r>
            <a:r>
              <a:rPr lang="en-US" dirty="0"/>
              <a:t>available times.</a:t>
            </a:r>
          </a:p>
          <a:p>
            <a:pPr marL="0" indent="0">
              <a:buNone/>
            </a:pPr>
            <a:r>
              <a:rPr lang="en-US" sz="2200" dirty="0" smtClean="0"/>
              <a:t>More </a:t>
            </a:r>
            <a:r>
              <a:rPr lang="en-US" sz="2200" dirty="0"/>
              <a:t>information about using Doodle </a:t>
            </a:r>
            <a:r>
              <a:rPr lang="en-US" sz="2200" dirty="0" smtClean="0"/>
              <a:t>Poll:</a:t>
            </a:r>
            <a:br>
              <a:rPr lang="en-US" sz="2200" dirty="0" smtClean="0"/>
            </a:br>
            <a:r>
              <a:rPr lang="en-US" sz="2200" dirty="0" smtClean="0">
                <a:hlinkClick r:id="rId3"/>
              </a:rPr>
              <a:t>http</a:t>
            </a:r>
            <a:r>
              <a:rPr lang="en-US" sz="2200" dirty="0">
                <a:hlinkClick r:id="rId3"/>
              </a:rPr>
              <a:t>://www.doodle.com/about/about.html</a:t>
            </a:r>
            <a:endParaRPr lang="en-US" sz="2200" dirty="0"/>
          </a:p>
          <a:p>
            <a:endParaRPr lang="en-US" sz="2200" dirty="0"/>
          </a:p>
        </p:txBody>
      </p:sp>
      <p:sp>
        <p:nvSpPr>
          <p:cNvPr id="4" name="Text Placeholder 3"/>
          <p:cNvSpPr>
            <a:spLocks noGrp="1"/>
          </p:cNvSpPr>
          <p:nvPr>
            <p:ph type="body" sz="quarter" idx="13"/>
          </p:nvPr>
        </p:nvSpPr>
        <p:spPr/>
        <p:txBody>
          <a:bodyPr/>
          <a:lstStyle/>
          <a:p>
            <a:r>
              <a:rPr lang="en-US" dirty="0" smtClean="0"/>
              <a:t>Training and Resources</a:t>
            </a:r>
            <a:endParaRPr lang="en-US" dirty="0"/>
          </a:p>
        </p:txBody>
      </p:sp>
      <p:pic>
        <p:nvPicPr>
          <p:cNvPr id="15362" name="Picture 2" descr="http://files.campus.edublogs.org/blogs.cornell.edu/dist/c/2110/files/2012/03/DoodlePoll-10xfbyz.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34724" r="47973" b="684"/>
          <a:stretch/>
        </p:blipFill>
        <p:spPr bwMode="auto">
          <a:xfrm>
            <a:off x="6154299" y="4129881"/>
            <a:ext cx="2913501" cy="265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40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CCE Staff Site Training Opportunities</a:t>
            </a:r>
            <a:endParaRPr lang="en-US" dirty="0"/>
          </a:p>
        </p:txBody>
      </p:sp>
      <p:sp>
        <p:nvSpPr>
          <p:cNvPr id="5" name="Content Placeholder 4"/>
          <p:cNvSpPr>
            <a:spLocks noGrp="1"/>
          </p:cNvSpPr>
          <p:nvPr>
            <p:ph idx="1"/>
          </p:nvPr>
        </p:nvSpPr>
        <p:spPr>
          <a:xfrm>
            <a:off x="457200" y="2057400"/>
            <a:ext cx="8229600" cy="4800600"/>
          </a:xfrm>
        </p:spPr>
        <p:txBody>
          <a:bodyPr/>
          <a:lstStyle/>
          <a:p>
            <a:pPr marL="0" indent="0">
              <a:buNone/>
            </a:pPr>
            <a:r>
              <a:rPr lang="en-US" dirty="0" smtClean="0"/>
              <a:t>Learn more about:</a:t>
            </a:r>
            <a:endParaRPr lang="en-US" dirty="0"/>
          </a:p>
          <a:p>
            <a:r>
              <a:rPr lang="en-US" dirty="0" smtClean="0"/>
              <a:t>CCE </a:t>
            </a:r>
            <a:r>
              <a:rPr lang="en-US" dirty="0" err="1" smtClean="0"/>
              <a:t>Sharepoint</a:t>
            </a:r>
            <a:r>
              <a:rPr lang="en-US" dirty="0" smtClean="0"/>
              <a:t> </a:t>
            </a:r>
            <a:r>
              <a:rPr lang="en-US" dirty="0"/>
              <a:t>team sites </a:t>
            </a:r>
            <a:endParaRPr lang="en-US" dirty="0" smtClean="0"/>
          </a:p>
          <a:p>
            <a:r>
              <a:rPr lang="en-US" dirty="0" smtClean="0"/>
              <a:t>PCI Compliance </a:t>
            </a:r>
            <a:r>
              <a:rPr lang="en-US" sz="2000" i="1" dirty="0" smtClean="0"/>
              <a:t>(Policies regarding accepting credit card payments)</a:t>
            </a:r>
          </a:p>
          <a:p>
            <a:r>
              <a:rPr lang="en-US" dirty="0" smtClean="0"/>
              <a:t>Digital Literacy and Media</a:t>
            </a:r>
          </a:p>
          <a:p>
            <a:r>
              <a:rPr lang="en-US" dirty="0" smtClean="0"/>
              <a:t>Outlook 2010</a:t>
            </a:r>
            <a:endParaRPr lang="en-US" dirty="0"/>
          </a:p>
          <a:p>
            <a:r>
              <a:rPr lang="en-US" dirty="0" smtClean="0"/>
              <a:t>Designing </a:t>
            </a:r>
            <a:r>
              <a:rPr lang="en-US" dirty="0"/>
              <a:t>publications and/or </a:t>
            </a:r>
            <a:r>
              <a:rPr lang="en-US" dirty="0" smtClean="0"/>
              <a:t>editing photos</a:t>
            </a:r>
            <a:endParaRPr lang="en-US" dirty="0"/>
          </a:p>
          <a:p>
            <a:pPr marL="0" indent="0">
              <a:buNone/>
            </a:pPr>
            <a:r>
              <a:rPr lang="en-US" sz="2000" dirty="0"/>
              <a:t>These are just a few of the things you can learn from the CCE webinars. </a:t>
            </a:r>
            <a:r>
              <a:rPr lang="en-US" dirty="0">
                <a:hlinkClick r:id="rId3"/>
              </a:rPr>
              <a:t>http://</a:t>
            </a:r>
            <a:r>
              <a:rPr lang="en-US" dirty="0" smtClean="0">
                <a:hlinkClick r:id="rId3"/>
              </a:rPr>
              <a:t>staff.cce.cornell.edu/Pages/webinars.aspx</a:t>
            </a:r>
            <a:endParaRPr lang="en-US" dirty="0" smtClean="0"/>
          </a:p>
          <a:p>
            <a:pPr marL="0" indent="0">
              <a:buNone/>
            </a:pPr>
            <a:r>
              <a:rPr lang="en-US" sz="2100" b="1" i="1" dirty="0" smtClean="0"/>
              <a:t>Please </a:t>
            </a:r>
            <a:r>
              <a:rPr lang="en-US" sz="2100" b="1" i="1" dirty="0"/>
              <a:t>note:</a:t>
            </a:r>
            <a:r>
              <a:rPr lang="en-US" sz="2100" i="1" dirty="0"/>
              <a:t>  If you would like to access the CCE staff site when away from the office, you will need to use the Cornell VPN.</a:t>
            </a:r>
            <a:r>
              <a:rPr lang="en-US" sz="1600" i="1" dirty="0"/>
              <a:t> </a:t>
            </a:r>
            <a:endParaRPr lang="en-US" dirty="0"/>
          </a:p>
        </p:txBody>
      </p:sp>
      <p:sp>
        <p:nvSpPr>
          <p:cNvPr id="6" name="Text Placeholder 5"/>
          <p:cNvSpPr>
            <a:spLocks noGrp="1"/>
          </p:cNvSpPr>
          <p:nvPr>
            <p:ph type="body" sz="quarter" idx="13"/>
          </p:nvPr>
        </p:nvSpPr>
        <p:spPr/>
        <p:txBody>
          <a:bodyPr/>
          <a:lstStyle/>
          <a:p>
            <a:r>
              <a:rPr lang="en-US" dirty="0" smtClean="0"/>
              <a:t>Training and Resources</a:t>
            </a:r>
            <a:endParaRPr lang="en-US" dirty="0"/>
          </a:p>
        </p:txBody>
      </p:sp>
      <p:sp>
        <p:nvSpPr>
          <p:cNvPr id="3" name="Text Placeholder 2"/>
          <p:cNvSpPr>
            <a:spLocks noGrp="1"/>
          </p:cNvSpPr>
          <p:nvPr>
            <p:ph type="body" sz="quarter" idx="14"/>
          </p:nvPr>
        </p:nvSpPr>
        <p:spPr/>
        <p:txBody>
          <a:bodyPr/>
          <a:lstStyle/>
          <a:p>
            <a:r>
              <a:rPr lang="en-US" dirty="0" smtClean="0"/>
              <a:t>Upcoming &amp; Recorded Webinars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CCE Tech Fairs</a:t>
            </a:r>
            <a:endParaRPr lang="en-US" dirty="0"/>
          </a:p>
        </p:txBody>
      </p:sp>
      <p:sp>
        <p:nvSpPr>
          <p:cNvPr id="3" name="Content Placeholder 2"/>
          <p:cNvSpPr>
            <a:spLocks noGrp="1"/>
          </p:cNvSpPr>
          <p:nvPr>
            <p:ph idx="1"/>
          </p:nvPr>
        </p:nvSpPr>
        <p:spPr>
          <a:xfrm>
            <a:off x="457200" y="2286000"/>
            <a:ext cx="8229600" cy="4953000"/>
          </a:xfrm>
        </p:spPr>
        <p:txBody>
          <a:bodyPr/>
          <a:lstStyle/>
          <a:p>
            <a:pPr marL="0" indent="0">
              <a:buNone/>
            </a:pPr>
            <a:r>
              <a:rPr lang="en-US" dirty="0" smtClean="0"/>
              <a:t>These Tech Fairs are not just for tech people!</a:t>
            </a:r>
          </a:p>
          <a:p>
            <a:r>
              <a:rPr lang="en-US" sz="2400" dirty="0" smtClean="0"/>
              <a:t>20 sessions covering a broad range of IT related topics, including:</a:t>
            </a:r>
          </a:p>
          <a:p>
            <a:pPr lvl="1"/>
            <a:r>
              <a:rPr lang="en-US" sz="2000" dirty="0" smtClean="0"/>
              <a:t>Tips </a:t>
            </a:r>
            <a:r>
              <a:rPr lang="en-US" sz="2000" dirty="0"/>
              <a:t>and Tricks with Windows 7 and Office </a:t>
            </a:r>
            <a:r>
              <a:rPr lang="en-US" sz="2000" dirty="0" smtClean="0"/>
              <a:t>2010</a:t>
            </a:r>
          </a:p>
          <a:p>
            <a:pPr lvl="1"/>
            <a:r>
              <a:rPr lang="en-US" sz="2000" dirty="0"/>
              <a:t>Windows 8 &amp; Office </a:t>
            </a:r>
            <a:r>
              <a:rPr lang="en-US" sz="2000" dirty="0" smtClean="0"/>
              <a:t>2013</a:t>
            </a:r>
          </a:p>
          <a:p>
            <a:pPr lvl="1"/>
            <a:r>
              <a:rPr lang="en-US" sz="2000" dirty="0"/>
              <a:t>Using VIVO to find Campus Connections</a:t>
            </a:r>
            <a:endParaRPr lang="en-US" sz="2000" dirty="0" smtClean="0"/>
          </a:p>
          <a:p>
            <a:pPr lvl="1"/>
            <a:r>
              <a:rPr lang="en-US" sz="2000" dirty="0"/>
              <a:t>Using </a:t>
            </a:r>
            <a:r>
              <a:rPr lang="en-US" sz="2000" dirty="0" smtClean="0"/>
              <a:t>ACCPAC (Presented by Donna James)</a:t>
            </a:r>
          </a:p>
          <a:p>
            <a:pPr lvl="1"/>
            <a:r>
              <a:rPr lang="en-US" sz="2000" dirty="0"/>
              <a:t>Writing for the </a:t>
            </a:r>
            <a:r>
              <a:rPr lang="en-US" sz="2000" dirty="0" smtClean="0"/>
              <a:t>web</a:t>
            </a:r>
          </a:p>
          <a:p>
            <a:pPr marL="0" indent="0">
              <a:buNone/>
            </a:pPr>
            <a:r>
              <a:rPr lang="en-US" sz="2400" dirty="0" smtClean="0"/>
              <a:t>Past years’ sessions </a:t>
            </a:r>
            <a:r>
              <a:rPr lang="en-US" sz="2400" dirty="0"/>
              <a:t>were recorded and are </a:t>
            </a:r>
            <a:r>
              <a:rPr lang="en-US" sz="2400" dirty="0" smtClean="0"/>
              <a:t>available </a:t>
            </a:r>
            <a:r>
              <a:rPr lang="en-US" sz="2400" dirty="0"/>
              <a:t>online for you to </a:t>
            </a:r>
            <a:r>
              <a:rPr lang="en-US" sz="2400" dirty="0" smtClean="0"/>
              <a:t>watch on CCE’s YouTube Channel:  </a:t>
            </a:r>
            <a:r>
              <a:rPr lang="en-US" sz="2400" dirty="0" smtClean="0">
                <a:hlinkClick r:id="rId3"/>
              </a:rPr>
              <a:t>http</a:t>
            </a:r>
            <a:r>
              <a:rPr lang="en-US" sz="2400" dirty="0">
                <a:hlinkClick r:id="rId3"/>
              </a:rPr>
              <a:t>://</a:t>
            </a:r>
            <a:r>
              <a:rPr lang="en-US" sz="2400" dirty="0" smtClean="0">
                <a:hlinkClick r:id="rId3"/>
              </a:rPr>
              <a:t>goo.gl/YZ8oT5</a:t>
            </a:r>
            <a:r>
              <a:rPr lang="en-US" sz="2200" dirty="0" smtClean="0"/>
              <a:t/>
            </a:r>
            <a:br>
              <a:rPr lang="en-US" sz="2200" dirty="0" smtClean="0"/>
            </a:br>
            <a:r>
              <a:rPr lang="en-US" b="1" dirty="0"/>
              <a:t> </a:t>
            </a:r>
            <a:endParaRPr lang="en-US" dirty="0"/>
          </a:p>
          <a:p>
            <a:endParaRPr lang="en-US" dirty="0"/>
          </a:p>
        </p:txBody>
      </p:sp>
      <p:sp>
        <p:nvSpPr>
          <p:cNvPr id="5" name="Text Placeholder 4"/>
          <p:cNvSpPr>
            <a:spLocks noGrp="1"/>
          </p:cNvSpPr>
          <p:nvPr>
            <p:ph type="body" sz="quarter" idx="13"/>
          </p:nvPr>
        </p:nvSpPr>
        <p:spPr/>
        <p:txBody>
          <a:bodyPr/>
          <a:lstStyle/>
          <a:p>
            <a:r>
              <a:rPr lang="en-US" dirty="0"/>
              <a:t>Training and </a:t>
            </a:r>
            <a:r>
              <a:rPr lang="en-US" dirty="0" smtClean="0"/>
              <a:t>Resources</a:t>
            </a:r>
            <a:endParaRPr lang="en-US" dirty="0"/>
          </a:p>
        </p:txBody>
      </p:sp>
      <p:sp>
        <p:nvSpPr>
          <p:cNvPr id="6" name="Text Placeholder 5"/>
          <p:cNvSpPr>
            <a:spLocks noGrp="1"/>
          </p:cNvSpPr>
          <p:nvPr>
            <p:ph type="body" sz="quarter" idx="14"/>
          </p:nvPr>
        </p:nvSpPr>
        <p:spPr/>
        <p:txBody>
          <a:bodyPr/>
          <a:lstStyle/>
          <a:p>
            <a:r>
              <a:rPr lang="en-US" sz="2800" dirty="0" smtClean="0"/>
              <a:t>2-Day Online Event Every April </a:t>
            </a:r>
            <a:br>
              <a:rPr lang="en-US" sz="2800" dirty="0" smtClean="0"/>
            </a:br>
            <a:endParaRPr lang="en-US" dirty="0"/>
          </a:p>
        </p:txBody>
      </p:sp>
    </p:spTree>
    <p:extLst>
      <p:ext uri="{BB962C8B-B14F-4D97-AF65-F5344CB8AC3E}">
        <p14:creationId xmlns:p14="http://schemas.microsoft.com/office/powerpoint/2010/main" val="177463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Information Is Stolen</a:t>
            </a:r>
            <a:endParaRPr lang="en-US" dirty="0"/>
          </a:p>
        </p:txBody>
      </p:sp>
      <p:sp>
        <p:nvSpPr>
          <p:cNvPr id="3" name="Content Placeholder 2"/>
          <p:cNvSpPr>
            <a:spLocks noGrp="1"/>
          </p:cNvSpPr>
          <p:nvPr>
            <p:ph idx="1"/>
          </p:nvPr>
        </p:nvSpPr>
        <p:spPr/>
        <p:txBody>
          <a:bodyPr/>
          <a:lstStyle/>
          <a:p>
            <a:r>
              <a:rPr lang="en-US" dirty="0" smtClean="0"/>
              <a:t>When a hacker exploits a vulnerability in software, they take advantage of an existing weakness by creating a piece of software, data or command that allows them to access to your system.  Once a hacker has access to your organization’s network, they can steal a variety of information.</a:t>
            </a:r>
          </a:p>
          <a:p>
            <a:r>
              <a:rPr lang="en-US" dirty="0" smtClean="0"/>
              <a:t>Hackers can install monitoring tools such as key loggers and network sniffers to capture traffic on your network and monitor data you type into your keyboard.</a:t>
            </a:r>
          </a:p>
          <a:p>
            <a:pPr marL="457200" lvl="1" indent="0">
              <a:buNone/>
            </a:pPr>
            <a:endParaRPr lang="en-US" dirty="0"/>
          </a:p>
        </p:txBody>
      </p:sp>
      <p:sp>
        <p:nvSpPr>
          <p:cNvPr id="4" name="Text Placeholder 3"/>
          <p:cNvSpPr>
            <a:spLocks noGrp="1"/>
          </p:cNvSpPr>
          <p:nvPr>
            <p:ph type="body" sz="quarter" idx="13"/>
          </p:nvPr>
        </p:nvSpPr>
        <p:spPr/>
        <p:txBody>
          <a:bodyPr/>
          <a:lstStyle/>
          <a:p>
            <a:r>
              <a:rPr lang="en-US" dirty="0"/>
              <a:t>Computer Maintenance</a:t>
            </a:r>
          </a:p>
        </p:txBody>
      </p:sp>
    </p:spTree>
    <p:extLst>
      <p:ext uri="{BB962C8B-B14F-4D97-AF65-F5344CB8AC3E}">
        <p14:creationId xmlns:p14="http://schemas.microsoft.com/office/powerpoint/2010/main" val="2895314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Lynda.com</a:t>
            </a:r>
            <a:endParaRPr lang="en-US" dirty="0"/>
          </a:p>
        </p:txBody>
      </p:sp>
      <p:sp>
        <p:nvSpPr>
          <p:cNvPr id="3" name="Content Placeholder 2"/>
          <p:cNvSpPr>
            <a:spLocks noGrp="1"/>
          </p:cNvSpPr>
          <p:nvPr>
            <p:ph idx="1"/>
          </p:nvPr>
        </p:nvSpPr>
        <p:spPr/>
        <p:txBody>
          <a:bodyPr/>
          <a:lstStyle/>
          <a:p>
            <a:pPr marL="0" indent="0">
              <a:buNone/>
            </a:pPr>
            <a:r>
              <a:rPr lang="en-US" sz="2400" b="1" dirty="0"/>
              <a:t>Academic Technologies is now providing unlimited access to </a:t>
            </a:r>
            <a:r>
              <a:rPr lang="en-US" sz="2400" b="1" u="sng" dirty="0">
                <a:hlinkClick r:id="rId3"/>
              </a:rPr>
              <a:t>lynda.com</a:t>
            </a:r>
            <a:r>
              <a:rPr lang="en-US" sz="2400" b="1" dirty="0"/>
              <a:t> online training for all faculty, students, and staff. </a:t>
            </a:r>
            <a:endParaRPr lang="en-US" sz="2400" dirty="0"/>
          </a:p>
          <a:p>
            <a:r>
              <a:rPr lang="en-US" dirty="0" smtClean="0"/>
              <a:t>Offers 2,500 </a:t>
            </a:r>
            <a:r>
              <a:rPr lang="en-US" dirty="0"/>
              <a:t>detailed courses with over 80,000 high-quality instructional videos on the latest software, creative, and business skills for people at all experience levels. </a:t>
            </a:r>
          </a:p>
        </p:txBody>
      </p:sp>
      <p:sp>
        <p:nvSpPr>
          <p:cNvPr id="4" name="Text Placeholder 3"/>
          <p:cNvSpPr>
            <a:spLocks noGrp="1"/>
          </p:cNvSpPr>
          <p:nvPr>
            <p:ph type="body" sz="quarter" idx="13"/>
          </p:nvPr>
        </p:nvSpPr>
        <p:spPr/>
        <p:txBody>
          <a:bodyPr/>
          <a:lstStyle/>
          <a:p>
            <a:r>
              <a:rPr lang="en-US" dirty="0"/>
              <a:t>Training and </a:t>
            </a:r>
            <a:r>
              <a:rPr lang="en-US" dirty="0" smtClean="0"/>
              <a:t>Resources</a:t>
            </a:r>
            <a:endParaRPr lang="en-US" dirty="0"/>
          </a:p>
        </p:txBody>
      </p:sp>
      <p:sp>
        <p:nvSpPr>
          <p:cNvPr id="5" name="Text Placeholder 4"/>
          <p:cNvSpPr>
            <a:spLocks noGrp="1"/>
          </p:cNvSpPr>
          <p:nvPr>
            <p:ph type="body" sz="quarter" idx="14"/>
          </p:nvPr>
        </p:nvSpPr>
        <p:spPr/>
        <p:txBody>
          <a:bodyPr/>
          <a:lstStyle/>
          <a:p>
            <a:r>
              <a:rPr lang="en-US" dirty="0" smtClean="0"/>
              <a:t>Online Training</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343400"/>
            <a:ext cx="2857500" cy="2381250"/>
          </a:xfrm>
          <a:prstGeom prst="rect">
            <a:avLst/>
          </a:prstGeom>
        </p:spPr>
      </p:pic>
    </p:spTree>
    <p:extLst>
      <p:ext uri="{BB962C8B-B14F-4D97-AF65-F5344CB8AC3E}">
        <p14:creationId xmlns:p14="http://schemas.microsoft.com/office/powerpoint/2010/main" val="3400584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Office Trainings</a:t>
            </a:r>
            <a:endParaRPr lang="en-US" dirty="0"/>
          </a:p>
        </p:txBody>
      </p:sp>
      <p:sp>
        <p:nvSpPr>
          <p:cNvPr id="3" name="Content Placeholder 2"/>
          <p:cNvSpPr>
            <a:spLocks noGrp="1"/>
          </p:cNvSpPr>
          <p:nvPr>
            <p:ph idx="1"/>
          </p:nvPr>
        </p:nvSpPr>
        <p:spPr/>
        <p:txBody>
          <a:bodyPr/>
          <a:lstStyle/>
          <a:p>
            <a:r>
              <a:rPr lang="en-US" dirty="0" smtClean="0"/>
              <a:t>Free, downloadable versions of Office 2010 training courses. </a:t>
            </a:r>
          </a:p>
          <a:p>
            <a:pPr lvl="1"/>
            <a:r>
              <a:rPr lang="en-US" dirty="0" smtClean="0">
                <a:hlinkClick r:id="rId3"/>
              </a:rPr>
              <a:t>http://office.microsoft.com/en-us/support/download-office-2010-training-HA101901726.aspx?CTT=1</a:t>
            </a:r>
            <a:endParaRPr lang="en-US" dirty="0" smtClean="0"/>
          </a:p>
          <a:p>
            <a:r>
              <a:rPr lang="en-US" dirty="0" smtClean="0"/>
              <a:t>15-minute weekly online trainings</a:t>
            </a:r>
            <a:br>
              <a:rPr lang="en-US" dirty="0" smtClean="0"/>
            </a:br>
            <a:r>
              <a:rPr lang="en-US" dirty="0" smtClean="0">
                <a:hlinkClick r:id="rId4"/>
              </a:rPr>
              <a:t>http</a:t>
            </a:r>
            <a:r>
              <a:rPr lang="en-US" dirty="0">
                <a:hlinkClick r:id="rId4"/>
              </a:rPr>
              <a:t>://</a:t>
            </a:r>
            <a:r>
              <a:rPr lang="en-US" dirty="0" smtClean="0">
                <a:hlinkClick r:id="rId4"/>
              </a:rPr>
              <a:t>blogs.office.com/2013/03/19/free-office-webinars-every-tuesday-watch-videos-anytime/</a:t>
            </a:r>
            <a:endParaRPr lang="en-US" dirty="0" smtClean="0"/>
          </a:p>
          <a:p>
            <a:pPr lvl="1"/>
            <a:r>
              <a:rPr lang="en-US" dirty="0" smtClean="0"/>
              <a:t>Older recordings</a:t>
            </a:r>
            <a:r>
              <a:rPr lang="en-US" dirty="0"/>
              <a:t>: </a:t>
            </a:r>
            <a:r>
              <a:rPr lang="en-US" dirty="0">
                <a:hlinkClick r:id="rId5"/>
              </a:rPr>
              <a:t>http://blogs.office.com/2012/03/07/office-15-minute-webinar-archive</a:t>
            </a:r>
            <a:r>
              <a:rPr lang="en-US" dirty="0" smtClean="0">
                <a:hlinkClick r:id="rId5"/>
              </a:rPr>
              <a:t>/</a:t>
            </a:r>
            <a:endParaRPr lang="en-US" dirty="0" smtClean="0"/>
          </a:p>
          <a:p>
            <a:pPr lvl="1"/>
            <a:endParaRPr lang="en-US" dirty="0" smtClean="0"/>
          </a:p>
          <a:p>
            <a:pPr lvl="1"/>
            <a:endParaRPr lang="en-US" dirty="0"/>
          </a:p>
        </p:txBody>
      </p:sp>
      <p:sp>
        <p:nvSpPr>
          <p:cNvPr id="4" name="Text Placeholder 3"/>
          <p:cNvSpPr>
            <a:spLocks noGrp="1"/>
          </p:cNvSpPr>
          <p:nvPr>
            <p:ph type="body" sz="quarter" idx="13"/>
          </p:nvPr>
        </p:nvSpPr>
        <p:spPr/>
        <p:txBody>
          <a:bodyPr/>
          <a:lstStyle/>
          <a:p>
            <a:r>
              <a:rPr lang="en-US" smtClean="0"/>
              <a:t>Training and Resources</a:t>
            </a:r>
            <a:endParaRPr lang="en-US" dirty="0"/>
          </a:p>
        </p:txBody>
      </p:sp>
      <p:sp>
        <p:nvSpPr>
          <p:cNvPr id="5" name="Text Placeholder 4"/>
          <p:cNvSpPr>
            <a:spLocks noGrp="1"/>
          </p:cNvSpPr>
          <p:nvPr>
            <p:ph type="body" sz="quarter" idx="14"/>
          </p:nvPr>
        </p:nvSpPr>
        <p:spPr/>
        <p:txBody>
          <a:bodyPr/>
          <a:lstStyle/>
          <a:p>
            <a:r>
              <a:rPr lang="en-US" dirty="0" smtClean="0"/>
              <a:t>Free Online Training from Microsoft</a:t>
            </a:r>
            <a:endParaRPr lang="en-US" dirty="0"/>
          </a:p>
        </p:txBody>
      </p:sp>
    </p:spTree>
    <p:extLst>
      <p:ext uri="{BB962C8B-B14F-4D97-AF65-F5344CB8AC3E}">
        <p14:creationId xmlns:p14="http://schemas.microsoft.com/office/powerpoint/2010/main" val="3186228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Tips</a:t>
            </a:r>
            <a:endParaRPr lang="en-US" dirty="0"/>
          </a:p>
        </p:txBody>
      </p:sp>
      <p:sp>
        <p:nvSpPr>
          <p:cNvPr id="3" name="Content Placeholder 2"/>
          <p:cNvSpPr>
            <a:spLocks noGrp="1"/>
          </p:cNvSpPr>
          <p:nvPr>
            <p:ph idx="1"/>
          </p:nvPr>
        </p:nvSpPr>
        <p:spPr>
          <a:xfrm>
            <a:off x="457200" y="1828800"/>
            <a:ext cx="8382000" cy="5029200"/>
          </a:xfrm>
        </p:spPr>
        <p:txBody>
          <a:bodyPr/>
          <a:lstStyle/>
          <a:p>
            <a:r>
              <a:rPr lang="en-US" dirty="0" smtClean="0"/>
              <a:t>Keep track of license numbers for paid software </a:t>
            </a:r>
            <a:br>
              <a:rPr lang="en-US" dirty="0" smtClean="0"/>
            </a:br>
            <a:r>
              <a:rPr lang="en-US" sz="2000" i="1" dirty="0" smtClean="0"/>
              <a:t>(ex. Adobe Acrobat Pro)</a:t>
            </a:r>
            <a:r>
              <a:rPr lang="en-US" sz="2000" dirty="0" smtClean="0"/>
              <a:t> </a:t>
            </a:r>
            <a:r>
              <a:rPr lang="en-US" dirty="0" smtClean="0"/>
              <a:t>and recovery keys for encryption software </a:t>
            </a:r>
            <a:r>
              <a:rPr lang="en-US" sz="2000" i="1" dirty="0" smtClean="0"/>
              <a:t>(if you use it</a:t>
            </a:r>
            <a:r>
              <a:rPr lang="en-US" sz="2000" i="1" dirty="0" smtClean="0"/>
              <a:t>)</a:t>
            </a:r>
          </a:p>
          <a:p>
            <a:pPr lvl="1"/>
            <a:r>
              <a:rPr lang="en-US" sz="2000" dirty="0" smtClean="0"/>
              <a:t>E-mail a copy of the license number to me, your Lead IT, if I wasn’t the one to purchase the software – I keep a record of all licensed software on computers!</a:t>
            </a:r>
            <a:endParaRPr lang="en-US" sz="2000" dirty="0" smtClean="0"/>
          </a:p>
          <a:p>
            <a:pPr>
              <a:spcBef>
                <a:spcPts val="400"/>
              </a:spcBef>
            </a:pPr>
            <a:r>
              <a:rPr lang="en-US" dirty="0"/>
              <a:t>OpenOffice.org</a:t>
            </a:r>
            <a:br>
              <a:rPr lang="en-US" dirty="0"/>
            </a:br>
            <a:r>
              <a:rPr lang="en-US" dirty="0">
                <a:hlinkClick r:id="rId3"/>
              </a:rPr>
              <a:t>http://</a:t>
            </a:r>
            <a:r>
              <a:rPr lang="en-US" dirty="0" smtClean="0">
                <a:hlinkClick r:id="rId3"/>
              </a:rPr>
              <a:t>www.openoffice.org/download/index.html</a:t>
            </a:r>
            <a:endParaRPr lang="en-US" dirty="0" smtClean="0"/>
          </a:p>
          <a:p>
            <a:pPr lvl="1">
              <a:spcBef>
                <a:spcPts val="400"/>
              </a:spcBef>
            </a:pPr>
            <a:r>
              <a:rPr lang="en-US" dirty="0" smtClean="0"/>
              <a:t>Open files from WordPerfect (.</a:t>
            </a:r>
            <a:r>
              <a:rPr lang="en-US" dirty="0" err="1" smtClean="0"/>
              <a:t>wpd</a:t>
            </a:r>
            <a:r>
              <a:rPr lang="en-US" dirty="0" smtClean="0"/>
              <a:t>), Microsoft Works (.</a:t>
            </a:r>
            <a:r>
              <a:rPr lang="en-US" dirty="0" err="1" smtClean="0"/>
              <a:t>wps</a:t>
            </a:r>
            <a:r>
              <a:rPr lang="en-US" dirty="0" smtClean="0"/>
              <a:t>)</a:t>
            </a:r>
          </a:p>
          <a:p>
            <a:pPr>
              <a:spcBef>
                <a:spcPts val="400"/>
              </a:spcBef>
            </a:pPr>
            <a:r>
              <a:rPr lang="en-US" dirty="0" smtClean="0"/>
              <a:t>Access your Cornell e-mail from any computer by going to </a:t>
            </a:r>
            <a:r>
              <a:rPr lang="en-US" dirty="0" smtClean="0">
                <a:hlinkClick r:id="rId4"/>
              </a:rPr>
              <a:t>http://outlook.cornell.edu</a:t>
            </a:r>
            <a:r>
              <a:rPr lang="en-US" dirty="0" smtClean="0"/>
              <a:t> </a:t>
            </a:r>
            <a:endParaRPr lang="en-US" dirty="0" smtClean="0"/>
          </a:p>
          <a:p>
            <a:pPr lvl="1">
              <a:spcBef>
                <a:spcPts val="400"/>
              </a:spcBef>
            </a:pPr>
            <a:r>
              <a:rPr lang="en-US" dirty="0" smtClean="0"/>
              <a:t>You can add your photo to your e-mail here too!</a:t>
            </a:r>
            <a:endParaRPr lang="en-US"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Training and Resources</a:t>
            </a:r>
            <a:endParaRPr lang="en-US" dirty="0"/>
          </a:p>
        </p:txBody>
      </p:sp>
    </p:spTree>
    <p:extLst>
      <p:ext uri="{BB962C8B-B14F-4D97-AF65-F5344CB8AC3E}">
        <p14:creationId xmlns:p14="http://schemas.microsoft.com/office/powerpoint/2010/main" val="807199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Tips</a:t>
            </a:r>
            <a:endParaRPr lang="en-US" dirty="0"/>
          </a:p>
        </p:txBody>
      </p:sp>
      <p:sp>
        <p:nvSpPr>
          <p:cNvPr id="3" name="Content Placeholder 2"/>
          <p:cNvSpPr>
            <a:spLocks noGrp="1"/>
          </p:cNvSpPr>
          <p:nvPr>
            <p:ph idx="1"/>
          </p:nvPr>
        </p:nvSpPr>
        <p:spPr>
          <a:xfrm>
            <a:off x="457200" y="1828800"/>
            <a:ext cx="8382000" cy="5029200"/>
          </a:xfrm>
        </p:spPr>
        <p:txBody>
          <a:bodyPr/>
          <a:lstStyle/>
          <a:p>
            <a:pPr>
              <a:spcBef>
                <a:spcPts val="400"/>
              </a:spcBef>
            </a:pPr>
            <a:r>
              <a:rPr lang="en-US" dirty="0" smtClean="0"/>
              <a:t>If </a:t>
            </a:r>
            <a:r>
              <a:rPr lang="en-US" dirty="0" smtClean="0"/>
              <a:t>one web browser doesn’t work, try another one</a:t>
            </a:r>
          </a:p>
          <a:p>
            <a:pPr>
              <a:spcBef>
                <a:spcPts val="400"/>
              </a:spcBef>
            </a:pPr>
            <a:r>
              <a:rPr lang="en-US" b="1" dirty="0"/>
              <a:t>When In Doubt Reboot</a:t>
            </a:r>
            <a:r>
              <a:rPr lang="en-US" dirty="0"/>
              <a:t> – A clean slate clears up many wonky-laptop issues, even on Mac.</a:t>
            </a:r>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Training and Resources</a:t>
            </a:r>
            <a:endParaRPr lang="en-US" dirty="0"/>
          </a:p>
        </p:txBody>
      </p:sp>
    </p:spTree>
    <p:extLst>
      <p:ext uri="{BB962C8B-B14F-4D97-AF65-F5344CB8AC3E}">
        <p14:creationId xmlns:p14="http://schemas.microsoft.com/office/powerpoint/2010/main" val="2760570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6600" b="1" cap="none" dirty="0" smtClean="0"/>
              <a:t>Computer</a:t>
            </a:r>
            <a:r>
              <a:rPr lang="en-US" sz="6600" b="1" dirty="0" smtClean="0"/>
              <a:t> </a:t>
            </a:r>
            <a:r>
              <a:rPr lang="en-US" sz="6600" b="1" cap="none" dirty="0" smtClean="0"/>
              <a:t>Support</a:t>
            </a:r>
            <a:endParaRPr lang="en-US" sz="6600" b="1" cap="none" dirty="0"/>
          </a:p>
        </p:txBody>
      </p:sp>
      <p:sp>
        <p:nvSpPr>
          <p:cNvPr id="9" name="Text Placeholder 8"/>
          <p:cNvSpPr>
            <a:spLocks noGrp="1"/>
          </p:cNvSpPr>
          <p:nvPr>
            <p:ph type="body" idx="1"/>
          </p:nvPr>
        </p:nvSpPr>
        <p:spPr/>
        <p:txBody>
          <a:bodyPr/>
          <a:lstStyle/>
          <a:p>
            <a:r>
              <a:rPr lang="en-US" sz="3200" dirty="0" smtClean="0"/>
              <a:t>Getting Help</a:t>
            </a:r>
            <a:endParaRPr lang="en-US" sz="3200" dirty="0"/>
          </a:p>
        </p:txBody>
      </p:sp>
      <p:pic>
        <p:nvPicPr>
          <p:cNvPr id="1026" name="Picture 2" descr="computer-repair-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85800"/>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86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Can Help Me?</a:t>
            </a:r>
            <a:endParaRPr lang="en-US" dirty="0"/>
          </a:p>
        </p:txBody>
      </p:sp>
      <p:sp>
        <p:nvSpPr>
          <p:cNvPr id="6" name="Content Placeholder 5"/>
          <p:cNvSpPr>
            <a:spLocks noGrp="1"/>
          </p:cNvSpPr>
          <p:nvPr>
            <p:ph idx="1"/>
          </p:nvPr>
        </p:nvSpPr>
        <p:spPr/>
        <p:txBody>
          <a:bodyPr/>
          <a:lstStyle/>
          <a:p>
            <a:pPr>
              <a:spcBef>
                <a:spcPts val="1200"/>
              </a:spcBef>
            </a:pPr>
            <a:r>
              <a:rPr lang="en-US" b="1" dirty="0"/>
              <a:t>Association’s Local IT Contact</a:t>
            </a:r>
          </a:p>
          <a:p>
            <a:pPr marL="342900" lvl="1" indent="-342900">
              <a:spcBef>
                <a:spcPts val="1200"/>
              </a:spcBef>
              <a:buFont typeface="Arial" panose="020B0604020202020204" pitchFamily="34" charset="0"/>
              <a:buChar char="•"/>
            </a:pPr>
            <a:r>
              <a:rPr lang="en-US" sz="2800" b="1" dirty="0"/>
              <a:t>Shared Business Network’s Lead IT Coordinator</a:t>
            </a:r>
          </a:p>
          <a:p>
            <a:endParaRPr lang="en-US" b="1" dirty="0" smtClean="0"/>
          </a:p>
          <a:p>
            <a:r>
              <a:rPr lang="en-US" b="1" dirty="0" smtClean="0"/>
              <a:t>CIT </a:t>
            </a:r>
            <a:r>
              <a:rPr lang="en-US" b="1" dirty="0"/>
              <a:t>– Cornell Information Technology</a:t>
            </a:r>
          </a:p>
          <a:p>
            <a:pPr lvl="1"/>
            <a:r>
              <a:rPr lang="en-US" dirty="0"/>
              <a:t>Contact info:  CIT 607-255-8990 or </a:t>
            </a:r>
            <a:r>
              <a:rPr lang="en-US" dirty="0">
                <a:hlinkClick r:id="rId3"/>
              </a:rPr>
              <a:t>helpdesk@cornell.edu</a:t>
            </a:r>
            <a:endParaRPr lang="en-US" dirty="0"/>
          </a:p>
          <a:p>
            <a:pPr>
              <a:spcBef>
                <a:spcPts val="1200"/>
              </a:spcBef>
            </a:pPr>
            <a:r>
              <a:rPr lang="en-US" b="1" dirty="0" smtClean="0"/>
              <a:t>CCE IT – Cooperative Extension Administration IT</a:t>
            </a:r>
          </a:p>
          <a:p>
            <a:pPr lvl="1">
              <a:spcBef>
                <a:spcPts val="1200"/>
              </a:spcBef>
            </a:pPr>
            <a:r>
              <a:rPr lang="en-US" dirty="0" smtClean="0"/>
              <a:t>Contact Info:  </a:t>
            </a:r>
            <a:r>
              <a:rPr lang="en-US" dirty="0" smtClean="0">
                <a:hlinkClick r:id="rId4"/>
              </a:rPr>
              <a:t>cce-helpdesk@cornell.edu</a:t>
            </a:r>
            <a:endParaRPr lang="en-US" dirty="0" smtClean="0"/>
          </a:p>
          <a:p>
            <a:endParaRPr lang="en-US" dirty="0" smtClean="0"/>
          </a:p>
          <a:p>
            <a:endParaRPr lang="en-US" dirty="0"/>
          </a:p>
        </p:txBody>
      </p:sp>
      <p:sp>
        <p:nvSpPr>
          <p:cNvPr id="12" name="Text Placeholder 11"/>
          <p:cNvSpPr>
            <a:spLocks noGrp="1"/>
          </p:cNvSpPr>
          <p:nvPr>
            <p:ph type="body" sz="quarter" idx="13"/>
          </p:nvPr>
        </p:nvSpPr>
        <p:spPr/>
        <p:txBody>
          <a:bodyPr/>
          <a:lstStyle/>
          <a:p>
            <a:r>
              <a:rPr lang="en-US" dirty="0" smtClean="0"/>
              <a:t>Computer Support</a:t>
            </a:r>
            <a:endParaRPr lang="en-US" dirty="0"/>
          </a:p>
        </p:txBody>
      </p:sp>
      <p:sp>
        <p:nvSpPr>
          <p:cNvPr id="8" name="Text Placeholder 7"/>
          <p:cNvSpPr>
            <a:spLocks noGrp="1"/>
          </p:cNvSpPr>
          <p:nvPr>
            <p:ph type="body" sz="quarter" idx="14"/>
          </p:nvPr>
        </p:nvSpPr>
        <p:spPr/>
        <p:txBody>
          <a:bodyPr/>
          <a:lstStyle/>
          <a:p>
            <a:r>
              <a:rPr lang="en-US" dirty="0" smtClean="0"/>
              <a:t>Computer Support Options</a:t>
            </a:r>
            <a:endParaRPr lang="en-US" dirty="0"/>
          </a:p>
        </p:txBody>
      </p:sp>
    </p:spTree>
    <p:extLst>
      <p:ext uri="{BB962C8B-B14F-4D97-AF65-F5344CB8AC3E}">
        <p14:creationId xmlns:p14="http://schemas.microsoft.com/office/powerpoint/2010/main" val="2974116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Association's Local IT Contact</a:t>
            </a:r>
            <a:r>
              <a:rPr lang="en-US" dirty="0"/>
              <a:t/>
            </a:r>
            <a:br>
              <a:rPr lang="en-US" dirty="0"/>
            </a:br>
            <a:r>
              <a:rPr lang="en-US" sz="2400" dirty="0">
                <a:solidFill>
                  <a:srgbClr val="C00000"/>
                </a:solidFill>
              </a:rPr>
              <a:t>Support Includes</a:t>
            </a:r>
            <a:endParaRPr lang="en-US" sz="2400" dirty="0" smtClean="0">
              <a:solidFill>
                <a:srgbClr val="C00000"/>
              </a:solidFill>
            </a:endParaRPr>
          </a:p>
        </p:txBody>
      </p:sp>
      <p:sp>
        <p:nvSpPr>
          <p:cNvPr id="3" name="Content Placeholder 2"/>
          <p:cNvSpPr>
            <a:spLocks noGrp="1"/>
          </p:cNvSpPr>
          <p:nvPr>
            <p:ph idx="1"/>
          </p:nvPr>
        </p:nvSpPr>
        <p:spPr>
          <a:xfrm>
            <a:off x="457200" y="2270918"/>
            <a:ext cx="8229600" cy="3825082"/>
          </a:xfrm>
        </p:spPr>
        <p:txBody>
          <a:bodyPr>
            <a:normAutofit/>
          </a:bodyPr>
          <a:lstStyle/>
          <a:p>
            <a:pPr lvl="1"/>
            <a:r>
              <a:rPr lang="en-US" dirty="0" smtClean="0"/>
              <a:t>1</a:t>
            </a:r>
            <a:r>
              <a:rPr lang="en-US" baseline="30000" dirty="0" smtClean="0"/>
              <a:t>st</a:t>
            </a:r>
            <a:r>
              <a:rPr lang="en-US" dirty="0" smtClean="0"/>
              <a:t> Point of contact for IT issues within the Association</a:t>
            </a:r>
          </a:p>
          <a:p>
            <a:pPr lvl="1"/>
            <a:r>
              <a:rPr lang="en-US" dirty="0" smtClean="0"/>
              <a:t>Connecting to association’s copier(s) and/or network printer(s)</a:t>
            </a:r>
          </a:p>
          <a:p>
            <a:pPr lvl="1"/>
            <a:r>
              <a:rPr lang="en-US" dirty="0" smtClean="0"/>
              <a:t>Connecting to association’s wireless access point</a:t>
            </a:r>
          </a:p>
          <a:p>
            <a:pPr lvl="1"/>
            <a:r>
              <a:rPr lang="en-US" dirty="0" smtClean="0"/>
              <a:t>Association’s Polycom system</a:t>
            </a:r>
          </a:p>
          <a:p>
            <a:pPr lvl="1"/>
            <a:r>
              <a:rPr lang="en-US" dirty="0" smtClean="0"/>
              <a:t>Hardware </a:t>
            </a:r>
            <a:r>
              <a:rPr lang="en-US" dirty="0"/>
              <a:t>/ Software </a:t>
            </a:r>
            <a:r>
              <a:rPr lang="en-US" dirty="0" smtClean="0"/>
              <a:t>support</a:t>
            </a:r>
          </a:p>
        </p:txBody>
      </p:sp>
      <p:sp>
        <p:nvSpPr>
          <p:cNvPr id="5" name="Text Placeholder 3"/>
          <p:cNvSpPr>
            <a:spLocks noGrp="1"/>
          </p:cNvSpPr>
          <p:nvPr>
            <p:ph type="body" sz="quarter" idx="13"/>
          </p:nvPr>
        </p:nvSpPr>
        <p:spPr>
          <a:xfrm>
            <a:off x="6172200" y="588169"/>
            <a:ext cx="2895600" cy="417513"/>
          </a:xfrm>
        </p:spPr>
        <p:txBody>
          <a:bodyPr/>
          <a:lstStyle/>
          <a:p>
            <a:r>
              <a:rPr lang="en-US" dirty="0" smtClean="0"/>
              <a:t>Computer Support</a:t>
            </a:r>
            <a:endParaRPr lang="en-US" dirty="0"/>
          </a:p>
        </p:txBody>
      </p:sp>
      <p:sp>
        <p:nvSpPr>
          <p:cNvPr id="6" name="Rectangle 5"/>
          <p:cNvSpPr/>
          <p:nvPr/>
        </p:nvSpPr>
        <p:spPr>
          <a:xfrm>
            <a:off x="457200" y="6096000"/>
            <a:ext cx="8229600" cy="1200329"/>
          </a:xfrm>
          <a:prstGeom prst="rect">
            <a:avLst/>
          </a:prstGeom>
        </p:spPr>
        <p:txBody>
          <a:bodyPr wrap="square">
            <a:spAutoFit/>
          </a:bodyPr>
          <a:lstStyle/>
          <a:p>
            <a:pPr marL="0" lvl="1"/>
            <a:r>
              <a:rPr lang="en-US" dirty="0" smtClean="0"/>
              <a:t>Who is Your Local Technology Contact? </a:t>
            </a:r>
            <a:r>
              <a:rPr lang="en-US" dirty="0" smtClean="0">
                <a:hlinkClick r:id="rId3"/>
              </a:rPr>
              <a:t>https</a:t>
            </a:r>
            <a:r>
              <a:rPr lang="en-US" dirty="0">
                <a:hlinkClick r:id="rId3"/>
              </a:rPr>
              <a:t>://apps.cce.cornell.edu/org_report/main/summary.cfm</a:t>
            </a:r>
            <a:endParaRPr lang="en-US" dirty="0" smtClean="0"/>
          </a:p>
          <a:p>
            <a:pPr marL="0" lvl="1"/>
            <a:endParaRPr lang="en-US" dirty="0" smtClean="0"/>
          </a:p>
          <a:p>
            <a:pPr marL="0" lvl="1"/>
            <a:endParaRPr lang="en-US" dirty="0"/>
          </a:p>
        </p:txBody>
      </p:sp>
    </p:spTree>
    <p:extLst>
      <p:ext uri="{BB962C8B-B14F-4D97-AF65-F5344CB8AC3E}">
        <p14:creationId xmlns:p14="http://schemas.microsoft.com/office/powerpoint/2010/main" val="2266391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Lead IT Coordinator</a:t>
            </a:r>
            <a:br>
              <a:rPr lang="en-US" dirty="0"/>
            </a:br>
            <a:r>
              <a:rPr lang="en-US" sz="2400" dirty="0">
                <a:solidFill>
                  <a:srgbClr val="C00000"/>
                </a:solidFill>
              </a:rPr>
              <a:t>Support Includes</a:t>
            </a:r>
            <a:endParaRPr lang="en-US" sz="2400" dirty="0" smtClean="0">
              <a:solidFill>
                <a:srgbClr val="C00000"/>
              </a:solidFill>
            </a:endParaRPr>
          </a:p>
        </p:txBody>
      </p:sp>
      <p:sp>
        <p:nvSpPr>
          <p:cNvPr id="3" name="Content Placeholder 2"/>
          <p:cNvSpPr>
            <a:spLocks noGrp="1"/>
          </p:cNvSpPr>
          <p:nvPr>
            <p:ph idx="1"/>
          </p:nvPr>
        </p:nvSpPr>
        <p:spPr>
          <a:xfrm>
            <a:off x="457200" y="2270918"/>
            <a:ext cx="8229600" cy="3825082"/>
          </a:xfrm>
        </p:spPr>
        <p:txBody>
          <a:bodyPr>
            <a:normAutofit/>
          </a:bodyPr>
          <a:lstStyle/>
          <a:p>
            <a:pPr lvl="1"/>
            <a:r>
              <a:rPr lang="en-US" dirty="0"/>
              <a:t>Backup contact for association equipment  and network connection help when local IT contact unavailable or needs additional assistance</a:t>
            </a:r>
          </a:p>
          <a:p>
            <a:pPr lvl="1"/>
            <a:r>
              <a:rPr lang="en-US" dirty="0"/>
              <a:t>Troubleshooting association’s networking equipment (wireless access points, routers, switches, printers, servers)</a:t>
            </a:r>
          </a:p>
          <a:p>
            <a:pPr lvl="1"/>
            <a:r>
              <a:rPr lang="en-US" dirty="0"/>
              <a:t>Hardware / Software Purchasing</a:t>
            </a:r>
          </a:p>
          <a:p>
            <a:pPr lvl="1"/>
            <a:r>
              <a:rPr lang="en-US" dirty="0" smtClean="0"/>
              <a:t>Hardware </a:t>
            </a:r>
            <a:r>
              <a:rPr lang="en-US" dirty="0"/>
              <a:t>/ Software support when </a:t>
            </a:r>
            <a:r>
              <a:rPr lang="en-US" dirty="0" smtClean="0"/>
              <a:t>needed </a:t>
            </a:r>
            <a:endParaRPr lang="en-US" dirty="0"/>
          </a:p>
          <a:p>
            <a:pPr lvl="2"/>
            <a:r>
              <a:rPr lang="en-US" dirty="0"/>
              <a:t>Start by contacting </a:t>
            </a:r>
            <a:r>
              <a:rPr lang="en-US" dirty="0" smtClean="0"/>
              <a:t>your local IT person</a:t>
            </a:r>
          </a:p>
        </p:txBody>
      </p:sp>
      <p:sp>
        <p:nvSpPr>
          <p:cNvPr id="5" name="Text Placeholder 3"/>
          <p:cNvSpPr>
            <a:spLocks noGrp="1"/>
          </p:cNvSpPr>
          <p:nvPr>
            <p:ph type="body" sz="quarter" idx="13"/>
          </p:nvPr>
        </p:nvSpPr>
        <p:spPr>
          <a:xfrm>
            <a:off x="6172200" y="588169"/>
            <a:ext cx="2895600" cy="417513"/>
          </a:xfrm>
        </p:spPr>
        <p:txBody>
          <a:bodyPr/>
          <a:lstStyle/>
          <a:p>
            <a:r>
              <a:rPr lang="en-US" dirty="0" smtClean="0"/>
              <a:t>Computer Support</a:t>
            </a:r>
            <a:endParaRPr lang="en-US" dirty="0"/>
          </a:p>
        </p:txBody>
      </p:sp>
    </p:spTree>
    <p:extLst>
      <p:ext uri="{BB962C8B-B14F-4D97-AF65-F5344CB8AC3E}">
        <p14:creationId xmlns:p14="http://schemas.microsoft.com/office/powerpoint/2010/main" val="1989116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Cornell IT Helpdesk</a:t>
            </a:r>
            <a:r>
              <a:rPr lang="en-US" dirty="0"/>
              <a:t/>
            </a:r>
            <a:br>
              <a:rPr lang="en-US" dirty="0"/>
            </a:br>
            <a:r>
              <a:rPr lang="en-US" sz="2400" dirty="0" smtClean="0">
                <a:solidFill>
                  <a:srgbClr val="C00000"/>
                </a:solidFill>
              </a:rPr>
              <a:t>Support Includes</a:t>
            </a:r>
          </a:p>
        </p:txBody>
      </p:sp>
      <p:sp>
        <p:nvSpPr>
          <p:cNvPr id="3" name="Content Placeholder 2"/>
          <p:cNvSpPr>
            <a:spLocks noGrp="1"/>
          </p:cNvSpPr>
          <p:nvPr>
            <p:ph idx="1"/>
          </p:nvPr>
        </p:nvSpPr>
        <p:spPr>
          <a:xfrm>
            <a:off x="457200" y="2270918"/>
            <a:ext cx="8229600" cy="4518184"/>
          </a:xfrm>
        </p:spPr>
        <p:txBody>
          <a:bodyPr>
            <a:normAutofit/>
          </a:bodyPr>
          <a:lstStyle/>
          <a:p>
            <a:pPr lvl="1"/>
            <a:r>
              <a:rPr lang="en-US" dirty="0" smtClean="0"/>
              <a:t>E-mail </a:t>
            </a:r>
            <a:r>
              <a:rPr lang="en-US" i="1" dirty="0" smtClean="0"/>
              <a:t>(including Outlook, OWA, Mobile Devices, EGAs)</a:t>
            </a:r>
          </a:p>
          <a:p>
            <a:pPr lvl="1"/>
            <a:r>
              <a:rPr lang="en-US" dirty="0" smtClean="0"/>
              <a:t>E-Lists</a:t>
            </a:r>
          </a:p>
          <a:p>
            <a:pPr lvl="1"/>
            <a:r>
              <a:rPr lang="en-US" dirty="0" err="1" smtClean="0"/>
              <a:t>DropBox</a:t>
            </a:r>
            <a:endParaRPr lang="en-US" dirty="0" smtClean="0"/>
          </a:p>
          <a:p>
            <a:pPr lvl="1"/>
            <a:r>
              <a:rPr lang="en-US" dirty="0" smtClean="0"/>
              <a:t>Identity Finder</a:t>
            </a:r>
          </a:p>
          <a:p>
            <a:pPr lvl="1"/>
            <a:r>
              <a:rPr lang="en-US" dirty="0" smtClean="0"/>
              <a:t>Anti-virus (Symantec)</a:t>
            </a:r>
            <a:endParaRPr lang="en-US" dirty="0"/>
          </a:p>
          <a:p>
            <a:pPr lvl="1"/>
            <a:r>
              <a:rPr lang="en-US" dirty="0"/>
              <a:t>Cornell </a:t>
            </a:r>
            <a:r>
              <a:rPr lang="en-US" dirty="0" smtClean="0"/>
              <a:t>VPN</a:t>
            </a:r>
          </a:p>
          <a:p>
            <a:pPr lvl="1"/>
            <a:r>
              <a:rPr lang="en-US" dirty="0"/>
              <a:t>Mac </a:t>
            </a:r>
            <a:r>
              <a:rPr lang="en-US" dirty="0" smtClean="0"/>
              <a:t>Support</a:t>
            </a:r>
          </a:p>
          <a:p>
            <a:pPr lvl="1"/>
            <a:r>
              <a:rPr lang="en-US" dirty="0" smtClean="0"/>
              <a:t>WebEx</a:t>
            </a:r>
            <a:endParaRPr lang="en-US" dirty="0"/>
          </a:p>
          <a:p>
            <a:pPr lvl="1"/>
            <a:endParaRPr lang="en-US" dirty="0"/>
          </a:p>
          <a:p>
            <a:pPr lvl="1"/>
            <a:endParaRPr lang="en-US" sz="1400" dirty="0"/>
          </a:p>
          <a:p>
            <a:pPr marL="457200" lvl="1" indent="0">
              <a:buNone/>
            </a:pPr>
            <a:endParaRPr lang="en-US" dirty="0" smtClean="0"/>
          </a:p>
        </p:txBody>
      </p:sp>
      <p:sp>
        <p:nvSpPr>
          <p:cNvPr id="5" name="Text Placeholder 3"/>
          <p:cNvSpPr>
            <a:spLocks noGrp="1"/>
          </p:cNvSpPr>
          <p:nvPr>
            <p:ph type="body" sz="quarter" idx="13"/>
          </p:nvPr>
        </p:nvSpPr>
        <p:spPr>
          <a:xfrm>
            <a:off x="6172200" y="588169"/>
            <a:ext cx="2895600" cy="417513"/>
          </a:xfrm>
        </p:spPr>
        <p:txBody>
          <a:bodyPr/>
          <a:lstStyle/>
          <a:p>
            <a:r>
              <a:rPr lang="en-US" dirty="0" smtClean="0"/>
              <a:t>Computer Support</a:t>
            </a:r>
            <a:endParaRPr lang="en-US" dirty="0"/>
          </a:p>
        </p:txBody>
      </p:sp>
      <p:sp>
        <p:nvSpPr>
          <p:cNvPr id="6" name="Rectangle 5"/>
          <p:cNvSpPr/>
          <p:nvPr/>
        </p:nvSpPr>
        <p:spPr>
          <a:xfrm>
            <a:off x="457200" y="6019800"/>
            <a:ext cx="8229600" cy="646331"/>
          </a:xfrm>
          <a:prstGeom prst="rect">
            <a:avLst/>
          </a:prstGeom>
        </p:spPr>
        <p:txBody>
          <a:bodyPr wrap="square">
            <a:spAutoFit/>
          </a:bodyPr>
          <a:lstStyle/>
          <a:p>
            <a:pPr marL="0" lvl="1"/>
            <a:r>
              <a:rPr lang="en-US" dirty="0"/>
              <a:t>Contact Info: </a:t>
            </a:r>
            <a:r>
              <a:rPr lang="en-US" dirty="0">
                <a:hlinkClick r:id="rId3"/>
              </a:rPr>
              <a:t>http://www.it.cornell.edu/support/</a:t>
            </a:r>
            <a:r>
              <a:rPr lang="en-US" dirty="0"/>
              <a:t> </a:t>
            </a:r>
            <a:r>
              <a:rPr lang="en-US" dirty="0" smtClean="0"/>
              <a:t> </a:t>
            </a:r>
            <a:br>
              <a:rPr lang="en-US" dirty="0" smtClean="0"/>
            </a:br>
            <a:r>
              <a:rPr lang="en-US" dirty="0" smtClean="0"/>
              <a:t>607-255-5500 </a:t>
            </a:r>
            <a:r>
              <a:rPr lang="en-US" dirty="0"/>
              <a:t>or </a:t>
            </a:r>
            <a:r>
              <a:rPr lang="en-US" dirty="0" smtClean="0"/>
              <a:t>E-mail:  </a:t>
            </a:r>
            <a:r>
              <a:rPr lang="en-US" dirty="0" smtClean="0">
                <a:hlinkClick r:id="rId4"/>
              </a:rPr>
              <a:t>helpdesk@cornell.edu</a:t>
            </a:r>
            <a:endParaRPr lang="en-US" dirty="0"/>
          </a:p>
        </p:txBody>
      </p:sp>
      <p:sp>
        <p:nvSpPr>
          <p:cNvPr id="7" name="Content Placeholder 2"/>
          <p:cNvSpPr txBox="1">
            <a:spLocks/>
          </p:cNvSpPr>
          <p:nvPr/>
        </p:nvSpPr>
        <p:spPr bwMode="auto">
          <a:xfrm>
            <a:off x="4114800" y="2706756"/>
            <a:ext cx="8229600" cy="451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2"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EZ-Backup</a:t>
            </a:r>
            <a:endParaRPr lang="en-US" i="1" dirty="0" smtClean="0"/>
          </a:p>
          <a:p>
            <a:pPr lvl="1"/>
            <a:r>
              <a:rPr lang="en-US" dirty="0" err="1" smtClean="0"/>
              <a:t>NetIDs</a:t>
            </a:r>
            <a:endParaRPr lang="en-US" dirty="0" smtClean="0"/>
          </a:p>
          <a:p>
            <a:pPr lvl="1"/>
            <a:r>
              <a:rPr lang="en-US" dirty="0" smtClean="0"/>
              <a:t>Software Licensing</a:t>
            </a:r>
          </a:p>
          <a:p>
            <a:pPr lvl="1"/>
            <a:r>
              <a:rPr lang="en-US" dirty="0" smtClean="0"/>
              <a:t>Training</a:t>
            </a:r>
          </a:p>
          <a:p>
            <a:pPr lvl="2"/>
            <a:r>
              <a:rPr lang="en-US" dirty="0" smtClean="0">
                <a:hlinkClick r:id="rId5"/>
              </a:rPr>
              <a:t>CIT Training</a:t>
            </a:r>
            <a:endParaRPr lang="en-US" dirty="0" smtClean="0"/>
          </a:p>
          <a:p>
            <a:pPr lvl="2"/>
            <a:r>
              <a:rPr lang="en-US" dirty="0" smtClean="0"/>
              <a:t>Lynda.com</a:t>
            </a:r>
          </a:p>
          <a:p>
            <a:pPr lvl="2"/>
            <a:r>
              <a:rPr lang="en-US" dirty="0" err="1" smtClean="0">
                <a:hlinkClick r:id="rId6"/>
              </a:rPr>
              <a:t>Skillsoft</a:t>
            </a:r>
            <a:endParaRPr lang="en-US" dirty="0" smtClean="0"/>
          </a:p>
          <a:p>
            <a:pPr lvl="1"/>
            <a:endParaRPr lang="en-US" sz="1400" dirty="0" smtClean="0"/>
          </a:p>
          <a:p>
            <a:pPr marL="457200" lvl="1" indent="0">
              <a:buFont typeface="Arial" panose="020B0604020202020204" pitchFamily="34" charset="0"/>
              <a:buNone/>
            </a:pPr>
            <a:endParaRPr lang="en-US" dirty="0" smtClean="0"/>
          </a:p>
        </p:txBody>
      </p:sp>
    </p:spTree>
    <p:extLst>
      <p:ext uri="{BB962C8B-B14F-4D97-AF65-F5344CB8AC3E}">
        <p14:creationId xmlns:p14="http://schemas.microsoft.com/office/powerpoint/2010/main" val="504749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Cornell Cooperative Extension IT Helpdesk</a:t>
            </a:r>
            <a:r>
              <a:rPr lang="en-US" dirty="0"/>
              <a:t/>
            </a:r>
            <a:br>
              <a:rPr lang="en-US" dirty="0"/>
            </a:br>
            <a:r>
              <a:rPr lang="en-US" sz="2400" dirty="0">
                <a:solidFill>
                  <a:srgbClr val="C00000"/>
                </a:solidFill>
              </a:rPr>
              <a:t>Support Includes</a:t>
            </a:r>
            <a:endParaRPr lang="en-US" sz="2400" dirty="0" smtClean="0">
              <a:solidFill>
                <a:srgbClr val="C00000"/>
              </a:solidFill>
            </a:endParaRPr>
          </a:p>
        </p:txBody>
      </p:sp>
      <p:sp>
        <p:nvSpPr>
          <p:cNvPr id="3" name="Content Placeholder 2"/>
          <p:cNvSpPr>
            <a:spLocks noGrp="1"/>
          </p:cNvSpPr>
          <p:nvPr>
            <p:ph idx="1"/>
          </p:nvPr>
        </p:nvSpPr>
        <p:spPr>
          <a:xfrm>
            <a:off x="457200" y="2270918"/>
            <a:ext cx="8229600" cy="4518184"/>
          </a:xfrm>
        </p:spPr>
        <p:txBody>
          <a:bodyPr>
            <a:normAutofit/>
          </a:bodyPr>
          <a:lstStyle/>
          <a:p>
            <a:pPr lvl="1"/>
            <a:r>
              <a:rPr lang="en-US" dirty="0" smtClean="0"/>
              <a:t>CCE Business Systems </a:t>
            </a:r>
            <a:br>
              <a:rPr lang="en-US" dirty="0" smtClean="0"/>
            </a:br>
            <a:r>
              <a:rPr lang="en-US" sz="1800" i="1" dirty="0" smtClean="0"/>
              <a:t>(Includes CCE Org Report and Online Event Registration)</a:t>
            </a:r>
            <a:r>
              <a:rPr lang="en-US" dirty="0" smtClean="0"/>
              <a:t/>
            </a:r>
            <a:br>
              <a:rPr lang="en-US" dirty="0" smtClean="0"/>
            </a:br>
            <a:r>
              <a:rPr lang="en-US" sz="1400" dirty="0" smtClean="0">
                <a:hlinkClick r:id="rId3"/>
              </a:rPr>
              <a:t>https://apps.cce.cornell.edu/</a:t>
            </a:r>
            <a:endParaRPr lang="en-US" sz="1400" dirty="0" smtClean="0"/>
          </a:p>
          <a:p>
            <a:pPr lvl="1"/>
            <a:r>
              <a:rPr lang="en-US" dirty="0" smtClean="0"/>
              <a:t>Moodle </a:t>
            </a:r>
            <a:r>
              <a:rPr lang="en-US" i="1" dirty="0" smtClean="0"/>
              <a:t>(creating online courses)</a:t>
            </a:r>
          </a:p>
          <a:p>
            <a:pPr lvl="1"/>
            <a:r>
              <a:rPr lang="en-US" dirty="0" smtClean="0"/>
              <a:t>SharePoint Team Sites </a:t>
            </a:r>
            <a:r>
              <a:rPr lang="en-US" i="1" dirty="0" smtClean="0"/>
              <a:t>(until CIT takes over later this year)</a:t>
            </a:r>
            <a:br>
              <a:rPr lang="en-US" i="1" dirty="0" smtClean="0"/>
            </a:br>
            <a:r>
              <a:rPr lang="en-US" sz="1400" dirty="0" smtClean="0">
                <a:hlinkClick r:id="rId4"/>
              </a:rPr>
              <a:t>http://staff.cce.cornell.edu/Information_Technology/Pages/CollaborationTools.aspx</a:t>
            </a:r>
            <a:endParaRPr lang="en-US" dirty="0" smtClean="0"/>
          </a:p>
          <a:p>
            <a:pPr lvl="1"/>
            <a:r>
              <a:rPr lang="en-US" dirty="0" smtClean="0"/>
              <a:t>CCE E-Lists</a:t>
            </a:r>
            <a:br>
              <a:rPr lang="en-US" dirty="0" smtClean="0"/>
            </a:br>
            <a:r>
              <a:rPr lang="en-US" sz="1400" dirty="0" smtClean="0"/>
              <a:t>View Current CCE e-Lists:  </a:t>
            </a:r>
            <a:r>
              <a:rPr lang="en-US" sz="1400" dirty="0" smtClean="0">
                <a:hlinkClick r:id="rId5"/>
              </a:rPr>
              <a:t>https://apps.cce.cornell.edu/org_report/main/exportElist.cfm</a:t>
            </a:r>
            <a:endParaRPr lang="en-US" sz="1400" dirty="0" smtClean="0"/>
          </a:p>
          <a:p>
            <a:pPr lvl="1"/>
            <a:r>
              <a:rPr lang="en-US" dirty="0"/>
              <a:t>Hardware </a:t>
            </a:r>
            <a:r>
              <a:rPr lang="en-US" dirty="0" smtClean="0"/>
              <a:t>Support, Recommendations </a:t>
            </a:r>
            <a:r>
              <a:rPr lang="en-US" dirty="0"/>
              <a:t>and </a:t>
            </a:r>
            <a:r>
              <a:rPr lang="en-US" dirty="0" smtClean="0"/>
              <a:t>Purchasing</a:t>
            </a:r>
          </a:p>
          <a:p>
            <a:pPr lvl="1"/>
            <a:r>
              <a:rPr lang="en-US" dirty="0" smtClean="0"/>
              <a:t>Software Support, Recommendations and Purchasing</a:t>
            </a:r>
            <a:endParaRPr lang="en-US" dirty="0"/>
          </a:p>
          <a:p>
            <a:pPr lvl="1"/>
            <a:endParaRPr lang="en-US" sz="1400" dirty="0" smtClean="0"/>
          </a:p>
          <a:p>
            <a:pPr lvl="1"/>
            <a:endParaRPr lang="en-US" sz="1400" dirty="0"/>
          </a:p>
        </p:txBody>
      </p:sp>
      <p:sp>
        <p:nvSpPr>
          <p:cNvPr id="5" name="Text Placeholder 3"/>
          <p:cNvSpPr>
            <a:spLocks noGrp="1"/>
          </p:cNvSpPr>
          <p:nvPr>
            <p:ph type="body" sz="quarter" idx="13"/>
          </p:nvPr>
        </p:nvSpPr>
        <p:spPr>
          <a:xfrm>
            <a:off x="6172200" y="588169"/>
            <a:ext cx="2895600" cy="417513"/>
          </a:xfrm>
        </p:spPr>
        <p:txBody>
          <a:bodyPr/>
          <a:lstStyle/>
          <a:p>
            <a:r>
              <a:rPr lang="en-US" dirty="0" smtClean="0"/>
              <a:t>Computer Support</a:t>
            </a:r>
            <a:endParaRPr lang="en-US" dirty="0"/>
          </a:p>
        </p:txBody>
      </p:sp>
      <p:sp>
        <p:nvSpPr>
          <p:cNvPr id="4" name="Rectangle 3"/>
          <p:cNvSpPr/>
          <p:nvPr/>
        </p:nvSpPr>
        <p:spPr>
          <a:xfrm>
            <a:off x="457200" y="6019800"/>
            <a:ext cx="8229600" cy="646331"/>
          </a:xfrm>
          <a:prstGeom prst="rect">
            <a:avLst/>
          </a:prstGeom>
        </p:spPr>
        <p:txBody>
          <a:bodyPr wrap="square">
            <a:spAutoFit/>
          </a:bodyPr>
          <a:lstStyle/>
          <a:p>
            <a:pPr marL="0" lvl="1"/>
            <a:r>
              <a:rPr lang="en-US" dirty="0"/>
              <a:t>Contact Info:  </a:t>
            </a:r>
            <a:r>
              <a:rPr lang="en-US" dirty="0">
                <a:hlinkClick r:id="rId6"/>
              </a:rPr>
              <a:t>http://</a:t>
            </a:r>
            <a:r>
              <a:rPr lang="en-US" dirty="0" smtClean="0">
                <a:hlinkClick r:id="rId6"/>
              </a:rPr>
              <a:t>staff.cce.cornell.edu/Information_Technology</a:t>
            </a:r>
            <a:endParaRPr lang="en-US" dirty="0" smtClean="0"/>
          </a:p>
          <a:p>
            <a:pPr marL="0" lvl="1"/>
            <a:r>
              <a:rPr lang="en-US" dirty="0" smtClean="0"/>
              <a:t>E-mail:  </a:t>
            </a:r>
            <a:r>
              <a:rPr lang="en-US" dirty="0" smtClean="0">
                <a:hlinkClick r:id="rId7"/>
              </a:rPr>
              <a:t>cce-helpdesk@cornell.edu</a:t>
            </a:r>
            <a:endParaRPr lang="en-US" dirty="0"/>
          </a:p>
        </p:txBody>
      </p:sp>
    </p:spTree>
    <p:extLst>
      <p:ext uri="{BB962C8B-B14F-4D97-AF65-F5344CB8AC3E}">
        <p14:creationId xmlns:p14="http://schemas.microsoft.com/office/powerpoint/2010/main" val="272618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Information Is Stolen</a:t>
            </a:r>
            <a:endParaRPr lang="en-US" dirty="0"/>
          </a:p>
        </p:txBody>
      </p:sp>
      <p:sp>
        <p:nvSpPr>
          <p:cNvPr id="3" name="Content Placeholder 2"/>
          <p:cNvSpPr>
            <a:spLocks noGrp="1"/>
          </p:cNvSpPr>
          <p:nvPr>
            <p:ph idx="1"/>
          </p:nvPr>
        </p:nvSpPr>
        <p:spPr/>
        <p:txBody>
          <a:bodyPr/>
          <a:lstStyle/>
          <a:p>
            <a:r>
              <a:rPr lang="en-US" dirty="0" smtClean="0"/>
              <a:t>Hackers can also install ‘back door’ software known as a Trojan Horse, which gives them the ability to enter your PC without your knowledge at anytime.</a:t>
            </a:r>
          </a:p>
          <a:p>
            <a:r>
              <a:rPr lang="en-US" dirty="0" smtClean="0"/>
              <a:t>Hackers can use the access they have to your computer to launch attacks against other people and have the trail lead back to you.</a:t>
            </a:r>
          </a:p>
          <a:p>
            <a:endParaRPr lang="en-US" dirty="0" smtClean="0"/>
          </a:p>
          <a:p>
            <a:pPr marL="457200" lvl="1" indent="0">
              <a:buNone/>
            </a:pPr>
            <a:endParaRPr lang="en-US" dirty="0"/>
          </a:p>
        </p:txBody>
      </p:sp>
      <p:sp>
        <p:nvSpPr>
          <p:cNvPr id="4" name="Text Placeholder 3"/>
          <p:cNvSpPr>
            <a:spLocks noGrp="1"/>
          </p:cNvSpPr>
          <p:nvPr>
            <p:ph type="body" sz="quarter" idx="13"/>
          </p:nvPr>
        </p:nvSpPr>
        <p:spPr/>
        <p:txBody>
          <a:bodyPr/>
          <a:lstStyle/>
          <a:p>
            <a:r>
              <a:rPr lang="en-US" dirty="0"/>
              <a:t>Computer Maintenance</a:t>
            </a:r>
          </a:p>
          <a:p>
            <a:endParaRPr lang="en-US" dirty="0"/>
          </a:p>
        </p:txBody>
      </p:sp>
    </p:spTree>
    <p:extLst>
      <p:ext uri="{BB962C8B-B14F-4D97-AF65-F5344CB8AC3E}">
        <p14:creationId xmlns:p14="http://schemas.microsoft.com/office/powerpoint/2010/main" val="3185906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324600"/>
            <a:ext cx="8505825" cy="646331"/>
          </a:xfrm>
          <a:prstGeom prst="rect">
            <a:avLst/>
          </a:prstGeom>
        </p:spPr>
        <p:txBody>
          <a:bodyPr wrap="square">
            <a:spAutoFit/>
          </a:bodyPr>
          <a:lstStyle/>
          <a:p>
            <a:pPr marL="0" lvl="1"/>
            <a:r>
              <a:rPr lang="en-US" dirty="0" smtClean="0"/>
              <a:t>Lead Map</a:t>
            </a:r>
            <a:r>
              <a:rPr lang="en-US" dirty="0"/>
              <a:t>:  </a:t>
            </a:r>
            <a:r>
              <a:rPr lang="en-US" dirty="0">
                <a:hlinkClick r:id="rId3"/>
              </a:rPr>
              <a:t>http://</a:t>
            </a:r>
            <a:r>
              <a:rPr lang="en-US" dirty="0" smtClean="0">
                <a:hlinkClick r:id="rId3"/>
              </a:rPr>
              <a:t>goo.gl/vJ5cGy</a:t>
            </a:r>
            <a:endParaRPr lang="en-US" dirty="0" smtClean="0"/>
          </a:p>
          <a:p>
            <a:pPr marL="0" lvl="1"/>
            <a:endParaRPr lang="en-US" dirty="0"/>
          </a:p>
        </p:txBody>
      </p:sp>
      <p:pic>
        <p:nvPicPr>
          <p:cNvPr id="1026" name="Picture 2" descr="SBN Teams as of 10-2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163" y="866775"/>
            <a:ext cx="7126287" cy="578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 Box 4"/>
          <p:cNvSpPr txBox="1">
            <a:spLocks noChangeArrowheads="1"/>
          </p:cNvSpPr>
          <p:nvPr/>
        </p:nvSpPr>
        <p:spPr bwMode="auto">
          <a:xfrm>
            <a:off x="-104775" y="2962275"/>
            <a:ext cx="1828800" cy="159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Western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Kimberly Amey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IT=Jenn Carges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Finance=Donna James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ED=Shawn Tiede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029" name="AutoShape 5"/>
          <p:cNvCxnSpPr>
            <a:cxnSpLocks noChangeShapeType="1"/>
          </p:cNvCxnSpPr>
          <p:nvPr/>
        </p:nvCxnSpPr>
        <p:spPr bwMode="auto">
          <a:xfrm>
            <a:off x="1517650" y="3346450"/>
            <a:ext cx="1169988" cy="6286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7" name="Text Box 6"/>
          <p:cNvSpPr txBox="1">
            <a:spLocks noChangeArrowheads="1"/>
          </p:cNvSpPr>
          <p:nvPr/>
        </p:nvSpPr>
        <p:spPr bwMode="auto">
          <a:xfrm>
            <a:off x="1178719" y="1710191"/>
            <a:ext cx="18288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Finger Lakes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Renee Smith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IT=Cate Sirek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Finance=Barb Elias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ED=Bo Freeman</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7"/>
          <p:cNvSpPr txBox="1">
            <a:spLocks noChangeArrowheads="1"/>
          </p:cNvSpPr>
          <p:nvPr/>
        </p:nvSpPr>
        <p:spPr bwMode="auto">
          <a:xfrm>
            <a:off x="3875088" y="5084763"/>
            <a:ext cx="1828800" cy="160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err="1" smtClean="0">
                <a:ln>
                  <a:noFill/>
                </a:ln>
                <a:solidFill>
                  <a:srgbClr val="000000"/>
                </a:solidFill>
                <a:effectLst/>
                <a:latin typeface="Calibri" panose="020F0502020204030204" pitchFamily="34" charset="0"/>
              </a:rPr>
              <a:t>Leatherstocking</a:t>
            </a:r>
            <a:endParaRPr kumimoji="0" lang="en-US" sz="1200" b="1" i="0" u="sng"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Mary Beth McEwen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IT=Andrew Damin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Finance=Mary Teller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ED=Ron </a:t>
            </a:r>
            <a:r>
              <a:rPr kumimoji="0" lang="en-US" sz="1200" b="0" i="0" u="none" strike="noStrike" cap="none" normalizeH="0" baseline="0" dirty="0" err="1" smtClean="0">
                <a:ln>
                  <a:noFill/>
                </a:ln>
                <a:solidFill>
                  <a:srgbClr val="000000"/>
                </a:solidFill>
                <a:effectLst/>
                <a:latin typeface="Calibri" panose="020F0502020204030204" pitchFamily="34" charset="0"/>
              </a:rPr>
              <a:t>Bunce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8"/>
          <p:cNvSpPr txBox="1">
            <a:spLocks noChangeArrowheads="1"/>
          </p:cNvSpPr>
          <p:nvPr/>
        </p:nvSpPr>
        <p:spPr bwMode="auto">
          <a:xfrm>
            <a:off x="1436688" y="5041900"/>
            <a:ext cx="18288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Central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Krystal Dunn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IT=John Stine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Finance=Joann Huddle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ED=Ken </a:t>
            </a:r>
            <a:r>
              <a:rPr kumimoji="0" lang="en-US" sz="1200" b="0" i="0" u="none" strike="noStrike" cap="none" normalizeH="0" baseline="0" dirty="0" err="1" smtClean="0">
                <a:ln>
                  <a:noFill/>
                </a:ln>
                <a:solidFill>
                  <a:srgbClr val="000000"/>
                </a:solidFill>
                <a:effectLst/>
                <a:latin typeface="Calibri" panose="020F0502020204030204" pitchFamily="34" charset="0"/>
              </a:rPr>
              <a:t>Schlather</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9"/>
          <p:cNvSpPr txBox="1">
            <a:spLocks noChangeArrowheads="1"/>
          </p:cNvSpPr>
          <p:nvPr/>
        </p:nvSpPr>
        <p:spPr bwMode="auto">
          <a:xfrm>
            <a:off x="7258844" y="3200401"/>
            <a:ext cx="18288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Mid Hudson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Leah </a:t>
            </a:r>
            <a:r>
              <a:rPr kumimoji="0" lang="en-US" sz="1200" i="0" u="none" strike="noStrike" cap="none" normalizeH="0" baseline="0" dirty="0" err="1" smtClean="0">
                <a:ln>
                  <a:noFill/>
                </a:ln>
                <a:solidFill>
                  <a:srgbClr val="000000"/>
                </a:solidFill>
                <a:effectLst/>
                <a:latin typeface="Calibri" panose="020F0502020204030204" pitchFamily="34" charset="0"/>
              </a:rPr>
              <a:t>Cadwallader</a:t>
            </a:r>
            <a:endParaRPr kumimoji="0" lang="en-US" sz="120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IT=Sean Carbine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Finance=Roxanne Churchill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ED=Lydia Reidy</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10"/>
          <p:cNvSpPr txBox="1">
            <a:spLocks noChangeArrowheads="1"/>
          </p:cNvSpPr>
          <p:nvPr/>
        </p:nvSpPr>
        <p:spPr bwMode="auto">
          <a:xfrm>
            <a:off x="7264627" y="5882028"/>
            <a:ext cx="18288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Suffolk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Eileen Heely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IT=Richard Marino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Finance=Catherine </a:t>
            </a:r>
            <a:r>
              <a:rPr kumimoji="0" lang="en-US" sz="1200" b="0" i="0" u="none" strike="noStrike" cap="none" normalizeH="0" baseline="0" dirty="0" err="1" smtClean="0">
                <a:ln>
                  <a:noFill/>
                </a:ln>
                <a:solidFill>
                  <a:srgbClr val="000000"/>
                </a:solidFill>
                <a:effectLst/>
                <a:latin typeface="Calibri" panose="020F0502020204030204" pitchFamily="34" charset="0"/>
              </a:rPr>
              <a:t>Berkham</a:t>
            </a:r>
            <a:endParaRPr kumimoji="0" lang="en-US" sz="12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ED=Vito </a:t>
            </a:r>
            <a:r>
              <a:rPr kumimoji="0" lang="en-US" sz="1200" b="0" i="0" u="none" strike="noStrike" cap="none" normalizeH="0" baseline="0" dirty="0" err="1" smtClean="0">
                <a:ln>
                  <a:noFill/>
                </a:ln>
                <a:solidFill>
                  <a:srgbClr val="000000"/>
                </a:solidFill>
                <a:effectLst/>
                <a:latin typeface="Calibri" panose="020F0502020204030204" pitchFamily="34" charset="0"/>
              </a:rPr>
              <a:t>Minei</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1"/>
          <p:cNvSpPr txBox="1">
            <a:spLocks noChangeArrowheads="1"/>
          </p:cNvSpPr>
          <p:nvPr/>
        </p:nvSpPr>
        <p:spPr bwMode="auto">
          <a:xfrm>
            <a:off x="7003369" y="1128821"/>
            <a:ext cx="2017713"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Capital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James McNaughton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IT=Erik Yager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Finance=Michael Ryan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ED=Lisa </a:t>
            </a:r>
            <a:r>
              <a:rPr kumimoji="0" lang="en-US" sz="1200" b="0" i="0" u="none" strike="noStrike" cap="none" normalizeH="0" baseline="0" dirty="0" err="1" smtClean="0">
                <a:ln>
                  <a:noFill/>
                </a:ln>
                <a:solidFill>
                  <a:srgbClr val="000000"/>
                </a:solidFill>
                <a:effectLst/>
                <a:latin typeface="Calibri" panose="020F0502020204030204" pitchFamily="34" charset="0"/>
              </a:rPr>
              <a:t>Godlewski</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 Box 12"/>
          <p:cNvSpPr txBox="1">
            <a:spLocks noChangeArrowheads="1"/>
          </p:cNvSpPr>
          <p:nvPr/>
        </p:nvSpPr>
        <p:spPr bwMode="auto">
          <a:xfrm>
            <a:off x="2697162" y="1062147"/>
            <a:ext cx="2255838" cy="123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Calibri" panose="020F0502020204030204" pitchFamily="34" charset="0"/>
              </a:rPr>
              <a:t>North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anose="020F0502020204030204" pitchFamily="34" charset="0"/>
              </a:rPr>
              <a:t>HR = Tracy Sanford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IT=Gale McArdell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Finance=Betsy Klug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rPr>
              <a:t>ED=Kevin Jordan</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037" name="AutoShape 13"/>
          <p:cNvCxnSpPr>
            <a:cxnSpLocks noChangeShapeType="1"/>
          </p:cNvCxnSpPr>
          <p:nvPr/>
        </p:nvCxnSpPr>
        <p:spPr bwMode="auto">
          <a:xfrm>
            <a:off x="2707481" y="2729707"/>
            <a:ext cx="431007" cy="99298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8" name="AutoShape 14"/>
          <p:cNvCxnSpPr>
            <a:cxnSpLocks noChangeShapeType="1"/>
          </p:cNvCxnSpPr>
          <p:nvPr/>
        </p:nvCxnSpPr>
        <p:spPr bwMode="auto">
          <a:xfrm>
            <a:off x="4522788" y="1485901"/>
            <a:ext cx="192088" cy="644524"/>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39" name="AutoShape 15"/>
          <p:cNvCxnSpPr>
            <a:cxnSpLocks noChangeShapeType="1"/>
          </p:cNvCxnSpPr>
          <p:nvPr/>
        </p:nvCxnSpPr>
        <p:spPr bwMode="auto">
          <a:xfrm flipV="1">
            <a:off x="6464300" y="2081213"/>
            <a:ext cx="1058863" cy="172720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0" name="AutoShape 16"/>
          <p:cNvCxnSpPr>
            <a:cxnSpLocks noChangeShapeType="1"/>
          </p:cNvCxnSpPr>
          <p:nvPr/>
        </p:nvCxnSpPr>
        <p:spPr bwMode="auto">
          <a:xfrm flipV="1">
            <a:off x="6253163" y="4176713"/>
            <a:ext cx="1406525" cy="652462"/>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1" name="AutoShape 17"/>
          <p:cNvCxnSpPr>
            <a:cxnSpLocks noChangeShapeType="1"/>
          </p:cNvCxnSpPr>
          <p:nvPr/>
        </p:nvCxnSpPr>
        <p:spPr bwMode="auto">
          <a:xfrm>
            <a:off x="7445375" y="5918200"/>
            <a:ext cx="403225" cy="82332"/>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2" name="AutoShape 18"/>
          <p:cNvCxnSpPr>
            <a:cxnSpLocks noChangeShapeType="1"/>
          </p:cNvCxnSpPr>
          <p:nvPr/>
        </p:nvCxnSpPr>
        <p:spPr bwMode="auto">
          <a:xfrm flipV="1">
            <a:off x="4789488" y="3325813"/>
            <a:ext cx="352425" cy="1716087"/>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3" name="AutoShape 19"/>
          <p:cNvCxnSpPr>
            <a:cxnSpLocks noChangeShapeType="1"/>
          </p:cNvCxnSpPr>
          <p:nvPr/>
        </p:nvCxnSpPr>
        <p:spPr bwMode="auto">
          <a:xfrm flipV="1">
            <a:off x="2748757" y="4048126"/>
            <a:ext cx="1531143" cy="1032668"/>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r>
              <a:rPr lang="en-US" sz="6000" dirty="0" smtClean="0"/>
              <a:t>Questions?</a:t>
            </a:r>
            <a:endParaRPr lang="en-US" sz="6000" dirty="0"/>
          </a:p>
        </p:txBody>
      </p:sp>
      <p:pic>
        <p:nvPicPr>
          <p:cNvPr id="1026" name="Picture 2" descr="C:\Users\jeh46.CALSNET\AppData\Local\Microsoft\Windows\Temporary Internet Files\Content.IE5\0BINNK76\MCj04344030000[1].wmf"/>
          <p:cNvPicPr>
            <a:picLocks noGrp="1" noChangeAspect="1" noChangeArrowheads="1"/>
          </p:cNvPicPr>
          <p:nvPr>
            <p:ph idx="1"/>
          </p:nvPr>
        </p:nvPicPr>
        <p:blipFill>
          <a:blip r:embed="rId3" cstate="print"/>
          <a:srcRect/>
          <a:stretch>
            <a:fillRect/>
          </a:stretch>
        </p:blipFill>
        <p:spPr bwMode="auto">
          <a:xfrm>
            <a:off x="3814762" y="3290094"/>
            <a:ext cx="1362075" cy="19081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and Office Updates</a:t>
            </a:r>
            <a:endParaRPr lang="en-US" dirty="0"/>
          </a:p>
        </p:txBody>
      </p:sp>
      <p:sp>
        <p:nvSpPr>
          <p:cNvPr id="3" name="Content Placeholder 2"/>
          <p:cNvSpPr>
            <a:spLocks noGrp="1"/>
          </p:cNvSpPr>
          <p:nvPr>
            <p:ph idx="1"/>
          </p:nvPr>
        </p:nvSpPr>
        <p:spPr/>
        <p:txBody>
          <a:bodyPr/>
          <a:lstStyle/>
          <a:p>
            <a:r>
              <a:rPr lang="en-US" dirty="0" smtClean="0"/>
              <a:t>Important Updates are set to Install automatically</a:t>
            </a:r>
          </a:p>
          <a:p>
            <a:r>
              <a:rPr lang="en-US" dirty="0" smtClean="0"/>
              <a:t>Windows updates can update Office software</a:t>
            </a:r>
          </a:p>
          <a:p>
            <a:pPr lvl="1"/>
            <a:r>
              <a:rPr lang="en-US" dirty="0" smtClean="0"/>
              <a:t>Check to be sure you are receiving automatic updates for Microsoft Office products.  Windows Update screen should say:  </a:t>
            </a:r>
            <a:r>
              <a:rPr lang="en-US" i="1" dirty="0" smtClean="0"/>
              <a:t>“You receive updates: For Windows and other products from Microsoft Update”</a:t>
            </a:r>
          </a:p>
          <a:p>
            <a:r>
              <a:rPr lang="en-US" dirty="0" smtClean="0"/>
              <a:t>Do NOT turn off or interrupt Windows when it is updating</a:t>
            </a:r>
          </a:p>
        </p:txBody>
      </p:sp>
      <p:sp>
        <p:nvSpPr>
          <p:cNvPr id="4" name="Text Placeholder 3"/>
          <p:cNvSpPr>
            <a:spLocks noGrp="1"/>
          </p:cNvSpPr>
          <p:nvPr>
            <p:ph type="body" sz="quarter" idx="13"/>
          </p:nvPr>
        </p:nvSpPr>
        <p:spPr/>
        <p:txBody>
          <a:bodyPr/>
          <a:lstStyle/>
          <a:p>
            <a:r>
              <a:rPr lang="en-US" dirty="0" smtClean="0"/>
              <a:t>Computer Maintenance</a:t>
            </a:r>
            <a:endParaRPr lang="en-US" dirty="0"/>
          </a:p>
        </p:txBody>
      </p:sp>
      <p:pic>
        <p:nvPicPr>
          <p:cNvPr id="22532" name="Picture 4" descr="http://shareasale.shareist.com/uploads/windowsupdateinstalling_40853_l.jpg"/>
          <p:cNvPicPr>
            <a:picLocks noChangeAspect="1" noChangeArrowheads="1"/>
          </p:cNvPicPr>
          <p:nvPr/>
        </p:nvPicPr>
        <p:blipFill rotWithShape="1">
          <a:blip r:embed="rId3">
            <a:extLst>
              <a:ext uri="{28A0092B-C50C-407E-A947-70E740481C1C}">
                <a14:useLocalDpi xmlns:a14="http://schemas.microsoft.com/office/drawing/2010/main" val="0"/>
              </a:ext>
            </a:extLst>
          </a:blip>
          <a:srcRect t="28800" b="26400"/>
          <a:stretch/>
        </p:blipFill>
        <p:spPr bwMode="auto">
          <a:xfrm>
            <a:off x="2890626" y="5181600"/>
            <a:ext cx="578303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ooperray.com/pictures/Play%20Video%20Icon1.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1336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45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Software Updates</a:t>
            </a:r>
            <a:endParaRPr lang="en-US" dirty="0"/>
          </a:p>
        </p:txBody>
      </p:sp>
      <p:sp>
        <p:nvSpPr>
          <p:cNvPr id="3" name="Content Placeholder 2"/>
          <p:cNvSpPr>
            <a:spLocks noGrp="1"/>
          </p:cNvSpPr>
          <p:nvPr>
            <p:ph idx="1"/>
          </p:nvPr>
        </p:nvSpPr>
        <p:spPr/>
        <p:txBody>
          <a:bodyPr/>
          <a:lstStyle/>
          <a:p>
            <a:r>
              <a:rPr lang="en-US" dirty="0" smtClean="0"/>
              <a:t>Adobe Flash and Java</a:t>
            </a:r>
          </a:p>
          <a:p>
            <a:pPr lvl="1"/>
            <a:r>
              <a:rPr lang="en-US" dirty="0" smtClean="0"/>
              <a:t>Automatically updated from the server, no need to manually update these two programs.</a:t>
            </a:r>
          </a:p>
          <a:p>
            <a:r>
              <a:rPr lang="en-US" dirty="0" smtClean="0"/>
              <a:t>Don’t Ignore Automatic Updates for</a:t>
            </a:r>
          </a:p>
          <a:p>
            <a:pPr lvl="1"/>
            <a:r>
              <a:rPr lang="en-US" dirty="0" smtClean="0"/>
              <a:t>Adobe Reader, Acrobat, InDesign…</a:t>
            </a:r>
          </a:p>
          <a:p>
            <a:pPr lvl="2"/>
            <a:r>
              <a:rPr lang="en-US" dirty="0" smtClean="0"/>
              <a:t>Local IT contact is the only person that can install and update these programs for you</a:t>
            </a:r>
          </a:p>
          <a:p>
            <a:pPr lvl="2"/>
            <a:endParaRPr lang="en-US" dirty="0" smtClean="0"/>
          </a:p>
          <a:p>
            <a:pPr lvl="2"/>
            <a:endParaRPr lang="en-US" dirty="0"/>
          </a:p>
        </p:txBody>
      </p:sp>
      <p:sp>
        <p:nvSpPr>
          <p:cNvPr id="4" name="Text Placeholder 3"/>
          <p:cNvSpPr>
            <a:spLocks noGrp="1"/>
          </p:cNvSpPr>
          <p:nvPr>
            <p:ph type="body" sz="quarter" idx="13"/>
          </p:nvPr>
        </p:nvSpPr>
        <p:spPr/>
        <p:txBody>
          <a:bodyPr/>
          <a:lstStyle/>
          <a:p>
            <a:r>
              <a:rPr lang="en-US" dirty="0"/>
              <a:t>Computer Maintenance</a:t>
            </a:r>
          </a:p>
        </p:txBody>
      </p:sp>
      <p:pic>
        <p:nvPicPr>
          <p:cNvPr id="2050" name="Picture 2" descr="http://www.iwritetech.com/wp-content/uploads/2013/10/java_tech.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80" y1="23438" x2="46680" y2="23438"/>
                        <a14:foregroundMark x1="53516" y1="26953" x2="53516" y2="26953"/>
                        <a14:foregroundMark x1="54102" y1="45313" x2="54102" y2="45313"/>
                        <a14:foregroundMark x1="68945" y1="45313" x2="68945" y2="45313"/>
                        <a14:foregroundMark x1="55664" y1="52474" x2="55664" y2="52474"/>
                        <a14:foregroundMark x1="55078" y1="60156" x2="55078" y2="60156"/>
                        <a14:foregroundMark x1="55078" y1="33984" x2="55078" y2="33984"/>
                        <a14:foregroundMark x1="47168" y1="31901" x2="47168" y2="31901"/>
                        <a14:foregroundMark x1="66211" y1="82161" x2="66211" y2="82161"/>
                        <a14:foregroundMark x1="56738" y1="89844" x2="56738" y2="89844"/>
                        <a14:foregroundMark x1="45605" y1="89193" x2="45605" y2="89193"/>
                        <a14:foregroundMark x1="32910" y1="84245" x2="32910" y2="84245"/>
                      </a14:backgroundRemoval>
                    </a14:imgEffect>
                  </a14:imgLayer>
                </a14:imgProps>
              </a:ext>
              <a:ext uri="{28A0092B-C50C-407E-A947-70E740481C1C}">
                <a14:useLocalDpi xmlns:a14="http://schemas.microsoft.com/office/drawing/2010/main" val="0"/>
              </a:ext>
            </a:extLst>
          </a:blip>
          <a:srcRect/>
          <a:stretch>
            <a:fillRect/>
          </a:stretch>
        </p:blipFill>
        <p:spPr bwMode="auto">
          <a:xfrm>
            <a:off x="6553200" y="4483801"/>
            <a:ext cx="2974428" cy="2230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loudtimes.org/wp-content/uploads/2011/08/Adobe-logo.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4333" b="65667" l="7000" r="95000">
                        <a14:foregroundMark x1="15500" y1="43333" x2="15500" y2="43333"/>
                        <a14:foregroundMark x1="22250" y1="53000" x2="22250" y2="53000"/>
                        <a14:foregroundMark x1="28750" y1="43333" x2="28750" y2="43333"/>
                        <a14:foregroundMark x1="24250" y1="57000" x2="24250" y2="57000"/>
                        <a14:foregroundMark x1="44250" y1="49333" x2="44250" y2="49333"/>
                        <a14:foregroundMark x1="59500" y1="47000" x2="59500" y2="47000"/>
                        <a14:foregroundMark x1="67750" y1="49667" x2="67750" y2="49667"/>
                        <a14:foregroundMark x1="77250" y1="52667" x2="77250" y2="52667"/>
                        <a14:foregroundMark x1="30000" y1="49333" x2="30000" y2="49333"/>
                        <a14:foregroundMark x1="30500" y1="41667" x2="30500" y2="41667"/>
                        <a14:foregroundMark x1="15250" y1="43333" x2="20250" y2="38667"/>
                      </a14:backgroundRemoval>
                    </a14:imgEffect>
                  </a14:imgLayer>
                </a14:imgProps>
              </a:ext>
              <a:ext uri="{28A0092B-C50C-407E-A947-70E740481C1C}">
                <a14:useLocalDpi xmlns:a14="http://schemas.microsoft.com/office/drawing/2010/main" val="0"/>
              </a:ext>
            </a:extLst>
          </a:blip>
          <a:srcRect t="34524" b="33608"/>
          <a:stretch/>
        </p:blipFill>
        <p:spPr bwMode="auto">
          <a:xfrm>
            <a:off x="152400" y="5784850"/>
            <a:ext cx="3810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9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and Malware Protection</a:t>
            </a:r>
            <a:endParaRPr lang="en-US" dirty="0"/>
          </a:p>
        </p:txBody>
      </p:sp>
      <p:sp>
        <p:nvSpPr>
          <p:cNvPr id="3" name="Content Placeholder 2"/>
          <p:cNvSpPr>
            <a:spLocks noGrp="1"/>
          </p:cNvSpPr>
          <p:nvPr>
            <p:ph idx="1"/>
          </p:nvPr>
        </p:nvSpPr>
        <p:spPr>
          <a:xfrm>
            <a:off x="457200" y="1828800"/>
            <a:ext cx="8229600" cy="4953000"/>
          </a:xfrm>
        </p:spPr>
        <p:txBody>
          <a:bodyPr/>
          <a:lstStyle/>
          <a:p>
            <a:r>
              <a:rPr lang="en-US" dirty="0" smtClean="0"/>
              <a:t>All CCE-owned computers should have </a:t>
            </a:r>
            <a:br>
              <a:rPr lang="en-US" dirty="0" smtClean="0"/>
            </a:br>
            <a:r>
              <a:rPr lang="en-US" b="1" dirty="0" smtClean="0"/>
              <a:t>Symantec Anti-virus</a:t>
            </a:r>
            <a:r>
              <a:rPr lang="en-US" dirty="0"/>
              <a:t> installed</a:t>
            </a:r>
            <a:br>
              <a:rPr lang="en-US" dirty="0"/>
            </a:br>
            <a:r>
              <a:rPr lang="en-US" sz="1600" b="1" dirty="0"/>
              <a:t>Download here:</a:t>
            </a:r>
            <a:r>
              <a:rPr lang="en-US" dirty="0" smtClean="0"/>
              <a:t/>
            </a:r>
            <a:br>
              <a:rPr lang="en-US" dirty="0" smtClean="0"/>
            </a:br>
            <a:r>
              <a:rPr lang="en-US" sz="2400" dirty="0" smtClean="0">
                <a:hlinkClick r:id="rId3"/>
              </a:rPr>
              <a:t>http</a:t>
            </a:r>
            <a:r>
              <a:rPr lang="en-US" sz="2400" dirty="0">
                <a:hlinkClick r:id="rId3"/>
              </a:rPr>
              <a:t>://</a:t>
            </a:r>
            <a:r>
              <a:rPr lang="en-US" sz="2400" dirty="0" smtClean="0">
                <a:hlinkClick r:id="rId3"/>
              </a:rPr>
              <a:t>www.it.cornell.edu/services/antivirus/about.cfm</a:t>
            </a:r>
            <a:endParaRPr lang="en-US" dirty="0" smtClean="0"/>
          </a:p>
          <a:p>
            <a:pPr lvl="1">
              <a:spcBef>
                <a:spcPts val="400"/>
              </a:spcBef>
            </a:pPr>
            <a:r>
              <a:rPr lang="en-US" dirty="0" smtClean="0"/>
              <a:t>Recommend setting up a weekly, full scan</a:t>
            </a:r>
          </a:p>
          <a:p>
            <a:pPr lvl="1">
              <a:spcBef>
                <a:spcPts val="400"/>
              </a:spcBef>
            </a:pPr>
            <a:r>
              <a:rPr lang="en-US" dirty="0" smtClean="0"/>
              <a:t>Do NOT install more than one anti-virus program on the same computer – causes conflicts and significantly slows down the computer.</a:t>
            </a:r>
          </a:p>
          <a:p>
            <a:r>
              <a:rPr lang="en-US" b="1" dirty="0" err="1" smtClean="0"/>
              <a:t>Malwarebytes</a:t>
            </a:r>
            <a:r>
              <a:rPr lang="en-US" b="1" dirty="0"/>
              <a:t/>
            </a:r>
            <a:br>
              <a:rPr lang="en-US" b="1" dirty="0"/>
            </a:br>
            <a:r>
              <a:rPr lang="en-US" sz="1600" b="1" dirty="0" smtClean="0"/>
              <a:t>Download here: </a:t>
            </a:r>
            <a:r>
              <a:rPr lang="en-US" sz="2400" dirty="0" smtClean="0">
                <a:hlinkClick r:id="rId4"/>
              </a:rPr>
              <a:t>http</a:t>
            </a:r>
            <a:r>
              <a:rPr lang="en-US" sz="2400" dirty="0">
                <a:hlinkClick r:id="rId4"/>
              </a:rPr>
              <a:t>://www.malwarebytes.org/lp/malware_lp_form</a:t>
            </a:r>
            <a:r>
              <a:rPr lang="en-US" sz="2400" dirty="0" smtClean="0">
                <a:hlinkClick r:id="rId4"/>
              </a:rPr>
              <a:t>/</a:t>
            </a:r>
            <a:endParaRPr lang="en-US" dirty="0" smtClean="0"/>
          </a:p>
          <a:p>
            <a:pPr lvl="1"/>
            <a:r>
              <a:rPr lang="en-US" dirty="0" smtClean="0"/>
              <a:t>Free version very useful for catching malware </a:t>
            </a:r>
            <a:br>
              <a:rPr lang="en-US" dirty="0" smtClean="0"/>
            </a:br>
            <a:r>
              <a:rPr lang="en-US" dirty="0" smtClean="0"/>
              <a:t>but updates and scans have to be manually run</a:t>
            </a:r>
            <a:endParaRPr lang="en-US" dirty="0"/>
          </a:p>
        </p:txBody>
      </p:sp>
      <p:sp>
        <p:nvSpPr>
          <p:cNvPr id="4" name="Text Placeholder 3"/>
          <p:cNvSpPr>
            <a:spLocks noGrp="1"/>
          </p:cNvSpPr>
          <p:nvPr>
            <p:ph type="body" sz="quarter" idx="13"/>
          </p:nvPr>
        </p:nvSpPr>
        <p:spPr>
          <a:xfrm>
            <a:off x="5181600" y="588169"/>
            <a:ext cx="3886200" cy="417513"/>
          </a:xfrm>
        </p:spPr>
        <p:txBody>
          <a:bodyPr/>
          <a:lstStyle/>
          <a:p>
            <a:r>
              <a:rPr lang="en-US" dirty="0"/>
              <a:t>Viruses, Worms, Malware.. Oh My!</a:t>
            </a:r>
          </a:p>
        </p:txBody>
      </p:sp>
      <p:pic>
        <p:nvPicPr>
          <p:cNvPr id="5" name="Picture 4">
            <a:hlinkClick r:id="rId5"/>
          </p:cNvPr>
          <p:cNvPicPr>
            <a:picLocks noChangeAspect="1"/>
          </p:cNvPicPr>
          <p:nvPr/>
        </p:nvPicPr>
        <p:blipFill>
          <a:blip r:embed="rId6">
            <a:extLst>
              <a:ext uri="{BEBA8EAE-BF5A-486C-A8C5-ECC9F3942E4B}">
                <a14:imgProps xmlns:a14="http://schemas.microsoft.com/office/drawing/2010/main">
                  <a14:imgLayer r:embed="rId7">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934325" y="2708370"/>
            <a:ext cx="590550" cy="590550"/>
          </a:xfrm>
          <a:prstGeom prst="rect">
            <a:avLst/>
          </a:prstGeom>
        </p:spPr>
      </p:pic>
      <p:pic>
        <p:nvPicPr>
          <p:cNvPr id="6" name="Picture 5">
            <a:hlinkClick r:id="rId8"/>
          </p:cNvPr>
          <p:cNvPicPr>
            <a:picLocks noChangeAspect="1"/>
          </p:cNvPicPr>
          <p:nvPr/>
        </p:nvPicPr>
        <p:blipFill>
          <a:blip r:embed="rId6">
            <a:extLst>
              <a:ext uri="{BEBA8EAE-BF5A-486C-A8C5-ECC9F3942E4B}">
                <a14:imgProps xmlns:a14="http://schemas.microsoft.com/office/drawing/2010/main">
                  <a14:imgLayer r:embed="rId7">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6553200" y="3352800"/>
            <a:ext cx="409070" cy="409070"/>
          </a:xfrm>
          <a:prstGeom prst="rect">
            <a:avLst/>
          </a:prstGeom>
        </p:spPr>
      </p:pic>
      <p:pic>
        <p:nvPicPr>
          <p:cNvPr id="7" name="Picture 6">
            <a:hlinkClick r:id="rId9"/>
          </p:cNvPr>
          <p:cNvPicPr>
            <a:picLocks noChangeAspect="1"/>
          </p:cNvPicPr>
          <p:nvPr/>
        </p:nvPicPr>
        <p:blipFill>
          <a:blip r:embed="rId6">
            <a:extLst>
              <a:ext uri="{BEBA8EAE-BF5A-486C-A8C5-ECC9F3942E4B}">
                <a14:imgProps xmlns:a14="http://schemas.microsoft.com/office/drawing/2010/main">
                  <a14:imgLayer r:embed="rId7">
                    <a14:imgEffect>
                      <a14:backgroundRemoval t="1613" b="100000" l="0" r="100000">
                        <a14:foregroundMark x1="46774" y1="56452" x2="46774" y2="56452"/>
                        <a14:foregroundMark x1="46774" y1="30645" x2="46774" y2="30645"/>
                      </a14:backgroundRemoval>
                    </a14:imgEffect>
                  </a14:imgLayer>
                </a14:imgProps>
              </a:ext>
            </a:extLst>
          </a:blip>
          <a:stretch>
            <a:fillRect/>
          </a:stretch>
        </p:blipFill>
        <p:spPr>
          <a:xfrm>
            <a:off x="7210930" y="6220330"/>
            <a:ext cx="409070" cy="409070"/>
          </a:xfrm>
          <a:prstGeom prst="rect">
            <a:avLst/>
          </a:prstGeom>
        </p:spPr>
      </p:pic>
    </p:spTree>
    <p:extLst>
      <p:ext uri="{BB962C8B-B14F-4D97-AF65-F5344CB8AC3E}">
        <p14:creationId xmlns:p14="http://schemas.microsoft.com/office/powerpoint/2010/main" val="1993425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E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CE PowerPoint Theme" id="{BCBB21EC-23E8-447E-805B-6A3677B1967D}" vid="{B99A0081-0F37-46BE-8E9F-8C96C7A0A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CCE PowerPoint Theme</Template>
  <TotalTime>4993</TotalTime>
  <Words>9681</Words>
  <Application>Microsoft Office PowerPoint</Application>
  <PresentationFormat>On-screen Show (4:3)</PresentationFormat>
  <Paragraphs>680</Paragraphs>
  <Slides>61</Slides>
  <Notes>54</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ＭＳ Ｐゴシック</vt:lpstr>
      <vt:lpstr>Arial</vt:lpstr>
      <vt:lpstr>Calibri</vt:lpstr>
      <vt:lpstr>CCE PowerPoint Theme</vt:lpstr>
      <vt:lpstr>PowerPoint Presentation</vt:lpstr>
      <vt:lpstr>Computer Maintenance, Support,  Training and Resources</vt:lpstr>
      <vt:lpstr>Today’s Topics</vt:lpstr>
      <vt:lpstr>Computer Maintenance</vt:lpstr>
      <vt:lpstr>How Information Is Stolen</vt:lpstr>
      <vt:lpstr>How Information Is Stolen</vt:lpstr>
      <vt:lpstr>Windows and Office Updates</vt:lpstr>
      <vt:lpstr>Other Software Updates</vt:lpstr>
      <vt:lpstr>Virus and Malware Protection</vt:lpstr>
      <vt:lpstr>Cleanup, Scan and Defrag</vt:lpstr>
      <vt:lpstr>Protecting Your Computer</vt:lpstr>
      <vt:lpstr>Extreme Hot &amp; Cold Temperatures</vt:lpstr>
      <vt:lpstr>Don’t keep your laptop on your lap!</vt:lpstr>
      <vt:lpstr>The Lifespan of a Battery</vt:lpstr>
      <vt:lpstr>Make Your Battery Last Longer</vt:lpstr>
      <vt:lpstr>Park That Drive</vt:lpstr>
      <vt:lpstr>Keep You and Your Computer Healthy</vt:lpstr>
      <vt:lpstr>Shut down or Sleep?</vt:lpstr>
      <vt:lpstr>More Ways to Protect Your Computer</vt:lpstr>
      <vt:lpstr>Protecting Your Data</vt:lpstr>
      <vt:lpstr>Password Protection</vt:lpstr>
      <vt:lpstr>Password Protection for  non-CCE computers</vt:lpstr>
      <vt:lpstr>Password Storage Utilities</vt:lpstr>
      <vt:lpstr>Password Storage Utilities</vt:lpstr>
      <vt:lpstr>Password Protect Documents</vt:lpstr>
      <vt:lpstr>When You Walk Away….</vt:lpstr>
      <vt:lpstr>Internet Safety</vt:lpstr>
      <vt:lpstr>Internet and E-mail Safety</vt:lpstr>
      <vt:lpstr>E-mail Safety</vt:lpstr>
      <vt:lpstr>Dealing With Sensitive Data</vt:lpstr>
      <vt:lpstr>Cornell DropBox</vt:lpstr>
      <vt:lpstr>Back Up Your Data!</vt:lpstr>
      <vt:lpstr>What Data is Being Backed Up?</vt:lpstr>
      <vt:lpstr>Microsoft Sync</vt:lpstr>
      <vt:lpstr>Microsoft Sync</vt:lpstr>
      <vt:lpstr>Want Your Own Backup?</vt:lpstr>
      <vt:lpstr>Securing USB Drives</vt:lpstr>
      <vt:lpstr>Viruses, Worms, Malware.. Oh My!</vt:lpstr>
      <vt:lpstr>Potential Signs That Your Computer  May Be Infected</vt:lpstr>
      <vt:lpstr>I Caught A Virus… Now What?</vt:lpstr>
      <vt:lpstr>Resources &amp; Training</vt:lpstr>
      <vt:lpstr>Software Available</vt:lpstr>
      <vt:lpstr>Exchange Group Accounts</vt:lpstr>
      <vt:lpstr>Cornell’s Box</vt:lpstr>
      <vt:lpstr>SharePoint Team Site</vt:lpstr>
      <vt:lpstr>Qualtrics</vt:lpstr>
      <vt:lpstr>Doodle Poll</vt:lpstr>
      <vt:lpstr>CCE Staff Site Training Opportunities</vt:lpstr>
      <vt:lpstr>Annual CCE Tech Fairs</vt:lpstr>
      <vt:lpstr>Lynda.com</vt:lpstr>
      <vt:lpstr>Microsoft Office Trainings</vt:lpstr>
      <vt:lpstr>Extra Tips</vt:lpstr>
      <vt:lpstr>Extra Tips</vt:lpstr>
      <vt:lpstr>Computer Support</vt:lpstr>
      <vt:lpstr>Who Can Help Me?</vt:lpstr>
      <vt:lpstr>Association's Local IT Contact Support Includes</vt:lpstr>
      <vt:lpstr>Lead IT Coordinator Support Includes</vt:lpstr>
      <vt:lpstr>Cornell IT Helpdesk Support Includes</vt:lpstr>
      <vt:lpstr>Cornell Cooperative Extension IT Helpdesk Support Includes</vt:lpstr>
      <vt:lpstr>PowerPoint Presentation</vt:lpstr>
      <vt:lpstr>Questions?</vt:lpstr>
    </vt:vector>
  </TitlesOfParts>
  <Company>CCE - Wyoming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Cornell IT Resources</dc:title>
  <dc:creator>CCE Authorized User</dc:creator>
  <cp:lastModifiedBy>Jenn Carges</cp:lastModifiedBy>
  <cp:revision>389</cp:revision>
  <cp:lastPrinted>2014-04-02T00:40:34Z</cp:lastPrinted>
  <dcterms:created xsi:type="dcterms:W3CDTF">2009-08-19T15:56:54Z</dcterms:created>
  <dcterms:modified xsi:type="dcterms:W3CDTF">2014-04-16T21:29:16Z</dcterms:modified>
</cp:coreProperties>
</file>