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75" r:id="rId4"/>
    <p:sldId id="264" r:id="rId5"/>
    <p:sldId id="277" r:id="rId6"/>
    <p:sldId id="267" r:id="rId7"/>
    <p:sldId id="278" r:id="rId8"/>
    <p:sldId id="279" r:id="rId9"/>
    <p:sldId id="280" r:id="rId10"/>
    <p:sldId id="287" r:id="rId11"/>
    <p:sldId id="268" r:id="rId12"/>
    <p:sldId id="293" r:id="rId13"/>
    <p:sldId id="265" r:id="rId14"/>
    <p:sldId id="305" r:id="rId15"/>
    <p:sldId id="259" r:id="rId16"/>
    <p:sldId id="260" r:id="rId17"/>
    <p:sldId id="261" r:id="rId18"/>
    <p:sldId id="262" r:id="rId19"/>
    <p:sldId id="263" r:id="rId20"/>
    <p:sldId id="307" r:id="rId21"/>
    <p:sldId id="290" r:id="rId22"/>
    <p:sldId id="289" r:id="rId23"/>
    <p:sldId id="288" r:id="rId24"/>
    <p:sldId id="281" r:id="rId25"/>
    <p:sldId id="291" r:id="rId26"/>
    <p:sldId id="292" r:id="rId27"/>
    <p:sldId id="282" r:id="rId28"/>
    <p:sldId id="294" r:id="rId29"/>
    <p:sldId id="295" r:id="rId30"/>
    <p:sldId id="300" r:id="rId31"/>
    <p:sldId id="283" r:id="rId32"/>
    <p:sldId id="296" r:id="rId33"/>
    <p:sldId id="302" r:id="rId34"/>
    <p:sldId id="309" r:id="rId35"/>
    <p:sldId id="310" r:id="rId36"/>
    <p:sldId id="308" r:id="rId37"/>
    <p:sldId id="301" r:id="rId38"/>
    <p:sldId id="284" r:id="rId39"/>
    <p:sldId id="271" r:id="rId40"/>
    <p:sldId id="285" r:id="rId41"/>
    <p:sldId id="258" r:id="rId42"/>
    <p:sldId id="312" r:id="rId43"/>
    <p:sldId id="311" r:id="rId44"/>
    <p:sldId id="269" r:id="rId45"/>
    <p:sldId id="270" r:id="rId46"/>
    <p:sldId id="306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3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17DF-766A-429A-AA32-60011CE0C069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1FDB-DAFB-4D6B-B0A4-1FE2C4D379A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17DF-766A-429A-AA32-60011CE0C069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1FDB-DAFB-4D6B-B0A4-1FE2C4D379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17DF-766A-429A-AA32-60011CE0C069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1FDB-DAFB-4D6B-B0A4-1FE2C4D379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17DF-766A-429A-AA32-60011CE0C069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1FDB-DAFB-4D6B-B0A4-1FE2C4D379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17DF-766A-429A-AA32-60011CE0C069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1FDB-DAFB-4D6B-B0A4-1FE2C4D379A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17DF-766A-429A-AA32-60011CE0C069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1FDB-DAFB-4D6B-B0A4-1FE2C4D379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17DF-766A-429A-AA32-60011CE0C069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1FDB-DAFB-4D6B-B0A4-1FE2C4D379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17DF-766A-429A-AA32-60011CE0C069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1FDB-DAFB-4D6B-B0A4-1FE2C4D379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17DF-766A-429A-AA32-60011CE0C069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1FDB-DAFB-4D6B-B0A4-1FE2C4D379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17DF-766A-429A-AA32-60011CE0C069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E1FDB-DAFB-4D6B-B0A4-1FE2C4D379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17DF-766A-429A-AA32-60011CE0C069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50E1FDB-DAFB-4D6B-B0A4-1FE2C4D379A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A3117DF-766A-429A-AA32-60011CE0C069}" type="datetimeFigureOut">
              <a:rPr lang="en-US" smtClean="0"/>
              <a:t>11/10/2014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50E1FDB-DAFB-4D6B-B0A4-1FE2C4D379A0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447800"/>
            <a:ext cx="785164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 smtClean="0"/>
              <a:t>Tile Drainage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smtClean="0"/>
              <a:t>Economics &amp; Agronomic Benefits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8335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7772400" cy="4876800"/>
          </a:xfrm>
        </p:spPr>
        <p:txBody>
          <a:bodyPr>
            <a:norm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r>
              <a:rPr lang="en-US" sz="2800" dirty="0" smtClean="0"/>
              <a:t>What are we really trying to accomplish?</a:t>
            </a: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1216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 smtClean="0"/>
              <a:t>Tile Drainage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5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2014 records\Tile drainage talk\Karst-HydrologicalCycl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" y="762000"/>
            <a:ext cx="8915084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9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7772400" cy="4876800"/>
          </a:xfrm>
        </p:spPr>
        <p:txBody>
          <a:bodyPr>
            <a:norm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1216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 smtClean="0"/>
              <a:t>Tile Drainage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218" name="Picture 2" descr="C:\2014 records\Tile drainage talk\Soil profile_files\Glaciers-Druml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32" y="685800"/>
            <a:ext cx="7473006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0400" y="6276912"/>
            <a:ext cx="243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 long ways from ideal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74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6096000"/>
            <a:ext cx="7772400" cy="457200"/>
          </a:xfrm>
        </p:spPr>
        <p:txBody>
          <a:bodyPr/>
          <a:lstStyle/>
          <a:p>
            <a:pPr algn="ctr"/>
            <a:r>
              <a:rPr lang="en-US" dirty="0" smtClean="0"/>
              <a:t>How about getting rid of a little excess water??</a:t>
            </a:r>
            <a:endParaRPr lang="en-US" dirty="0"/>
          </a:p>
        </p:txBody>
      </p:sp>
      <p:pic>
        <p:nvPicPr>
          <p:cNvPr id="10242" name="Picture 2" descr="C:\2014 records\Tile drainage talk\Planter in wtr,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39156"/>
            <a:ext cx="8382000" cy="397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40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7772400" cy="4876800"/>
          </a:xfrm>
        </p:spPr>
        <p:txBody>
          <a:bodyPr>
            <a:norm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r>
              <a:rPr lang="en-US" sz="2800" dirty="0" smtClean="0"/>
              <a:t>Poor drainage: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A CROP DISEASE</a:t>
            </a:r>
          </a:p>
          <a:p>
            <a:pPr algn="ctr"/>
            <a:r>
              <a:rPr lang="en-US" sz="2800" dirty="0" smtClean="0"/>
              <a:t>More noticeable in some places than others</a:t>
            </a:r>
          </a:p>
          <a:p>
            <a:pPr algn="ctr"/>
            <a:r>
              <a:rPr lang="en-US" sz="2800" dirty="0" smtClean="0"/>
              <a:t>We’ve all seen acute symptoms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1216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 smtClean="0"/>
              <a:t>Tile Drainage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01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334000"/>
            <a:ext cx="8229600" cy="1509712"/>
          </a:xfrm>
        </p:spPr>
        <p:txBody>
          <a:bodyPr/>
          <a:lstStyle/>
          <a:p>
            <a:r>
              <a:rPr lang="en-US" dirty="0" smtClean="0"/>
              <a:t>         </a:t>
            </a:r>
            <a:r>
              <a:rPr lang="en-US" sz="2800" dirty="0" smtClean="0"/>
              <a:t>Guess another day or two of sunshine maybe?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9222"/>
            <a:ext cx="774550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82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5638800"/>
            <a:ext cx="7772400" cy="6096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Mud doesn’t discriminate</a:t>
            </a:r>
            <a:endParaRPr lang="en-US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8305800" cy="477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60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5791200"/>
            <a:ext cx="7543800" cy="10668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Three’s a crowd</a:t>
            </a:r>
            <a:endParaRPr 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620000" cy="481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57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715000"/>
            <a:ext cx="7772400" cy="533400"/>
          </a:xfrm>
        </p:spPr>
        <p:txBody>
          <a:bodyPr/>
          <a:lstStyle/>
          <a:p>
            <a:pPr algn="ctr"/>
            <a:r>
              <a:rPr lang="en-US" dirty="0" smtClean="0"/>
              <a:t>  </a:t>
            </a:r>
            <a:r>
              <a:rPr lang="en-US" sz="2800" dirty="0" smtClean="0"/>
              <a:t>Less is more?</a:t>
            </a:r>
            <a:endParaRPr lang="en-US" sz="2800" dirty="0"/>
          </a:p>
        </p:txBody>
      </p:sp>
      <p:pic>
        <p:nvPicPr>
          <p:cNvPr id="6146" name="Picture 2" descr="C:\2014 records\Tile drainage talk\2WD,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27929"/>
            <a:ext cx="7772400" cy="472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6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5791200"/>
            <a:ext cx="7086600" cy="91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Or horses?</a:t>
            </a:r>
            <a:endParaRPr lang="en-US" sz="2800" dirty="0"/>
          </a:p>
        </p:txBody>
      </p:sp>
      <p:pic>
        <p:nvPicPr>
          <p:cNvPr id="7170" name="Picture 2" descr="C:\2014 records\Tile drainage talk\horses stuck,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38" y="1066800"/>
            <a:ext cx="7323762" cy="46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0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7772400" cy="40386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Disclaimers</a:t>
            </a:r>
          </a:p>
          <a:p>
            <a:pPr algn="ctr"/>
            <a:endParaRPr lang="en-US" sz="3200" dirty="0" smtClean="0"/>
          </a:p>
          <a:p>
            <a:r>
              <a:rPr lang="en-US" sz="2800" dirty="0" smtClean="0"/>
              <a:t>* A Southern Washington County Perspective</a:t>
            </a:r>
          </a:p>
          <a:p>
            <a:r>
              <a:rPr lang="en-US" sz="2800" dirty="0" smtClean="0"/>
              <a:t>* Unabashed proponent of sub-surface drainage</a:t>
            </a:r>
          </a:p>
          <a:p>
            <a:r>
              <a:rPr lang="en-US" sz="2800" dirty="0" smtClean="0"/>
              <a:t>* Observing Laws while achieving success</a:t>
            </a:r>
          </a:p>
          <a:p>
            <a:r>
              <a:rPr lang="en-US" sz="2800" dirty="0" smtClean="0"/>
              <a:t>* Recognition of changing perceptions</a:t>
            </a:r>
          </a:p>
          <a:p>
            <a:r>
              <a:rPr lang="en-US" sz="2800" dirty="0" smtClean="0"/>
              <a:t>* Classical Economic evaluation – ???</a:t>
            </a: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1216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 smtClean="0"/>
              <a:t>Tile Drainage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13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7772400" cy="4876800"/>
          </a:xfrm>
        </p:spPr>
        <p:txBody>
          <a:bodyPr>
            <a:norm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1216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 smtClean="0"/>
              <a:t>Tile Drainage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525993" y="3124200"/>
            <a:ext cx="91003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            How much do we spend every year on other crop conditions?</a:t>
            </a:r>
          </a:p>
          <a:p>
            <a:pPr algn="ctr"/>
            <a:r>
              <a:rPr lang="en-US" sz="2400" dirty="0" smtClean="0"/>
              <a:t>Herbicides</a:t>
            </a:r>
          </a:p>
          <a:p>
            <a:pPr algn="ctr"/>
            <a:r>
              <a:rPr lang="en-US" sz="2400" dirty="0" smtClean="0"/>
              <a:t>Fungicides</a:t>
            </a:r>
          </a:p>
          <a:p>
            <a:pPr algn="ctr"/>
            <a:r>
              <a:rPr lang="en-US" sz="2400" dirty="0" smtClean="0"/>
              <a:t>Insurance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1356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7772400" cy="4876800"/>
          </a:xfrm>
        </p:spPr>
        <p:txBody>
          <a:bodyPr>
            <a:norm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1216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 smtClean="0"/>
              <a:t>Tile Drainage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62000" y="2362200"/>
            <a:ext cx="7086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What are the minimum needs?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A suitable outlet</a:t>
            </a:r>
          </a:p>
          <a:p>
            <a:pPr algn="ctr"/>
            <a:r>
              <a:rPr lang="en-US" sz="2800" dirty="0" smtClean="0"/>
              <a:t>Some  grade (elevation)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9865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7772400" cy="4876800"/>
          </a:xfrm>
        </p:spPr>
        <p:txBody>
          <a:bodyPr>
            <a:norm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905000"/>
            <a:ext cx="7693152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 smtClean="0"/>
              <a:t>Tile Drainage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146" name="Picture 2" descr="C:\2014 records\Tile drainage talk\Tile poster,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928" y="1752600"/>
            <a:ext cx="3599009" cy="449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2232" y="6297949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Some things don’t change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298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7772400" cy="4876800"/>
          </a:xfrm>
        </p:spPr>
        <p:txBody>
          <a:bodyPr>
            <a:norm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905000"/>
            <a:ext cx="7693152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 smtClean="0"/>
              <a:t>Tile Drainage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123" name="Picture 3" descr="C:\2014 records\Tile drainage talk\Plugged tile,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25614"/>
            <a:ext cx="5373128" cy="414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6104021"/>
            <a:ext cx="5373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Never a good sign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6292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7772400" cy="4876800"/>
          </a:xfrm>
        </p:spPr>
        <p:txBody>
          <a:bodyPr>
            <a:norm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r>
              <a:rPr lang="en-US" sz="2800" dirty="0" smtClean="0"/>
              <a:t>Economic evaluation 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/>
              <a:t>Historical</a:t>
            </a:r>
          </a:p>
          <a:p>
            <a:pPr algn="ctr"/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1216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 smtClean="0"/>
              <a:t>Tile Drainage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32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7772400" cy="4876800"/>
          </a:xfrm>
        </p:spPr>
        <p:txBody>
          <a:bodyPr>
            <a:norm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1216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 smtClean="0"/>
              <a:t>Tile Drainage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170" name="Picture 2" descr="C:\2014 records\Tile drainage talk\Round ti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849237"/>
            <a:ext cx="5351398" cy="417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12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7772400" cy="4876800"/>
          </a:xfrm>
        </p:spPr>
        <p:txBody>
          <a:bodyPr>
            <a:norm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1216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 smtClean="0"/>
              <a:t>Tile Drainage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194" name="Picture 2" descr="C:\2014 records\Tile drainage talk\tile inst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6880"/>
            <a:ext cx="5806924" cy="411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6131111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Who convinced these guys this needed to get done?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9692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7772400" cy="4876800"/>
          </a:xfrm>
        </p:spPr>
        <p:txBody>
          <a:bodyPr>
            <a:norm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r>
              <a:rPr lang="en-US" sz="2800" dirty="0" smtClean="0"/>
              <a:t>Economic evaluation 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/>
              <a:t>“Eyeball”</a:t>
            </a:r>
          </a:p>
          <a:p>
            <a:pPr algn="ctr"/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1216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 smtClean="0"/>
              <a:t>Tile Drainage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46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7772400" cy="4876800"/>
          </a:xfrm>
        </p:spPr>
        <p:txBody>
          <a:bodyPr>
            <a:norm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1216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 smtClean="0"/>
              <a:t>Tile Drainage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42" name="Picture 2" descr="C:\2014 records\Tile drainage talk\IMG_08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0563" y="-2422525"/>
            <a:ext cx="15605126" cy="117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40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7772400" cy="4876800"/>
          </a:xfrm>
        </p:spPr>
        <p:txBody>
          <a:bodyPr>
            <a:norm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1216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 smtClean="0"/>
              <a:t>Tile Drainage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1266" name="Picture 2" descr="C:\2014 records\Tile drainage talk\IMG_08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0563" y="-2422525"/>
            <a:ext cx="15605126" cy="117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57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sz="3200" dirty="0" smtClean="0"/>
              <a:t>Disclaimers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2800" dirty="0" smtClean="0"/>
              <a:t>* A southern Washington County Perspective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267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eorge Allen\Pictures\2014-11-09\IMG_1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0563" y="-2422525"/>
            <a:ext cx="15605126" cy="117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51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7772400" cy="4876800"/>
          </a:xfrm>
        </p:spPr>
        <p:txBody>
          <a:bodyPr>
            <a:normAutofit/>
          </a:bodyPr>
          <a:lstStyle/>
          <a:p>
            <a:pPr algn="ctr"/>
            <a:endParaRPr lang="en-US" sz="2400" dirty="0" smtClean="0"/>
          </a:p>
          <a:p>
            <a:pPr algn="ctr"/>
            <a:r>
              <a:rPr lang="en-US" sz="2800" dirty="0" smtClean="0"/>
              <a:t>Economic evaluation 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/>
              <a:t>Timeliness</a:t>
            </a:r>
          </a:p>
          <a:p>
            <a:pPr marL="457200" indent="-457200" algn="ctr">
              <a:buFont typeface="Arial" pitchFamily="34" charset="0"/>
              <a:buChar char="•"/>
            </a:pPr>
            <a:endParaRPr lang="en-US" sz="2800" dirty="0" smtClean="0"/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/>
              <a:t>Larger herds and/or more acres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/>
              <a:t>Bigger machines need wider spaces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/>
              <a:t>Downtime more critical than ever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/>
              <a:t>Same number of sunny days</a:t>
            </a: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1216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 smtClean="0"/>
              <a:t>Tile Drainage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49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2014 records\Tile drainage talk\IMG_14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0563" y="-2422525"/>
            <a:ext cx="15605126" cy="117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40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2014 records\Tile drainage talk\IMG_14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0563" y="-2422525"/>
            <a:ext cx="15605126" cy="117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24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2014 records\Tile drainage talk\IMG_1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0563" y="-2422525"/>
            <a:ext cx="15605126" cy="117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7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2014 records\Tile drainage talk\IMG_14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0563" y="-2422525"/>
            <a:ext cx="15605126" cy="117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1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eorge Allen\Pictures\2014-11-09\IMG_1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3171371"/>
            <a:ext cx="14019849" cy="105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457200" y="304800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Hmmm…after 150 years of sub-surface work, it almost looks like a pattern drainage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93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2014 records\Tile drainage talk\IMG_1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0563" y="-2422525"/>
            <a:ext cx="15605126" cy="117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97309"/>
            <a:ext cx="8600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Recently installed pattern system. Getting 150 years of work done in two days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9953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7772400" cy="4876800"/>
          </a:xfrm>
        </p:spPr>
        <p:txBody>
          <a:bodyPr>
            <a:norm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r>
              <a:rPr lang="en-US" sz="2800" dirty="0" smtClean="0"/>
              <a:t>Economic evaluation 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/>
              <a:t>Yield “what-ifs”</a:t>
            </a: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1216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 smtClean="0"/>
              <a:t>Tile Drainage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4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196095"/>
              </p:ext>
            </p:extLst>
          </p:nvPr>
        </p:nvGraphicFramePr>
        <p:xfrm>
          <a:off x="1295399" y="1981194"/>
          <a:ext cx="6781801" cy="4343409"/>
        </p:xfrm>
        <a:graphic>
          <a:graphicData uri="http://schemas.openxmlformats.org/drawingml/2006/table">
            <a:tbl>
              <a:tblPr/>
              <a:tblGrid>
                <a:gridCol w="146931"/>
                <a:gridCol w="137136"/>
                <a:gridCol w="403926"/>
                <a:gridCol w="237226"/>
                <a:gridCol w="384693"/>
                <a:gridCol w="391102"/>
                <a:gridCol w="391102"/>
                <a:gridCol w="121819"/>
                <a:gridCol w="1288720"/>
                <a:gridCol w="788619"/>
                <a:gridCol w="859147"/>
                <a:gridCol w="769383"/>
                <a:gridCol w="861997"/>
              </a:tblGrid>
              <a:tr h="180269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CORN PRODUCTION BUDGET- 2014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26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0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10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26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Updated: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5/15/2014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812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ITEM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$$ /UNIT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YIELD (bu/A)</a:t>
                      </a:r>
                      <a:r>
                        <a:rPr lang="en-US" sz="1100" b="1" i="0" u="none" strike="noStrike" baseline="30000">
                          <a:effectLst/>
                          <a:latin typeface="Arial"/>
                        </a:rPr>
                        <a:t>1</a:t>
                      </a:r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8026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26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192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1" u="none" strike="noStrike">
                          <a:effectLst/>
                          <a:latin typeface="Arial"/>
                        </a:rPr>
                        <a:t>200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269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RECEIPTS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972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Corn (/ bu)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1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$4.50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576.00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720.00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864.00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900.00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26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Grower or Market Premium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0.00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06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269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TOTAL RECEIPTS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576.00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720.00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864.00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900.00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06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06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269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TOTAL FIXED COSTS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347.37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399.57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461.77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463.57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269"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TOTAL VARIABLE COSTS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269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-Per Acre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387.05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430.23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469.34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473.85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269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-Per Bushel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2.99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2.69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2.44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2.37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269"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TOTAL COSTS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-Per Acre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730.42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829.79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931.11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937.42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0269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-Per Bushel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5.71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5.19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4.85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4.69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906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7237"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RETURN ABOVE VARIABLE COSTS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192.95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289.77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394.66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426.15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11">
                <a:tc gridSpan="9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RETURN TO LAND, LABOR &amp; MGMT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69.38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166.21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effectLst/>
                          <a:latin typeface="Arial"/>
                        </a:rPr>
                        <a:t>271.09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302.58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Picture 16" descr="web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69950"/>
            <a:ext cx="64928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94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2014 records\Tile drainage talk\lakealba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304801"/>
            <a:ext cx="8461664" cy="1095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91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7772400" cy="4876800"/>
          </a:xfrm>
        </p:spPr>
        <p:txBody>
          <a:bodyPr>
            <a:normAutofit lnSpcReduction="10000"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r>
              <a:rPr lang="en-US" sz="2800" dirty="0" smtClean="0"/>
              <a:t>Economic evaluation 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/>
              <a:t>Agronomic/Environmental Considerations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/>
              <a:t>Yield improvement/Higher quality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/>
              <a:t>Reduction of soil compaction risks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/>
              <a:t>Improved water holding capacity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/>
              <a:t>(Saturated root zone periods decreased)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/>
              <a:t>Winter cover crop – higher probability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1216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 smtClean="0"/>
              <a:t>Tile Drainage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46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50" y="381000"/>
            <a:ext cx="9008549" cy="59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71800" y="6387838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Courtesy:  </a:t>
            </a:r>
            <a:r>
              <a:rPr lang="en-US" sz="1400" dirty="0" err="1" smtClean="0"/>
              <a:t>Ev</a:t>
            </a:r>
            <a:r>
              <a:rPr lang="en-US" sz="1400" dirty="0" smtClean="0"/>
              <a:t> Thomas, Miner Institute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0317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676400"/>
            <a:ext cx="7315200" cy="3429000"/>
          </a:xfrm>
        </p:spPr>
        <p:txBody>
          <a:bodyPr>
            <a:norm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1216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 smtClean="0"/>
              <a:t>Tile Drainage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40896" y="3200400"/>
            <a:ext cx="5145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Is it possible to have too much??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681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7772400" cy="4876800"/>
          </a:xfrm>
        </p:spPr>
        <p:txBody>
          <a:bodyPr>
            <a:norm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1216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 smtClean="0"/>
              <a:t>Tile Drainage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1506" name="Picture 2" descr="C:\2014 records\Tile drainage talk\3D fie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669" y="1981200"/>
            <a:ext cx="6561666" cy="421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6096" y="6354097"/>
            <a:ext cx="6577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Well, maybe!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7030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458200" cy="562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77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39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7772400" cy="4876800"/>
          </a:xfrm>
        </p:spPr>
        <p:txBody>
          <a:bodyPr>
            <a:norm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1216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 smtClean="0"/>
              <a:t>Tile Drainage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99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sz="3200" dirty="0" smtClean="0"/>
              <a:t>Disclaimers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2800" smtClean="0"/>
              <a:t>* Unabshed proponent of sub-surface drainage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7544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2014 records\Tile drainage talk\Soil profile_files\Glaciers-Druml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69193"/>
            <a:ext cx="8912234" cy="668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7772400" cy="40386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Disclaimers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/>
              <a:t>Observing Laws while achieving success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/>
              <a:t>Sodbuster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err="1" smtClean="0"/>
              <a:t>Swampbuster</a:t>
            </a:r>
            <a:endParaRPr lang="en-US" sz="2800" dirty="0" smtClean="0"/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/>
              <a:t>Protected streams</a:t>
            </a:r>
          </a:p>
          <a:p>
            <a:pPr marL="457200" indent="-457200" algn="ctr">
              <a:buFont typeface="Arial" pitchFamily="34" charset="0"/>
              <a:buChar char="•"/>
            </a:pPr>
            <a:endParaRPr lang="en-US" sz="2800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1216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 smtClean="0"/>
              <a:t>Tile Drainage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35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981200"/>
            <a:ext cx="7772400" cy="40386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Disclaimers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/>
              <a:t>Recognition of changing perceptions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/>
              <a:t>Drainage water concerns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/>
              <a:t>Changes to definitions of water</a:t>
            </a: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1216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 smtClean="0"/>
              <a:t>Tile Drainage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1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7772400" cy="48768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Disclaimers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400" dirty="0" smtClean="0"/>
              <a:t>Classical Economic evaluation 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400" dirty="0" smtClean="0"/>
              <a:t>No side-by-side in field comparisons</a:t>
            </a:r>
            <a:endParaRPr lang="en-US" sz="2400" dirty="0"/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/>
              <a:t>Other approaches?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/>
              <a:t>Historical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/>
              <a:t>Eyeball test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/>
              <a:t>Timeliness factors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/>
              <a:t>Yield “what ifs”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/>
              <a:t>Agronomic considerations</a:t>
            </a:r>
          </a:p>
          <a:p>
            <a:pPr marL="457200" indent="-457200" algn="ctr">
              <a:buFont typeface="Arial" pitchFamily="34" charset="0"/>
              <a:buChar char="•"/>
            </a:pP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1216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 smtClean="0"/>
              <a:t>Tile Drainage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17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495</TotalTime>
  <Words>473</Words>
  <Application>Microsoft Office PowerPoint</Application>
  <PresentationFormat>On-screen Show (4:3)</PresentationFormat>
  <Paragraphs>202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Flow</vt:lpstr>
      <vt:lpstr>Tile Drainage  </vt:lpstr>
      <vt:lpstr>Tile Drainage  </vt:lpstr>
      <vt:lpstr>PowerPoint Presentation</vt:lpstr>
      <vt:lpstr>PowerPoint Presentation</vt:lpstr>
      <vt:lpstr>PowerPoint Presentation</vt:lpstr>
      <vt:lpstr>PowerPoint Presentation</vt:lpstr>
      <vt:lpstr>Tile Drainage  </vt:lpstr>
      <vt:lpstr>Tile Drainage  </vt:lpstr>
      <vt:lpstr>Tile Drainage  </vt:lpstr>
      <vt:lpstr>Tile Drainage  </vt:lpstr>
      <vt:lpstr>PowerPoint Presentation</vt:lpstr>
      <vt:lpstr>Tile Drainage  </vt:lpstr>
      <vt:lpstr>PowerPoint Presentation</vt:lpstr>
      <vt:lpstr>Tile Drainage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Tile Drainage  </vt:lpstr>
      <vt:lpstr>Tile Drainage  </vt:lpstr>
      <vt:lpstr>Tile Drainage  </vt:lpstr>
      <vt:lpstr>Tile Drainage  </vt:lpstr>
      <vt:lpstr>Tile Drainage  </vt:lpstr>
      <vt:lpstr>Tile Drainage  </vt:lpstr>
      <vt:lpstr>Tile Drainage  </vt:lpstr>
      <vt:lpstr>Tile Drainage  </vt:lpstr>
      <vt:lpstr>Tile Drainage  </vt:lpstr>
      <vt:lpstr>Tile Drainage  </vt:lpstr>
      <vt:lpstr>PowerPoint Presentation</vt:lpstr>
      <vt:lpstr>Tile Drainage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Tile Drainage  </vt:lpstr>
      <vt:lpstr>PowerPoint Presentation</vt:lpstr>
      <vt:lpstr>Tile Drainage  </vt:lpstr>
      <vt:lpstr>PowerPoint Presentation</vt:lpstr>
      <vt:lpstr>Tile Drainage  </vt:lpstr>
      <vt:lpstr>Tile Drainage  </vt:lpstr>
      <vt:lpstr>PowerPoint Presentation</vt:lpstr>
      <vt:lpstr>PowerPoint Presentation</vt:lpstr>
      <vt:lpstr>Tile Drainage 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Tile Drainage</dc:title>
  <dc:creator>George Allen</dc:creator>
  <cp:lastModifiedBy>Aaron</cp:lastModifiedBy>
  <cp:revision>46</cp:revision>
  <dcterms:created xsi:type="dcterms:W3CDTF">2014-11-10T00:50:57Z</dcterms:created>
  <dcterms:modified xsi:type="dcterms:W3CDTF">2014-11-10T16:22:45Z</dcterms:modified>
</cp:coreProperties>
</file>