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286" r:id="rId5"/>
    <p:sldId id="303" r:id="rId6"/>
    <p:sldId id="305" r:id="rId7"/>
    <p:sldId id="307" r:id="rId8"/>
    <p:sldId id="306" r:id="rId9"/>
    <p:sldId id="314" r:id="rId10"/>
    <p:sldId id="317" r:id="rId11"/>
    <p:sldId id="316" r:id="rId12"/>
    <p:sldId id="315" r:id="rId13"/>
    <p:sldId id="308" r:id="rId14"/>
    <p:sldId id="312" r:id="rId15"/>
    <p:sldId id="309" r:id="rId16"/>
    <p:sldId id="313" r:id="rId17"/>
    <p:sldId id="310" r:id="rId18"/>
    <p:sldId id="318" r:id="rId19"/>
    <p:sldId id="330" r:id="rId20"/>
    <p:sldId id="332" r:id="rId21"/>
    <p:sldId id="331" r:id="rId22"/>
    <p:sldId id="341" r:id="rId23"/>
    <p:sldId id="335" r:id="rId24"/>
    <p:sldId id="342" r:id="rId25"/>
    <p:sldId id="333" r:id="rId26"/>
    <p:sldId id="334" r:id="rId27"/>
    <p:sldId id="336" r:id="rId28"/>
    <p:sldId id="337" r:id="rId29"/>
    <p:sldId id="351" r:id="rId30"/>
    <p:sldId id="344" r:id="rId31"/>
    <p:sldId id="349" r:id="rId32"/>
    <p:sldId id="345" r:id="rId33"/>
    <p:sldId id="328" r:id="rId34"/>
    <p:sldId id="347" r:id="rId35"/>
    <p:sldId id="348" r:id="rId36"/>
    <p:sldId id="350" r:id="rId37"/>
    <p:sldId id="346" r:id="rId38"/>
    <p:sldId id="326" r:id="rId39"/>
    <p:sldId id="325" r:id="rId40"/>
    <p:sldId id="301" r:id="rId41"/>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snapToGrid="0" snapToObjects="1">
      <p:cViewPr>
        <p:scale>
          <a:sx n="50" d="100"/>
          <a:sy n="50" d="100"/>
        </p:scale>
        <p:origin x="-2760" y="-15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833" cy="464185"/>
          </a:xfrm>
          <a:prstGeom prst="rect">
            <a:avLst/>
          </a:prstGeom>
        </p:spPr>
        <p:txBody>
          <a:bodyPr vert="horz" lIns="92945" tIns="46472" rIns="92945" bIns="46472" rtlCol="0"/>
          <a:lstStyle>
            <a:lvl1pPr algn="l">
              <a:defRPr sz="1200"/>
            </a:lvl1pPr>
          </a:lstStyle>
          <a:p>
            <a:endParaRPr lang="en-US"/>
          </a:p>
        </p:txBody>
      </p:sp>
      <p:sp>
        <p:nvSpPr>
          <p:cNvPr id="3" name="Date Placeholder 2"/>
          <p:cNvSpPr>
            <a:spLocks noGrp="1"/>
          </p:cNvSpPr>
          <p:nvPr>
            <p:ph type="dt" sz="quarter" idx="1"/>
          </p:nvPr>
        </p:nvSpPr>
        <p:spPr>
          <a:xfrm>
            <a:off x="3956552" y="1"/>
            <a:ext cx="3026833" cy="464185"/>
          </a:xfrm>
          <a:prstGeom prst="rect">
            <a:avLst/>
          </a:prstGeom>
        </p:spPr>
        <p:txBody>
          <a:bodyPr vert="horz" lIns="92945" tIns="46472" rIns="92945" bIns="46472" rtlCol="0"/>
          <a:lstStyle>
            <a:lvl1pPr algn="r">
              <a:defRPr sz="1200"/>
            </a:lvl1pPr>
          </a:lstStyle>
          <a:p>
            <a:fld id="{321454BF-C574-487D-9C8D-5503DD709227}" type="datetimeFigureOut">
              <a:rPr lang="en-US" smtClean="0"/>
              <a:t>11/7/2014</a:t>
            </a:fld>
            <a:endParaRPr lang="en-US"/>
          </a:p>
        </p:txBody>
      </p:sp>
      <p:sp>
        <p:nvSpPr>
          <p:cNvPr id="4" name="Footer Placeholder 3"/>
          <p:cNvSpPr>
            <a:spLocks noGrp="1"/>
          </p:cNvSpPr>
          <p:nvPr>
            <p:ph type="ftr" sz="quarter" idx="2"/>
          </p:nvPr>
        </p:nvSpPr>
        <p:spPr>
          <a:xfrm>
            <a:off x="1" y="8817904"/>
            <a:ext cx="3026833" cy="464185"/>
          </a:xfrm>
          <a:prstGeom prst="rect">
            <a:avLst/>
          </a:prstGeom>
        </p:spPr>
        <p:txBody>
          <a:bodyPr vert="horz" lIns="92945" tIns="46472" rIns="92945" bIns="46472" rtlCol="0" anchor="b"/>
          <a:lstStyle>
            <a:lvl1pPr algn="l">
              <a:defRPr sz="1200"/>
            </a:lvl1pPr>
          </a:lstStyle>
          <a:p>
            <a:endParaRPr lang="en-US"/>
          </a:p>
        </p:txBody>
      </p:sp>
      <p:sp>
        <p:nvSpPr>
          <p:cNvPr id="5" name="Slide Number Placeholder 4"/>
          <p:cNvSpPr>
            <a:spLocks noGrp="1"/>
          </p:cNvSpPr>
          <p:nvPr>
            <p:ph type="sldNum" sz="quarter" idx="3"/>
          </p:nvPr>
        </p:nvSpPr>
        <p:spPr>
          <a:xfrm>
            <a:off x="3956552" y="8817904"/>
            <a:ext cx="3026833" cy="464185"/>
          </a:xfrm>
          <a:prstGeom prst="rect">
            <a:avLst/>
          </a:prstGeom>
        </p:spPr>
        <p:txBody>
          <a:bodyPr vert="horz" lIns="92945" tIns="46472" rIns="92945" bIns="46472" rtlCol="0" anchor="b"/>
          <a:lstStyle>
            <a:lvl1pPr algn="r">
              <a:defRPr sz="1200"/>
            </a:lvl1pPr>
          </a:lstStyle>
          <a:p>
            <a:fld id="{9240ACAB-ABC5-488D-8916-58663C81E06E}" type="slidenum">
              <a:rPr lang="en-US" smtClean="0"/>
              <a:t>‹#›</a:t>
            </a:fld>
            <a:endParaRPr lang="en-US"/>
          </a:p>
        </p:txBody>
      </p:sp>
    </p:spTree>
    <p:extLst>
      <p:ext uri="{BB962C8B-B14F-4D97-AF65-F5344CB8AC3E}">
        <p14:creationId xmlns:p14="http://schemas.microsoft.com/office/powerpoint/2010/main" val="998740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408" cy="463546"/>
          </a:xfrm>
          <a:prstGeom prst="rect">
            <a:avLst/>
          </a:prstGeom>
        </p:spPr>
        <p:txBody>
          <a:bodyPr vert="horz" lIns="91998" tIns="45998" rIns="91998" bIns="45998" rtlCol="0"/>
          <a:lstStyle>
            <a:lvl1pPr algn="l">
              <a:defRPr sz="1200"/>
            </a:lvl1pPr>
          </a:lstStyle>
          <a:p>
            <a:endParaRPr lang="en-US"/>
          </a:p>
        </p:txBody>
      </p:sp>
      <p:sp>
        <p:nvSpPr>
          <p:cNvPr id="3" name="Date Placeholder 2"/>
          <p:cNvSpPr>
            <a:spLocks noGrp="1"/>
          </p:cNvSpPr>
          <p:nvPr>
            <p:ph type="dt" idx="1"/>
          </p:nvPr>
        </p:nvSpPr>
        <p:spPr>
          <a:xfrm>
            <a:off x="3956996" y="0"/>
            <a:ext cx="3026408" cy="463546"/>
          </a:xfrm>
          <a:prstGeom prst="rect">
            <a:avLst/>
          </a:prstGeom>
        </p:spPr>
        <p:txBody>
          <a:bodyPr vert="horz" lIns="91998" tIns="45998" rIns="91998" bIns="45998" rtlCol="0"/>
          <a:lstStyle>
            <a:lvl1pPr algn="r">
              <a:defRPr sz="1200"/>
            </a:lvl1pPr>
          </a:lstStyle>
          <a:p>
            <a:fld id="{85363061-45C9-4D3D-ACDA-EEF1D84B6887}" type="datetimeFigureOut">
              <a:rPr lang="en-US" smtClean="0"/>
              <a:t>11/7/2014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998" tIns="45998" rIns="91998" bIns="45998" rtlCol="0" anchor="ctr"/>
          <a:lstStyle/>
          <a:p>
            <a:endParaRPr lang="en-US"/>
          </a:p>
        </p:txBody>
      </p:sp>
      <p:sp>
        <p:nvSpPr>
          <p:cNvPr id="5" name="Notes Placeholder 4"/>
          <p:cNvSpPr>
            <a:spLocks noGrp="1"/>
          </p:cNvSpPr>
          <p:nvPr>
            <p:ph type="body" sz="quarter" idx="3"/>
          </p:nvPr>
        </p:nvSpPr>
        <p:spPr>
          <a:xfrm>
            <a:off x="699139" y="4410079"/>
            <a:ext cx="5586723" cy="4176705"/>
          </a:xfrm>
          <a:prstGeom prst="rect">
            <a:avLst/>
          </a:prstGeom>
        </p:spPr>
        <p:txBody>
          <a:bodyPr vert="horz" lIns="91998" tIns="45998" rIns="91998" bIns="4599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57"/>
            <a:ext cx="3026408" cy="463546"/>
          </a:xfrm>
          <a:prstGeom prst="rect">
            <a:avLst/>
          </a:prstGeom>
        </p:spPr>
        <p:txBody>
          <a:bodyPr vert="horz" lIns="91998" tIns="45998" rIns="91998" bIns="45998" rtlCol="0" anchor="b"/>
          <a:lstStyle>
            <a:lvl1pPr algn="l">
              <a:defRPr sz="1200"/>
            </a:lvl1pPr>
          </a:lstStyle>
          <a:p>
            <a:endParaRPr lang="en-US"/>
          </a:p>
        </p:txBody>
      </p:sp>
      <p:sp>
        <p:nvSpPr>
          <p:cNvPr id="7" name="Slide Number Placeholder 6"/>
          <p:cNvSpPr>
            <a:spLocks noGrp="1"/>
          </p:cNvSpPr>
          <p:nvPr>
            <p:ph type="sldNum" sz="quarter" idx="5"/>
          </p:nvPr>
        </p:nvSpPr>
        <p:spPr>
          <a:xfrm>
            <a:off x="3956996" y="8818557"/>
            <a:ext cx="3026408" cy="463546"/>
          </a:xfrm>
          <a:prstGeom prst="rect">
            <a:avLst/>
          </a:prstGeom>
        </p:spPr>
        <p:txBody>
          <a:bodyPr vert="horz" lIns="91998" tIns="45998" rIns="91998" bIns="45998" rtlCol="0" anchor="b"/>
          <a:lstStyle>
            <a:lvl1pPr algn="r">
              <a:defRPr sz="1200"/>
            </a:lvl1pPr>
          </a:lstStyle>
          <a:p>
            <a:fld id="{5A250A04-EE06-4E30-A4B8-3921FA46E213}" type="slidenum">
              <a:rPr lang="en-US" smtClean="0"/>
              <a:t>‹#›</a:t>
            </a:fld>
            <a:endParaRPr lang="en-US"/>
          </a:p>
        </p:txBody>
      </p:sp>
    </p:spTree>
    <p:extLst>
      <p:ext uri="{BB962C8B-B14F-4D97-AF65-F5344CB8AC3E}">
        <p14:creationId xmlns:p14="http://schemas.microsoft.com/office/powerpoint/2010/main" val="131190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250A04-EE06-4E30-A4B8-3921FA46E213}" type="slidenum">
              <a:rPr lang="en-US" smtClean="0"/>
              <a:t>1</a:t>
            </a:fld>
            <a:endParaRPr lang="en-US"/>
          </a:p>
        </p:txBody>
      </p:sp>
    </p:spTree>
    <p:extLst>
      <p:ext uri="{BB962C8B-B14F-4D97-AF65-F5344CB8AC3E}">
        <p14:creationId xmlns:p14="http://schemas.microsoft.com/office/powerpoint/2010/main" val="3235922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components: planting, or converting Commodity</a:t>
            </a:r>
            <a:r>
              <a:rPr lang="en-US" baseline="0" dirty="0" smtClean="0"/>
              <a:t> crop-planted and produced by annual tilling, including no-till.</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10</a:t>
            </a:fld>
            <a:endParaRPr lang="en-US"/>
          </a:p>
        </p:txBody>
      </p:sp>
    </p:spTree>
    <p:extLst>
      <p:ext uri="{BB962C8B-B14F-4D97-AF65-F5344CB8AC3E}">
        <p14:creationId xmlns:p14="http://schemas.microsoft.com/office/powerpoint/2010/main" val="2477756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1 (missing) r</a:t>
            </a:r>
            <a:r>
              <a:rPr lang="en-US" dirty="0" smtClean="0"/>
              <a:t>eferences HEL provisions (sodbuster);</a:t>
            </a:r>
            <a:r>
              <a:rPr lang="en-US" baseline="0" dirty="0" smtClean="0"/>
              <a:t> No. 2 references a planting violation; original provision from 1985</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11</a:t>
            </a:fld>
            <a:endParaRPr lang="en-US"/>
          </a:p>
        </p:txBody>
      </p:sp>
    </p:spTree>
    <p:extLst>
      <p:ext uri="{BB962C8B-B14F-4D97-AF65-F5344CB8AC3E}">
        <p14:creationId xmlns:p14="http://schemas.microsoft.com/office/powerpoint/2010/main" val="2905994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250A04-EE06-4E30-A4B8-3921FA46E213}" type="slidenum">
              <a:rPr lang="en-US" smtClean="0"/>
              <a:t>12</a:t>
            </a:fld>
            <a:endParaRPr lang="en-US"/>
          </a:p>
        </p:txBody>
      </p:sp>
    </p:spTree>
    <p:extLst>
      <p:ext uri="{BB962C8B-B14F-4D97-AF65-F5344CB8AC3E}">
        <p14:creationId xmlns:p14="http://schemas.microsoft.com/office/powerpoint/2010/main" val="2199224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Conservation Security</a:t>
            </a:r>
            <a:r>
              <a:rPr lang="en-US" baseline="0" dirty="0" smtClean="0"/>
              <a:t> Program, Conservation Stewardship Program, etc.</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13</a:t>
            </a:fld>
            <a:endParaRPr lang="en-US"/>
          </a:p>
        </p:txBody>
      </p:sp>
    </p:spTree>
    <p:extLst>
      <p:ext uri="{BB962C8B-B14F-4D97-AF65-F5344CB8AC3E}">
        <p14:creationId xmlns:p14="http://schemas.microsoft.com/office/powerpoint/2010/main" val="470983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250A04-EE06-4E30-A4B8-3921FA46E213}" type="slidenum">
              <a:rPr lang="en-US" smtClean="0"/>
              <a:t>14</a:t>
            </a:fld>
            <a:endParaRPr lang="en-US"/>
          </a:p>
        </p:txBody>
      </p:sp>
    </p:spTree>
    <p:extLst>
      <p:ext uri="{BB962C8B-B14F-4D97-AF65-F5344CB8AC3E}">
        <p14:creationId xmlns:p14="http://schemas.microsoft.com/office/powerpoint/2010/main" val="540060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250A04-EE06-4E30-A4B8-3921FA46E213}" type="slidenum">
              <a:rPr lang="en-US" smtClean="0"/>
              <a:t>15</a:t>
            </a:fld>
            <a:endParaRPr lang="en-US"/>
          </a:p>
        </p:txBody>
      </p:sp>
    </p:spTree>
    <p:extLst>
      <p:ext uri="{BB962C8B-B14F-4D97-AF65-F5344CB8AC3E}">
        <p14:creationId xmlns:p14="http://schemas.microsoft.com/office/powerpoint/2010/main" val="1399266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250A04-EE06-4E30-A4B8-3921FA46E213}" type="slidenum">
              <a:rPr lang="en-US" smtClean="0"/>
              <a:t>16</a:t>
            </a:fld>
            <a:endParaRPr lang="en-US"/>
          </a:p>
        </p:txBody>
      </p:sp>
    </p:spTree>
    <p:extLst>
      <p:ext uri="{BB962C8B-B14F-4D97-AF65-F5344CB8AC3E}">
        <p14:creationId xmlns:p14="http://schemas.microsoft.com/office/powerpoint/2010/main" val="3883031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components: since act went into effect, during current crop year or during term of loan; </a:t>
            </a:r>
            <a:r>
              <a:rPr lang="en-US" u="sng" baseline="0" dirty="0" smtClean="0"/>
              <a:t>past and present</a:t>
            </a:r>
            <a:endParaRPr lang="en-US" u="sng" dirty="0"/>
          </a:p>
        </p:txBody>
      </p:sp>
      <p:sp>
        <p:nvSpPr>
          <p:cNvPr id="4" name="Slide Number Placeholder 3"/>
          <p:cNvSpPr>
            <a:spLocks noGrp="1"/>
          </p:cNvSpPr>
          <p:nvPr>
            <p:ph type="sldNum" sz="quarter" idx="10"/>
          </p:nvPr>
        </p:nvSpPr>
        <p:spPr/>
        <p:txBody>
          <a:bodyPr/>
          <a:lstStyle/>
          <a:p>
            <a:fld id="{5A250A04-EE06-4E30-A4B8-3921FA46E213}" type="slidenum">
              <a:rPr lang="en-US" smtClean="0"/>
              <a:t>17</a:t>
            </a:fld>
            <a:endParaRPr lang="en-US"/>
          </a:p>
        </p:txBody>
      </p:sp>
    </p:spTree>
    <p:extLst>
      <p:ext uri="{BB962C8B-B14F-4D97-AF65-F5344CB8AC3E}">
        <p14:creationId xmlns:p14="http://schemas.microsoft.com/office/powerpoint/2010/main" val="463128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evaluated: once producer receives certified determination,</a:t>
            </a:r>
            <a:r>
              <a:rPr lang="en-US" baseline="0" dirty="0" smtClean="0"/>
              <a:t> doesn’t need to be re-certified</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18</a:t>
            </a:fld>
            <a:endParaRPr lang="en-US"/>
          </a:p>
        </p:txBody>
      </p:sp>
    </p:spTree>
    <p:extLst>
      <p:ext uri="{BB962C8B-B14F-4D97-AF65-F5344CB8AC3E}">
        <p14:creationId xmlns:p14="http://schemas.microsoft.com/office/powerpoint/2010/main" val="3068933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evaluated: once producer receives certified determination,</a:t>
            </a:r>
            <a:r>
              <a:rPr lang="en-US" baseline="0" dirty="0" smtClean="0"/>
              <a:t> doesn’t need to be re-certified</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19</a:t>
            </a:fld>
            <a:endParaRPr lang="en-US"/>
          </a:p>
        </p:txBody>
      </p:sp>
    </p:spTree>
    <p:extLst>
      <p:ext uri="{BB962C8B-B14F-4D97-AF65-F5344CB8AC3E}">
        <p14:creationId xmlns:p14="http://schemas.microsoft.com/office/powerpoint/2010/main" val="306893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1985 Farm Bill; first time WC and HEL provisions appeared</a:t>
            </a:r>
            <a:r>
              <a:rPr lang="en-US" baseline="0" dirty="0" smtClean="0"/>
              <a:t> in a</a:t>
            </a:r>
            <a:r>
              <a:rPr lang="en-US" dirty="0" smtClean="0"/>
              <a:t> Farm Bill</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2</a:t>
            </a:fld>
            <a:endParaRPr lang="en-US"/>
          </a:p>
        </p:txBody>
      </p:sp>
    </p:spTree>
    <p:extLst>
      <p:ext uri="{BB962C8B-B14F-4D97-AF65-F5344CB8AC3E}">
        <p14:creationId xmlns:p14="http://schemas.microsoft.com/office/powerpoint/2010/main" val="3799636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20</a:t>
            </a:fld>
            <a:endParaRPr lang="en-US"/>
          </a:p>
        </p:txBody>
      </p:sp>
    </p:spTree>
    <p:extLst>
      <p:ext uri="{BB962C8B-B14F-4D97-AF65-F5344CB8AC3E}">
        <p14:creationId xmlns:p14="http://schemas.microsoft.com/office/powerpoint/2010/main" val="3129049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evaluated: once producer receives certified determination,</a:t>
            </a:r>
            <a:r>
              <a:rPr lang="en-US" baseline="0" dirty="0" smtClean="0"/>
              <a:t> doesn’t need to be re-certified</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21</a:t>
            </a:fld>
            <a:endParaRPr lang="en-US"/>
          </a:p>
        </p:txBody>
      </p:sp>
    </p:spTree>
    <p:extLst>
      <p:ext uri="{BB962C8B-B14F-4D97-AF65-F5344CB8AC3E}">
        <p14:creationId xmlns:p14="http://schemas.microsoft.com/office/powerpoint/2010/main" val="3068933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C allows for self-certification.  By signing AD-1026,</a:t>
            </a:r>
            <a:r>
              <a:rPr lang="en-US" baseline="0" dirty="0" smtClean="0"/>
              <a:t> producer is certifying maintenance.</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22</a:t>
            </a:fld>
            <a:endParaRPr lang="en-US"/>
          </a:p>
        </p:txBody>
      </p:sp>
    </p:spTree>
    <p:extLst>
      <p:ext uri="{BB962C8B-B14F-4D97-AF65-F5344CB8AC3E}">
        <p14:creationId xmlns:p14="http://schemas.microsoft.com/office/powerpoint/2010/main" val="3129049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producer telling us what they plan to do, not asking “what can I do”.  Tract vs. field determinations</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23</a:t>
            </a:fld>
            <a:endParaRPr lang="en-US"/>
          </a:p>
        </p:txBody>
      </p:sp>
    </p:spTree>
    <p:extLst>
      <p:ext uri="{BB962C8B-B14F-4D97-AF65-F5344CB8AC3E}">
        <p14:creationId xmlns:p14="http://schemas.microsoft.com/office/powerpoint/2010/main" val="3129049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24</a:t>
            </a:fld>
            <a:endParaRPr lang="en-US"/>
          </a:p>
        </p:txBody>
      </p:sp>
    </p:spTree>
    <p:extLst>
      <p:ext uri="{BB962C8B-B14F-4D97-AF65-F5344CB8AC3E}">
        <p14:creationId xmlns:p14="http://schemas.microsoft.com/office/powerpoint/2010/main" val="3129049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On-site required most often when can’t evaluate potential</a:t>
            </a:r>
            <a:r>
              <a:rPr lang="en-US" baseline="0" dirty="0" smtClean="0"/>
              <a:t> wetland off-site; frequently new land being brought into production.</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25</a:t>
            </a:fld>
            <a:endParaRPr lang="en-US"/>
          </a:p>
        </p:txBody>
      </p:sp>
    </p:spTree>
    <p:extLst>
      <p:ext uri="{BB962C8B-B14F-4D97-AF65-F5344CB8AC3E}">
        <p14:creationId xmlns:p14="http://schemas.microsoft.com/office/powerpoint/2010/main" val="4221121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250A04-EE06-4E30-A4B8-3921FA46E213}" type="slidenum">
              <a:rPr lang="en-US" smtClean="0"/>
              <a:t>26</a:t>
            </a:fld>
            <a:endParaRPr lang="en-US"/>
          </a:p>
        </p:txBody>
      </p:sp>
    </p:spTree>
    <p:extLst>
      <p:ext uri="{BB962C8B-B14F-4D97-AF65-F5344CB8AC3E}">
        <p14:creationId xmlns:p14="http://schemas.microsoft.com/office/powerpoint/2010/main" val="1156513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CPA-026</a:t>
            </a:r>
            <a:r>
              <a:rPr lang="en-US" baseline="0" dirty="0" smtClean="0"/>
              <a:t> and determination map</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27</a:t>
            </a:fld>
            <a:endParaRPr lang="en-US"/>
          </a:p>
        </p:txBody>
      </p:sp>
    </p:spTree>
    <p:extLst>
      <p:ext uri="{BB962C8B-B14F-4D97-AF65-F5344CB8AC3E}">
        <p14:creationId xmlns:p14="http://schemas.microsoft.com/office/powerpoint/2010/main" val="1793672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CPA-026</a:t>
            </a:r>
            <a:r>
              <a:rPr lang="en-US" baseline="0" dirty="0" smtClean="0"/>
              <a:t> and determination map</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28</a:t>
            </a:fld>
            <a:endParaRPr lang="en-US"/>
          </a:p>
        </p:txBody>
      </p:sp>
    </p:spTree>
    <p:extLst>
      <p:ext uri="{BB962C8B-B14F-4D97-AF65-F5344CB8AC3E}">
        <p14:creationId xmlns:p14="http://schemas.microsoft.com/office/powerpoint/2010/main" val="1793672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250A04-EE06-4E30-A4B8-3921FA46E213}" type="slidenum">
              <a:rPr lang="en-US" smtClean="0"/>
              <a:t>29</a:t>
            </a:fld>
            <a:endParaRPr lang="en-US"/>
          </a:p>
        </p:txBody>
      </p:sp>
    </p:spTree>
    <p:extLst>
      <p:ext uri="{BB962C8B-B14F-4D97-AF65-F5344CB8AC3E}">
        <p14:creationId xmlns:p14="http://schemas.microsoft.com/office/powerpoint/2010/main" val="128653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Wetland “regulation” dates back to 1849, but dealt more with draining wetlands</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3</a:t>
            </a:fld>
            <a:endParaRPr lang="en-US"/>
          </a:p>
        </p:txBody>
      </p:sp>
    </p:spTree>
    <p:extLst>
      <p:ext uri="{BB962C8B-B14F-4D97-AF65-F5344CB8AC3E}">
        <p14:creationId xmlns:p14="http://schemas.microsoft.com/office/powerpoint/2010/main" val="1810665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Definitions</a:t>
            </a:r>
            <a:r>
              <a:rPr lang="en-US" baseline="0" dirty="0" smtClean="0"/>
              <a:t> on remaining pages of CPA-026</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30</a:t>
            </a:fld>
            <a:endParaRPr lang="en-US"/>
          </a:p>
        </p:txBody>
      </p:sp>
    </p:spTree>
    <p:extLst>
      <p:ext uri="{BB962C8B-B14F-4D97-AF65-F5344CB8AC3E}">
        <p14:creationId xmlns:p14="http://schemas.microsoft.com/office/powerpoint/2010/main" val="1591247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31</a:t>
            </a:fld>
            <a:endParaRPr lang="en-US"/>
          </a:p>
        </p:txBody>
      </p:sp>
    </p:spTree>
    <p:extLst>
      <p:ext uri="{BB962C8B-B14F-4D97-AF65-F5344CB8AC3E}">
        <p14:creationId xmlns:p14="http://schemas.microsoft.com/office/powerpoint/2010/main" val="1591247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32</a:t>
            </a:fld>
            <a:endParaRPr lang="en-US"/>
          </a:p>
        </p:txBody>
      </p:sp>
    </p:spTree>
    <p:extLst>
      <p:ext uri="{BB962C8B-B14F-4D97-AF65-F5344CB8AC3E}">
        <p14:creationId xmlns:p14="http://schemas.microsoft.com/office/powerpoint/2010/main" val="1591247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972">
              <a:defRPr/>
            </a:pPr>
            <a:endParaRPr lang="en-US" dirty="0"/>
          </a:p>
          <a:p>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33</a:t>
            </a:fld>
            <a:endParaRPr lang="en-US"/>
          </a:p>
        </p:txBody>
      </p:sp>
    </p:spTree>
    <p:extLst>
      <p:ext uri="{BB962C8B-B14F-4D97-AF65-F5344CB8AC3E}">
        <p14:creationId xmlns:p14="http://schemas.microsoft.com/office/powerpoint/2010/main" val="2824917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972">
              <a:defRPr/>
            </a:pPr>
            <a:endParaRPr lang="en-US" dirty="0"/>
          </a:p>
          <a:p>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34</a:t>
            </a:fld>
            <a:endParaRPr lang="en-US"/>
          </a:p>
        </p:txBody>
      </p:sp>
    </p:spTree>
    <p:extLst>
      <p:ext uri="{BB962C8B-B14F-4D97-AF65-F5344CB8AC3E}">
        <p14:creationId xmlns:p14="http://schemas.microsoft.com/office/powerpoint/2010/main" val="2824917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35</a:t>
            </a:fld>
            <a:endParaRPr lang="en-US"/>
          </a:p>
        </p:txBody>
      </p:sp>
    </p:spTree>
    <p:extLst>
      <p:ext uri="{BB962C8B-B14F-4D97-AF65-F5344CB8AC3E}">
        <p14:creationId xmlns:p14="http://schemas.microsoft.com/office/powerpoint/2010/main" val="165679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250A04-EE06-4E30-A4B8-3921FA46E213}" type="slidenum">
              <a:rPr lang="en-US" smtClean="0"/>
              <a:t>36</a:t>
            </a:fld>
            <a:endParaRPr lang="en-US"/>
          </a:p>
        </p:txBody>
      </p:sp>
    </p:spTree>
    <p:extLst>
      <p:ext uri="{BB962C8B-B14F-4D97-AF65-F5344CB8AC3E}">
        <p14:creationId xmlns:p14="http://schemas.microsoft.com/office/powerpoint/2010/main" val="2708027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250A04-EE06-4E30-A4B8-3921FA46E213}" type="slidenum">
              <a:rPr lang="en-US" smtClean="0"/>
              <a:t>37</a:t>
            </a:fld>
            <a:endParaRPr lang="en-US"/>
          </a:p>
        </p:txBody>
      </p:sp>
    </p:spTree>
    <p:extLst>
      <p:ext uri="{BB962C8B-B14F-4D97-AF65-F5344CB8AC3E}">
        <p14:creationId xmlns:p14="http://schemas.microsoft.com/office/powerpoint/2010/main" val="13002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nation drained,</a:t>
            </a:r>
            <a:r>
              <a:rPr lang="en-US" baseline="0" dirty="0" smtClean="0"/>
              <a:t> including SCS.</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4</a:t>
            </a:fld>
            <a:endParaRPr lang="en-US"/>
          </a:p>
        </p:txBody>
      </p:sp>
    </p:spTree>
    <p:extLst>
      <p:ext uri="{BB962C8B-B14F-4D97-AF65-F5344CB8AC3E}">
        <p14:creationId xmlns:p14="http://schemas.microsoft.com/office/powerpoint/2010/main" val="196885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87% of wetlands</a:t>
            </a:r>
            <a:r>
              <a:rPr lang="en-US" baseline="0" dirty="0" smtClean="0"/>
              <a:t> drained were for agriculture.</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5</a:t>
            </a:fld>
            <a:endParaRPr lang="en-US"/>
          </a:p>
        </p:txBody>
      </p:sp>
    </p:spTree>
    <p:extLst>
      <p:ext uri="{BB962C8B-B14F-4D97-AF65-F5344CB8AC3E}">
        <p14:creationId xmlns:p14="http://schemas.microsoft.com/office/powerpoint/2010/main" val="3674180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972">
              <a:defRPr/>
            </a:pPr>
            <a:r>
              <a:rPr lang="en-US" dirty="0" smtClean="0"/>
              <a:t>But by</a:t>
            </a:r>
            <a:r>
              <a:rPr lang="en-US" baseline="0" dirty="0" smtClean="0"/>
              <a:t> late 1960’s, w</a:t>
            </a:r>
            <a:r>
              <a:rPr lang="en-US" dirty="0" smtClean="0"/>
              <a:t>ater quality was a disaster across the nation.  Floating oil</a:t>
            </a:r>
            <a:r>
              <a:rPr lang="en-US" baseline="0" dirty="0" smtClean="0"/>
              <a:t> slick caught fire on Cuyahoga River, 1969 (1952).  Nation waking up to the need for better water quality, which included protecting wetlands.</a:t>
            </a:r>
            <a:endParaRPr lang="en-US" dirty="0" smtClean="0"/>
          </a:p>
        </p:txBody>
      </p:sp>
      <p:sp>
        <p:nvSpPr>
          <p:cNvPr id="4" name="Slide Number Placeholder 3"/>
          <p:cNvSpPr>
            <a:spLocks noGrp="1"/>
          </p:cNvSpPr>
          <p:nvPr>
            <p:ph type="sldNum" sz="quarter" idx="10"/>
          </p:nvPr>
        </p:nvSpPr>
        <p:spPr/>
        <p:txBody>
          <a:bodyPr/>
          <a:lstStyle/>
          <a:p>
            <a:fld id="{5A250A04-EE06-4E30-A4B8-3921FA46E213}" type="slidenum">
              <a:rPr lang="en-US" smtClean="0"/>
              <a:t>6</a:t>
            </a:fld>
            <a:endParaRPr lang="en-US"/>
          </a:p>
        </p:txBody>
      </p:sp>
    </p:spTree>
    <p:extLst>
      <p:ext uri="{BB962C8B-B14F-4D97-AF65-F5344CB8AC3E}">
        <p14:creationId xmlns:p14="http://schemas.microsoft.com/office/powerpoint/2010/main" val="177290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Lobbying</a:t>
            </a:r>
            <a:r>
              <a:rPr lang="en-US" baseline="0" dirty="0" smtClean="0"/>
              <a:t> for improved protection of wetlands came from multiple sources, including sportsmen.</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7</a:t>
            </a:fld>
            <a:endParaRPr lang="en-US"/>
          </a:p>
        </p:txBody>
      </p:sp>
    </p:spTree>
    <p:extLst>
      <p:ext uri="{BB962C8B-B14F-4D97-AF65-F5344CB8AC3E}">
        <p14:creationId xmlns:p14="http://schemas.microsoft.com/office/powerpoint/2010/main" val="91880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 made aware of linkage between declining fisheries and declining wetlands.</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8</a:t>
            </a:fld>
            <a:endParaRPr lang="en-US"/>
          </a:p>
        </p:txBody>
      </p:sp>
    </p:spTree>
    <p:extLst>
      <p:ext uri="{BB962C8B-B14F-4D97-AF65-F5344CB8AC3E}">
        <p14:creationId xmlns:p14="http://schemas.microsoft.com/office/powerpoint/2010/main" val="215160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result; wetland regulation as we know it today begins.</a:t>
            </a:r>
            <a:endParaRPr lang="en-US" dirty="0"/>
          </a:p>
        </p:txBody>
      </p:sp>
      <p:sp>
        <p:nvSpPr>
          <p:cNvPr id="4" name="Slide Number Placeholder 3"/>
          <p:cNvSpPr>
            <a:spLocks noGrp="1"/>
          </p:cNvSpPr>
          <p:nvPr>
            <p:ph type="sldNum" sz="quarter" idx="10"/>
          </p:nvPr>
        </p:nvSpPr>
        <p:spPr/>
        <p:txBody>
          <a:bodyPr/>
          <a:lstStyle/>
          <a:p>
            <a:fld id="{5A250A04-EE06-4E30-A4B8-3921FA46E213}" type="slidenum">
              <a:rPr lang="en-US" smtClean="0"/>
              <a:t>9</a:t>
            </a:fld>
            <a:endParaRPr lang="en-US"/>
          </a:p>
        </p:txBody>
      </p:sp>
    </p:spTree>
    <p:extLst>
      <p:ext uri="{BB962C8B-B14F-4D97-AF65-F5344CB8AC3E}">
        <p14:creationId xmlns:p14="http://schemas.microsoft.com/office/powerpoint/2010/main" val="1084787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AAE99E2-D640-CE46-903C-AF6E7F57988D}"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08215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E99E2-D640-CE46-903C-AF6E7F57988D}"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63621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E99E2-D640-CE46-903C-AF6E7F57988D}"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55331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AE99E2-D640-CE46-903C-AF6E7F57988D}"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21059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AE99E2-D640-CE46-903C-AF6E7F57988D}"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7430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AE99E2-D640-CE46-903C-AF6E7F57988D}"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57032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AE99E2-D640-CE46-903C-AF6E7F57988D}" type="datetimeFigureOut">
              <a:rPr lang="en-US" smtClean="0"/>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99156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AE99E2-D640-CE46-903C-AF6E7F57988D}" type="datetimeFigureOut">
              <a:rPr lang="en-US" smtClean="0"/>
              <a:t>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213017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E99E2-D640-CE46-903C-AF6E7F57988D}" type="datetimeFigureOut">
              <a:rPr lang="en-US" smtClean="0"/>
              <a:t>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53019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E99E2-D640-CE46-903C-AF6E7F57988D}"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45518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E99E2-D640-CE46-903C-AF6E7F57988D}"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285821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E99E2-D640-CE46-903C-AF6E7F57988D}" type="datetimeFigureOut">
              <a:rPr lang="en-US" smtClean="0"/>
              <a:t>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7C728-5218-8E41-BD52-95328715D22E}" type="slidenum">
              <a:rPr lang="en-US" smtClean="0"/>
              <a:t>‹#›</a:t>
            </a:fld>
            <a:endParaRPr lang="en-US"/>
          </a:p>
        </p:txBody>
      </p:sp>
    </p:spTree>
    <p:extLst>
      <p:ext uri="{BB962C8B-B14F-4D97-AF65-F5344CB8AC3E}">
        <p14:creationId xmlns:p14="http://schemas.microsoft.com/office/powerpoint/2010/main" val="3812336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133350" y="1762545"/>
            <a:ext cx="8858250" cy="1531371"/>
          </a:xfrm>
        </p:spPr>
        <p:txBody>
          <a:bodyPr>
            <a:noAutofit/>
          </a:bodyPr>
          <a:lstStyle/>
          <a:p>
            <a:pPr>
              <a:lnSpc>
                <a:spcPct val="150000"/>
              </a:lnSpc>
            </a:pPr>
            <a:r>
              <a:rPr lang="en-US" sz="4000" dirty="0" smtClean="0"/>
              <a:t/>
            </a:r>
            <a:br>
              <a:rPr lang="en-US" sz="4000" dirty="0" smtClean="0"/>
            </a:br>
            <a:r>
              <a:rPr lang="en-US" sz="4000" dirty="0" smtClean="0"/>
              <a:t>Tile Drainage </a:t>
            </a:r>
            <a:r>
              <a:rPr lang="en-US" sz="4000" dirty="0"/>
              <a:t>on Cropland-Implications for Wetland Compliance</a:t>
            </a:r>
            <a:r>
              <a:rPr lang="en-US" sz="3200" dirty="0"/>
              <a:t/>
            </a:r>
            <a:br>
              <a:rPr lang="en-US" sz="3200" dirty="0"/>
            </a:br>
            <a:endParaRPr lang="en-US" sz="3200" dirty="0"/>
          </a:p>
        </p:txBody>
      </p:sp>
      <p:sp>
        <p:nvSpPr>
          <p:cNvPr id="3" name="Content Placeholder 2"/>
          <p:cNvSpPr>
            <a:spLocks noGrp="1"/>
          </p:cNvSpPr>
          <p:nvPr>
            <p:ph idx="1"/>
          </p:nvPr>
        </p:nvSpPr>
        <p:spPr>
          <a:xfrm>
            <a:off x="1298863" y="4333010"/>
            <a:ext cx="6546273" cy="1787236"/>
          </a:xfrm>
        </p:spPr>
        <p:txBody>
          <a:bodyPr>
            <a:normAutofit fontScale="85000" lnSpcReduction="20000"/>
          </a:bodyPr>
          <a:lstStyle/>
          <a:p>
            <a:pPr marL="0" indent="0" algn="ctr">
              <a:buNone/>
            </a:pPr>
            <a:endParaRPr lang="en-US" dirty="0" smtClean="0">
              <a:solidFill>
                <a:schemeClr val="bg1"/>
              </a:solidFill>
            </a:endParaRPr>
          </a:p>
          <a:p>
            <a:pPr marL="0" indent="0" algn="ctr">
              <a:buNone/>
            </a:pPr>
            <a:r>
              <a:rPr lang="en-US" dirty="0" smtClean="0"/>
              <a:t>Scott Fitscher</a:t>
            </a:r>
            <a:endParaRPr lang="en-US" dirty="0" smtClean="0"/>
          </a:p>
          <a:p>
            <a:pPr marL="0" indent="0" algn="ctr">
              <a:buNone/>
            </a:pPr>
            <a:r>
              <a:rPr lang="en-US" dirty="0" smtClean="0"/>
              <a:t>Natural </a:t>
            </a:r>
            <a:r>
              <a:rPr lang="en-US" dirty="0"/>
              <a:t>Resources Conservation Service</a:t>
            </a:r>
          </a:p>
          <a:p>
            <a:pPr marL="0" indent="0" algn="ctr">
              <a:buNone/>
            </a:pPr>
            <a:r>
              <a:rPr lang="en-US" dirty="0" smtClean="0"/>
              <a:t>Nov</a:t>
            </a:r>
            <a:r>
              <a:rPr lang="en-US" dirty="0" smtClean="0"/>
              <a:t>ember </a:t>
            </a:r>
            <a:r>
              <a:rPr lang="en-US" dirty="0" smtClean="0"/>
              <a:t>12</a:t>
            </a:r>
            <a:r>
              <a:rPr lang="en-US" dirty="0" smtClean="0"/>
              <a:t>, 2014</a:t>
            </a:r>
            <a:endParaRPr lang="en-US" dirty="0"/>
          </a:p>
          <a:p>
            <a:pPr marL="0" indent="0">
              <a:buNone/>
            </a:pPr>
            <a:endParaRPr lang="en-US" dirty="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166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925975"/>
            <a:ext cx="8229600" cy="1261641"/>
          </a:xfrm>
        </p:spPr>
        <p:txBody>
          <a:bodyPr>
            <a:noAutofit/>
          </a:bodyPr>
          <a:lstStyle/>
          <a:p>
            <a:r>
              <a:rPr lang="en-US" sz="3200" dirty="0" smtClean="0"/>
              <a:t>CONSERVATION PROVISIONS OF THE FOOD SECURITY ACT OF 1985</a:t>
            </a:r>
            <a:endParaRPr lang="en-US" sz="3200" dirty="0"/>
          </a:p>
        </p:txBody>
      </p:sp>
      <p:sp>
        <p:nvSpPr>
          <p:cNvPr id="4" name="Content Placeholder 3"/>
          <p:cNvSpPr>
            <a:spLocks noGrp="1"/>
          </p:cNvSpPr>
          <p:nvPr>
            <p:ph idx="1"/>
          </p:nvPr>
        </p:nvSpPr>
        <p:spPr>
          <a:xfrm>
            <a:off x="457200" y="3028623"/>
            <a:ext cx="8229600" cy="3268006"/>
          </a:xfrm>
        </p:spPr>
        <p:txBody>
          <a:bodyPr>
            <a:noAutofit/>
          </a:bodyPr>
          <a:lstStyle/>
          <a:p>
            <a:r>
              <a:rPr lang="en-US" dirty="0">
                <a:latin typeface="Constantia" panose="02030602050306030303" pitchFamily="18" charset="0"/>
              </a:rPr>
              <a:t>Highly Erodible Land Conservation (HELC) “Sodbuster”</a:t>
            </a:r>
          </a:p>
          <a:p>
            <a:pPr>
              <a:buNone/>
            </a:pPr>
            <a:endParaRPr lang="en-US" dirty="0">
              <a:latin typeface="Constantia" panose="02030602050306030303" pitchFamily="18" charset="0"/>
            </a:endParaRPr>
          </a:p>
          <a:p>
            <a:r>
              <a:rPr lang="en-US" dirty="0">
                <a:latin typeface="Constantia" panose="02030602050306030303" pitchFamily="18" charset="0"/>
              </a:rPr>
              <a:t>Wetland Conservation (WC) “</a:t>
            </a:r>
            <a:r>
              <a:rPr lang="en-US" dirty="0" err="1">
                <a:latin typeface="Constantia" panose="02030602050306030303" pitchFamily="18" charset="0"/>
              </a:rPr>
              <a:t>Swampbuster</a:t>
            </a:r>
            <a:r>
              <a:rPr lang="en-US" dirty="0" smtClean="0">
                <a:latin typeface="Constantia" panose="02030602050306030303" pitchFamily="18" charset="0"/>
              </a:rPr>
              <a:t>”</a:t>
            </a:r>
            <a:endParaRPr lang="en-US" dirty="0">
              <a:latin typeface="Constantia" panose="02030602050306030303" pitchFamily="18" charset="0"/>
            </a:endParaRP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98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1101436"/>
            <a:ext cx="8229600" cy="660544"/>
          </a:xfrm>
        </p:spPr>
        <p:txBody>
          <a:bodyPr>
            <a:noAutofit/>
          </a:bodyPr>
          <a:lstStyle/>
          <a:p>
            <a:pPr>
              <a:lnSpc>
                <a:spcPct val="150000"/>
              </a:lnSpc>
            </a:pPr>
            <a:r>
              <a:rPr lang="en-US" sz="3200" dirty="0" smtClean="0"/>
              <a:t>WETLAND </a:t>
            </a:r>
            <a:r>
              <a:rPr lang="en-US" sz="3200" dirty="0"/>
              <a:t>CONSERVATION </a:t>
            </a:r>
            <a:r>
              <a:rPr lang="en-US" sz="3200" dirty="0" smtClean="0"/>
              <a:t>PROVISIONS</a:t>
            </a:r>
            <a:endParaRPr lang="en-US" sz="3200" dirty="0"/>
          </a:p>
        </p:txBody>
      </p:sp>
      <p:sp>
        <p:nvSpPr>
          <p:cNvPr id="4" name="Content Placeholder 3"/>
          <p:cNvSpPr>
            <a:spLocks noGrp="1"/>
          </p:cNvSpPr>
          <p:nvPr>
            <p:ph idx="1"/>
          </p:nvPr>
        </p:nvSpPr>
        <p:spPr>
          <a:xfrm>
            <a:off x="384464" y="2224967"/>
            <a:ext cx="8229600" cy="4372602"/>
          </a:xfrm>
        </p:spPr>
        <p:txBody>
          <a:bodyPr>
            <a:noAutofit/>
          </a:bodyPr>
          <a:lstStyle/>
          <a:p>
            <a:pPr marL="0" indent="0">
              <a:buNone/>
            </a:pPr>
            <a:r>
              <a:rPr lang="en-US" sz="2400" dirty="0" smtClean="0">
                <a:latin typeface="Constantia" panose="02030602050306030303" pitchFamily="18" charset="0"/>
              </a:rPr>
              <a:t>“…a </a:t>
            </a:r>
            <a:r>
              <a:rPr lang="en-US" sz="2400" dirty="0">
                <a:latin typeface="Constantia" panose="02030602050306030303" pitchFamily="18" charset="0"/>
              </a:rPr>
              <a:t>person shall be ineligible for all</a:t>
            </a:r>
          </a:p>
          <a:p>
            <a:pPr marL="0" indent="0">
              <a:buNone/>
            </a:pPr>
            <a:r>
              <a:rPr lang="en-US" sz="2400" dirty="0">
                <a:latin typeface="Constantia" panose="02030602050306030303" pitchFamily="18" charset="0"/>
              </a:rPr>
              <a:t>or a portion of USDA program benefits</a:t>
            </a:r>
          </a:p>
          <a:p>
            <a:pPr marL="0" indent="0">
              <a:buNone/>
            </a:pPr>
            <a:r>
              <a:rPr lang="en-US" sz="2400" dirty="0">
                <a:latin typeface="Constantia" panose="02030602050306030303" pitchFamily="18" charset="0"/>
              </a:rPr>
              <a:t>listed in this section if:</a:t>
            </a:r>
            <a:endParaRPr lang="en-US" sz="2400" dirty="0" smtClean="0">
              <a:latin typeface="Constantia" panose="02030602050306030303" pitchFamily="18" charset="0"/>
            </a:endParaRPr>
          </a:p>
          <a:p>
            <a:pPr marL="0" indent="0">
              <a:buNone/>
            </a:pPr>
            <a:endParaRPr lang="en-US" sz="2400" dirty="0" smtClean="0">
              <a:latin typeface="Constantia" panose="02030602050306030303" pitchFamily="18" charset="0"/>
            </a:endParaRPr>
          </a:p>
          <a:p>
            <a:pPr marL="0" indent="0">
              <a:buNone/>
            </a:pPr>
            <a:r>
              <a:rPr lang="en-US" sz="2400" dirty="0" smtClean="0">
                <a:latin typeface="Constantia" panose="02030602050306030303" pitchFamily="18" charset="0"/>
              </a:rPr>
              <a:t>(</a:t>
            </a:r>
            <a:r>
              <a:rPr lang="en-US" sz="2400" dirty="0">
                <a:latin typeface="Constantia" panose="02030602050306030303" pitchFamily="18" charset="0"/>
              </a:rPr>
              <a:t>2) The person produces an agricultural</a:t>
            </a:r>
          </a:p>
          <a:p>
            <a:pPr marL="0" indent="0">
              <a:buNone/>
            </a:pPr>
            <a:r>
              <a:rPr lang="en-US" sz="2400" dirty="0">
                <a:latin typeface="Constantia" panose="02030602050306030303" pitchFamily="18" charset="0"/>
              </a:rPr>
              <a:t>commodity on </a:t>
            </a:r>
            <a:r>
              <a:rPr lang="en-US" sz="2400" dirty="0" smtClean="0">
                <a:latin typeface="Constantia" panose="02030602050306030303" pitchFamily="18" charset="0"/>
              </a:rPr>
              <a:t>a wetland </a:t>
            </a:r>
            <a:r>
              <a:rPr lang="en-US" sz="2400" dirty="0">
                <a:latin typeface="Constantia" panose="02030602050306030303" pitchFamily="18" charset="0"/>
              </a:rPr>
              <a:t>that was</a:t>
            </a:r>
          </a:p>
          <a:p>
            <a:pPr marL="0" indent="0">
              <a:buNone/>
            </a:pPr>
            <a:r>
              <a:rPr lang="en-US" sz="2400" dirty="0">
                <a:latin typeface="Constantia" panose="02030602050306030303" pitchFamily="18" charset="0"/>
              </a:rPr>
              <a:t>converted after December 23, 1985</a:t>
            </a:r>
            <a:r>
              <a:rPr lang="en-US" sz="2400" dirty="0" smtClean="0">
                <a:latin typeface="Constantia" panose="02030602050306030303" pitchFamily="18" charset="0"/>
              </a:rPr>
              <a:t>;”</a:t>
            </a:r>
          </a:p>
          <a:p>
            <a:pPr marL="0" indent="0">
              <a:buNone/>
            </a:pPr>
            <a:r>
              <a:rPr lang="en-US" sz="2400" dirty="0">
                <a:latin typeface="Constantia" panose="02030602050306030303" pitchFamily="18" charset="0"/>
              </a:rPr>
              <a:t>	</a:t>
            </a:r>
            <a:r>
              <a:rPr lang="en-US" sz="2400" dirty="0" smtClean="0">
                <a:latin typeface="Constantia" panose="02030602050306030303" pitchFamily="18" charset="0"/>
              </a:rPr>
              <a:t>												</a:t>
            </a:r>
            <a:r>
              <a:rPr lang="en-US" sz="2400" dirty="0" smtClean="0"/>
              <a:t>CFR 12.4(a)</a:t>
            </a:r>
            <a:endParaRPr lang="en-US" sz="3000" dirty="0"/>
          </a:p>
          <a:p>
            <a:pPr marL="0" indent="0">
              <a:buNone/>
            </a:pPr>
            <a:endParaRPr lang="en-US" sz="2400" b="1" dirty="0" smtClean="0"/>
          </a:p>
          <a:p>
            <a:pPr marL="0" indent="0">
              <a:buNone/>
            </a:pPr>
            <a:r>
              <a:rPr lang="en-US" sz="2400" b="1" dirty="0" smtClean="0"/>
              <a:t>(Land could have been converted by another person)</a:t>
            </a:r>
            <a:endParaRPr lang="en-US" sz="2400" b="1" dirty="0"/>
          </a:p>
          <a:p>
            <a:pPr marL="0" indent="0">
              <a:buNone/>
            </a:pPr>
            <a:endParaRPr lang="en-US" sz="2800" dirty="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151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680380"/>
            <a:ext cx="8229600" cy="853453"/>
          </a:xfrm>
        </p:spPr>
        <p:txBody>
          <a:bodyPr>
            <a:noAutofit/>
          </a:bodyPr>
          <a:lstStyle/>
          <a:p>
            <a:pPr>
              <a:lnSpc>
                <a:spcPct val="150000"/>
              </a:lnSpc>
            </a:pPr>
            <a:r>
              <a:rPr lang="en-US" sz="3200" dirty="0"/>
              <a:t>WETLAND CONSERVATION PROVISIONS</a:t>
            </a:r>
          </a:p>
        </p:txBody>
      </p:sp>
      <p:sp>
        <p:nvSpPr>
          <p:cNvPr id="4" name="Content Placeholder 3"/>
          <p:cNvSpPr>
            <a:spLocks noGrp="1"/>
          </p:cNvSpPr>
          <p:nvPr>
            <p:ph idx="1"/>
          </p:nvPr>
        </p:nvSpPr>
        <p:spPr>
          <a:xfrm>
            <a:off x="457200" y="1799526"/>
            <a:ext cx="8229600" cy="4875594"/>
          </a:xfrm>
        </p:spPr>
        <p:txBody>
          <a:bodyPr>
            <a:noAutofit/>
          </a:bodyPr>
          <a:lstStyle/>
          <a:p>
            <a:pPr marL="0" indent="0">
              <a:lnSpc>
                <a:spcPct val="170000"/>
              </a:lnSpc>
              <a:buNone/>
            </a:pPr>
            <a:r>
              <a:rPr lang="en-US" sz="2200" dirty="0" smtClean="0">
                <a:latin typeface="Constantia" panose="02030602050306030303" pitchFamily="18" charset="0"/>
              </a:rPr>
              <a:t>“…</a:t>
            </a:r>
            <a:r>
              <a:rPr lang="en-US" sz="2200" dirty="0">
                <a:latin typeface="Constantia" panose="02030602050306030303" pitchFamily="18" charset="0"/>
              </a:rPr>
              <a:t>a person shall be ineligible for </a:t>
            </a:r>
            <a:r>
              <a:rPr lang="en-US" sz="2200" dirty="0" smtClean="0">
                <a:latin typeface="Constantia" panose="02030602050306030303" pitchFamily="18" charset="0"/>
              </a:rPr>
              <a:t>all or </a:t>
            </a:r>
            <a:r>
              <a:rPr lang="en-US" sz="2200" dirty="0">
                <a:latin typeface="Constantia" panose="02030602050306030303" pitchFamily="18" charset="0"/>
              </a:rPr>
              <a:t>a portion of USDA program </a:t>
            </a:r>
            <a:r>
              <a:rPr lang="en-US" sz="2200" dirty="0" smtClean="0">
                <a:latin typeface="Constantia" panose="02030602050306030303" pitchFamily="18" charset="0"/>
              </a:rPr>
              <a:t>benefits listed </a:t>
            </a:r>
            <a:r>
              <a:rPr lang="en-US" sz="2200" dirty="0">
                <a:latin typeface="Constantia" panose="02030602050306030303" pitchFamily="18" charset="0"/>
              </a:rPr>
              <a:t>in this section if</a:t>
            </a:r>
            <a:r>
              <a:rPr lang="en-US" sz="2200" dirty="0" smtClean="0">
                <a:latin typeface="Constantia" panose="02030602050306030303" pitchFamily="18" charset="0"/>
              </a:rPr>
              <a:t>:</a:t>
            </a:r>
          </a:p>
          <a:p>
            <a:pPr marL="0" indent="0">
              <a:lnSpc>
                <a:spcPct val="170000"/>
              </a:lnSpc>
              <a:buNone/>
            </a:pPr>
            <a:endParaRPr lang="en-US" sz="2200" dirty="0">
              <a:latin typeface="Constantia" panose="02030602050306030303" pitchFamily="18" charset="0"/>
            </a:endParaRPr>
          </a:p>
          <a:p>
            <a:pPr marL="0" indent="0">
              <a:lnSpc>
                <a:spcPct val="170000"/>
              </a:lnSpc>
              <a:buNone/>
            </a:pPr>
            <a:r>
              <a:rPr lang="en-US" sz="2200" dirty="0" smtClean="0">
                <a:latin typeface="Constantia" panose="02030602050306030303" pitchFamily="18" charset="0"/>
              </a:rPr>
              <a:t>(</a:t>
            </a:r>
            <a:r>
              <a:rPr lang="en-US" sz="2200" dirty="0">
                <a:latin typeface="Constantia" panose="02030602050306030303" pitchFamily="18" charset="0"/>
              </a:rPr>
              <a:t>3) After November 28, 1990, the </a:t>
            </a:r>
            <a:r>
              <a:rPr lang="en-US" sz="2200" dirty="0" smtClean="0">
                <a:latin typeface="Constantia" panose="02030602050306030303" pitchFamily="18" charset="0"/>
              </a:rPr>
              <a:t>person converts </a:t>
            </a:r>
            <a:r>
              <a:rPr lang="en-US" sz="2200" dirty="0">
                <a:latin typeface="Constantia" panose="02030602050306030303" pitchFamily="18" charset="0"/>
              </a:rPr>
              <a:t>a </a:t>
            </a:r>
            <a:r>
              <a:rPr lang="en-US" sz="2200" dirty="0" smtClean="0">
                <a:latin typeface="Constantia" panose="02030602050306030303" pitchFamily="18" charset="0"/>
              </a:rPr>
              <a:t> wetland </a:t>
            </a:r>
            <a:r>
              <a:rPr lang="en-US" sz="2200" dirty="0">
                <a:latin typeface="Constantia" panose="02030602050306030303" pitchFamily="18" charset="0"/>
              </a:rPr>
              <a:t>by </a:t>
            </a:r>
            <a:r>
              <a:rPr lang="en-US" sz="2200" dirty="0" smtClean="0">
                <a:latin typeface="Constantia" panose="02030602050306030303" pitchFamily="18" charset="0"/>
              </a:rPr>
              <a:t>draining, dredging</a:t>
            </a:r>
            <a:r>
              <a:rPr lang="en-US" sz="2200" dirty="0">
                <a:latin typeface="Constantia" panose="02030602050306030303" pitchFamily="18" charset="0"/>
              </a:rPr>
              <a:t>, filling, leveling, </a:t>
            </a:r>
            <a:r>
              <a:rPr lang="en-US" sz="2200" dirty="0" smtClean="0">
                <a:latin typeface="Constantia" panose="02030602050306030303" pitchFamily="18" charset="0"/>
              </a:rPr>
              <a:t>removing woody </a:t>
            </a:r>
            <a:r>
              <a:rPr lang="en-US" sz="2200" dirty="0">
                <a:latin typeface="Constantia" panose="02030602050306030303" pitchFamily="18" charset="0"/>
              </a:rPr>
              <a:t>vegetation, or other means </a:t>
            </a:r>
            <a:r>
              <a:rPr lang="en-US" sz="2200" dirty="0" smtClean="0">
                <a:latin typeface="Constantia" panose="02030602050306030303" pitchFamily="18" charset="0"/>
              </a:rPr>
              <a:t>for the </a:t>
            </a:r>
            <a:r>
              <a:rPr lang="en-US" sz="2200" dirty="0">
                <a:latin typeface="Constantia" panose="02030602050306030303" pitchFamily="18" charset="0"/>
              </a:rPr>
              <a:t>purpose, or to have the effect, </a:t>
            </a:r>
            <a:r>
              <a:rPr lang="en-US" sz="2200" dirty="0" smtClean="0">
                <a:latin typeface="Constantia" panose="02030602050306030303" pitchFamily="18" charset="0"/>
              </a:rPr>
              <a:t>of </a:t>
            </a:r>
            <a:r>
              <a:rPr lang="en-US" sz="2200" u="sng" dirty="0" smtClean="0">
                <a:latin typeface="Constantia" panose="02030602050306030303" pitchFamily="18" charset="0"/>
              </a:rPr>
              <a:t>making the production </a:t>
            </a:r>
            <a:r>
              <a:rPr lang="en-US" sz="2200" u="sng" dirty="0">
                <a:latin typeface="Constantia" panose="02030602050306030303" pitchFamily="18" charset="0"/>
              </a:rPr>
              <a:t>of an </a:t>
            </a:r>
            <a:r>
              <a:rPr lang="en-US" sz="2200" u="sng" dirty="0" smtClean="0">
                <a:latin typeface="Constantia" panose="02030602050306030303" pitchFamily="18" charset="0"/>
              </a:rPr>
              <a:t>agricultural commodity </a:t>
            </a:r>
            <a:r>
              <a:rPr lang="en-US" sz="2200" u="sng" dirty="0">
                <a:latin typeface="Constantia" panose="02030602050306030303" pitchFamily="18" charset="0"/>
              </a:rPr>
              <a:t>possible</a:t>
            </a:r>
            <a:r>
              <a:rPr lang="en-US" sz="2200" dirty="0" smtClean="0">
                <a:latin typeface="Constantia" panose="02030602050306030303" pitchFamily="18" charset="0"/>
              </a:rPr>
              <a:t>.”  </a:t>
            </a:r>
          </a:p>
          <a:p>
            <a:pPr marL="0" indent="0">
              <a:buNone/>
            </a:pPr>
            <a:r>
              <a:rPr lang="en-US" sz="2200" dirty="0">
                <a:latin typeface="Constantia" panose="02030602050306030303" pitchFamily="18" charset="0"/>
              </a:rPr>
              <a:t>	</a:t>
            </a:r>
            <a:r>
              <a:rPr lang="en-US" sz="2200" dirty="0" smtClean="0">
                <a:latin typeface="Constantia" panose="02030602050306030303" pitchFamily="18" charset="0"/>
              </a:rPr>
              <a:t>												</a:t>
            </a:r>
            <a:r>
              <a:rPr lang="en-US" sz="2200" dirty="0" smtClean="0"/>
              <a:t>CFR 12.4(a)</a:t>
            </a: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271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875350"/>
            <a:ext cx="8229600" cy="839149"/>
          </a:xfrm>
        </p:spPr>
        <p:txBody>
          <a:bodyPr>
            <a:noAutofit/>
          </a:bodyPr>
          <a:lstStyle/>
          <a:p>
            <a:pPr>
              <a:lnSpc>
                <a:spcPct val="150000"/>
              </a:lnSpc>
            </a:pPr>
            <a:r>
              <a:rPr lang="en-US" sz="3200" dirty="0" smtClean="0"/>
              <a:t>WHO IS AFFECTED?</a:t>
            </a:r>
            <a:endParaRPr lang="en-US" sz="3200" dirty="0"/>
          </a:p>
        </p:txBody>
      </p:sp>
      <p:sp>
        <p:nvSpPr>
          <p:cNvPr id="4" name="Content Placeholder 3"/>
          <p:cNvSpPr>
            <a:spLocks noGrp="1"/>
          </p:cNvSpPr>
          <p:nvPr>
            <p:ph idx="1"/>
          </p:nvPr>
        </p:nvSpPr>
        <p:spPr>
          <a:xfrm>
            <a:off x="696190" y="2088573"/>
            <a:ext cx="7990609" cy="4577698"/>
          </a:xfrm>
        </p:spPr>
        <p:txBody>
          <a:bodyPr>
            <a:normAutofit fontScale="92500" lnSpcReduction="20000"/>
          </a:bodyPr>
          <a:lstStyle/>
          <a:p>
            <a:pPr marL="0" indent="0">
              <a:buNone/>
            </a:pPr>
            <a:r>
              <a:rPr lang="en-US" dirty="0" smtClean="0">
                <a:latin typeface="Constantia" panose="02030602050306030303" pitchFamily="18" charset="0"/>
              </a:rPr>
              <a:t>Producers receiving or who </a:t>
            </a:r>
            <a:r>
              <a:rPr lang="en-US" u="sng" dirty="0" smtClean="0">
                <a:latin typeface="Constantia" panose="02030602050306030303" pitchFamily="18" charset="0"/>
              </a:rPr>
              <a:t>have</a:t>
            </a:r>
            <a:r>
              <a:rPr lang="en-US" dirty="0" smtClean="0">
                <a:latin typeface="Constantia" panose="02030602050306030303" pitchFamily="18" charset="0"/>
              </a:rPr>
              <a:t> received:</a:t>
            </a:r>
          </a:p>
          <a:p>
            <a:pPr marL="0" indent="0">
              <a:buNone/>
            </a:pPr>
            <a:endParaRPr lang="en-US" dirty="0" smtClean="0">
              <a:latin typeface="Constantia" panose="02030602050306030303" pitchFamily="18" charset="0"/>
            </a:endParaRPr>
          </a:p>
          <a:p>
            <a:r>
              <a:rPr lang="en-US" dirty="0" smtClean="0">
                <a:latin typeface="Constantia" panose="02030602050306030303" pitchFamily="18" charset="0"/>
              </a:rPr>
              <a:t>Farm </a:t>
            </a:r>
            <a:r>
              <a:rPr lang="en-US" dirty="0">
                <a:latin typeface="Constantia" panose="02030602050306030303" pitchFamily="18" charset="0"/>
              </a:rPr>
              <a:t>operating loans</a:t>
            </a:r>
          </a:p>
          <a:p>
            <a:r>
              <a:rPr lang="en-US" dirty="0">
                <a:latin typeface="Constantia" panose="02030602050306030303" pitchFamily="18" charset="0"/>
              </a:rPr>
              <a:t>Conservation program payments (CSP, CRP, EQIP, FRPP, GRP, WRP, WHIP)</a:t>
            </a:r>
          </a:p>
          <a:p>
            <a:r>
              <a:rPr lang="en-US" dirty="0">
                <a:latin typeface="Constantia" panose="02030602050306030303" pitchFamily="18" charset="0"/>
              </a:rPr>
              <a:t>Agricultural Credit Act payments</a:t>
            </a:r>
          </a:p>
          <a:p>
            <a:r>
              <a:rPr lang="en-US" dirty="0">
                <a:latin typeface="Constantia" panose="02030602050306030303" pitchFamily="18" charset="0"/>
              </a:rPr>
              <a:t>Watershed Protection and Flood Prevention Act payments</a:t>
            </a:r>
          </a:p>
          <a:p>
            <a:r>
              <a:rPr lang="en-US" dirty="0" smtClean="0">
                <a:latin typeface="Constantia" panose="02030602050306030303" pitchFamily="18" charset="0"/>
              </a:rPr>
              <a:t>Agricultural Market Transition Act payments</a:t>
            </a:r>
          </a:p>
          <a:p>
            <a:r>
              <a:rPr lang="en-US" dirty="0" smtClean="0">
                <a:latin typeface="Constantia" panose="02030602050306030303" pitchFamily="18" charset="0"/>
              </a:rPr>
              <a:t>Etc.</a:t>
            </a:r>
            <a:endParaRPr lang="en-US" dirty="0">
              <a:latin typeface="Constantia" panose="02030602050306030303" pitchFamily="18" charset="0"/>
            </a:endParaRP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764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830222"/>
            <a:ext cx="8229600" cy="1219803"/>
          </a:xfrm>
        </p:spPr>
        <p:txBody>
          <a:bodyPr>
            <a:noAutofit/>
          </a:bodyPr>
          <a:lstStyle/>
          <a:p>
            <a:r>
              <a:rPr lang="en-US" sz="3200" dirty="0" smtClean="0"/>
              <a:t>MAINTAINING COMPLIANCE:</a:t>
            </a:r>
            <a:br>
              <a:rPr lang="en-US" sz="3200" dirty="0" smtClean="0"/>
            </a:br>
            <a:r>
              <a:rPr lang="en-US" sz="3200" dirty="0" smtClean="0"/>
              <a:t>ASK </a:t>
            </a:r>
            <a:r>
              <a:rPr lang="en-US" sz="3200" dirty="0"/>
              <a:t>BEFORE YOU ACT</a:t>
            </a:r>
          </a:p>
        </p:txBody>
      </p:sp>
      <p:sp>
        <p:nvSpPr>
          <p:cNvPr id="4" name="Content Placeholder 3"/>
          <p:cNvSpPr>
            <a:spLocks noGrp="1"/>
          </p:cNvSpPr>
          <p:nvPr>
            <p:ph idx="1"/>
          </p:nvPr>
        </p:nvSpPr>
        <p:spPr>
          <a:xfrm>
            <a:off x="457200" y="2163439"/>
            <a:ext cx="8229600" cy="4525963"/>
          </a:xfrm>
        </p:spPr>
        <p:txBody>
          <a:bodyPr>
            <a:normAutofit fontScale="92500" lnSpcReduction="20000"/>
          </a:bodyPr>
          <a:lstStyle/>
          <a:p>
            <a:r>
              <a:rPr lang="en-US" dirty="0" smtClean="0">
                <a:latin typeface="Constantia" panose="02030602050306030303" pitchFamily="18" charset="0"/>
              </a:rPr>
              <a:t>Bringing new land into production</a:t>
            </a:r>
          </a:p>
          <a:p>
            <a:r>
              <a:rPr lang="en-US" dirty="0" smtClean="0">
                <a:latin typeface="Constantia" panose="02030602050306030303" pitchFamily="18" charset="0"/>
              </a:rPr>
              <a:t>Land </a:t>
            </a:r>
            <a:r>
              <a:rPr lang="en-US" dirty="0">
                <a:latin typeface="Constantia" panose="02030602050306030303" pitchFamily="18" charset="0"/>
              </a:rPr>
              <a:t>clearing</a:t>
            </a:r>
          </a:p>
          <a:p>
            <a:r>
              <a:rPr lang="en-US" dirty="0">
                <a:latin typeface="Constantia" panose="02030602050306030303" pitchFamily="18" charset="0"/>
              </a:rPr>
              <a:t>Land leveling</a:t>
            </a:r>
          </a:p>
          <a:p>
            <a:r>
              <a:rPr lang="en-US" dirty="0">
                <a:latin typeface="Constantia" panose="02030602050306030303" pitchFamily="18" charset="0"/>
              </a:rPr>
              <a:t>Land filling or dredging</a:t>
            </a:r>
          </a:p>
          <a:p>
            <a:r>
              <a:rPr lang="en-US" dirty="0">
                <a:latin typeface="Constantia" panose="02030602050306030303" pitchFamily="18" charset="0"/>
              </a:rPr>
              <a:t>Excavation or stump removal</a:t>
            </a:r>
          </a:p>
          <a:p>
            <a:r>
              <a:rPr lang="en-US" dirty="0">
                <a:latin typeface="Constantia" panose="02030602050306030303" pitchFamily="18" charset="0"/>
              </a:rPr>
              <a:t>Installing new drainage</a:t>
            </a:r>
          </a:p>
          <a:p>
            <a:r>
              <a:rPr lang="en-US" dirty="0">
                <a:latin typeface="Constantia" panose="02030602050306030303" pitchFamily="18" charset="0"/>
              </a:rPr>
              <a:t>Improving an existing drainage system</a:t>
            </a:r>
          </a:p>
          <a:p>
            <a:r>
              <a:rPr lang="en-US" dirty="0">
                <a:latin typeface="Constantia" panose="02030602050306030303" pitchFamily="18" charset="0"/>
              </a:rPr>
              <a:t>Maintaining an existing drainage system</a:t>
            </a:r>
          </a:p>
          <a:p>
            <a:r>
              <a:rPr lang="en-US" b="1" u="sng" dirty="0">
                <a:latin typeface="Constantia" panose="02030602050306030303" pitchFamily="18" charset="0"/>
              </a:rPr>
              <a:t>Check with Farm Service Agency or NRCS</a:t>
            </a:r>
          </a:p>
          <a:p>
            <a:pPr marL="0" indent="0">
              <a:buNone/>
            </a:pPr>
            <a:endParaRPr lang="en-US" b="1" dirty="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978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21209"/>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830223"/>
            <a:ext cx="8229600" cy="1219803"/>
          </a:xfrm>
        </p:spPr>
        <p:txBody>
          <a:bodyPr>
            <a:noAutofit/>
          </a:bodyPr>
          <a:lstStyle/>
          <a:p>
            <a:r>
              <a:rPr lang="en-US" sz="3200" dirty="0" smtClean="0"/>
              <a:t>MAINTAINING COMPLIANCE: </a:t>
            </a:r>
            <a:br>
              <a:rPr lang="en-US" sz="3200" dirty="0" smtClean="0"/>
            </a:br>
            <a:r>
              <a:rPr lang="en-US" sz="3200" dirty="0" smtClean="0"/>
              <a:t>FORM AD-1026</a:t>
            </a:r>
            <a:endParaRPr lang="en-US" sz="3200" dirty="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Content Placeholder 10" descr="AD1026-1026APPENDIX_6.30.14.pdf - Adobe Acrobat"/>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7419" y="1885950"/>
            <a:ext cx="7009162" cy="4240213"/>
          </a:xfrm>
        </p:spPr>
      </p:pic>
    </p:spTree>
    <p:extLst>
      <p:ext uri="{BB962C8B-B14F-4D97-AF65-F5344CB8AC3E}">
        <p14:creationId xmlns:p14="http://schemas.microsoft.com/office/powerpoint/2010/main" val="2434485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 name="Title 14"/>
          <p:cNvSpPr>
            <a:spLocks noGrp="1"/>
          </p:cNvSpPr>
          <p:nvPr>
            <p:ph type="ctrTitle"/>
          </p:nvPr>
        </p:nvSpPr>
        <p:spPr>
          <a:xfrm>
            <a:off x="685800" y="1019255"/>
            <a:ext cx="7772400" cy="1470025"/>
          </a:xfrm>
        </p:spPr>
        <p:txBody>
          <a:bodyPr>
            <a:normAutofit/>
          </a:bodyPr>
          <a:lstStyle/>
          <a:p>
            <a:r>
              <a:rPr lang="en-US" sz="3200" dirty="0">
                <a:solidFill>
                  <a:prstClr val="black"/>
                </a:solidFill>
              </a:rPr>
              <a:t>MAINTAINING COMPLIANCE: </a:t>
            </a:r>
            <a:br>
              <a:rPr lang="en-US" sz="3200" dirty="0">
                <a:solidFill>
                  <a:prstClr val="black"/>
                </a:solidFill>
              </a:rPr>
            </a:br>
            <a:r>
              <a:rPr lang="en-US" sz="3200" dirty="0">
                <a:solidFill>
                  <a:prstClr val="black"/>
                </a:solidFill>
              </a:rPr>
              <a:t>FORM AD-1026</a:t>
            </a:r>
            <a:endParaRPr lang="en-US" dirty="0"/>
          </a:p>
        </p:txBody>
      </p:sp>
      <p:sp>
        <p:nvSpPr>
          <p:cNvPr id="17" name="Subtitle 16"/>
          <p:cNvSpPr>
            <a:spLocks noGrp="1"/>
          </p:cNvSpPr>
          <p:nvPr>
            <p:ph type="subTitle" idx="1"/>
          </p:nvPr>
        </p:nvSpPr>
        <p:spPr>
          <a:xfrm>
            <a:off x="1157468" y="2639028"/>
            <a:ext cx="6701741" cy="3460829"/>
          </a:xfrm>
        </p:spPr>
        <p:txBody>
          <a:bodyPr>
            <a:normAutofit/>
          </a:bodyPr>
          <a:lstStyle/>
          <a:p>
            <a:pPr marL="457200" indent="-457200" algn="l">
              <a:buFont typeface="Arial" panose="020B0604020202020204" pitchFamily="34" charset="0"/>
              <a:buChar char="•"/>
            </a:pPr>
            <a:r>
              <a:rPr lang="en-US" dirty="0" smtClean="0">
                <a:latin typeface="Constantia" panose="02030602050306030303" pitchFamily="18" charset="0"/>
              </a:rPr>
              <a:t>Completed with Farm Service Agency on an annual basis</a:t>
            </a:r>
          </a:p>
          <a:p>
            <a:pPr marL="457200" indent="-457200" algn="l">
              <a:buFont typeface="Arial" panose="020B0604020202020204" pitchFamily="34" charset="0"/>
              <a:buChar char="•"/>
            </a:pPr>
            <a:r>
              <a:rPr lang="en-US" dirty="0" smtClean="0">
                <a:latin typeface="Constantia" panose="02030602050306030303" pitchFamily="18" charset="0"/>
              </a:rPr>
              <a:t>Checking “yes” to </a:t>
            </a:r>
            <a:r>
              <a:rPr lang="en-US" dirty="0" smtClean="0"/>
              <a:t>2</a:t>
            </a:r>
            <a:r>
              <a:rPr lang="en-US" dirty="0" smtClean="0"/>
              <a:t>A or 2B</a:t>
            </a:r>
            <a:r>
              <a:rPr lang="en-US" dirty="0" smtClean="0">
                <a:latin typeface="Constantia" panose="02030602050306030303" pitchFamily="18" charset="0"/>
              </a:rPr>
              <a:t>  </a:t>
            </a:r>
            <a:r>
              <a:rPr lang="en-US" dirty="0" smtClean="0">
                <a:latin typeface="Constantia" panose="02030602050306030303" pitchFamily="18" charset="0"/>
              </a:rPr>
              <a:t>begins wetland determination process</a:t>
            </a:r>
          </a:p>
          <a:p>
            <a:pPr marL="457200" indent="-457200" algn="l">
              <a:buFont typeface="Arial" panose="020B0604020202020204" pitchFamily="34" charset="0"/>
              <a:buChar char="•"/>
            </a:pPr>
            <a:r>
              <a:rPr lang="en-US" dirty="0"/>
              <a:t>2</a:t>
            </a:r>
            <a:r>
              <a:rPr lang="en-US" dirty="0" smtClean="0"/>
              <a:t>C</a:t>
            </a:r>
            <a:r>
              <a:rPr lang="en-US" dirty="0" smtClean="0">
                <a:latin typeface="Constantia" panose="02030602050306030303" pitchFamily="18" charset="0"/>
              </a:rPr>
              <a:t> </a:t>
            </a:r>
            <a:r>
              <a:rPr lang="en-US" dirty="0" smtClean="0">
                <a:latin typeface="Constantia" panose="02030602050306030303" pitchFamily="18" charset="0"/>
              </a:rPr>
              <a:t>allows for self-certification by producer</a:t>
            </a:r>
            <a:endParaRPr lang="en-US" dirty="0">
              <a:latin typeface="Constantia" panose="02030602050306030303" pitchFamily="18" charset="0"/>
            </a:endParaRP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346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 name="Title 14"/>
          <p:cNvSpPr>
            <a:spLocks noGrp="1"/>
          </p:cNvSpPr>
          <p:nvPr>
            <p:ph type="ctrTitle"/>
          </p:nvPr>
        </p:nvSpPr>
        <p:spPr>
          <a:xfrm>
            <a:off x="685800" y="970723"/>
            <a:ext cx="7772400" cy="1226232"/>
          </a:xfrm>
        </p:spPr>
        <p:txBody>
          <a:bodyPr>
            <a:normAutofit/>
          </a:bodyPr>
          <a:lstStyle/>
          <a:p>
            <a:r>
              <a:rPr lang="en-US" sz="3600" dirty="0" smtClean="0"/>
              <a:t>FORM AD-1026</a:t>
            </a:r>
            <a:br>
              <a:rPr lang="en-US" sz="3600" dirty="0" smtClean="0"/>
            </a:br>
            <a:r>
              <a:rPr lang="en-US" sz="3600" dirty="0" smtClean="0"/>
              <a:t>QUESTION </a:t>
            </a:r>
            <a:r>
              <a:rPr lang="en-US" sz="3600" dirty="0"/>
              <a:t>2</a:t>
            </a:r>
            <a:endParaRPr lang="en-US" sz="3600" dirty="0"/>
          </a:p>
        </p:txBody>
      </p:sp>
      <p:sp>
        <p:nvSpPr>
          <p:cNvPr id="17" name="Subtitle 16"/>
          <p:cNvSpPr>
            <a:spLocks noGrp="1"/>
          </p:cNvSpPr>
          <p:nvPr>
            <p:ph type="subTitle" idx="1"/>
          </p:nvPr>
        </p:nvSpPr>
        <p:spPr>
          <a:xfrm>
            <a:off x="639502" y="2442257"/>
            <a:ext cx="7818698" cy="4417845"/>
          </a:xfrm>
        </p:spPr>
        <p:txBody>
          <a:bodyPr>
            <a:normAutofit/>
          </a:bodyPr>
          <a:lstStyle/>
          <a:p>
            <a:pPr algn="l"/>
            <a:endParaRPr lang="en-US" dirty="0" smtClean="0">
              <a:latin typeface="Constantia" panose="02030602050306030303" pitchFamily="18" charset="0"/>
            </a:endParaRPr>
          </a:p>
          <a:p>
            <a:pPr algn="l"/>
            <a:r>
              <a:rPr lang="en-US" dirty="0">
                <a:latin typeface="Constantia" panose="02030602050306030303" pitchFamily="18" charset="0"/>
              </a:rPr>
              <a:t>2</a:t>
            </a:r>
            <a:r>
              <a:rPr lang="en-US" dirty="0" smtClean="0">
                <a:latin typeface="Constantia" panose="02030602050306030303" pitchFamily="18" charset="0"/>
              </a:rPr>
              <a:t>. </a:t>
            </a:r>
            <a:r>
              <a:rPr lang="en-US" dirty="0">
                <a:latin typeface="Constantia" panose="02030602050306030303" pitchFamily="18" charset="0"/>
              </a:rPr>
              <a:t>Since December 23, 1985, or during the current crop year, or during the term of a requested USDA loan, </a:t>
            </a:r>
            <a:r>
              <a:rPr lang="en-US" u="sng" dirty="0">
                <a:latin typeface="Constantia" panose="02030602050306030303" pitchFamily="18" charset="0"/>
              </a:rPr>
              <a:t>has anyone</a:t>
            </a:r>
            <a:r>
              <a:rPr lang="en-US" dirty="0">
                <a:latin typeface="Constantia" panose="02030602050306030303" pitchFamily="18" charset="0"/>
              </a:rPr>
              <a:t> performed, </a:t>
            </a:r>
            <a:r>
              <a:rPr lang="en-US" u="sng" dirty="0">
                <a:latin typeface="Constantia" panose="02030602050306030303" pitchFamily="18" charset="0"/>
              </a:rPr>
              <a:t>or </a:t>
            </a:r>
            <a:r>
              <a:rPr lang="en-US" u="sng" dirty="0" smtClean="0">
                <a:latin typeface="Constantia" panose="02030602050306030303" pitchFamily="18" charset="0"/>
              </a:rPr>
              <a:t>will anyone</a:t>
            </a:r>
            <a:r>
              <a:rPr lang="en-US" dirty="0" smtClean="0">
                <a:latin typeface="Constantia" panose="02030602050306030303" pitchFamily="18" charset="0"/>
              </a:rPr>
              <a:t> </a:t>
            </a:r>
            <a:r>
              <a:rPr lang="en-US" dirty="0">
                <a:latin typeface="Constantia" panose="02030602050306030303" pitchFamily="18" charset="0"/>
              </a:rPr>
              <a:t>perform any activities to</a:t>
            </a:r>
            <a:r>
              <a:rPr lang="en-US" dirty="0" smtClean="0">
                <a:latin typeface="Constantia" panose="02030602050306030303" pitchFamily="18" charset="0"/>
              </a:rPr>
              <a:t>:</a:t>
            </a:r>
          </a:p>
          <a:p>
            <a:pPr algn="l"/>
            <a:endParaRPr lang="en-US" dirty="0" smtClean="0">
              <a:latin typeface="Constantia" panose="02030602050306030303" pitchFamily="18" charset="0"/>
            </a:endParaRP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6466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 name="Title 14"/>
          <p:cNvSpPr>
            <a:spLocks noGrp="1"/>
          </p:cNvSpPr>
          <p:nvPr>
            <p:ph type="title"/>
          </p:nvPr>
        </p:nvSpPr>
        <p:spPr>
          <a:xfrm>
            <a:off x="457200" y="846138"/>
            <a:ext cx="8229600" cy="1143000"/>
          </a:xfrm>
        </p:spPr>
        <p:txBody>
          <a:bodyPr>
            <a:noAutofit/>
          </a:bodyPr>
          <a:lstStyle/>
          <a:p>
            <a:r>
              <a:rPr lang="en-US" sz="3600" dirty="0" smtClean="0"/>
              <a:t>FORM AD-1026</a:t>
            </a:r>
            <a:br>
              <a:rPr lang="en-US" sz="3600" dirty="0" smtClean="0"/>
            </a:br>
            <a:r>
              <a:rPr lang="en-US" sz="3600" dirty="0" smtClean="0"/>
              <a:t>QUESTION </a:t>
            </a:r>
            <a:r>
              <a:rPr lang="en-US" sz="3600" dirty="0"/>
              <a:t>2</a:t>
            </a:r>
            <a:endParaRPr lang="en-US" sz="3600" dirty="0"/>
          </a:p>
        </p:txBody>
      </p:sp>
      <p:sp>
        <p:nvSpPr>
          <p:cNvPr id="17" name="Subtitle 16"/>
          <p:cNvSpPr>
            <a:spLocks noGrp="1"/>
          </p:cNvSpPr>
          <p:nvPr>
            <p:ph sz="half" idx="1"/>
          </p:nvPr>
        </p:nvSpPr>
        <p:spPr>
          <a:xfrm>
            <a:off x="457200" y="2332037"/>
            <a:ext cx="4038600" cy="3832789"/>
          </a:xfrm>
        </p:spPr>
        <p:txBody>
          <a:bodyPr>
            <a:noAutofit/>
          </a:bodyPr>
          <a:lstStyle/>
          <a:p>
            <a:pPr marL="514350" indent="-514350" algn="l">
              <a:buAutoNum type="alphaUcPeriod"/>
            </a:pPr>
            <a:r>
              <a:rPr lang="en-US" dirty="0" smtClean="0">
                <a:latin typeface="Constantia" panose="02030602050306030303" pitchFamily="18" charset="0"/>
              </a:rPr>
              <a:t>Create </a:t>
            </a:r>
            <a:r>
              <a:rPr lang="en-US" u="sng" dirty="0">
                <a:latin typeface="Constantia" panose="02030602050306030303" pitchFamily="18" charset="0"/>
              </a:rPr>
              <a:t>new drainage systems</a:t>
            </a:r>
            <a:r>
              <a:rPr lang="en-US" dirty="0">
                <a:latin typeface="Constantia" panose="02030602050306030303" pitchFamily="18" charset="0"/>
              </a:rPr>
              <a:t>, </a:t>
            </a:r>
            <a:r>
              <a:rPr lang="en-US" u="sng" dirty="0">
                <a:latin typeface="Constantia" panose="02030602050306030303" pitchFamily="18" charset="0"/>
              </a:rPr>
              <a:t>or</a:t>
            </a:r>
            <a:r>
              <a:rPr lang="en-US" dirty="0">
                <a:latin typeface="Constantia" panose="02030602050306030303" pitchFamily="18" charset="0"/>
              </a:rPr>
              <a:t> conduct land leveling, filling, dredging, land clearing, excavation, or stump removal, that has </a:t>
            </a:r>
            <a:r>
              <a:rPr lang="en-US" dirty="0" smtClean="0">
                <a:latin typeface="Constantia" panose="02030602050306030303" pitchFamily="18" charset="0"/>
              </a:rPr>
              <a:t>NOT</a:t>
            </a:r>
            <a:r>
              <a:rPr lang="en-US" b="1" dirty="0" smtClean="0">
                <a:latin typeface="Constantia" panose="02030602050306030303" pitchFamily="18" charset="0"/>
              </a:rPr>
              <a:t> </a:t>
            </a:r>
            <a:r>
              <a:rPr lang="en-US" dirty="0" smtClean="0">
                <a:latin typeface="Constantia" panose="02030602050306030303" pitchFamily="18" charset="0"/>
              </a:rPr>
              <a:t>been </a:t>
            </a:r>
            <a:r>
              <a:rPr lang="en-US" dirty="0">
                <a:latin typeface="Constantia" panose="02030602050306030303" pitchFamily="18" charset="0"/>
              </a:rPr>
              <a:t>evaluated by </a:t>
            </a:r>
            <a:r>
              <a:rPr lang="en-US" dirty="0" smtClean="0">
                <a:latin typeface="Constantia" panose="02030602050306030303" pitchFamily="18" charset="0"/>
              </a:rPr>
              <a:t>NRCS?</a:t>
            </a: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Content Placeholder 5" descr="Land_clearing.jpg"/>
          <p:cNvPicPr>
            <a:picLocks noGrp="1" noChangeAspect="1"/>
          </p:cNvPicPr>
          <p:nvPr>
            <p:ph sz="half" idx="2"/>
          </p:nvPr>
        </p:nvPicPr>
        <p:blipFill>
          <a:blip r:embed="rId4" cstate="print"/>
          <a:stretch>
            <a:fillRect/>
          </a:stretch>
        </p:blipFill>
        <p:spPr>
          <a:xfrm>
            <a:off x="5247814" y="4375725"/>
            <a:ext cx="3020961" cy="2261049"/>
          </a:xfrm>
        </p:spPr>
      </p:pic>
      <p:pic>
        <p:nvPicPr>
          <p:cNvPr id="10" name="Picture 2" descr="E:\Previous HDrive\Photos\AUG29_2007\P101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0703" y="1468282"/>
            <a:ext cx="2018072" cy="269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643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21281"/>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 name="Title 14"/>
          <p:cNvSpPr>
            <a:spLocks noGrp="1"/>
          </p:cNvSpPr>
          <p:nvPr>
            <p:ph type="title"/>
          </p:nvPr>
        </p:nvSpPr>
        <p:spPr>
          <a:xfrm>
            <a:off x="457200" y="846138"/>
            <a:ext cx="8229600" cy="1143000"/>
          </a:xfrm>
        </p:spPr>
        <p:txBody>
          <a:bodyPr>
            <a:noAutofit/>
          </a:bodyPr>
          <a:lstStyle/>
          <a:p>
            <a:r>
              <a:rPr lang="en-US" sz="3600" dirty="0"/>
              <a:t>FORM AD-1026</a:t>
            </a:r>
            <a:br>
              <a:rPr lang="en-US" sz="3600" dirty="0"/>
            </a:br>
            <a:r>
              <a:rPr lang="en-US" sz="3600" dirty="0"/>
              <a:t>QUESTION </a:t>
            </a:r>
            <a:r>
              <a:rPr lang="en-US" sz="3600" dirty="0"/>
              <a:t>2</a:t>
            </a:r>
            <a:endParaRPr lang="en-US" sz="3600" dirty="0"/>
          </a:p>
        </p:txBody>
      </p:sp>
      <p:sp>
        <p:nvSpPr>
          <p:cNvPr id="17" name="Subtitle 16"/>
          <p:cNvSpPr>
            <a:spLocks noGrp="1"/>
          </p:cNvSpPr>
          <p:nvPr>
            <p:ph sz="half" idx="1"/>
          </p:nvPr>
        </p:nvSpPr>
        <p:spPr>
          <a:xfrm>
            <a:off x="917605" y="2164090"/>
            <a:ext cx="4038600" cy="2812026"/>
          </a:xfrm>
        </p:spPr>
        <p:txBody>
          <a:bodyPr>
            <a:normAutofit/>
          </a:bodyPr>
          <a:lstStyle/>
          <a:p>
            <a:pPr marL="0" indent="0" algn="l">
              <a:buNone/>
            </a:pPr>
            <a:r>
              <a:rPr lang="en-US" dirty="0" smtClean="0"/>
              <a:t>B.	</a:t>
            </a:r>
            <a:r>
              <a:rPr lang="en-US" u="sng" dirty="0" smtClean="0">
                <a:latin typeface="Constantia" panose="02030602050306030303" pitchFamily="18" charset="0"/>
              </a:rPr>
              <a:t>Improve </a:t>
            </a:r>
            <a:r>
              <a:rPr lang="en-US" u="sng" dirty="0">
                <a:latin typeface="Constantia" panose="02030602050306030303" pitchFamily="18" charset="0"/>
              </a:rPr>
              <a:t>or modify</a:t>
            </a:r>
            <a:r>
              <a:rPr lang="en-US" dirty="0">
                <a:latin typeface="Constantia" panose="02030602050306030303" pitchFamily="18" charset="0"/>
              </a:rPr>
              <a:t> an existing drainage system that has NOT been evaluated by NRCS?</a:t>
            </a: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Content Placeholder 1"/>
          <p:cNvSpPr>
            <a:spLocks noGrp="1"/>
          </p:cNvSpPr>
          <p:nvPr>
            <p:ph sz="half" idx="2"/>
          </p:nvPr>
        </p:nvSpPr>
        <p:spPr>
          <a:xfrm>
            <a:off x="-5163155" y="1305202"/>
            <a:ext cx="4038600" cy="4525963"/>
          </a:xfrm>
        </p:spPr>
        <p:txBody>
          <a:bodyPr/>
          <a:lstStyle/>
          <a:p>
            <a:endParaRPr lang="en-US" dirty="0"/>
          </a:p>
        </p:txBody>
      </p:sp>
      <p:pic>
        <p:nvPicPr>
          <p:cNvPr id="1027" name="Picture 3" descr="C:\Users\kim.farrell\AppData\Local\Microsoft\Windows\Temporary Internet Files\Content.Outlook\ENXWP7IC\NRCSMO02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263406"/>
            <a:ext cx="2987040" cy="4184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im.farrell\AppData\Local\Microsoft\Windows\Temporary Internet Files\Content.Outlook\ENXWP7IC\NRCSIA991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490" y="4047300"/>
            <a:ext cx="3361630" cy="240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829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ctrTitle"/>
          </p:nvPr>
        </p:nvSpPr>
        <p:spPr>
          <a:xfrm>
            <a:off x="685800" y="999173"/>
            <a:ext cx="7772400" cy="1134428"/>
          </a:xfrm>
        </p:spPr>
        <p:txBody>
          <a:bodyPr>
            <a:noAutofit/>
          </a:bodyPr>
          <a:lstStyle/>
          <a:p>
            <a:r>
              <a:rPr lang="en-US" sz="3600" dirty="0" smtClean="0"/>
              <a:t/>
            </a:r>
            <a:br>
              <a:rPr lang="en-US" sz="3600" dirty="0" smtClean="0"/>
            </a:br>
            <a:r>
              <a:rPr lang="en-US" sz="3600" dirty="0" smtClean="0"/>
              <a:t>Food Security </a:t>
            </a:r>
            <a:r>
              <a:rPr lang="en-US" sz="3600" dirty="0"/>
              <a:t>Act of 1985, as </a:t>
            </a:r>
            <a:r>
              <a:rPr lang="en-US" sz="3600" dirty="0" smtClean="0"/>
              <a:t>Amended</a:t>
            </a:r>
            <a:r>
              <a:rPr lang="en-US" sz="4000" dirty="0" smtClean="0"/>
              <a:t/>
            </a:r>
            <a:br>
              <a:rPr lang="en-US" sz="4000" dirty="0" smtClean="0"/>
            </a:br>
            <a:endParaRPr lang="en-US" sz="3200" dirty="0"/>
          </a:p>
        </p:txBody>
      </p:sp>
      <p:sp>
        <p:nvSpPr>
          <p:cNvPr id="4" name="Subtitle 3"/>
          <p:cNvSpPr>
            <a:spLocks noGrp="1"/>
          </p:cNvSpPr>
          <p:nvPr>
            <p:ph type="subTitle" idx="1"/>
          </p:nvPr>
        </p:nvSpPr>
        <p:spPr>
          <a:xfrm>
            <a:off x="1371600" y="2636520"/>
            <a:ext cx="6400800" cy="3992880"/>
          </a:xfrm>
        </p:spPr>
        <p:txBody>
          <a:bodyPr>
            <a:normAutofit/>
          </a:bodyPr>
          <a:lstStyle/>
          <a:p>
            <a:pPr marL="457200" indent="-457200" algn="l">
              <a:buFont typeface="Arial" panose="020B0604020202020204" pitchFamily="34" charset="0"/>
              <a:buChar char="•"/>
            </a:pPr>
            <a:r>
              <a:rPr lang="en-US" sz="2800" dirty="0">
                <a:latin typeface="Constantia" panose="02030602050306030303" pitchFamily="18" charset="0"/>
              </a:rPr>
              <a:t>Why regulation exists</a:t>
            </a:r>
          </a:p>
          <a:p>
            <a:pPr marL="457200" indent="-457200" algn="l">
              <a:buFont typeface="Arial" panose="020B0604020202020204" pitchFamily="34" charset="0"/>
              <a:buChar char="•"/>
            </a:pPr>
            <a:r>
              <a:rPr lang="en-US" sz="2800" dirty="0">
                <a:latin typeface="Constantia" panose="02030602050306030303" pitchFamily="18" charset="0"/>
              </a:rPr>
              <a:t>What are the Wetland Conservation provisions of the Food Security Act</a:t>
            </a:r>
          </a:p>
          <a:p>
            <a:pPr marL="457200" indent="-457200" algn="l">
              <a:buFont typeface="Arial" panose="020B0604020202020204" pitchFamily="34" charset="0"/>
              <a:buChar char="•"/>
            </a:pPr>
            <a:r>
              <a:rPr lang="en-US" sz="2800" dirty="0">
                <a:latin typeface="Constantia" panose="02030602050306030303" pitchFamily="18" charset="0"/>
              </a:rPr>
              <a:t>Which producers are </a:t>
            </a:r>
            <a:r>
              <a:rPr lang="en-US" sz="2800" dirty="0" smtClean="0">
                <a:latin typeface="Constantia" panose="02030602050306030303" pitchFamily="18" charset="0"/>
              </a:rPr>
              <a:t>affected</a:t>
            </a:r>
            <a:endParaRPr lang="en-US" sz="2800" dirty="0">
              <a:latin typeface="Constantia" panose="02030602050306030303" pitchFamily="18" charset="0"/>
            </a:endParaRPr>
          </a:p>
          <a:p>
            <a:pPr marL="457200" indent="-457200" algn="l">
              <a:buFont typeface="Arial" panose="020B0604020202020204" pitchFamily="34" charset="0"/>
              <a:buChar char="•"/>
            </a:pPr>
            <a:r>
              <a:rPr lang="en-US" sz="2800" dirty="0">
                <a:latin typeface="Constantia" panose="02030602050306030303" pitchFamily="18" charset="0"/>
              </a:rPr>
              <a:t>How does a producer stay in </a:t>
            </a:r>
            <a:r>
              <a:rPr lang="en-US" sz="2800" dirty="0" smtClean="0">
                <a:latin typeface="Constantia" panose="02030602050306030303" pitchFamily="18" charset="0"/>
              </a:rPr>
              <a:t>compliance</a:t>
            </a:r>
          </a:p>
          <a:p>
            <a:pPr marL="457200" indent="-457200" algn="l">
              <a:buFont typeface="Arial" panose="020B0604020202020204" pitchFamily="34" charset="0"/>
              <a:buChar char="•"/>
            </a:pPr>
            <a:r>
              <a:rPr lang="en-US" sz="2800" dirty="0" smtClean="0">
                <a:latin typeface="Constantia" panose="02030602050306030303" pitchFamily="18" charset="0"/>
              </a:rPr>
              <a:t>What are a producer’s appeal rights</a:t>
            </a:r>
          </a:p>
          <a:p>
            <a:pPr marL="457200" indent="-457200" algn="l">
              <a:buFont typeface="Arial" panose="020B0604020202020204" pitchFamily="34" charset="0"/>
              <a:buChar char="•"/>
            </a:pPr>
            <a:r>
              <a:rPr lang="en-US" sz="2800" dirty="0" smtClean="0">
                <a:latin typeface="Constantia" panose="02030602050306030303" pitchFamily="18" charset="0"/>
              </a:rPr>
              <a:t>How a producer regains compliance</a:t>
            </a:r>
            <a:endParaRPr lang="en-US" sz="2800" dirty="0">
              <a:latin typeface="Constantia" panose="02030602050306030303" pitchFamily="18" charset="0"/>
            </a:endParaRP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48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 name="Title 14"/>
          <p:cNvSpPr>
            <a:spLocks noGrp="1"/>
          </p:cNvSpPr>
          <p:nvPr>
            <p:ph type="ctrTitle"/>
          </p:nvPr>
        </p:nvSpPr>
        <p:spPr>
          <a:xfrm>
            <a:off x="685800" y="868785"/>
            <a:ext cx="7772400" cy="786396"/>
          </a:xfrm>
        </p:spPr>
        <p:txBody>
          <a:bodyPr>
            <a:normAutofit/>
          </a:bodyPr>
          <a:lstStyle/>
          <a:p>
            <a:r>
              <a:rPr lang="en-US" dirty="0" smtClean="0"/>
              <a:t>FORM AD-1026</a:t>
            </a:r>
            <a:endParaRPr lang="en-US" dirty="0"/>
          </a:p>
        </p:txBody>
      </p:sp>
      <p:sp>
        <p:nvSpPr>
          <p:cNvPr id="17" name="Subtitle 16"/>
          <p:cNvSpPr>
            <a:spLocks noGrp="1"/>
          </p:cNvSpPr>
          <p:nvPr>
            <p:ph type="subTitle" idx="1"/>
          </p:nvPr>
        </p:nvSpPr>
        <p:spPr>
          <a:xfrm>
            <a:off x="639502" y="1637819"/>
            <a:ext cx="7818698" cy="4907666"/>
          </a:xfrm>
        </p:spPr>
        <p:txBody>
          <a:bodyPr>
            <a:normAutofit/>
          </a:bodyPr>
          <a:lstStyle/>
          <a:p>
            <a:pPr algn="l"/>
            <a:endParaRPr lang="en-US" sz="2800" b="1" dirty="0" smtClean="0"/>
          </a:p>
          <a:p>
            <a:pPr algn="l"/>
            <a:endParaRPr lang="en-US" sz="2800" b="1" dirty="0"/>
          </a:p>
          <a:p>
            <a:pPr algn="l"/>
            <a:r>
              <a:rPr lang="en-US" dirty="0" smtClean="0">
                <a:latin typeface="Constantia" panose="02030602050306030303" pitchFamily="18" charset="0"/>
              </a:rPr>
              <a:t>A </a:t>
            </a:r>
            <a:r>
              <a:rPr lang="en-US" dirty="0">
                <a:latin typeface="Constantia" panose="02030602050306030303" pitchFamily="18" charset="0"/>
              </a:rPr>
              <a:t>''YES'' answer in Items </a:t>
            </a:r>
            <a:r>
              <a:rPr lang="en-US" dirty="0" smtClean="0"/>
              <a:t>2A</a:t>
            </a:r>
            <a:r>
              <a:rPr lang="en-US" dirty="0" smtClean="0">
                <a:latin typeface="Constantia" panose="02030602050306030303" pitchFamily="18" charset="0"/>
              </a:rPr>
              <a:t> </a:t>
            </a:r>
            <a:r>
              <a:rPr lang="en-US" dirty="0">
                <a:latin typeface="Constantia" panose="02030602050306030303" pitchFamily="18" charset="0"/>
              </a:rPr>
              <a:t>or </a:t>
            </a:r>
            <a:r>
              <a:rPr lang="en-US" dirty="0" smtClean="0"/>
              <a:t>2B</a:t>
            </a:r>
            <a:r>
              <a:rPr lang="en-US" dirty="0" smtClean="0">
                <a:latin typeface="Constantia" panose="02030602050306030303" pitchFamily="18" charset="0"/>
              </a:rPr>
              <a:t> </a:t>
            </a:r>
            <a:r>
              <a:rPr lang="en-US" dirty="0" smtClean="0">
                <a:latin typeface="Constantia" panose="02030602050306030303" pitchFamily="18" charset="0"/>
              </a:rPr>
              <a:t>authorizes </a:t>
            </a:r>
            <a:r>
              <a:rPr lang="en-US" dirty="0">
                <a:latin typeface="Constantia" panose="02030602050306030303" pitchFamily="18" charset="0"/>
              </a:rPr>
              <a:t>FSA to refer </a:t>
            </a:r>
            <a:r>
              <a:rPr lang="en-US" dirty="0" smtClean="0">
                <a:latin typeface="Constantia" panose="02030602050306030303" pitchFamily="18" charset="0"/>
              </a:rPr>
              <a:t>the AD-</a:t>
            </a:r>
            <a:r>
              <a:rPr lang="en-US" dirty="0" smtClean="0"/>
              <a:t>1026</a:t>
            </a:r>
            <a:r>
              <a:rPr lang="en-US" dirty="0" smtClean="0">
                <a:latin typeface="Constantia" panose="02030602050306030303" pitchFamily="18" charset="0"/>
              </a:rPr>
              <a:t> </a:t>
            </a:r>
            <a:r>
              <a:rPr lang="en-US" dirty="0">
                <a:latin typeface="Constantia" panose="02030602050306030303" pitchFamily="18" charset="0"/>
              </a:rPr>
              <a:t>to NRCS. </a:t>
            </a:r>
            <a:endParaRPr lang="en-US" dirty="0" smtClean="0">
              <a:latin typeface="Constantia" panose="02030602050306030303" pitchFamily="18" charset="0"/>
            </a:endParaRPr>
          </a:p>
          <a:p>
            <a:pPr algn="l"/>
            <a:endParaRPr lang="en-US" dirty="0" smtClean="0">
              <a:latin typeface="Constantia" panose="02030602050306030303" pitchFamily="18" charset="0"/>
            </a:endParaRPr>
          </a:p>
          <a:p>
            <a:pPr algn="l"/>
            <a:r>
              <a:rPr lang="en-US" dirty="0" smtClean="0">
                <a:latin typeface="Constantia" panose="02030602050306030303" pitchFamily="18" charset="0"/>
              </a:rPr>
              <a:t>If </a:t>
            </a:r>
            <a:r>
              <a:rPr lang="en-US" dirty="0">
                <a:latin typeface="Constantia" panose="02030602050306030303" pitchFamily="18" charset="0"/>
              </a:rPr>
              <a:t>you check "YES" to Item </a:t>
            </a:r>
            <a:r>
              <a:rPr lang="en-US" dirty="0"/>
              <a:t>2</a:t>
            </a:r>
            <a:r>
              <a:rPr lang="en-US" dirty="0" smtClean="0"/>
              <a:t>C</a:t>
            </a:r>
            <a:r>
              <a:rPr lang="en-US" dirty="0" smtClean="0">
                <a:latin typeface="Constantia" panose="02030602050306030303" pitchFamily="18" charset="0"/>
              </a:rPr>
              <a:t>, </a:t>
            </a:r>
            <a:r>
              <a:rPr lang="en-US" dirty="0">
                <a:latin typeface="Constantia" panose="02030602050306030303" pitchFamily="18" charset="0"/>
              </a:rPr>
              <a:t>NRCS does not have </a:t>
            </a:r>
            <a:r>
              <a:rPr lang="en-US" dirty="0" smtClean="0">
                <a:latin typeface="Constantia" panose="02030602050306030303" pitchFamily="18" charset="0"/>
              </a:rPr>
              <a:t>to conduct </a:t>
            </a:r>
            <a:r>
              <a:rPr lang="en-US" dirty="0">
                <a:latin typeface="Constantia" panose="02030602050306030303" pitchFamily="18" charset="0"/>
              </a:rPr>
              <a:t>a certified wetland determination</a:t>
            </a:r>
            <a:r>
              <a:rPr lang="en-US" dirty="0" smtClean="0">
                <a:latin typeface="Constantia" panose="02030602050306030303" pitchFamily="18" charset="0"/>
              </a:rPr>
              <a:t>.</a:t>
            </a:r>
            <a:endParaRPr lang="en-US" dirty="0">
              <a:latin typeface="Constantia" panose="02030602050306030303" pitchFamily="18" charset="0"/>
            </a:endParaRP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058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 name="Title 14"/>
          <p:cNvSpPr>
            <a:spLocks noGrp="1"/>
          </p:cNvSpPr>
          <p:nvPr>
            <p:ph type="title"/>
          </p:nvPr>
        </p:nvSpPr>
        <p:spPr>
          <a:xfrm>
            <a:off x="457200" y="846138"/>
            <a:ext cx="8229600" cy="1143000"/>
          </a:xfrm>
        </p:spPr>
        <p:txBody>
          <a:bodyPr>
            <a:noAutofit/>
          </a:bodyPr>
          <a:lstStyle/>
          <a:p>
            <a:r>
              <a:rPr lang="en-US" sz="3600" dirty="0"/>
              <a:t>FORM AD-1026</a:t>
            </a:r>
            <a:br>
              <a:rPr lang="en-US" sz="3600" dirty="0"/>
            </a:br>
            <a:r>
              <a:rPr lang="en-US" sz="3600" dirty="0"/>
              <a:t>QUESTION </a:t>
            </a:r>
            <a:r>
              <a:rPr lang="en-US" sz="3600" dirty="0"/>
              <a:t>2</a:t>
            </a:r>
            <a:endParaRPr lang="en-US" sz="3600" dirty="0"/>
          </a:p>
        </p:txBody>
      </p:sp>
      <p:sp>
        <p:nvSpPr>
          <p:cNvPr id="17" name="Subtitle 16"/>
          <p:cNvSpPr>
            <a:spLocks noGrp="1"/>
          </p:cNvSpPr>
          <p:nvPr>
            <p:ph sz="half" idx="1"/>
          </p:nvPr>
        </p:nvSpPr>
        <p:spPr>
          <a:xfrm>
            <a:off x="807720" y="5398184"/>
            <a:ext cx="7879080" cy="1063576"/>
          </a:xfrm>
        </p:spPr>
        <p:txBody>
          <a:bodyPr>
            <a:normAutofit/>
          </a:bodyPr>
          <a:lstStyle/>
          <a:p>
            <a:pPr marL="0" indent="0">
              <a:buNone/>
            </a:pPr>
            <a:r>
              <a:rPr lang="en-US" dirty="0">
                <a:latin typeface="Constantia" panose="02030602050306030303" pitchFamily="18" charset="0"/>
              </a:rPr>
              <a:t>C. Maintain an existing drainage system that has NOT</a:t>
            </a:r>
            <a:r>
              <a:rPr lang="en-US" b="1" dirty="0">
                <a:latin typeface="Constantia" panose="02030602050306030303" pitchFamily="18" charset="0"/>
              </a:rPr>
              <a:t> </a:t>
            </a:r>
            <a:r>
              <a:rPr lang="en-US" dirty="0">
                <a:latin typeface="Constantia" panose="02030602050306030303" pitchFamily="18" charset="0"/>
              </a:rPr>
              <a:t>been evaluated by NRCS?</a:t>
            </a: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Content Placeholder 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341121" y="2437445"/>
            <a:ext cx="6812280" cy="2694308"/>
          </a:xfrm>
        </p:spPr>
      </p:pic>
      <p:sp>
        <p:nvSpPr>
          <p:cNvPr id="3" name="TextBox 2"/>
          <p:cNvSpPr txBox="1"/>
          <p:nvPr/>
        </p:nvSpPr>
        <p:spPr>
          <a:xfrm>
            <a:off x="5760719" y="4870143"/>
            <a:ext cx="2575561" cy="261610"/>
          </a:xfrm>
          <a:prstGeom prst="rect">
            <a:avLst/>
          </a:prstGeom>
          <a:noFill/>
        </p:spPr>
        <p:txBody>
          <a:bodyPr wrap="square" rtlCol="0">
            <a:spAutoFit/>
          </a:bodyPr>
          <a:lstStyle/>
          <a:p>
            <a:pPr algn="ctr"/>
            <a:r>
              <a:rPr lang="en-US" sz="1100" dirty="0" smtClean="0">
                <a:solidFill>
                  <a:schemeClr val="bg1"/>
                </a:solidFill>
              </a:rPr>
              <a:t>Whatcom Drainage District</a:t>
            </a:r>
            <a:endParaRPr lang="en-US" sz="1100" dirty="0">
              <a:solidFill>
                <a:schemeClr val="bg1"/>
              </a:solidFill>
            </a:endParaRPr>
          </a:p>
        </p:txBody>
      </p:sp>
    </p:spTree>
    <p:extLst>
      <p:ext uri="{BB962C8B-B14F-4D97-AF65-F5344CB8AC3E}">
        <p14:creationId xmlns:p14="http://schemas.microsoft.com/office/powerpoint/2010/main" val="1109100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 name="Title 14"/>
          <p:cNvSpPr>
            <a:spLocks noGrp="1"/>
          </p:cNvSpPr>
          <p:nvPr>
            <p:ph type="ctrTitle"/>
          </p:nvPr>
        </p:nvSpPr>
        <p:spPr>
          <a:xfrm>
            <a:off x="685800" y="868784"/>
            <a:ext cx="7772400" cy="944775"/>
          </a:xfrm>
        </p:spPr>
        <p:txBody>
          <a:bodyPr>
            <a:normAutofit fontScale="90000"/>
          </a:bodyPr>
          <a:lstStyle/>
          <a:p>
            <a:r>
              <a:rPr lang="en-US" sz="3600" dirty="0" smtClean="0"/>
              <a:t>FORM AD-1026: </a:t>
            </a:r>
            <a:r>
              <a:rPr lang="en-US" sz="3600" dirty="0"/>
              <a:t>2</a:t>
            </a:r>
            <a:r>
              <a:rPr lang="en-US" sz="3600" dirty="0" smtClean="0"/>
              <a:t>C</a:t>
            </a:r>
            <a:r>
              <a:rPr lang="en-US" sz="3600" dirty="0" smtClean="0"/>
              <a:t/>
            </a:r>
            <a:br>
              <a:rPr lang="en-US" sz="3600" dirty="0" smtClean="0"/>
            </a:br>
            <a:r>
              <a:rPr lang="en-US" sz="3600" dirty="0" smtClean="0"/>
              <a:t>MAINTENANCE</a:t>
            </a:r>
            <a:endParaRPr lang="en-US" sz="3600" dirty="0"/>
          </a:p>
        </p:txBody>
      </p:sp>
      <p:sp>
        <p:nvSpPr>
          <p:cNvPr id="17" name="Subtitle 16"/>
          <p:cNvSpPr>
            <a:spLocks noGrp="1"/>
          </p:cNvSpPr>
          <p:nvPr>
            <p:ph type="subTitle" idx="1"/>
          </p:nvPr>
        </p:nvSpPr>
        <p:spPr>
          <a:xfrm>
            <a:off x="639502" y="2133214"/>
            <a:ext cx="7818698" cy="4541906"/>
          </a:xfrm>
        </p:spPr>
        <p:txBody>
          <a:bodyPr>
            <a:normAutofit fontScale="92500"/>
          </a:bodyPr>
          <a:lstStyle/>
          <a:p>
            <a:pPr algn="l">
              <a:lnSpc>
                <a:spcPct val="120000"/>
              </a:lnSpc>
            </a:pPr>
            <a:r>
              <a:rPr lang="en-US" sz="2800" dirty="0" smtClean="0"/>
              <a:t>“</a:t>
            </a:r>
            <a:r>
              <a:rPr lang="en-US" sz="2800" dirty="0" smtClean="0">
                <a:latin typeface="Constantia" panose="02030602050306030303" pitchFamily="18" charset="0"/>
              </a:rPr>
              <a:t>Maintenance </a:t>
            </a:r>
            <a:r>
              <a:rPr lang="en-US" sz="2800" dirty="0">
                <a:latin typeface="Constantia" panose="02030602050306030303" pitchFamily="18" charset="0"/>
              </a:rPr>
              <a:t>is the repair, rehabilitation, or replacement of the capacity of existing drainage systems to allow for the continued use of wetlands</a:t>
            </a:r>
          </a:p>
          <a:p>
            <a:pPr algn="l">
              <a:lnSpc>
                <a:spcPct val="120000"/>
              </a:lnSpc>
            </a:pPr>
            <a:r>
              <a:rPr lang="en-US" sz="2800" dirty="0">
                <a:latin typeface="Constantia" panose="02030602050306030303" pitchFamily="18" charset="0"/>
              </a:rPr>
              <a:t>currently in agricultural production and </a:t>
            </a:r>
            <a:r>
              <a:rPr lang="en-US" sz="2800" dirty="0" smtClean="0">
                <a:latin typeface="Constantia" panose="02030602050306030303" pitchFamily="18" charset="0"/>
              </a:rPr>
              <a:t>the continued </a:t>
            </a:r>
            <a:r>
              <a:rPr lang="en-US" sz="2800" dirty="0">
                <a:latin typeface="Constantia" panose="02030602050306030303" pitchFamily="18" charset="0"/>
              </a:rPr>
              <a:t>management of other areas as they were used before December 23, 1985. This allows a person </a:t>
            </a:r>
            <a:r>
              <a:rPr lang="en-US" sz="2800" dirty="0" smtClean="0">
                <a:latin typeface="Constantia" panose="02030602050306030303" pitchFamily="18" charset="0"/>
              </a:rPr>
              <a:t>to reconstruct </a:t>
            </a:r>
            <a:r>
              <a:rPr lang="en-US" sz="2800" dirty="0">
                <a:latin typeface="Constantia" panose="02030602050306030303" pitchFamily="18" charset="0"/>
              </a:rPr>
              <a:t>or maintain the capacity of the original system or install a replacement system that is more durable or will realize lower maintenance or costs</a:t>
            </a:r>
            <a:r>
              <a:rPr lang="en-US" sz="2800" dirty="0" smtClean="0">
                <a:latin typeface="Constantia" panose="02030602050306030303" pitchFamily="18" charset="0"/>
              </a:rPr>
              <a:t>.”</a:t>
            </a:r>
            <a:endParaRPr lang="en-US" sz="2800" dirty="0">
              <a:latin typeface="Constantia" panose="02030602050306030303" pitchFamily="18" charset="0"/>
            </a:endParaRP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0288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 name="Title 14"/>
          <p:cNvSpPr>
            <a:spLocks noGrp="1"/>
          </p:cNvSpPr>
          <p:nvPr>
            <p:ph type="ctrTitle"/>
          </p:nvPr>
        </p:nvSpPr>
        <p:spPr>
          <a:xfrm>
            <a:off x="685800" y="868785"/>
            <a:ext cx="7772400" cy="786396"/>
          </a:xfrm>
        </p:spPr>
        <p:txBody>
          <a:bodyPr>
            <a:normAutofit/>
          </a:bodyPr>
          <a:lstStyle/>
          <a:p>
            <a:r>
              <a:rPr lang="en-US" sz="3200" dirty="0" smtClean="0"/>
              <a:t>FORM AD-1026</a:t>
            </a:r>
            <a:endParaRPr lang="en-US" sz="3200" dirty="0"/>
          </a:p>
        </p:txBody>
      </p:sp>
      <p:sp>
        <p:nvSpPr>
          <p:cNvPr id="17" name="Subtitle 16"/>
          <p:cNvSpPr>
            <a:spLocks noGrp="1"/>
          </p:cNvSpPr>
          <p:nvPr>
            <p:ph type="subTitle" idx="1"/>
          </p:nvPr>
        </p:nvSpPr>
        <p:spPr>
          <a:xfrm>
            <a:off x="639502" y="1959576"/>
            <a:ext cx="7818698" cy="4319304"/>
          </a:xfrm>
        </p:spPr>
        <p:txBody>
          <a:bodyPr>
            <a:normAutofit fontScale="92500" lnSpcReduction="10000"/>
          </a:bodyPr>
          <a:lstStyle/>
          <a:p>
            <a:pPr algn="l"/>
            <a:r>
              <a:rPr lang="en-US" sz="2800" dirty="0"/>
              <a:t>11</a:t>
            </a:r>
            <a:r>
              <a:rPr lang="en-US" sz="2800" dirty="0">
                <a:latin typeface="Constantia" panose="02030602050306030303" pitchFamily="18" charset="0"/>
              </a:rPr>
              <a:t>. If "YES" </a:t>
            </a:r>
            <a:r>
              <a:rPr lang="en-US" sz="2800" dirty="0" smtClean="0">
                <a:latin typeface="Constantia" panose="02030602050306030303" pitchFamily="18" charset="0"/>
              </a:rPr>
              <a:t>to </a:t>
            </a:r>
            <a:r>
              <a:rPr lang="en-US" sz="2800" dirty="0"/>
              <a:t>2</a:t>
            </a:r>
            <a:r>
              <a:rPr lang="en-US" sz="2800" dirty="0" smtClean="0"/>
              <a:t>A</a:t>
            </a:r>
            <a:r>
              <a:rPr lang="en-US" sz="2800" dirty="0" smtClean="0">
                <a:latin typeface="Constantia" panose="02030602050306030303" pitchFamily="18" charset="0"/>
              </a:rPr>
              <a:t> </a:t>
            </a:r>
            <a:r>
              <a:rPr lang="en-US" sz="2800" dirty="0">
                <a:latin typeface="Constantia" panose="02030602050306030303" pitchFamily="18" charset="0"/>
              </a:rPr>
              <a:t>and/or </a:t>
            </a:r>
            <a:r>
              <a:rPr lang="en-US" sz="2800" dirty="0"/>
              <a:t>2</a:t>
            </a:r>
            <a:r>
              <a:rPr lang="en-US" sz="2800" dirty="0" smtClean="0"/>
              <a:t>B</a:t>
            </a:r>
            <a:r>
              <a:rPr lang="en-US" sz="2800" dirty="0" smtClean="0">
                <a:latin typeface="Constantia" panose="02030602050306030303" pitchFamily="18" charset="0"/>
              </a:rPr>
              <a:t> </a:t>
            </a:r>
            <a:r>
              <a:rPr lang="en-US" sz="2800" dirty="0">
                <a:latin typeface="Constantia" panose="02030602050306030303" pitchFamily="18" charset="0"/>
              </a:rPr>
              <a:t>or </a:t>
            </a:r>
            <a:r>
              <a:rPr lang="en-US" sz="2800" dirty="0"/>
              <a:t>2</a:t>
            </a:r>
            <a:r>
              <a:rPr lang="en-US" sz="2800" dirty="0" smtClean="0"/>
              <a:t>C</a:t>
            </a:r>
            <a:r>
              <a:rPr lang="en-US" sz="2800" dirty="0" smtClean="0"/>
              <a:t>,</a:t>
            </a:r>
            <a:r>
              <a:rPr lang="en-US" sz="2800" dirty="0" smtClean="0">
                <a:latin typeface="Constantia" panose="02030602050306030303" pitchFamily="18" charset="0"/>
              </a:rPr>
              <a:t> producer writes in:</a:t>
            </a:r>
          </a:p>
          <a:p>
            <a:pPr algn="l"/>
            <a:endParaRPr lang="en-US" sz="2800" dirty="0" smtClean="0">
              <a:latin typeface="Constantia" panose="02030602050306030303" pitchFamily="18" charset="0"/>
            </a:endParaRPr>
          </a:p>
          <a:p>
            <a:pPr algn="l"/>
            <a:r>
              <a:rPr lang="en-US" sz="2800" dirty="0" smtClean="0">
                <a:latin typeface="Constantia" panose="02030602050306030303" pitchFamily="18" charset="0"/>
              </a:rPr>
              <a:t>A</a:t>
            </a:r>
            <a:r>
              <a:rPr lang="en-US" sz="2800" dirty="0">
                <a:latin typeface="Constantia" panose="02030602050306030303" pitchFamily="18" charset="0"/>
              </a:rPr>
              <a:t>. Farm and/or tract/field number:</a:t>
            </a:r>
          </a:p>
          <a:p>
            <a:pPr algn="l"/>
            <a:r>
              <a:rPr lang="en-US" sz="2800" dirty="0">
                <a:latin typeface="Constantia" panose="02030602050306030303" pitchFamily="18" charset="0"/>
              </a:rPr>
              <a:t>B. Activity:</a:t>
            </a:r>
          </a:p>
          <a:p>
            <a:pPr algn="l"/>
            <a:r>
              <a:rPr lang="en-US" sz="2800" dirty="0">
                <a:latin typeface="Constantia" panose="02030602050306030303" pitchFamily="18" charset="0"/>
              </a:rPr>
              <a:t>C. Current land use (specify crops</a:t>
            </a:r>
            <a:r>
              <a:rPr lang="en-US" sz="2800" dirty="0" smtClean="0">
                <a:latin typeface="Constantia" panose="02030602050306030303" pitchFamily="18" charset="0"/>
              </a:rPr>
              <a:t>):</a:t>
            </a:r>
          </a:p>
          <a:p>
            <a:pPr algn="l"/>
            <a:r>
              <a:rPr lang="en-US" sz="2800" dirty="0" smtClean="0">
                <a:latin typeface="Constantia" panose="02030602050306030303" pitchFamily="18" charset="0"/>
              </a:rPr>
              <a:t>D. County:</a:t>
            </a:r>
          </a:p>
          <a:p>
            <a:pPr algn="l"/>
            <a:endParaRPr lang="en-US" sz="2800" dirty="0">
              <a:latin typeface="Constantia" panose="02030602050306030303" pitchFamily="18" charset="0"/>
            </a:endParaRPr>
          </a:p>
          <a:p>
            <a:pPr algn="l"/>
            <a:r>
              <a:rPr lang="en-US" sz="2800" dirty="0" smtClean="0">
                <a:latin typeface="Constantia" panose="02030602050306030303" pitchFamily="18" charset="0"/>
              </a:rPr>
              <a:t>AND shows location of planned activity by drawing on </a:t>
            </a:r>
            <a:r>
              <a:rPr lang="en-US" sz="2800" dirty="0" smtClean="0">
                <a:latin typeface="Constantia" panose="02030602050306030303" pitchFamily="18" charset="0"/>
              </a:rPr>
              <a:t>a recent aerial photo </a:t>
            </a:r>
            <a:r>
              <a:rPr lang="en-US" sz="2800" dirty="0" smtClean="0">
                <a:latin typeface="Constantia" panose="02030602050306030303" pitchFamily="18" charset="0"/>
              </a:rPr>
              <a:t>provided by FSA.</a:t>
            </a:r>
            <a:endParaRPr lang="en-US" sz="2800" dirty="0">
              <a:latin typeface="Constantia" panose="02030602050306030303" pitchFamily="18" charset="0"/>
            </a:endParaRP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9255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5" name="Title 14"/>
          <p:cNvSpPr>
            <a:spLocks noGrp="1"/>
          </p:cNvSpPr>
          <p:nvPr>
            <p:ph type="ctrTitle"/>
          </p:nvPr>
        </p:nvSpPr>
        <p:spPr>
          <a:xfrm>
            <a:off x="639502" y="1036425"/>
            <a:ext cx="7772400" cy="1122060"/>
          </a:xfrm>
        </p:spPr>
        <p:txBody>
          <a:bodyPr>
            <a:noAutofit/>
          </a:bodyPr>
          <a:lstStyle/>
          <a:p>
            <a:r>
              <a:rPr lang="en-US" sz="3600" dirty="0">
                <a:solidFill>
                  <a:prstClr val="black"/>
                </a:solidFill>
              </a:rPr>
              <a:t>MAINTAINING COMPLIANCE: </a:t>
            </a:r>
            <a:br>
              <a:rPr lang="en-US" sz="3600" dirty="0">
                <a:solidFill>
                  <a:prstClr val="black"/>
                </a:solidFill>
              </a:rPr>
            </a:br>
            <a:r>
              <a:rPr lang="en-US" sz="3600" dirty="0">
                <a:solidFill>
                  <a:prstClr val="black"/>
                </a:solidFill>
              </a:rPr>
              <a:t>FORM AD-1026</a:t>
            </a:r>
            <a:endParaRPr lang="en-US" sz="3600" dirty="0"/>
          </a:p>
        </p:txBody>
      </p:sp>
      <p:sp>
        <p:nvSpPr>
          <p:cNvPr id="17" name="Subtitle 16"/>
          <p:cNvSpPr>
            <a:spLocks noGrp="1"/>
          </p:cNvSpPr>
          <p:nvPr>
            <p:ph type="subTitle" idx="1"/>
          </p:nvPr>
        </p:nvSpPr>
        <p:spPr>
          <a:xfrm>
            <a:off x="662651" y="2493765"/>
            <a:ext cx="7818698" cy="4105155"/>
          </a:xfrm>
        </p:spPr>
        <p:txBody>
          <a:bodyPr>
            <a:normAutofit/>
          </a:bodyPr>
          <a:lstStyle/>
          <a:p>
            <a:pPr algn="l"/>
            <a:r>
              <a:rPr lang="en-US" sz="2800" dirty="0" smtClean="0">
                <a:latin typeface="Constantia" panose="02030602050306030303" pitchFamily="18" charset="0"/>
              </a:rPr>
              <a:t>“I </a:t>
            </a:r>
            <a:r>
              <a:rPr lang="en-US" sz="2800" dirty="0">
                <a:latin typeface="Constantia" panose="02030602050306030303" pitchFamily="18" charset="0"/>
              </a:rPr>
              <a:t>have read the </a:t>
            </a:r>
            <a:r>
              <a:rPr lang="en-US" sz="2800" dirty="0"/>
              <a:t>AD-1026</a:t>
            </a:r>
            <a:r>
              <a:rPr lang="en-US" sz="2800" dirty="0">
                <a:latin typeface="Constantia" panose="02030602050306030303" pitchFamily="18" charset="0"/>
              </a:rPr>
              <a:t> Appendix and understand and agree that my eligibility for certain USDA program benefits is contingent upon </a:t>
            </a:r>
            <a:r>
              <a:rPr lang="en-US" sz="2800" dirty="0" smtClean="0">
                <a:latin typeface="Constantia" panose="02030602050306030303" pitchFamily="18" charset="0"/>
              </a:rPr>
              <a:t>this certification </a:t>
            </a:r>
            <a:r>
              <a:rPr lang="en-US" sz="2800" dirty="0">
                <a:latin typeface="Constantia" panose="02030602050306030303" pitchFamily="18" charset="0"/>
              </a:rPr>
              <a:t>of compliance with highly erodible land and wetland conservation provisions of the Food Security Act of </a:t>
            </a:r>
            <a:r>
              <a:rPr lang="en-US" sz="2800" dirty="0"/>
              <a:t>1985</a:t>
            </a:r>
            <a:r>
              <a:rPr lang="en-US" sz="2800" dirty="0">
                <a:latin typeface="Constantia" panose="02030602050306030303" pitchFamily="18" charset="0"/>
              </a:rPr>
              <a:t> as amended, and if </a:t>
            </a:r>
            <a:r>
              <a:rPr lang="en-US" sz="2800" dirty="0" smtClean="0">
                <a:latin typeface="Constantia" panose="02030602050306030303" pitchFamily="18" charset="0"/>
              </a:rPr>
              <a:t>a determination </a:t>
            </a:r>
            <a:r>
              <a:rPr lang="en-US" sz="2800" dirty="0">
                <a:latin typeface="Constantia" panose="02030602050306030303" pitchFamily="18" charset="0"/>
              </a:rPr>
              <a:t>is made that results in a violation and ineligibility, I agree to refund all applicable payments</a:t>
            </a:r>
            <a:r>
              <a:rPr lang="en-US" sz="2800" dirty="0" smtClean="0">
                <a:latin typeface="Constantia" panose="02030602050306030303" pitchFamily="18" charset="0"/>
              </a:rPr>
              <a:t>.”</a:t>
            </a:r>
            <a:endParaRPr lang="en-US" sz="2800" dirty="0">
              <a:latin typeface="Constantia" panose="02030602050306030303" pitchFamily="18" charset="0"/>
            </a:endParaRP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424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728901"/>
            <a:ext cx="8229600" cy="1143000"/>
          </a:xfrm>
        </p:spPr>
        <p:txBody>
          <a:bodyPr>
            <a:noAutofit/>
          </a:bodyPr>
          <a:lstStyle/>
          <a:p>
            <a:r>
              <a:rPr lang="en-US" sz="3200" dirty="0" smtClean="0"/>
              <a:t>NRCS</a:t>
            </a:r>
            <a:br>
              <a:rPr lang="en-US" sz="3200" dirty="0" smtClean="0"/>
            </a:br>
            <a:r>
              <a:rPr lang="en-US" sz="3200" dirty="0" smtClean="0"/>
              <a:t>WETLAND DETERMINATION PROCESS</a:t>
            </a:r>
            <a:endParaRPr lang="en-US" sz="3200" dirty="0"/>
          </a:p>
        </p:txBody>
      </p:sp>
      <p:sp>
        <p:nvSpPr>
          <p:cNvPr id="4" name="Content Placeholder 3"/>
          <p:cNvSpPr>
            <a:spLocks noGrp="1"/>
          </p:cNvSpPr>
          <p:nvPr>
            <p:ph sz="half" idx="1"/>
          </p:nvPr>
        </p:nvSpPr>
        <p:spPr>
          <a:xfrm>
            <a:off x="302342" y="2102782"/>
            <a:ext cx="4038600" cy="4404360"/>
          </a:xfrm>
        </p:spPr>
        <p:txBody>
          <a:bodyPr>
            <a:normAutofit fontScale="92500" lnSpcReduction="20000"/>
          </a:bodyPr>
          <a:lstStyle/>
          <a:p>
            <a:r>
              <a:rPr lang="en-US" dirty="0" smtClean="0">
                <a:latin typeface="Constantia" panose="02030602050306030303" pitchFamily="18" charset="0"/>
              </a:rPr>
              <a:t>Offsite and onsite procedures</a:t>
            </a:r>
          </a:p>
          <a:p>
            <a:r>
              <a:rPr lang="en-US" dirty="0" smtClean="0">
                <a:latin typeface="Constantia" panose="02030602050306030303" pitchFamily="18" charset="0"/>
              </a:rPr>
              <a:t>Offsite based on GIS data (agricultural lands)</a:t>
            </a:r>
          </a:p>
          <a:p>
            <a:r>
              <a:rPr lang="en-US" dirty="0" smtClean="0">
                <a:latin typeface="Constantia" panose="02030602050306030303" pitchFamily="18" charset="0"/>
              </a:rPr>
              <a:t>Onsite based on indicators of hydrology, hydric soils and hydric vegetation (non-</a:t>
            </a:r>
            <a:r>
              <a:rPr lang="en-US" dirty="0" err="1" smtClean="0">
                <a:latin typeface="Constantia" panose="02030602050306030303" pitchFamily="18" charset="0"/>
              </a:rPr>
              <a:t>agr</a:t>
            </a:r>
            <a:r>
              <a:rPr lang="en-US" dirty="0" smtClean="0">
                <a:latin typeface="Constantia" panose="02030602050306030303" pitchFamily="18" charset="0"/>
              </a:rPr>
              <a:t>. land)</a:t>
            </a:r>
          </a:p>
          <a:p>
            <a:r>
              <a:rPr lang="en-US" dirty="0" smtClean="0">
                <a:latin typeface="Constantia" panose="02030602050306030303" pitchFamily="18" charset="0"/>
              </a:rPr>
              <a:t>Onsite conducted by NRCS Soil Scientist and Biologist</a:t>
            </a: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5" name="Picture 4"/>
          <p:cNvPicPr>
            <a:picLocks noGrp="1" noChangeAspect="1" noChangeArrowheads="1"/>
          </p:cNvPicPr>
          <p:nvPr>
            <p:ph sz="half" idx="2"/>
          </p:nvPr>
        </p:nvPicPr>
        <p:blipFill>
          <a:blip r:embed="rId4" cstate="print"/>
          <a:srcRect/>
          <a:stretch>
            <a:fillRect/>
          </a:stretch>
        </p:blipFill>
        <p:spPr bwMode="auto">
          <a:xfrm>
            <a:off x="6465882" y="2102782"/>
            <a:ext cx="2495238" cy="2704762"/>
          </a:xfrm>
          <a:prstGeom prst="rect">
            <a:avLst/>
          </a:prstGeom>
          <a:noFill/>
          <a:ln w="9525">
            <a:noFill/>
            <a:miter lim="800000"/>
            <a:headEnd/>
            <a:tailEnd/>
          </a:ln>
        </p:spPr>
      </p:pic>
      <p:pic>
        <p:nvPicPr>
          <p:cNvPr id="16" name="Picture 5" descr="S5"/>
          <p:cNvPicPr>
            <a:picLocks noChangeAspect="1" noChangeArrowheads="1"/>
          </p:cNvPicPr>
          <p:nvPr/>
        </p:nvPicPr>
        <p:blipFill>
          <a:blip r:embed="rId5" cstate="print"/>
          <a:srcRect/>
          <a:stretch>
            <a:fillRect/>
          </a:stretch>
        </p:blipFill>
        <p:spPr bwMode="auto">
          <a:xfrm>
            <a:off x="4188541" y="3606458"/>
            <a:ext cx="2118595" cy="2921001"/>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411348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894031"/>
            <a:ext cx="8229600" cy="1143000"/>
          </a:xfrm>
        </p:spPr>
        <p:txBody>
          <a:bodyPr>
            <a:noAutofit/>
          </a:bodyPr>
          <a:lstStyle/>
          <a:p>
            <a:r>
              <a:rPr lang="en-US" sz="3200" dirty="0" smtClean="0"/>
              <a:t/>
            </a:r>
            <a:br>
              <a:rPr lang="en-US" sz="3200" dirty="0" smtClean="0"/>
            </a:br>
            <a:r>
              <a:rPr lang="en-US" sz="3200" dirty="0" smtClean="0"/>
              <a:t>NRCS</a:t>
            </a:r>
            <a:br>
              <a:rPr lang="en-US" sz="3200" dirty="0" smtClean="0"/>
            </a:br>
            <a:r>
              <a:rPr lang="en-US" sz="3200" dirty="0" smtClean="0"/>
              <a:t>WETLAND DETERMINATION </a:t>
            </a:r>
            <a:r>
              <a:rPr lang="en-US" sz="3200" dirty="0"/>
              <a:t>PROCESS</a:t>
            </a:r>
            <a:br>
              <a:rPr lang="en-US" sz="3200" dirty="0"/>
            </a:br>
            <a:r>
              <a:rPr lang="en-US" sz="3200" dirty="0" smtClean="0"/>
              <a:t>RESPONSE</a:t>
            </a:r>
            <a:r>
              <a:rPr lang="en-US" sz="3200" dirty="0"/>
              <a:t/>
            </a:r>
            <a:br>
              <a:rPr lang="en-US" sz="3200" dirty="0"/>
            </a:br>
            <a:endParaRPr lang="en-US" sz="3200" dirty="0"/>
          </a:p>
        </p:txBody>
      </p:sp>
      <p:sp>
        <p:nvSpPr>
          <p:cNvPr id="4" name="Content Placeholder 3"/>
          <p:cNvSpPr>
            <a:spLocks noGrp="1"/>
          </p:cNvSpPr>
          <p:nvPr>
            <p:ph sz="half" idx="1"/>
          </p:nvPr>
        </p:nvSpPr>
        <p:spPr/>
        <p:txBody>
          <a:bodyPr>
            <a:normAutofit fontScale="92500" lnSpcReduction="10000"/>
          </a:bodyPr>
          <a:lstStyle/>
          <a:p>
            <a:pPr marL="0" indent="0" algn="ctr">
              <a:buNone/>
            </a:pPr>
            <a:endParaRPr lang="en-US" dirty="0"/>
          </a:p>
          <a:p>
            <a:pPr marL="0" indent="0">
              <a:buNone/>
            </a:pPr>
            <a:endParaRPr lang="en-US" dirty="0" smtClean="0"/>
          </a:p>
        </p:txBody>
      </p:sp>
      <p:sp>
        <p:nvSpPr>
          <p:cNvPr id="5" name="Content Placeholder 4"/>
          <p:cNvSpPr>
            <a:spLocks noGrp="1"/>
          </p:cNvSpPr>
          <p:nvPr>
            <p:ph sz="half" idx="2"/>
          </p:nvPr>
        </p:nvSpPr>
        <p:spPr>
          <a:xfrm>
            <a:off x="5090160" y="2225040"/>
            <a:ext cx="4038600" cy="4525963"/>
          </a:xfrm>
        </p:spPr>
        <p:txBody>
          <a:bodyPr>
            <a:normAutofit fontScale="92500" lnSpcReduction="10000"/>
          </a:bodyPr>
          <a:lstStyle/>
          <a:p>
            <a:endParaRPr lang="en-US" dirty="0" smtClean="0"/>
          </a:p>
          <a:p>
            <a:r>
              <a:rPr lang="en-US" dirty="0" smtClean="0"/>
              <a:t>NRCS-CPA-026e</a:t>
            </a:r>
          </a:p>
          <a:p>
            <a:endParaRPr lang="en-US" dirty="0"/>
          </a:p>
          <a:p>
            <a:r>
              <a:rPr lang="en-US" dirty="0" smtClean="0"/>
              <a:t>Determination Map</a:t>
            </a:r>
          </a:p>
          <a:p>
            <a:endParaRPr lang="en-US" dirty="0"/>
          </a:p>
          <a:p>
            <a:r>
              <a:rPr lang="en-US" dirty="0" smtClean="0"/>
              <a:t>Don’t </a:t>
            </a:r>
            <a:r>
              <a:rPr lang="en-US" dirty="0" smtClean="0"/>
              <a:t>provide or </a:t>
            </a:r>
            <a:r>
              <a:rPr lang="en-US" dirty="0" smtClean="0"/>
              <a:t>accept </a:t>
            </a:r>
            <a:r>
              <a:rPr lang="en-US" dirty="0" smtClean="0"/>
              <a:t>a verbal reply</a:t>
            </a:r>
          </a:p>
          <a:p>
            <a:endParaRPr lang="en-US" dirty="0"/>
          </a:p>
          <a:p>
            <a:r>
              <a:rPr lang="en-US" dirty="0" smtClean="0"/>
              <a:t>Documentation is critical</a:t>
            </a:r>
            <a:endParaRPr lang="en-US" dirty="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Picture 2" descr="NRCS-CPA-026E_NY_10_2013.pdf - Adobe Reader"/>
          <p:cNvPicPr>
            <a:picLocks noChangeAspect="1"/>
          </p:cNvPicPr>
          <p:nvPr/>
        </p:nvPicPr>
        <p:blipFill>
          <a:blip r:embed="rId4">
            <a:extLst>
              <a:ext uri="{BEBA8EAE-BF5A-486C-A8C5-ECC9F3942E4B}">
                <a14:imgProps xmlns:a14="http://schemas.microsoft.com/office/drawing/2010/main">
                  <a14:imgLayer r:embed="rId5">
                    <a14:imgEffect>
                      <a14:backgroundRemoval t="20896" b="98342" l="34716" r="67989"/>
                    </a14:imgEffect>
                  </a14:imgLayer>
                </a14:imgProps>
              </a:ext>
              <a:ext uri="{28A0092B-C50C-407E-A947-70E740481C1C}">
                <a14:useLocalDpi xmlns:a14="http://schemas.microsoft.com/office/drawing/2010/main" val="0"/>
              </a:ext>
            </a:extLst>
          </a:blip>
          <a:stretch>
            <a:fillRect/>
          </a:stretch>
        </p:blipFill>
        <p:spPr>
          <a:xfrm>
            <a:off x="-2062338" y="1128541"/>
            <a:ext cx="9754757" cy="5622462"/>
          </a:xfrm>
          <a:prstGeom prst="rect">
            <a:avLst/>
          </a:prstGeom>
        </p:spPr>
      </p:pic>
    </p:spTree>
    <p:extLst>
      <p:ext uri="{BB962C8B-B14F-4D97-AF65-F5344CB8AC3E}">
        <p14:creationId xmlns:p14="http://schemas.microsoft.com/office/powerpoint/2010/main" val="863125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713344"/>
            <a:ext cx="8229600" cy="1607564"/>
          </a:xfrm>
        </p:spPr>
        <p:txBody>
          <a:bodyPr>
            <a:noAutofit/>
          </a:bodyPr>
          <a:lstStyle/>
          <a:p>
            <a:r>
              <a:rPr lang="en-US" sz="3200" dirty="0" smtClean="0"/>
              <a:t/>
            </a:r>
            <a:br>
              <a:rPr lang="en-US" sz="3200" dirty="0" smtClean="0"/>
            </a:br>
            <a:r>
              <a:rPr lang="en-US" sz="3200" dirty="0" smtClean="0"/>
              <a:t>NRCS</a:t>
            </a:r>
            <a:br>
              <a:rPr lang="en-US" sz="3200" dirty="0" smtClean="0"/>
            </a:br>
            <a:r>
              <a:rPr lang="en-US" sz="3200" dirty="0" smtClean="0"/>
              <a:t>WETLAND DETERMINATION </a:t>
            </a:r>
            <a:r>
              <a:rPr lang="en-US" sz="3200" dirty="0"/>
              <a:t>PROCESS</a:t>
            </a:r>
            <a:br>
              <a:rPr lang="en-US" sz="3200" dirty="0"/>
            </a:br>
            <a:r>
              <a:rPr lang="en-US" sz="3200" dirty="0"/>
              <a:t>RESPONSE: NRCS-CPA-026e</a:t>
            </a:r>
            <a:br>
              <a:rPr lang="en-US" sz="3200" dirty="0"/>
            </a:br>
            <a:endParaRPr lang="en-US" sz="3200" dirty="0"/>
          </a:p>
        </p:txBody>
      </p:sp>
      <p:sp>
        <p:nvSpPr>
          <p:cNvPr id="4" name="Content Placeholder 3"/>
          <p:cNvSpPr>
            <a:spLocks noGrp="1"/>
          </p:cNvSpPr>
          <p:nvPr>
            <p:ph idx="1"/>
          </p:nvPr>
        </p:nvSpPr>
        <p:spPr>
          <a:xfrm>
            <a:off x="457200" y="2233914"/>
            <a:ext cx="8229600" cy="4204765"/>
          </a:xfrm>
        </p:spPr>
        <p:txBody>
          <a:bodyPr>
            <a:normAutofit/>
          </a:bodyPr>
          <a:lstStyle/>
          <a:p>
            <a:pPr marL="0" indent="0" algn="ctr">
              <a:buNone/>
            </a:pPr>
            <a:endParaRPr lang="en-US" dirty="0"/>
          </a:p>
          <a:p>
            <a:pPr marL="0" indent="0">
              <a:buNone/>
            </a:pPr>
            <a:endParaRPr lang="en-US" dirty="0" smtClean="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descr="Training_Example_NRCS-CPA-026E_Final [Compatibility Mode] - Microsoft Word"/>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944792"/>
            <a:ext cx="9144000" cy="4968416"/>
          </a:xfrm>
          <a:prstGeom prst="rect">
            <a:avLst/>
          </a:prstGeom>
        </p:spPr>
      </p:pic>
      <p:pic>
        <p:nvPicPr>
          <p:cNvPr id="10" name="Picture 9" descr="Training_Example_NRCS-CPA-026E.pdf - Adobe Reader"/>
          <p:cNvPicPr>
            <a:picLocks noChangeAspect="1"/>
          </p:cNvPicPr>
          <p:nvPr/>
        </p:nvPicPr>
        <p:blipFill>
          <a:blip r:embed="rId6">
            <a:extLst>
              <a:ext uri="{BEBA8EAE-BF5A-486C-A8C5-ECC9F3942E4B}">
                <a14:imgProps xmlns:a14="http://schemas.microsoft.com/office/drawing/2010/main">
                  <a14:imgLayer r:embed="rId7">
                    <a14:imgEffect>
                      <a14:backgroundRemoval t="21061" b="99337" l="5140" r="97565"/>
                    </a14:imgEffect>
                  </a14:imgLayer>
                </a14:imgProps>
              </a:ext>
              <a:ext uri="{28A0092B-C50C-407E-A947-70E740481C1C}">
                <a14:useLocalDpi xmlns:a14="http://schemas.microsoft.com/office/drawing/2010/main" val="0"/>
              </a:ext>
            </a:extLst>
          </a:blip>
          <a:stretch>
            <a:fillRect/>
          </a:stretch>
        </p:blipFill>
        <p:spPr>
          <a:xfrm>
            <a:off x="-177765" y="1458612"/>
            <a:ext cx="9215085" cy="5010547"/>
          </a:xfrm>
          <a:prstGeom prst="rect">
            <a:avLst/>
          </a:prstGeom>
        </p:spPr>
      </p:pic>
    </p:spTree>
    <p:extLst>
      <p:ext uri="{BB962C8B-B14F-4D97-AF65-F5344CB8AC3E}">
        <p14:creationId xmlns:p14="http://schemas.microsoft.com/office/powerpoint/2010/main" val="343067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 name="Content Placeholder 3"/>
          <p:cNvSpPr>
            <a:spLocks noGrp="1"/>
          </p:cNvSpPr>
          <p:nvPr>
            <p:ph idx="1"/>
          </p:nvPr>
        </p:nvSpPr>
        <p:spPr>
          <a:xfrm>
            <a:off x="457200" y="2233914"/>
            <a:ext cx="8229600" cy="4204765"/>
          </a:xfrm>
        </p:spPr>
        <p:txBody>
          <a:bodyPr>
            <a:normAutofit/>
          </a:bodyPr>
          <a:lstStyle/>
          <a:p>
            <a:pPr marL="0" indent="0" algn="ctr">
              <a:buNone/>
            </a:pPr>
            <a:endParaRPr lang="en-US" dirty="0"/>
          </a:p>
          <a:p>
            <a:pPr marL="0" indent="0">
              <a:buNone/>
            </a:pPr>
            <a:endParaRPr lang="en-US" dirty="0" smtClean="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Content Placeholder 5" descr="Leaton_T5247_FINALCWD.jpg"/>
          <p:cNvPicPr>
            <a:picLocks noChangeAspect="1"/>
          </p:cNvPicPr>
          <p:nvPr/>
        </p:nvPicPr>
        <p:blipFill>
          <a:blip r:embed="rId4" cstate="print"/>
          <a:srcRect t="14840"/>
          <a:stretch>
            <a:fillRect/>
          </a:stretch>
        </p:blipFill>
        <p:spPr>
          <a:xfrm>
            <a:off x="1920239" y="729721"/>
            <a:ext cx="5562599" cy="6130382"/>
          </a:xfrm>
          <a:prstGeom prst="rect">
            <a:avLst/>
          </a:prstGeom>
        </p:spPr>
      </p:pic>
      <p:sp>
        <p:nvSpPr>
          <p:cNvPr id="11" name="TextBox 10"/>
          <p:cNvSpPr txBox="1"/>
          <p:nvPr/>
        </p:nvSpPr>
        <p:spPr>
          <a:xfrm>
            <a:off x="2453640" y="2575560"/>
            <a:ext cx="411480" cy="6858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694658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753983"/>
            <a:ext cx="8229600" cy="1540034"/>
          </a:xfrm>
        </p:spPr>
        <p:txBody>
          <a:bodyPr>
            <a:noAutofit/>
          </a:bodyPr>
          <a:lstStyle/>
          <a:p>
            <a:r>
              <a:rPr lang="en-US" sz="3200" dirty="0" smtClean="0"/>
              <a:t/>
            </a:r>
            <a:br>
              <a:rPr lang="en-US" sz="3200" dirty="0" smtClean="0"/>
            </a:br>
            <a:r>
              <a:rPr lang="en-US" sz="3200" dirty="0" smtClean="0"/>
              <a:t>NRCS</a:t>
            </a:r>
            <a:br>
              <a:rPr lang="en-US" sz="3200" dirty="0" smtClean="0"/>
            </a:br>
            <a:r>
              <a:rPr lang="en-US" sz="3200" dirty="0" smtClean="0"/>
              <a:t>WETLAND DETERMINATION </a:t>
            </a:r>
            <a:r>
              <a:rPr lang="en-US" sz="3200" dirty="0"/>
              <a:t>PROCESS</a:t>
            </a:r>
            <a:br>
              <a:rPr lang="en-US" sz="3200" dirty="0"/>
            </a:br>
            <a:r>
              <a:rPr lang="en-US" sz="3200" dirty="0" smtClean="0"/>
              <a:t>LABELS</a:t>
            </a:r>
            <a:r>
              <a:rPr lang="en-US" sz="3200" dirty="0"/>
              <a:t/>
            </a:r>
            <a:br>
              <a:rPr lang="en-US" sz="3200" dirty="0"/>
            </a:br>
            <a:endParaRPr lang="en-US" sz="3200" dirty="0"/>
          </a:p>
        </p:txBody>
      </p:sp>
      <p:sp>
        <p:nvSpPr>
          <p:cNvPr id="4" name="Content Placeholder 3"/>
          <p:cNvSpPr>
            <a:spLocks noGrp="1"/>
          </p:cNvSpPr>
          <p:nvPr>
            <p:ph idx="1"/>
          </p:nvPr>
        </p:nvSpPr>
        <p:spPr>
          <a:xfrm>
            <a:off x="457200" y="2233914"/>
            <a:ext cx="8229600" cy="4204765"/>
          </a:xfrm>
        </p:spPr>
        <p:txBody>
          <a:bodyPr>
            <a:normAutofit/>
          </a:bodyPr>
          <a:lstStyle/>
          <a:p>
            <a:pPr marL="0" indent="0" algn="ctr">
              <a:buNone/>
            </a:pPr>
            <a:endParaRPr lang="en-US" dirty="0"/>
          </a:p>
          <a:p>
            <a:pPr marL="0" indent="0">
              <a:buNone/>
            </a:pPr>
            <a:endParaRPr lang="en-US" dirty="0" smtClean="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descr="NRCS-CPA-026E_NY_10_2013.pdf - Adobe Reader"/>
          <p:cNvPicPr>
            <a:picLocks noChangeAspect="1"/>
          </p:cNvPicPr>
          <p:nvPr/>
        </p:nvPicPr>
        <p:blipFill>
          <a:blip r:embed="rId4">
            <a:extLst>
              <a:ext uri="{BEBA8EAE-BF5A-486C-A8C5-ECC9F3942E4B}">
                <a14:imgProps xmlns:a14="http://schemas.microsoft.com/office/drawing/2010/main">
                  <a14:imgLayer r:embed="rId5">
                    <a14:imgEffect>
                      <a14:backgroundRemoval t="20896" b="99337" l="28945" r="72678"/>
                    </a14:imgEffect>
                  </a14:imgLayer>
                </a14:imgProps>
              </a:ext>
              <a:ext uri="{28A0092B-C50C-407E-A947-70E740481C1C}">
                <a14:useLocalDpi xmlns:a14="http://schemas.microsoft.com/office/drawing/2010/main" val="0"/>
              </a:ext>
            </a:extLst>
          </a:blip>
          <a:stretch>
            <a:fillRect/>
          </a:stretch>
        </p:blipFill>
        <p:spPr>
          <a:xfrm>
            <a:off x="-795491" y="1181975"/>
            <a:ext cx="10469983" cy="5692877"/>
          </a:xfrm>
          <a:prstGeom prst="rect">
            <a:avLst/>
          </a:prstGeom>
        </p:spPr>
      </p:pic>
    </p:spTree>
    <p:extLst>
      <p:ext uri="{BB962C8B-B14F-4D97-AF65-F5344CB8AC3E}">
        <p14:creationId xmlns:p14="http://schemas.microsoft.com/office/powerpoint/2010/main" val="16501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142875" y="1085804"/>
            <a:ext cx="8858250" cy="919642"/>
          </a:xfrm>
        </p:spPr>
        <p:txBody>
          <a:bodyPr>
            <a:noAutofit/>
          </a:bodyPr>
          <a:lstStyle/>
          <a:p>
            <a:pPr>
              <a:lnSpc>
                <a:spcPct val="150000"/>
              </a:lnSpc>
            </a:pPr>
            <a:r>
              <a:rPr lang="en-US" sz="3600" dirty="0"/>
              <a:t>HISTORY OF WETLAND </a:t>
            </a:r>
            <a:r>
              <a:rPr lang="en-US" sz="3600" dirty="0" smtClean="0"/>
              <a:t>REGULATION</a:t>
            </a:r>
            <a:endParaRPr lang="en-US" sz="3200" dirty="0"/>
          </a:p>
        </p:txBody>
      </p:sp>
      <p:sp>
        <p:nvSpPr>
          <p:cNvPr id="3" name="Content Placeholder 2"/>
          <p:cNvSpPr>
            <a:spLocks noGrp="1"/>
          </p:cNvSpPr>
          <p:nvPr>
            <p:ph idx="1"/>
          </p:nvPr>
        </p:nvSpPr>
        <p:spPr>
          <a:xfrm>
            <a:off x="1298863" y="2608118"/>
            <a:ext cx="6546273" cy="3667991"/>
          </a:xfrm>
        </p:spPr>
        <p:txBody>
          <a:bodyPr>
            <a:normAutofit fontScale="55000" lnSpcReduction="20000"/>
          </a:bodyPr>
          <a:lstStyle/>
          <a:p>
            <a:r>
              <a:rPr lang="en-US" sz="3800" dirty="0">
                <a:latin typeface="Constantia" panose="02030602050306030303" pitchFamily="18" charset="0"/>
              </a:rPr>
              <a:t>FIRST RECORDED NATIONAL WETLAND </a:t>
            </a:r>
            <a:r>
              <a:rPr lang="en-US" sz="3800" dirty="0" smtClean="0">
                <a:latin typeface="Constantia" panose="02030602050306030303" pitchFamily="18" charset="0"/>
              </a:rPr>
              <a:t>LEGISLATION </a:t>
            </a:r>
            <a:r>
              <a:rPr lang="en-US" sz="3800" dirty="0">
                <a:latin typeface="Constantia" panose="02030602050306030303" pitchFamily="18" charset="0"/>
              </a:rPr>
              <a:t>(ACT)?</a:t>
            </a:r>
          </a:p>
          <a:p>
            <a:pPr lvl="1">
              <a:buNone/>
            </a:pPr>
            <a:endParaRPr lang="en-US" dirty="0"/>
          </a:p>
          <a:p>
            <a:pPr lvl="1"/>
            <a:r>
              <a:rPr lang="en-US" sz="3400" dirty="0">
                <a:latin typeface="Constantia" panose="02030602050306030303" pitchFamily="18" charset="0"/>
              </a:rPr>
              <a:t>Swamp and Overflowed Lands Acts of 1849, 1850, and 1860 (U.S. Congress)</a:t>
            </a:r>
          </a:p>
          <a:p>
            <a:pPr lvl="1">
              <a:buNone/>
            </a:pPr>
            <a:endParaRPr lang="en-US" sz="3400" dirty="0">
              <a:latin typeface="Constantia" panose="02030602050306030303" pitchFamily="18" charset="0"/>
            </a:endParaRPr>
          </a:p>
          <a:p>
            <a:pPr lvl="1"/>
            <a:r>
              <a:rPr lang="en-US" sz="3400" dirty="0">
                <a:latin typeface="Constantia" panose="02030602050306030303" pitchFamily="18" charset="0"/>
              </a:rPr>
              <a:t>Swamp: “land, whether open or timbered, above tide water that is too wet for cultivation.”</a:t>
            </a:r>
          </a:p>
          <a:p>
            <a:pPr lvl="1">
              <a:buNone/>
            </a:pPr>
            <a:endParaRPr lang="en-US" sz="3400" dirty="0">
              <a:latin typeface="Constantia" panose="02030602050306030303" pitchFamily="18" charset="0"/>
            </a:endParaRPr>
          </a:p>
          <a:p>
            <a:pPr lvl="1"/>
            <a:r>
              <a:rPr lang="en-US" sz="3400" dirty="0">
                <a:latin typeface="Constantia" panose="02030602050306030303" pitchFamily="18" charset="0"/>
              </a:rPr>
              <a:t>Overflowed land: “bottom land along streams that cannot be cultivated safely because of overflow</a:t>
            </a:r>
            <a:r>
              <a:rPr lang="en-US" sz="3400" dirty="0" smtClean="0">
                <a:latin typeface="Constantia" panose="02030602050306030303" pitchFamily="18" charset="0"/>
              </a:rPr>
              <a:t>.”</a:t>
            </a:r>
          </a:p>
          <a:p>
            <a:pPr lvl="1"/>
            <a:endParaRPr lang="en-US" sz="3400" dirty="0">
              <a:latin typeface="Constantia" panose="02030602050306030303" pitchFamily="18" charset="0"/>
            </a:endParaRPr>
          </a:p>
          <a:p>
            <a:pPr lvl="1"/>
            <a:r>
              <a:rPr lang="en-US" sz="3400" dirty="0" smtClean="0">
                <a:latin typeface="Constantia" panose="02030602050306030303" pitchFamily="18" charset="0"/>
              </a:rPr>
              <a:t>Focus on draining wetlands.</a:t>
            </a:r>
            <a:endParaRPr lang="en-US" sz="3400" dirty="0">
              <a:latin typeface="Constantia" panose="02030602050306030303" pitchFamily="18" charset="0"/>
            </a:endParaRP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87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829681"/>
            <a:ext cx="8229600" cy="1593479"/>
          </a:xfrm>
        </p:spPr>
        <p:txBody>
          <a:bodyPr>
            <a:noAutofit/>
          </a:bodyPr>
          <a:lstStyle/>
          <a:p>
            <a:r>
              <a:rPr lang="en-US" sz="3200" dirty="0"/>
              <a:t>NRCS</a:t>
            </a:r>
            <a:br>
              <a:rPr lang="en-US" sz="3200" dirty="0"/>
            </a:br>
            <a:r>
              <a:rPr lang="en-US" sz="3200" dirty="0"/>
              <a:t>WETLAND DETERMINATION </a:t>
            </a:r>
            <a:r>
              <a:rPr lang="en-US" sz="3200" dirty="0" smtClean="0"/>
              <a:t>PROCESS</a:t>
            </a:r>
            <a:br>
              <a:rPr lang="en-US" sz="3200" dirty="0" smtClean="0"/>
            </a:br>
            <a:r>
              <a:rPr lang="en-US" sz="3200" dirty="0" smtClean="0"/>
              <a:t>LABELS</a:t>
            </a:r>
            <a:endParaRPr lang="en-US" sz="3200" dirty="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9"/>
          <p:cNvSpPr>
            <a:spLocks noGrp="1"/>
          </p:cNvSpPr>
          <p:nvPr>
            <p:ph idx="1"/>
          </p:nvPr>
        </p:nvSpPr>
        <p:spPr>
          <a:xfrm>
            <a:off x="457200" y="2727961"/>
            <a:ext cx="8229600" cy="3672840"/>
          </a:xfrm>
        </p:spPr>
        <p:txBody>
          <a:bodyPr>
            <a:normAutofit fontScale="92500" lnSpcReduction="10000"/>
          </a:bodyPr>
          <a:lstStyle/>
          <a:p>
            <a:r>
              <a:rPr lang="en-US" dirty="0" smtClean="0">
                <a:latin typeface="Constantia" panose="02030602050306030303" pitchFamily="18" charset="0"/>
              </a:rPr>
              <a:t>Prior converted (PC)</a:t>
            </a:r>
          </a:p>
          <a:p>
            <a:r>
              <a:rPr lang="en-US" dirty="0" smtClean="0">
                <a:latin typeface="Constantia" panose="02030602050306030303" pitchFamily="18" charset="0"/>
              </a:rPr>
              <a:t>Wetland (W)</a:t>
            </a:r>
          </a:p>
          <a:p>
            <a:r>
              <a:rPr lang="en-US" dirty="0" smtClean="0">
                <a:latin typeface="Constantia" panose="02030602050306030303" pitchFamily="18" charset="0"/>
              </a:rPr>
              <a:t>Farmed wetland (FW)</a:t>
            </a:r>
          </a:p>
          <a:p>
            <a:r>
              <a:rPr lang="en-US" dirty="0" smtClean="0">
                <a:latin typeface="Constantia" panose="02030602050306030303" pitchFamily="18" charset="0"/>
              </a:rPr>
              <a:t>Farmed wetland pasture (FWP)</a:t>
            </a:r>
          </a:p>
          <a:p>
            <a:r>
              <a:rPr lang="en-US" dirty="0" smtClean="0">
                <a:latin typeface="Constantia" panose="02030602050306030303" pitchFamily="18" charset="0"/>
              </a:rPr>
              <a:t>Converted wetland (</a:t>
            </a:r>
            <a:r>
              <a:rPr lang="en-US" dirty="0" err="1" smtClean="0">
                <a:latin typeface="Constantia" panose="02030602050306030303" pitchFamily="18" charset="0"/>
              </a:rPr>
              <a:t>CW+year</a:t>
            </a:r>
            <a:r>
              <a:rPr lang="en-US" dirty="0" smtClean="0">
                <a:latin typeface="Constantia" panose="02030602050306030303" pitchFamily="18" charset="0"/>
              </a:rPr>
              <a:t>)</a:t>
            </a:r>
          </a:p>
          <a:p>
            <a:r>
              <a:rPr lang="en-US" dirty="0" smtClean="0">
                <a:latin typeface="Constantia" panose="02030602050306030303" pitchFamily="18" charset="0"/>
              </a:rPr>
              <a:t>Non-wetland (NW)</a:t>
            </a:r>
          </a:p>
          <a:p>
            <a:r>
              <a:rPr lang="en-US" dirty="0" smtClean="0">
                <a:latin typeface="Constantia" panose="02030602050306030303" pitchFamily="18" charset="0"/>
              </a:rPr>
              <a:t>Ask NRCS for clarification</a:t>
            </a:r>
            <a:endParaRPr lang="en-US" dirty="0">
              <a:latin typeface="Constantia" panose="02030602050306030303" pitchFamily="18" charset="0"/>
            </a:endParaRPr>
          </a:p>
        </p:txBody>
      </p:sp>
    </p:spTree>
    <p:extLst>
      <p:ext uri="{BB962C8B-B14F-4D97-AF65-F5344CB8AC3E}">
        <p14:creationId xmlns:p14="http://schemas.microsoft.com/office/powerpoint/2010/main" val="941918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829681"/>
            <a:ext cx="8229600" cy="1593479"/>
          </a:xfrm>
        </p:spPr>
        <p:txBody>
          <a:bodyPr>
            <a:noAutofit/>
          </a:bodyPr>
          <a:lstStyle/>
          <a:p>
            <a:r>
              <a:rPr lang="en-US" sz="3200" dirty="0"/>
              <a:t>NRCS</a:t>
            </a:r>
            <a:br>
              <a:rPr lang="en-US" sz="3200" dirty="0"/>
            </a:br>
            <a:r>
              <a:rPr lang="en-US" sz="3200" dirty="0"/>
              <a:t>WETLAND DETERMINATION </a:t>
            </a:r>
            <a:r>
              <a:rPr lang="en-US" sz="3200" dirty="0" smtClean="0"/>
              <a:t>PROCESS</a:t>
            </a:r>
            <a:br>
              <a:rPr lang="en-US" sz="3200" dirty="0" smtClean="0"/>
            </a:br>
            <a:r>
              <a:rPr lang="en-US" sz="3200" b="1" dirty="0" smtClean="0"/>
              <a:t>APPEAL RIGHTS</a:t>
            </a:r>
            <a:endParaRPr lang="en-US" sz="3200" b="1" dirty="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9"/>
          <p:cNvSpPr>
            <a:spLocks noGrp="1"/>
          </p:cNvSpPr>
          <p:nvPr>
            <p:ph idx="1"/>
          </p:nvPr>
        </p:nvSpPr>
        <p:spPr>
          <a:xfrm>
            <a:off x="457200" y="2727961"/>
            <a:ext cx="8229600" cy="3672840"/>
          </a:xfrm>
        </p:spPr>
        <p:txBody>
          <a:bodyPr>
            <a:normAutofit/>
          </a:bodyPr>
          <a:lstStyle/>
          <a:p>
            <a:pPr marL="0" indent="0">
              <a:buNone/>
            </a:pPr>
            <a:endParaRPr lang="en-US" dirty="0" smtClean="0"/>
          </a:p>
          <a:p>
            <a:pPr marL="0" indent="0">
              <a:buNone/>
            </a:pPr>
            <a:r>
              <a:rPr lang="en-US" dirty="0" smtClean="0">
                <a:latin typeface="Constantia" panose="02030602050306030303" pitchFamily="18" charset="0"/>
              </a:rPr>
              <a:t>Preliminary Wetland Determination</a:t>
            </a:r>
          </a:p>
          <a:p>
            <a:pPr lvl="1"/>
            <a:r>
              <a:rPr lang="en-US" dirty="0" smtClean="0"/>
              <a:t>30</a:t>
            </a:r>
            <a:r>
              <a:rPr lang="en-US" dirty="0" smtClean="0">
                <a:latin typeface="Constantia" panose="02030602050306030303" pitchFamily="18" charset="0"/>
              </a:rPr>
              <a:t> days to appeal</a:t>
            </a:r>
          </a:p>
          <a:p>
            <a:pPr lvl="1"/>
            <a:r>
              <a:rPr lang="en-US" dirty="0" smtClean="0">
                <a:latin typeface="Constantia" panose="02030602050306030303" pitchFamily="18" charset="0"/>
              </a:rPr>
              <a:t>Request reconsideration by NRCS</a:t>
            </a:r>
          </a:p>
          <a:p>
            <a:pPr lvl="2"/>
            <a:r>
              <a:rPr lang="en-US" dirty="0" smtClean="0">
                <a:latin typeface="Constantia" panose="02030602050306030303" pitchFamily="18" charset="0"/>
              </a:rPr>
              <a:t>Producer provides information NRCS did not consider in the preliminary determination</a:t>
            </a:r>
          </a:p>
          <a:p>
            <a:pPr lvl="1"/>
            <a:r>
              <a:rPr lang="en-US" dirty="0" smtClean="0">
                <a:latin typeface="Constantia" panose="02030602050306030303" pitchFamily="18" charset="0"/>
              </a:rPr>
              <a:t>Request mediation (stops appeal clock)</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942" y="1824214"/>
            <a:ext cx="2212258" cy="1651820"/>
          </a:xfrm>
          <a:prstGeom prst="rect">
            <a:avLst/>
          </a:prstGeom>
        </p:spPr>
      </p:pic>
      <p:sp>
        <p:nvSpPr>
          <p:cNvPr id="8" name="TextBox 7"/>
          <p:cNvSpPr txBox="1"/>
          <p:nvPr/>
        </p:nvSpPr>
        <p:spPr>
          <a:xfrm>
            <a:off x="7275871" y="3137157"/>
            <a:ext cx="2212258" cy="338554"/>
          </a:xfrm>
          <a:prstGeom prst="rect">
            <a:avLst/>
          </a:prstGeom>
          <a:noFill/>
        </p:spPr>
        <p:txBody>
          <a:bodyPr wrap="square" rtlCol="0">
            <a:spAutoFit/>
          </a:bodyPr>
          <a:lstStyle/>
          <a:p>
            <a:r>
              <a:rPr lang="en-US" sz="800" dirty="0" smtClean="0">
                <a:solidFill>
                  <a:schemeClr val="bg1"/>
                </a:solidFill>
              </a:rPr>
              <a:t>Tim </a:t>
            </a:r>
            <a:r>
              <a:rPr lang="en-US" sz="800" dirty="0" err="1" smtClean="0">
                <a:solidFill>
                  <a:schemeClr val="bg1"/>
                </a:solidFill>
              </a:rPr>
              <a:t>Kizer</a:t>
            </a:r>
            <a:r>
              <a:rPr lang="en-US" sz="800" dirty="0" smtClean="0">
                <a:solidFill>
                  <a:schemeClr val="bg1"/>
                </a:solidFill>
              </a:rPr>
              <a:t>, Theodore Roosevelt Conservation Partnership</a:t>
            </a:r>
            <a:endParaRPr lang="en-US" sz="800" dirty="0">
              <a:solidFill>
                <a:schemeClr val="bg1"/>
              </a:solidFill>
            </a:endParaRPr>
          </a:p>
        </p:txBody>
      </p:sp>
    </p:spTree>
    <p:extLst>
      <p:ext uri="{BB962C8B-B14F-4D97-AF65-F5344CB8AC3E}">
        <p14:creationId xmlns:p14="http://schemas.microsoft.com/office/powerpoint/2010/main" val="33768512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829681"/>
            <a:ext cx="8229600" cy="1593479"/>
          </a:xfrm>
        </p:spPr>
        <p:txBody>
          <a:bodyPr>
            <a:noAutofit/>
          </a:bodyPr>
          <a:lstStyle/>
          <a:p>
            <a:r>
              <a:rPr lang="en-US" sz="3200" dirty="0"/>
              <a:t>NRCS</a:t>
            </a:r>
            <a:br>
              <a:rPr lang="en-US" sz="3200" dirty="0"/>
            </a:br>
            <a:r>
              <a:rPr lang="en-US" sz="3200" dirty="0"/>
              <a:t>WETLAND DETERMINATION </a:t>
            </a:r>
            <a:r>
              <a:rPr lang="en-US" sz="3200" dirty="0" smtClean="0"/>
              <a:t>PROCESS</a:t>
            </a:r>
            <a:br>
              <a:rPr lang="en-US" sz="3200" dirty="0" smtClean="0"/>
            </a:br>
            <a:r>
              <a:rPr lang="en-US" sz="3200" b="1" dirty="0" smtClean="0"/>
              <a:t>APPEAL RIGHTS</a:t>
            </a:r>
            <a:endParaRPr lang="en-US" sz="3200" b="1" dirty="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9"/>
          <p:cNvSpPr>
            <a:spLocks noGrp="1"/>
          </p:cNvSpPr>
          <p:nvPr>
            <p:ph idx="1"/>
          </p:nvPr>
        </p:nvSpPr>
        <p:spPr>
          <a:xfrm>
            <a:off x="457200" y="2727961"/>
            <a:ext cx="8229600" cy="3672840"/>
          </a:xfrm>
        </p:spPr>
        <p:txBody>
          <a:bodyPr>
            <a:normAutofit/>
          </a:bodyPr>
          <a:lstStyle/>
          <a:p>
            <a:pPr marL="0" indent="0">
              <a:buNone/>
            </a:pPr>
            <a:endParaRPr lang="en-US" dirty="0"/>
          </a:p>
          <a:p>
            <a:pPr marL="0" indent="0">
              <a:buNone/>
            </a:pPr>
            <a:r>
              <a:rPr lang="en-US" dirty="0" smtClean="0">
                <a:latin typeface="Constantia" panose="02030602050306030303" pitchFamily="18" charset="0"/>
              </a:rPr>
              <a:t>Final </a:t>
            </a:r>
            <a:r>
              <a:rPr lang="en-US" dirty="0">
                <a:latin typeface="Constantia" panose="02030602050306030303" pitchFamily="18" charset="0"/>
              </a:rPr>
              <a:t>Wetland </a:t>
            </a:r>
            <a:r>
              <a:rPr lang="en-US" dirty="0" smtClean="0">
                <a:latin typeface="Constantia" panose="02030602050306030303" pitchFamily="18" charset="0"/>
              </a:rPr>
              <a:t>Determination</a:t>
            </a:r>
          </a:p>
          <a:p>
            <a:pPr lvl="1"/>
            <a:r>
              <a:rPr lang="en-US" dirty="0" smtClean="0"/>
              <a:t>30</a:t>
            </a:r>
            <a:r>
              <a:rPr lang="en-US" dirty="0" smtClean="0">
                <a:latin typeface="Constantia" panose="02030602050306030303" pitchFamily="18" charset="0"/>
              </a:rPr>
              <a:t> days to appeal</a:t>
            </a:r>
          </a:p>
          <a:p>
            <a:pPr lvl="1"/>
            <a:r>
              <a:rPr lang="en-US" dirty="0" smtClean="0">
                <a:latin typeface="Constantia" panose="02030602050306030303" pitchFamily="18" charset="0"/>
              </a:rPr>
              <a:t>Appeal to FSA County Committee</a:t>
            </a:r>
          </a:p>
          <a:p>
            <a:pPr lvl="1"/>
            <a:r>
              <a:rPr lang="en-US" dirty="0" smtClean="0">
                <a:latin typeface="Constantia" panose="02030602050306030303" pitchFamily="18" charset="0"/>
              </a:rPr>
              <a:t>Appeal to the National Appeals Division (NAD)</a:t>
            </a:r>
          </a:p>
          <a:p>
            <a:pPr lvl="1"/>
            <a:endParaRPr lang="en-US" dirty="0" smtClean="0"/>
          </a:p>
          <a:p>
            <a:pPr lvl="1"/>
            <a:endParaRPr lang="en-US" dirty="0" smtClean="0"/>
          </a:p>
          <a:p>
            <a:pPr lvl="1"/>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410" y="2393976"/>
            <a:ext cx="2138514" cy="1415636"/>
          </a:xfrm>
          <a:prstGeom prst="rect">
            <a:avLst/>
          </a:prstGeom>
        </p:spPr>
      </p:pic>
      <p:sp>
        <p:nvSpPr>
          <p:cNvPr id="11" name="TextBox 10"/>
          <p:cNvSpPr txBox="1"/>
          <p:nvPr/>
        </p:nvSpPr>
        <p:spPr>
          <a:xfrm>
            <a:off x="7639667" y="3604433"/>
            <a:ext cx="1069257" cy="215444"/>
          </a:xfrm>
          <a:prstGeom prst="rect">
            <a:avLst/>
          </a:prstGeom>
          <a:noFill/>
        </p:spPr>
        <p:txBody>
          <a:bodyPr wrap="square" rtlCol="0">
            <a:spAutoFit/>
          </a:bodyPr>
          <a:lstStyle/>
          <a:p>
            <a:r>
              <a:rPr lang="en-US" sz="800" dirty="0" smtClean="0">
                <a:solidFill>
                  <a:schemeClr val="bg1"/>
                </a:solidFill>
              </a:rPr>
              <a:t>Rocketswag.com</a:t>
            </a:r>
            <a:endParaRPr lang="en-US" sz="800" dirty="0">
              <a:solidFill>
                <a:schemeClr val="bg1"/>
              </a:solidFill>
            </a:endParaRPr>
          </a:p>
        </p:txBody>
      </p:sp>
    </p:spTree>
    <p:extLst>
      <p:ext uri="{BB962C8B-B14F-4D97-AF65-F5344CB8AC3E}">
        <p14:creationId xmlns:p14="http://schemas.microsoft.com/office/powerpoint/2010/main" val="1683628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830223"/>
            <a:ext cx="8229600" cy="651337"/>
          </a:xfrm>
        </p:spPr>
        <p:txBody>
          <a:bodyPr>
            <a:noAutofit/>
          </a:bodyPr>
          <a:lstStyle/>
          <a:p>
            <a:pPr>
              <a:lnSpc>
                <a:spcPct val="150000"/>
              </a:lnSpc>
            </a:pPr>
            <a:r>
              <a:rPr lang="en-US" sz="3200" dirty="0" smtClean="0"/>
              <a:t>REGAINING ELIGIBILITY-MITIGATION</a:t>
            </a:r>
            <a:endParaRPr lang="en-US" sz="3200" dirty="0"/>
          </a:p>
        </p:txBody>
      </p:sp>
      <p:sp>
        <p:nvSpPr>
          <p:cNvPr id="4" name="Content Placeholder 3"/>
          <p:cNvSpPr>
            <a:spLocks noGrp="1"/>
          </p:cNvSpPr>
          <p:nvPr>
            <p:ph idx="1"/>
          </p:nvPr>
        </p:nvSpPr>
        <p:spPr>
          <a:xfrm>
            <a:off x="457200" y="1912716"/>
            <a:ext cx="8229600" cy="4525963"/>
          </a:xfrm>
        </p:spPr>
        <p:txBody>
          <a:bodyPr>
            <a:normAutofit fontScale="92500" lnSpcReduction="10000"/>
          </a:bodyPr>
          <a:lstStyle/>
          <a:p>
            <a:r>
              <a:rPr lang="en-US" dirty="0" smtClean="0">
                <a:latin typeface="Constantia" panose="02030602050306030303" pitchFamily="18" charset="0"/>
              </a:rPr>
              <a:t>“A person…shall </a:t>
            </a:r>
            <a:r>
              <a:rPr lang="en-US" dirty="0">
                <a:latin typeface="Constantia" panose="02030602050306030303" pitchFamily="18" charset="0"/>
              </a:rPr>
              <a:t>be ineligible for all or </a:t>
            </a:r>
            <a:r>
              <a:rPr lang="en-US" dirty="0" smtClean="0">
                <a:latin typeface="Constantia" panose="02030602050306030303" pitchFamily="18" charset="0"/>
              </a:rPr>
              <a:t>a portion </a:t>
            </a:r>
            <a:r>
              <a:rPr lang="en-US" dirty="0">
                <a:latin typeface="Constantia" panose="02030602050306030303" pitchFamily="18" charset="0"/>
              </a:rPr>
              <a:t>of the USDA program </a:t>
            </a:r>
            <a:r>
              <a:rPr lang="en-US" dirty="0" smtClean="0">
                <a:latin typeface="Constantia" panose="02030602050306030303" pitchFamily="18" charset="0"/>
              </a:rPr>
              <a:t>benefits…until the </a:t>
            </a:r>
            <a:r>
              <a:rPr lang="en-US" dirty="0">
                <a:latin typeface="Constantia" panose="02030602050306030303" pitchFamily="18" charset="0"/>
              </a:rPr>
              <a:t>converted wetland is restored </a:t>
            </a:r>
            <a:r>
              <a:rPr lang="en-US" dirty="0" smtClean="0">
                <a:latin typeface="Constantia" panose="02030602050306030303" pitchFamily="18" charset="0"/>
              </a:rPr>
              <a:t>or the </a:t>
            </a:r>
            <a:r>
              <a:rPr lang="en-US" dirty="0">
                <a:latin typeface="Constantia" panose="02030602050306030303" pitchFamily="18" charset="0"/>
              </a:rPr>
              <a:t>loss of wetland </a:t>
            </a:r>
            <a:r>
              <a:rPr lang="en-US" dirty="0" smtClean="0">
                <a:latin typeface="Constantia" panose="02030602050306030303" pitchFamily="18" charset="0"/>
              </a:rPr>
              <a:t>values, acreage</a:t>
            </a:r>
            <a:r>
              <a:rPr lang="en-US" dirty="0">
                <a:latin typeface="Constantia" panose="02030602050306030303" pitchFamily="18" charset="0"/>
              </a:rPr>
              <a:t>, </a:t>
            </a:r>
            <a:r>
              <a:rPr lang="en-US" dirty="0" smtClean="0">
                <a:latin typeface="Constantia" panose="02030602050306030303" pitchFamily="18" charset="0"/>
              </a:rPr>
              <a:t>and functions </a:t>
            </a:r>
            <a:r>
              <a:rPr lang="en-US" dirty="0">
                <a:latin typeface="Constantia" panose="02030602050306030303" pitchFamily="18" charset="0"/>
              </a:rPr>
              <a:t>have been </a:t>
            </a:r>
            <a:r>
              <a:rPr lang="en-US" dirty="0" smtClean="0">
                <a:latin typeface="Constantia" panose="02030602050306030303" pitchFamily="18" charset="0"/>
              </a:rPr>
              <a:t>mitigated….”</a:t>
            </a:r>
            <a:r>
              <a:rPr lang="en-US" dirty="0" smtClean="0"/>
              <a:t>			CFR 12.4(c)</a:t>
            </a:r>
          </a:p>
          <a:p>
            <a:pPr marL="0" indent="0">
              <a:buNone/>
            </a:pPr>
            <a:endParaRPr lang="en-US" dirty="0" smtClean="0">
              <a:latin typeface="Constantia" panose="02030602050306030303" pitchFamily="18" charset="0"/>
            </a:endParaRPr>
          </a:p>
          <a:p>
            <a:r>
              <a:rPr lang="en-US" dirty="0" smtClean="0">
                <a:latin typeface="Constantia" panose="02030602050306030303" pitchFamily="18" charset="0"/>
              </a:rPr>
              <a:t>NRCS assists producer in developing </a:t>
            </a:r>
            <a:r>
              <a:rPr lang="en-US" dirty="0">
                <a:latin typeface="Constantia" panose="02030602050306030303" pitchFamily="18" charset="0"/>
              </a:rPr>
              <a:t>an approved wetland mitigation plan to replace the functions and acres lost through conversion</a:t>
            </a:r>
            <a:r>
              <a:rPr lang="en-US" dirty="0" smtClean="0">
                <a:latin typeface="Constantia" panose="02030602050306030303" pitchFamily="18" charset="0"/>
              </a:rPr>
              <a:t>.</a:t>
            </a:r>
            <a:endParaRPr lang="en-US" dirty="0">
              <a:latin typeface="Constantia" panose="02030602050306030303" pitchFamily="18" charset="0"/>
            </a:endParaRPr>
          </a:p>
          <a:p>
            <a:pPr marL="0" indent="0">
              <a:buNone/>
            </a:pPr>
            <a:endParaRPr lang="en-US" dirty="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876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830223"/>
            <a:ext cx="8229600" cy="651337"/>
          </a:xfrm>
        </p:spPr>
        <p:txBody>
          <a:bodyPr>
            <a:noAutofit/>
          </a:bodyPr>
          <a:lstStyle/>
          <a:p>
            <a:pPr>
              <a:lnSpc>
                <a:spcPct val="150000"/>
              </a:lnSpc>
            </a:pPr>
            <a:r>
              <a:rPr lang="en-US" sz="3200" dirty="0" smtClean="0"/>
              <a:t>REGAINING ELIGIBILITY</a:t>
            </a:r>
            <a:endParaRPr lang="en-US" sz="3200" dirty="0"/>
          </a:p>
        </p:txBody>
      </p:sp>
      <p:sp>
        <p:nvSpPr>
          <p:cNvPr id="4" name="Content Placeholder 3"/>
          <p:cNvSpPr>
            <a:spLocks noGrp="1"/>
          </p:cNvSpPr>
          <p:nvPr>
            <p:ph idx="1"/>
          </p:nvPr>
        </p:nvSpPr>
        <p:spPr>
          <a:xfrm>
            <a:off x="457200" y="1912716"/>
            <a:ext cx="8229600" cy="4525963"/>
          </a:xfrm>
        </p:spPr>
        <p:txBody>
          <a:bodyPr>
            <a:normAutofit lnSpcReduction="10000"/>
          </a:bodyPr>
          <a:lstStyle/>
          <a:p>
            <a:pPr>
              <a:buNone/>
            </a:pPr>
            <a:r>
              <a:rPr lang="en-US" dirty="0">
                <a:latin typeface="Constantia" panose="02030602050306030303" pitchFamily="18" charset="0"/>
              </a:rPr>
              <a:t>Converted wetland functions, values, and acres can be mitigated by</a:t>
            </a:r>
            <a:r>
              <a:rPr lang="en-US" dirty="0" smtClean="0">
                <a:latin typeface="Constantia" panose="02030602050306030303" pitchFamily="18" charset="0"/>
              </a:rPr>
              <a:t>:</a:t>
            </a:r>
          </a:p>
          <a:p>
            <a:pPr>
              <a:buNone/>
            </a:pPr>
            <a:endParaRPr lang="en-US" dirty="0">
              <a:latin typeface="Constantia" panose="02030602050306030303" pitchFamily="18" charset="0"/>
            </a:endParaRPr>
          </a:p>
          <a:p>
            <a:pPr marL="742950" indent="-742950">
              <a:buFont typeface="+mj-lt"/>
              <a:buAutoNum type="arabicParenR"/>
            </a:pPr>
            <a:r>
              <a:rPr lang="en-US" dirty="0">
                <a:latin typeface="Constantia" panose="02030602050306030303" pitchFamily="18" charset="0"/>
              </a:rPr>
              <a:t>Restoration of converted </a:t>
            </a:r>
            <a:r>
              <a:rPr lang="en-US" dirty="0" smtClean="0">
                <a:latin typeface="Constantia" panose="02030602050306030303" pitchFamily="18" charset="0"/>
              </a:rPr>
              <a:t>wetland (on-site mitigation)</a:t>
            </a:r>
            <a:endParaRPr lang="en-US" dirty="0">
              <a:latin typeface="Constantia" panose="02030602050306030303" pitchFamily="18" charset="0"/>
            </a:endParaRPr>
          </a:p>
          <a:p>
            <a:pPr marL="742950" indent="-742950">
              <a:buFont typeface="+mj-lt"/>
              <a:buAutoNum type="arabicParenR"/>
            </a:pPr>
            <a:r>
              <a:rPr lang="en-US" dirty="0">
                <a:latin typeface="Constantia" panose="02030602050306030303" pitchFamily="18" charset="0"/>
              </a:rPr>
              <a:t>Restoration/enhancement of a degraded </a:t>
            </a:r>
            <a:r>
              <a:rPr lang="en-US" dirty="0" smtClean="0">
                <a:latin typeface="Constantia" panose="02030602050306030303" pitchFamily="18" charset="0"/>
              </a:rPr>
              <a:t>wetland (off-site mitigation)</a:t>
            </a:r>
            <a:endParaRPr lang="en-US" dirty="0">
              <a:latin typeface="Constantia" panose="02030602050306030303" pitchFamily="18" charset="0"/>
            </a:endParaRPr>
          </a:p>
          <a:p>
            <a:pPr marL="742950" indent="-742950">
              <a:buFont typeface="+mj-lt"/>
              <a:buAutoNum type="arabicParenR"/>
            </a:pPr>
            <a:r>
              <a:rPr lang="en-US" dirty="0">
                <a:latin typeface="Constantia" panose="02030602050306030303" pitchFamily="18" charset="0"/>
              </a:rPr>
              <a:t>Creation of a new </a:t>
            </a:r>
            <a:r>
              <a:rPr lang="en-US" dirty="0" smtClean="0">
                <a:latin typeface="Constantia" panose="02030602050306030303" pitchFamily="18" charset="0"/>
              </a:rPr>
              <a:t>wetland (off-site mitigation)</a:t>
            </a:r>
            <a:endParaRPr lang="en-US" dirty="0">
              <a:latin typeface="Constantia" panose="02030602050306030303" pitchFamily="18" charset="0"/>
            </a:endParaRP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754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830223"/>
            <a:ext cx="8229600" cy="1082493"/>
          </a:xfrm>
        </p:spPr>
        <p:txBody>
          <a:bodyPr>
            <a:noAutofit/>
          </a:bodyPr>
          <a:lstStyle/>
          <a:p>
            <a:r>
              <a:rPr lang="en-US" sz="3200" dirty="0" smtClean="0"/>
              <a:t>REGAINING ELIGIBILITY</a:t>
            </a:r>
            <a:br>
              <a:rPr lang="en-US" sz="3200" dirty="0" smtClean="0"/>
            </a:br>
            <a:r>
              <a:rPr lang="en-US" sz="3200" dirty="0" smtClean="0"/>
              <a:t>OFF-SITE MITIGATION</a:t>
            </a:r>
            <a:endParaRPr lang="en-US" sz="3200" dirty="0"/>
          </a:p>
        </p:txBody>
      </p:sp>
      <p:sp>
        <p:nvSpPr>
          <p:cNvPr id="4" name="Content Placeholder 3"/>
          <p:cNvSpPr>
            <a:spLocks noGrp="1"/>
          </p:cNvSpPr>
          <p:nvPr>
            <p:ph idx="1"/>
          </p:nvPr>
        </p:nvSpPr>
        <p:spPr>
          <a:xfrm>
            <a:off x="457200" y="2225040"/>
            <a:ext cx="8229600" cy="4213639"/>
          </a:xfrm>
        </p:spPr>
        <p:txBody>
          <a:bodyPr>
            <a:normAutofit/>
          </a:bodyPr>
          <a:lstStyle/>
          <a:p>
            <a:endParaRPr lang="en-US" dirty="0" smtClean="0"/>
          </a:p>
          <a:p>
            <a:r>
              <a:rPr lang="en-US" dirty="0" smtClean="0">
                <a:latin typeface="Constantia" panose="02030602050306030303" pitchFamily="18" charset="0"/>
              </a:rPr>
              <a:t>Mitigation site located by producer</a:t>
            </a:r>
          </a:p>
          <a:p>
            <a:r>
              <a:rPr lang="en-US" dirty="0" smtClean="0">
                <a:latin typeface="Constantia" panose="02030602050306030303" pitchFamily="18" charset="0"/>
              </a:rPr>
              <a:t>Easement recorded in public record</a:t>
            </a:r>
          </a:p>
          <a:p>
            <a:r>
              <a:rPr lang="en-US" dirty="0" smtClean="0">
                <a:latin typeface="Constantia" panose="02030602050306030303" pitchFamily="18" charset="0"/>
              </a:rPr>
              <a:t>No liens allowed on mitigation land</a:t>
            </a:r>
          </a:p>
          <a:p>
            <a:r>
              <a:rPr lang="en-US" dirty="0" smtClean="0">
                <a:latin typeface="Constantia" panose="02030602050306030303" pitchFamily="18" charset="0"/>
              </a:rPr>
              <a:t>Mortgages must be subordinated to USDA easement</a:t>
            </a:r>
          </a:p>
          <a:p>
            <a:r>
              <a:rPr lang="en-US" dirty="0" smtClean="0">
                <a:latin typeface="Constantia" panose="02030602050306030303" pitchFamily="18" charset="0"/>
              </a:rPr>
              <a:t>All expenses paid for by producer</a:t>
            </a:r>
          </a:p>
          <a:p>
            <a:endParaRPr lang="en-US" dirty="0" smtClean="0"/>
          </a:p>
          <a:p>
            <a:endParaRPr lang="en-US" dirty="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2560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830223"/>
            <a:ext cx="8229600" cy="651337"/>
          </a:xfrm>
        </p:spPr>
        <p:txBody>
          <a:bodyPr>
            <a:noAutofit/>
          </a:bodyPr>
          <a:lstStyle/>
          <a:p>
            <a:pPr>
              <a:lnSpc>
                <a:spcPct val="150000"/>
              </a:lnSpc>
            </a:pPr>
            <a:r>
              <a:rPr lang="en-US" sz="3200" dirty="0" smtClean="0"/>
              <a:t>QUESTIONS?</a:t>
            </a:r>
            <a:endParaRPr lang="en-US" sz="3200" dirty="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C:\Users\kim.farrell\AppData\Local\Microsoft\Windows\Temporary Internet Files\Content.IE5\XPAIR78V\MP900422504[1].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09019" y="1912938"/>
            <a:ext cx="4525962"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639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cxnSp>
        <p:nvCxnSpPr>
          <p:cNvPr id="5" name="Straight Connector 4"/>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chemeClr val="bg1"/>
                </a:solidFill>
                <a:latin typeface="Arial" pitchFamily="34" charset="0"/>
                <a:cs typeface="Arial" pitchFamily="34" charset="0"/>
              </a:rPr>
              <a:t>“</a:t>
            </a:r>
            <a:r>
              <a:rPr lang="en-US" dirty="0">
                <a:solidFill>
                  <a:schemeClr val="bg1"/>
                </a:solidFill>
                <a:latin typeface="Arial" pitchFamily="34" charset="0"/>
                <a:cs typeface="Arial" pitchFamily="34" charset="0"/>
              </a:rPr>
              <a:t>The U.S. Department of Agriculture (USDA) prohibits discrimination in all its programs and activities on the basis of race, color, national origin, age, disability, and where applicable, sex, marital status, familial status, parental status, religion, sexual orientation, genetic information, political beliefs, reprisal, or because all or a part of an individual's income is derived from any public assistance program. (Not all prohibited bases apply to all programs.) Persons with disabilities who require alternative means for communication of program information (Braille, large print, audiotape, etc.) should contact USDA's TARGET Center at (202) 720-2600 (voice and </a:t>
            </a:r>
            <a:r>
              <a:rPr lang="en-US" dirty="0" err="1">
                <a:solidFill>
                  <a:schemeClr val="bg1"/>
                </a:solidFill>
                <a:latin typeface="Arial" pitchFamily="34" charset="0"/>
                <a:cs typeface="Arial" pitchFamily="34" charset="0"/>
              </a:rPr>
              <a:t>TDD</a:t>
            </a:r>
            <a:r>
              <a:rPr lang="en-US" dirty="0">
                <a:solidFill>
                  <a:schemeClr val="bg1"/>
                </a:solidFill>
                <a:latin typeface="Arial" pitchFamily="34" charset="0"/>
                <a:cs typeface="Arial" pitchFamily="34" charset="0"/>
              </a:rPr>
              <a:t>)."</a:t>
            </a:r>
            <a:endParaRPr lang="en-US" dirty="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226626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738599"/>
            <a:ext cx="8229600" cy="704295"/>
          </a:xfrm>
        </p:spPr>
        <p:txBody>
          <a:bodyPr>
            <a:noAutofit/>
          </a:bodyPr>
          <a:lstStyle/>
          <a:p>
            <a:pPr>
              <a:lnSpc>
                <a:spcPct val="150000"/>
              </a:lnSpc>
            </a:pPr>
            <a:r>
              <a:rPr lang="en-US" sz="3200" dirty="0"/>
              <a:t>WETLAND LOSSES</a:t>
            </a:r>
          </a:p>
        </p:txBody>
      </p:sp>
      <p:pic>
        <p:nvPicPr>
          <p:cNvPr id="10" name="Picture 7" descr="Livafter"/>
          <p:cNvPicPr>
            <a:picLocks noGrp="1" noChangeAspect="1" noChangeArrowheads="1"/>
          </p:cNvPicPr>
          <p:nvPr>
            <p:ph sz="half" idx="1"/>
          </p:nvPr>
        </p:nvPicPr>
        <p:blipFill>
          <a:blip r:embed="rId3" cstate="print"/>
          <a:stretch>
            <a:fillRect/>
          </a:stretch>
        </p:blipFill>
        <p:spPr bwMode="auto">
          <a:xfrm>
            <a:off x="457200" y="2165856"/>
            <a:ext cx="4038600" cy="3394650"/>
          </a:xfrm>
          <a:prstGeom prst="rect">
            <a:avLst/>
          </a:prstGeom>
          <a:noFill/>
          <a:ln w="9525">
            <a:noFill/>
            <a:miter lim="800000"/>
            <a:headEnd/>
            <a:tailEnd/>
          </a:ln>
        </p:spPr>
      </p:pic>
      <p:sp>
        <p:nvSpPr>
          <p:cNvPr id="5" name="Content Placeholder 4"/>
          <p:cNvSpPr>
            <a:spLocks noGrp="1"/>
          </p:cNvSpPr>
          <p:nvPr>
            <p:ph sz="half" idx="2"/>
          </p:nvPr>
        </p:nvSpPr>
        <p:spPr>
          <a:xfrm>
            <a:off x="4648200" y="1813560"/>
            <a:ext cx="4038600" cy="4525963"/>
          </a:xfrm>
        </p:spPr>
        <p:txBody>
          <a:bodyPr>
            <a:normAutofit fontScale="85000" lnSpcReduction="20000"/>
          </a:bodyPr>
          <a:lstStyle/>
          <a:p>
            <a:r>
              <a:rPr lang="en-US" dirty="0" smtClean="0">
                <a:latin typeface="Constantia" panose="02030602050306030303" pitchFamily="18" charset="0"/>
              </a:rPr>
              <a:t>By </a:t>
            </a:r>
            <a:r>
              <a:rPr lang="en-US" dirty="0">
                <a:latin typeface="Constantia" panose="02030602050306030303" pitchFamily="18" charset="0"/>
              </a:rPr>
              <a:t>1980’s, over 53% of wetlands lost nationwide (117 million acres)</a:t>
            </a:r>
          </a:p>
          <a:p>
            <a:endParaRPr lang="en-US" dirty="0">
              <a:latin typeface="Constantia" panose="02030602050306030303" pitchFamily="18" charset="0"/>
            </a:endParaRPr>
          </a:p>
          <a:p>
            <a:r>
              <a:rPr lang="en-US" dirty="0">
                <a:latin typeface="Constantia" panose="02030602050306030303" pitchFamily="18" charset="0"/>
              </a:rPr>
              <a:t>60 acres of wetland every hour between 1780’s and 1980’s.</a:t>
            </a:r>
          </a:p>
          <a:p>
            <a:endParaRPr lang="en-US" dirty="0">
              <a:latin typeface="Constantia" panose="02030602050306030303" pitchFamily="18" charset="0"/>
            </a:endParaRPr>
          </a:p>
          <a:p>
            <a:r>
              <a:rPr lang="en-US" dirty="0">
                <a:latin typeface="Constantia" panose="02030602050306030303" pitchFamily="18" charset="0"/>
              </a:rPr>
              <a:t>New York had lost 60% of wetlands (1.5 million acres).</a:t>
            </a:r>
          </a:p>
          <a:p>
            <a:pPr>
              <a:buNone/>
            </a:pPr>
            <a:endParaRPr lang="en-US" dirty="0"/>
          </a:p>
          <a:p>
            <a:pPr>
              <a:buNone/>
            </a:pPr>
            <a:r>
              <a:rPr lang="en-US" sz="1800" dirty="0"/>
              <a:t>Dahl, Thomas E. 1990.  Wetland losses in the United States 1780’s-1980’s.</a:t>
            </a:r>
            <a:endParaRPr lang="en-US" sz="1900" dirty="0"/>
          </a:p>
          <a:p>
            <a:endParaRPr lang="en-US" dirty="0"/>
          </a:p>
        </p:txBody>
      </p:sp>
      <p:pic>
        <p:nvPicPr>
          <p:cNvPr id="9" name="Picture 8" descr=" SigLockup Master PwPt.4c-whiteb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1992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142875" y="1049486"/>
            <a:ext cx="8858250" cy="727364"/>
          </a:xfrm>
        </p:spPr>
        <p:txBody>
          <a:bodyPr>
            <a:noAutofit/>
          </a:bodyPr>
          <a:lstStyle/>
          <a:p>
            <a:r>
              <a:rPr lang="en-US" sz="2400" dirty="0"/>
              <a:t>EXTENT OF ARTIFICIALLY </a:t>
            </a:r>
            <a:r>
              <a:rPr lang="en-US" sz="2400" dirty="0" smtClean="0"/>
              <a:t>DRAINED AGRICULTURAL LAND 1985</a:t>
            </a:r>
            <a:br>
              <a:rPr lang="en-US" sz="2400" dirty="0" smtClean="0"/>
            </a:br>
            <a:endParaRPr lang="en-US" sz="2400" dirty="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Content Placeholder 3" descr="Drained Ag Land 1985.gif"/>
          <p:cNvPicPr>
            <a:picLocks noGrp="1" noChangeAspect="1"/>
          </p:cNvPicPr>
          <p:nvPr>
            <p:ph idx="1"/>
          </p:nvPr>
        </p:nvPicPr>
        <p:blipFill>
          <a:blip r:embed="rId4" cstate="print"/>
          <a:stretch>
            <a:fillRect/>
          </a:stretch>
        </p:blipFill>
        <p:spPr>
          <a:xfrm>
            <a:off x="1001556" y="1604096"/>
            <a:ext cx="7140888" cy="4361006"/>
          </a:xfrm>
        </p:spPr>
      </p:pic>
      <p:sp>
        <p:nvSpPr>
          <p:cNvPr id="4" name="TextBox 3"/>
          <p:cNvSpPr txBox="1"/>
          <p:nvPr/>
        </p:nvSpPr>
        <p:spPr>
          <a:xfrm>
            <a:off x="1101436" y="5990447"/>
            <a:ext cx="6941127" cy="584775"/>
          </a:xfrm>
          <a:prstGeom prst="rect">
            <a:avLst/>
          </a:prstGeom>
          <a:noFill/>
        </p:spPr>
        <p:txBody>
          <a:bodyPr wrap="square" rtlCol="0">
            <a:spAutoFit/>
          </a:bodyPr>
          <a:lstStyle/>
          <a:p>
            <a:pPr algn="ctr"/>
            <a:r>
              <a:rPr lang="en-US" dirty="0">
                <a:solidFill>
                  <a:schemeClr val="bg1"/>
                </a:solidFill>
                <a:latin typeface="Constantia" panose="02030602050306030303" pitchFamily="18" charset="0"/>
              </a:rPr>
              <a:t>87% of wetland losses from 1950’s to 1970’s due to agriculture.</a:t>
            </a:r>
          </a:p>
          <a:p>
            <a:pPr algn="ctr"/>
            <a:r>
              <a:rPr lang="en-US" sz="1400" dirty="0">
                <a:solidFill>
                  <a:schemeClr val="bg1"/>
                </a:solidFill>
                <a:latin typeface="Constantia" panose="02030602050306030303" pitchFamily="18" charset="0"/>
              </a:rPr>
              <a:t>(U.S. Department of Agriculture Economic Research Service</a:t>
            </a:r>
            <a:r>
              <a:rPr lang="en-US" sz="1400" dirty="0" smtClean="0">
                <a:solidFill>
                  <a:schemeClr val="bg1"/>
                </a:solidFill>
                <a:latin typeface="Constantia" panose="02030602050306030303" pitchFamily="18" charset="0"/>
              </a:rPr>
              <a:t>)</a:t>
            </a:r>
            <a:endParaRPr lang="en-US" sz="1400" dirty="0">
              <a:solidFill>
                <a:schemeClr val="bg1"/>
              </a:solidFill>
              <a:latin typeface="Constantia" panose="02030602050306030303" pitchFamily="18" charset="0"/>
            </a:endParaRPr>
          </a:p>
        </p:txBody>
      </p:sp>
    </p:spTree>
    <p:extLst>
      <p:ext uri="{BB962C8B-B14F-4D97-AF65-F5344CB8AC3E}">
        <p14:creationId xmlns:p14="http://schemas.microsoft.com/office/powerpoint/2010/main" val="4105706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879916"/>
            <a:ext cx="8229600" cy="733280"/>
          </a:xfrm>
        </p:spPr>
        <p:txBody>
          <a:bodyPr>
            <a:noAutofit/>
          </a:bodyPr>
          <a:lstStyle/>
          <a:p>
            <a:pPr>
              <a:lnSpc>
                <a:spcPct val="150000"/>
              </a:lnSpc>
            </a:pPr>
            <a:r>
              <a:rPr lang="en-US" sz="3200" dirty="0"/>
              <a:t>WATER QUALITY</a:t>
            </a: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Content Placeholder 4" descr="CuyahogaRiverFire1952.jpg"/>
          <p:cNvPicPr>
            <a:picLocks noGrp="1" noChangeAspect="1"/>
          </p:cNvPicPr>
          <p:nvPr>
            <p:ph idx="1"/>
          </p:nvPr>
        </p:nvPicPr>
        <p:blipFill>
          <a:blip r:embed="rId4" cstate="print"/>
          <a:stretch>
            <a:fillRect/>
          </a:stretch>
        </p:blipFill>
        <p:spPr>
          <a:xfrm>
            <a:off x="1508897" y="1932710"/>
            <a:ext cx="5980733" cy="4629088"/>
          </a:xfrm>
          <a:prstGeom prst="rect">
            <a:avLst/>
          </a:prstGeom>
        </p:spPr>
      </p:pic>
      <p:sp>
        <p:nvSpPr>
          <p:cNvPr id="5" name="TextBox 4"/>
          <p:cNvSpPr txBox="1"/>
          <p:nvPr/>
        </p:nvSpPr>
        <p:spPr>
          <a:xfrm>
            <a:off x="4572000" y="6307282"/>
            <a:ext cx="955964" cy="369332"/>
          </a:xfrm>
          <a:prstGeom prst="rect">
            <a:avLst/>
          </a:prstGeom>
          <a:noFill/>
        </p:spPr>
        <p:txBody>
          <a:bodyPr wrap="square" rtlCol="0">
            <a:spAutoFit/>
          </a:bodyPr>
          <a:lstStyle/>
          <a:p>
            <a:endParaRPr lang="en-US" dirty="0"/>
          </a:p>
        </p:txBody>
      </p:sp>
      <p:sp>
        <p:nvSpPr>
          <p:cNvPr id="10" name="TextBox 9"/>
          <p:cNvSpPr txBox="1"/>
          <p:nvPr/>
        </p:nvSpPr>
        <p:spPr>
          <a:xfrm>
            <a:off x="4441630" y="5903799"/>
            <a:ext cx="3048000" cy="646331"/>
          </a:xfrm>
          <a:prstGeom prst="rect">
            <a:avLst/>
          </a:prstGeom>
          <a:noFill/>
        </p:spPr>
        <p:txBody>
          <a:bodyPr wrap="square" rtlCol="0">
            <a:spAutoFit/>
          </a:bodyPr>
          <a:lstStyle/>
          <a:p>
            <a:r>
              <a:rPr lang="en-US" dirty="0" smtClean="0">
                <a:solidFill>
                  <a:schemeClr val="bg1"/>
                </a:solidFill>
              </a:rPr>
              <a:t>Cuyahoga River, Cleveland, June 1969-Time Magazine</a:t>
            </a:r>
          </a:p>
        </p:txBody>
      </p:sp>
    </p:spTree>
    <p:extLst>
      <p:ext uri="{BB962C8B-B14F-4D97-AF65-F5344CB8AC3E}">
        <p14:creationId xmlns:p14="http://schemas.microsoft.com/office/powerpoint/2010/main" val="3660990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906523"/>
            <a:ext cx="8229600" cy="708542"/>
          </a:xfrm>
        </p:spPr>
        <p:txBody>
          <a:bodyPr>
            <a:noAutofit/>
          </a:bodyPr>
          <a:lstStyle/>
          <a:p>
            <a:pPr>
              <a:lnSpc>
                <a:spcPct val="150000"/>
              </a:lnSpc>
            </a:pPr>
            <a:r>
              <a:rPr lang="en-US" sz="3200" dirty="0"/>
              <a:t>WETLAND LOSSES</a:t>
            </a:r>
          </a:p>
        </p:txBody>
      </p:sp>
      <p:sp>
        <p:nvSpPr>
          <p:cNvPr id="4" name="Content Placeholder 3"/>
          <p:cNvSpPr>
            <a:spLocks noGrp="1"/>
          </p:cNvSpPr>
          <p:nvPr>
            <p:ph sz="half" idx="1"/>
          </p:nvPr>
        </p:nvSpPr>
        <p:spPr/>
        <p:txBody>
          <a:bodyPr>
            <a:normAutofit lnSpcReduction="10000"/>
          </a:bodyPr>
          <a:lstStyle/>
          <a:p>
            <a:pPr>
              <a:buFont typeface="Arial" pitchFamily="34" charset="0"/>
              <a:buChar char="•"/>
            </a:pPr>
            <a:endParaRPr lang="en-US" sz="1800" dirty="0" smtClean="0"/>
          </a:p>
          <a:p>
            <a:pPr>
              <a:buFont typeface="Arial" pitchFamily="34" charset="0"/>
              <a:buChar char="•"/>
            </a:pPr>
            <a:r>
              <a:rPr lang="en-US" sz="2000" dirty="0" smtClean="0">
                <a:latin typeface="Constantia" panose="02030602050306030303" pitchFamily="18" charset="0"/>
              </a:rPr>
              <a:t>By </a:t>
            </a:r>
            <a:r>
              <a:rPr lang="en-US" sz="2000" dirty="0">
                <a:latin typeface="Constantia" panose="02030602050306030303" pitchFamily="18" charset="0"/>
              </a:rPr>
              <a:t>1985, waterfowl populations were at record lows.  </a:t>
            </a:r>
          </a:p>
          <a:p>
            <a:endParaRPr lang="en-US" sz="2000" dirty="0">
              <a:latin typeface="Constantia" panose="02030602050306030303" pitchFamily="18" charset="0"/>
            </a:endParaRPr>
          </a:p>
          <a:p>
            <a:pPr>
              <a:buFont typeface="Arial" pitchFamily="34" charset="0"/>
              <a:buChar char="•"/>
            </a:pPr>
            <a:r>
              <a:rPr lang="en-US" sz="2000" dirty="0">
                <a:latin typeface="Constantia" panose="02030602050306030303" pitchFamily="18" charset="0"/>
              </a:rPr>
              <a:t> 3.2 million hunters spending $1 billion.</a:t>
            </a:r>
          </a:p>
          <a:p>
            <a:endParaRPr lang="en-US" sz="2000" dirty="0">
              <a:latin typeface="Constantia" panose="02030602050306030303" pitchFamily="18" charset="0"/>
            </a:endParaRPr>
          </a:p>
          <a:p>
            <a:pPr>
              <a:buFont typeface="Arial" pitchFamily="34" charset="0"/>
              <a:buChar char="•"/>
            </a:pPr>
            <a:r>
              <a:rPr lang="en-US" sz="2000" dirty="0">
                <a:latin typeface="Constantia" panose="02030602050306030303" pitchFamily="18" charset="0"/>
              </a:rPr>
              <a:t>18.6 million people photographing and watching waterfowl.</a:t>
            </a:r>
          </a:p>
          <a:p>
            <a:pPr>
              <a:buFont typeface="Arial" pitchFamily="34" charset="0"/>
              <a:buChar char="•"/>
            </a:pPr>
            <a:endParaRPr lang="en-US" sz="2000" dirty="0">
              <a:latin typeface="Constantia" panose="02030602050306030303" pitchFamily="18" charset="0"/>
            </a:endParaRPr>
          </a:p>
          <a:p>
            <a:pPr>
              <a:buFont typeface="Arial" pitchFamily="34" charset="0"/>
              <a:buChar char="•"/>
            </a:pPr>
            <a:r>
              <a:rPr lang="en-US" sz="2000" dirty="0">
                <a:latin typeface="Constantia" panose="02030602050306030303" pitchFamily="18" charset="0"/>
              </a:rPr>
              <a:t>As early as 1934, federal duck-stamp program started to fund wetland protection.</a:t>
            </a:r>
          </a:p>
          <a:p>
            <a:endParaRPr lang="en-US" sz="1800" dirty="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6" descr="mallardswrp"/>
          <p:cNvPicPr>
            <a:picLocks noGrp="1" noChangeAspect="1" noChangeArrowheads="1"/>
          </p:cNvPicPr>
          <p:nvPr>
            <p:ph sz="half" idx="2"/>
          </p:nvPr>
        </p:nvPicPr>
        <p:blipFill>
          <a:blip r:embed="rId4" cstate="print"/>
          <a:srcRect l="7921" t="16576" r="3366"/>
          <a:stretch>
            <a:fillRect/>
          </a:stretch>
        </p:blipFill>
        <p:spPr>
          <a:xfrm>
            <a:off x="4572000" y="2405740"/>
            <a:ext cx="4428639" cy="2786018"/>
          </a:xfrm>
          <a:prstGeom prst="rect">
            <a:avLst/>
          </a:prstGeom>
          <a:noFill/>
          <a:ln/>
        </p:spPr>
      </p:pic>
    </p:spTree>
    <p:extLst>
      <p:ext uri="{BB962C8B-B14F-4D97-AF65-F5344CB8AC3E}">
        <p14:creationId xmlns:p14="http://schemas.microsoft.com/office/powerpoint/2010/main" val="1833726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457200" y="806017"/>
            <a:ext cx="8229600" cy="794183"/>
          </a:xfrm>
        </p:spPr>
        <p:txBody>
          <a:bodyPr>
            <a:noAutofit/>
          </a:bodyPr>
          <a:lstStyle/>
          <a:p>
            <a:pPr>
              <a:lnSpc>
                <a:spcPct val="150000"/>
              </a:lnSpc>
            </a:pPr>
            <a:r>
              <a:rPr lang="en-US" sz="3600" dirty="0" smtClean="0"/>
              <a:t>WETLAND </a:t>
            </a:r>
            <a:r>
              <a:rPr lang="en-US" sz="3600" dirty="0"/>
              <a:t>LOSSES</a:t>
            </a:r>
          </a:p>
        </p:txBody>
      </p:sp>
      <p:sp>
        <p:nvSpPr>
          <p:cNvPr id="8" name="Content Placeholder 7"/>
          <p:cNvSpPr>
            <a:spLocks noGrp="1"/>
          </p:cNvSpPr>
          <p:nvPr>
            <p:ph sz="half" idx="1"/>
          </p:nvPr>
        </p:nvSpPr>
        <p:spPr/>
        <p:txBody>
          <a:bodyPr/>
          <a:lstStyle/>
          <a:p>
            <a:pPr marL="0" indent="0">
              <a:buNone/>
            </a:pPr>
            <a:endParaRPr lang="en-US" dirty="0" smtClean="0"/>
          </a:p>
          <a:p>
            <a:pPr marL="0" indent="0">
              <a:buNone/>
            </a:pPr>
            <a:endParaRPr lang="en-US" dirty="0"/>
          </a:p>
          <a:p>
            <a:pPr marL="0" indent="0">
              <a:buNone/>
            </a:pPr>
            <a:r>
              <a:rPr lang="en-US" sz="3200" dirty="0" smtClean="0">
                <a:latin typeface="Constantia" panose="02030602050306030303" pitchFamily="18" charset="0"/>
              </a:rPr>
              <a:t>1960’s</a:t>
            </a:r>
            <a:r>
              <a:rPr lang="en-US" sz="3200" dirty="0">
                <a:latin typeface="Constantia" panose="02030602050306030303" pitchFamily="18" charset="0"/>
              </a:rPr>
              <a:t>, public made aware of linkage between coastal marshes and fisheries.</a:t>
            </a:r>
          </a:p>
          <a:p>
            <a:pPr marL="0" indent="0">
              <a:buNone/>
            </a:pPr>
            <a:endParaRPr lang="en-US" dirty="0"/>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Content Placeholder 10" descr="estuary_fish2.jpg"/>
          <p:cNvPicPr>
            <a:picLocks noGrp="1" noChangeAspect="1"/>
          </p:cNvPicPr>
          <p:nvPr>
            <p:ph sz="half" idx="2"/>
          </p:nvPr>
        </p:nvPicPr>
        <p:blipFill>
          <a:blip r:embed="rId4" cstate="print"/>
          <a:stretch>
            <a:fillRect/>
          </a:stretch>
        </p:blipFill>
        <p:spPr>
          <a:xfrm>
            <a:off x="4793673" y="4178602"/>
            <a:ext cx="3225107" cy="2580085"/>
          </a:xfrm>
          <a:prstGeom prst="rect">
            <a:avLst/>
          </a:prstGeom>
        </p:spPr>
      </p:pic>
      <p:pic>
        <p:nvPicPr>
          <p:cNvPr id="12" name="Content Placeholder 4" descr="estuary2.jpg"/>
          <p:cNvPicPr>
            <a:picLocks noChangeAspect="1"/>
          </p:cNvPicPr>
          <p:nvPr/>
        </p:nvPicPr>
        <p:blipFill>
          <a:blip r:embed="rId5" cstate="print"/>
          <a:stretch>
            <a:fillRect/>
          </a:stretch>
        </p:blipFill>
        <p:spPr>
          <a:xfrm>
            <a:off x="4495801" y="1787236"/>
            <a:ext cx="3820852" cy="2193771"/>
          </a:xfrm>
          <a:prstGeom prst="rect">
            <a:avLst/>
          </a:prstGeom>
        </p:spPr>
      </p:pic>
      <p:sp>
        <p:nvSpPr>
          <p:cNvPr id="13" name="TextBox 12"/>
          <p:cNvSpPr txBox="1"/>
          <p:nvPr/>
        </p:nvSpPr>
        <p:spPr>
          <a:xfrm>
            <a:off x="6647180" y="6471297"/>
            <a:ext cx="1371600" cy="276999"/>
          </a:xfrm>
          <a:prstGeom prst="rect">
            <a:avLst/>
          </a:prstGeom>
          <a:noFill/>
        </p:spPr>
        <p:txBody>
          <a:bodyPr wrap="square" rtlCol="0">
            <a:spAutoFit/>
          </a:bodyPr>
          <a:lstStyle/>
          <a:p>
            <a:r>
              <a:rPr lang="en-US" sz="1200" dirty="0">
                <a:solidFill>
                  <a:schemeClr val="bg1"/>
                </a:solidFill>
              </a:rPr>
              <a:t>Ozcoast.org.au</a:t>
            </a:r>
          </a:p>
        </p:txBody>
      </p:sp>
    </p:spTree>
    <p:extLst>
      <p:ext uri="{BB962C8B-B14F-4D97-AF65-F5344CB8AC3E}">
        <p14:creationId xmlns:p14="http://schemas.microsoft.com/office/powerpoint/2010/main" val="90353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09096"/>
            <a:ext cx="9144000" cy="6151007"/>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ctrTitle"/>
          </p:nvPr>
        </p:nvSpPr>
        <p:spPr>
          <a:xfrm>
            <a:off x="592282" y="966644"/>
            <a:ext cx="7772400" cy="768638"/>
          </a:xfrm>
        </p:spPr>
        <p:txBody>
          <a:bodyPr>
            <a:noAutofit/>
          </a:bodyPr>
          <a:lstStyle/>
          <a:p>
            <a:pPr>
              <a:lnSpc>
                <a:spcPct val="150000"/>
              </a:lnSpc>
            </a:pPr>
            <a:r>
              <a:rPr lang="en-US" sz="3600" dirty="0"/>
              <a:t>Wetland Conservation </a:t>
            </a:r>
            <a:r>
              <a:rPr lang="en-US" sz="3600" dirty="0" smtClean="0"/>
              <a:t>Laws</a:t>
            </a:r>
            <a:endParaRPr lang="en-US" sz="3200" dirty="0"/>
          </a:p>
        </p:txBody>
      </p:sp>
      <p:sp>
        <p:nvSpPr>
          <p:cNvPr id="4" name="Subtitle 3"/>
          <p:cNvSpPr>
            <a:spLocks noGrp="1"/>
          </p:cNvSpPr>
          <p:nvPr>
            <p:ph type="subTitle" idx="1"/>
          </p:nvPr>
        </p:nvSpPr>
        <p:spPr>
          <a:xfrm>
            <a:off x="592282" y="2150918"/>
            <a:ext cx="6909955" cy="4405746"/>
          </a:xfrm>
        </p:spPr>
        <p:txBody>
          <a:bodyPr>
            <a:noAutofit/>
          </a:bodyPr>
          <a:lstStyle/>
          <a:p>
            <a:pPr algn="l">
              <a:lnSpc>
                <a:spcPct val="90000"/>
              </a:lnSpc>
            </a:pPr>
            <a:r>
              <a:rPr lang="en-US" sz="2400" b="1" u="sng" dirty="0">
                <a:latin typeface="Constantia" panose="02030602050306030303" pitchFamily="18" charset="0"/>
              </a:rPr>
              <a:t>Clean Water Act </a:t>
            </a:r>
            <a:r>
              <a:rPr lang="en-US" sz="2400" b="1" u="sng" dirty="0" smtClean="0">
                <a:latin typeface="Constantia" panose="02030602050306030303" pitchFamily="18" charset="0"/>
              </a:rPr>
              <a:t>of 1972 (U.S. ACOE, U.S.EPA)</a:t>
            </a:r>
            <a:endParaRPr lang="en-US" sz="2400" dirty="0">
              <a:solidFill>
                <a:schemeClr val="tx1"/>
              </a:solidFill>
              <a:latin typeface="Constantia" panose="02030602050306030303" pitchFamily="18" charset="0"/>
            </a:endParaRPr>
          </a:p>
          <a:p>
            <a:pPr lvl="1" algn="l">
              <a:lnSpc>
                <a:spcPct val="90000"/>
              </a:lnSpc>
            </a:pPr>
            <a:r>
              <a:rPr lang="en-US" sz="2400" dirty="0" smtClean="0">
                <a:solidFill>
                  <a:schemeClr val="tx1"/>
                </a:solidFill>
                <a:latin typeface="Constantia" panose="02030602050306030303" pitchFamily="18" charset="0"/>
              </a:rPr>
              <a:t>Waters of </a:t>
            </a:r>
            <a:r>
              <a:rPr lang="en-US" sz="2400" dirty="0">
                <a:solidFill>
                  <a:schemeClr val="tx1"/>
                </a:solidFill>
                <a:latin typeface="Constantia" panose="02030602050306030303" pitchFamily="18" charset="0"/>
              </a:rPr>
              <a:t>the U.S. </a:t>
            </a:r>
            <a:endParaRPr lang="en-US" sz="2400" dirty="0" smtClean="0">
              <a:solidFill>
                <a:schemeClr val="tx1"/>
              </a:solidFill>
              <a:latin typeface="Constantia" panose="02030602050306030303" pitchFamily="18" charset="0"/>
            </a:endParaRPr>
          </a:p>
          <a:p>
            <a:pPr lvl="1" algn="l">
              <a:lnSpc>
                <a:spcPct val="90000"/>
              </a:lnSpc>
            </a:pPr>
            <a:r>
              <a:rPr lang="en-US" sz="2400" dirty="0" smtClean="0">
                <a:solidFill>
                  <a:schemeClr val="tx1"/>
                </a:solidFill>
                <a:latin typeface="Constantia" panose="02030602050306030303" pitchFamily="18" charset="0"/>
              </a:rPr>
              <a:t>Regulates discharge of pollutants and fill</a:t>
            </a:r>
            <a:endParaRPr lang="en-US" sz="2400" dirty="0">
              <a:solidFill>
                <a:schemeClr val="tx1"/>
              </a:solidFill>
              <a:latin typeface="Constantia" panose="02030602050306030303" pitchFamily="18" charset="0"/>
            </a:endParaRPr>
          </a:p>
          <a:p>
            <a:pPr algn="l">
              <a:lnSpc>
                <a:spcPct val="90000"/>
              </a:lnSpc>
            </a:pPr>
            <a:endParaRPr lang="en-US" sz="2400" dirty="0">
              <a:latin typeface="Constantia" panose="02030602050306030303" pitchFamily="18" charset="0"/>
            </a:endParaRPr>
          </a:p>
          <a:p>
            <a:pPr algn="l">
              <a:lnSpc>
                <a:spcPct val="90000"/>
              </a:lnSpc>
            </a:pPr>
            <a:r>
              <a:rPr lang="en-US" sz="2400" b="1" u="sng" dirty="0">
                <a:latin typeface="Constantia" panose="02030602050306030303" pitchFamily="18" charset="0"/>
              </a:rPr>
              <a:t>State Laws and </a:t>
            </a:r>
            <a:r>
              <a:rPr lang="en-US" sz="2400" b="1" u="sng" dirty="0" smtClean="0">
                <a:latin typeface="Constantia" panose="02030602050306030303" pitchFamily="18" charset="0"/>
              </a:rPr>
              <a:t>Regulations (NYSDEC)</a:t>
            </a:r>
          </a:p>
          <a:p>
            <a:pPr algn="l">
              <a:lnSpc>
                <a:spcPct val="90000"/>
              </a:lnSpc>
            </a:pPr>
            <a:r>
              <a:rPr lang="en-US" sz="2400" dirty="0" smtClean="0">
                <a:latin typeface="Constantia" panose="02030602050306030303" pitchFamily="18" charset="0"/>
              </a:rPr>
              <a:t>	NYS Freshwater Wetlands Act of 1975</a:t>
            </a:r>
          </a:p>
          <a:p>
            <a:pPr algn="l">
              <a:lnSpc>
                <a:spcPct val="90000"/>
              </a:lnSpc>
            </a:pPr>
            <a:r>
              <a:rPr lang="en-US" sz="2400" dirty="0" smtClean="0">
                <a:latin typeface="Constantia" panose="02030602050306030303" pitchFamily="18" charset="0"/>
              </a:rPr>
              <a:t>	Protection for wetlands 12.4 acres and larger</a:t>
            </a:r>
            <a:endParaRPr lang="en-US" sz="2400" dirty="0">
              <a:latin typeface="Constantia" panose="02030602050306030303" pitchFamily="18" charset="0"/>
            </a:endParaRPr>
          </a:p>
          <a:p>
            <a:pPr algn="l">
              <a:lnSpc>
                <a:spcPct val="90000"/>
              </a:lnSpc>
            </a:pPr>
            <a:endParaRPr lang="en-US" sz="2400" dirty="0">
              <a:latin typeface="Constantia" panose="02030602050306030303" pitchFamily="18" charset="0"/>
            </a:endParaRPr>
          </a:p>
          <a:p>
            <a:pPr algn="l">
              <a:lnSpc>
                <a:spcPct val="90000"/>
              </a:lnSpc>
            </a:pPr>
            <a:r>
              <a:rPr lang="en-US" sz="2400" b="1" u="sng" dirty="0">
                <a:latin typeface="Constantia" panose="02030602050306030303" pitchFamily="18" charset="0"/>
              </a:rPr>
              <a:t>Food Security Act of </a:t>
            </a:r>
            <a:r>
              <a:rPr lang="en-US" sz="2400" b="1" u="sng" dirty="0" smtClean="0">
                <a:latin typeface="Constantia" panose="02030602050306030303" pitchFamily="18" charset="0"/>
              </a:rPr>
              <a:t>1985</a:t>
            </a:r>
            <a:r>
              <a:rPr lang="en-US" sz="2400" b="1" u="sng" dirty="0">
                <a:latin typeface="Constantia" panose="02030602050306030303" pitchFamily="18" charset="0"/>
              </a:rPr>
              <a:t> </a:t>
            </a:r>
            <a:r>
              <a:rPr lang="en-US" sz="2400" b="1" u="sng" dirty="0" smtClean="0">
                <a:latin typeface="Constantia" panose="02030602050306030303" pitchFamily="18" charset="0"/>
              </a:rPr>
              <a:t>(FSA/NRCS)</a:t>
            </a:r>
            <a:endParaRPr lang="en-US" sz="2400" dirty="0">
              <a:solidFill>
                <a:schemeClr val="tx1"/>
              </a:solidFill>
              <a:latin typeface="Constantia" panose="02030602050306030303" pitchFamily="18" charset="0"/>
            </a:endParaRPr>
          </a:p>
          <a:p>
            <a:pPr lvl="1" algn="l">
              <a:lnSpc>
                <a:spcPct val="90000"/>
              </a:lnSpc>
            </a:pPr>
            <a:r>
              <a:rPr lang="en-US" sz="2400" dirty="0">
                <a:solidFill>
                  <a:schemeClr val="tx1"/>
                </a:solidFill>
                <a:latin typeface="Constantia" panose="02030602050306030303" pitchFamily="18" charset="0"/>
              </a:rPr>
              <a:t>Agricultural lands and activities</a:t>
            </a:r>
          </a:p>
          <a:p>
            <a:pPr lvl="1" algn="l">
              <a:lnSpc>
                <a:spcPct val="90000"/>
              </a:lnSpc>
            </a:pPr>
            <a:r>
              <a:rPr lang="en-US" sz="2400" dirty="0">
                <a:solidFill>
                  <a:schemeClr val="tx1"/>
                </a:solidFill>
                <a:latin typeface="Constantia" panose="02030602050306030303" pitchFamily="18" charset="0"/>
              </a:rPr>
              <a:t>Eligibility for USDA </a:t>
            </a:r>
            <a:r>
              <a:rPr lang="en-US" sz="2400" dirty="0" smtClean="0">
                <a:solidFill>
                  <a:schemeClr val="tx1"/>
                </a:solidFill>
                <a:latin typeface="Constantia" panose="02030602050306030303" pitchFamily="18" charset="0"/>
              </a:rPr>
              <a:t>programs</a:t>
            </a:r>
            <a:endParaRPr lang="en-US" sz="2400" dirty="0">
              <a:solidFill>
                <a:schemeClr val="tx1"/>
              </a:solidFill>
              <a:latin typeface="Constantia" panose="02030602050306030303" pitchFamily="18" charset="0"/>
            </a:endParaRP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7" name="Straight Connector 6"/>
          <p:cNvCxnSpPr/>
          <p:nvPr/>
        </p:nvCxnSpPr>
        <p:spPr>
          <a:xfrm>
            <a:off x="0" y="71334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4" descr="j0300840"/>
          <p:cNvPicPr>
            <a:picLocks noChangeAspect="1" noChangeArrowheads="1"/>
          </p:cNvPicPr>
          <p:nvPr/>
        </p:nvPicPr>
        <p:blipFill>
          <a:blip r:embed="rId4" cstate="print"/>
          <a:srcRect/>
          <a:stretch>
            <a:fillRect/>
          </a:stretch>
        </p:blipFill>
        <p:spPr bwMode="auto">
          <a:xfrm>
            <a:off x="7329487" y="1589808"/>
            <a:ext cx="1814513" cy="1528763"/>
          </a:xfrm>
          <a:prstGeom prst="rect">
            <a:avLst/>
          </a:prstGeom>
          <a:noFill/>
          <a:ln w="9525">
            <a:noFill/>
            <a:miter lim="800000"/>
            <a:headEnd/>
            <a:tailEnd/>
          </a:ln>
        </p:spPr>
      </p:pic>
    </p:spTree>
    <p:extLst>
      <p:ext uri="{BB962C8B-B14F-4D97-AF65-F5344CB8AC3E}">
        <p14:creationId xmlns:p14="http://schemas.microsoft.com/office/powerpoint/2010/main" val="591301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157BA3AC88CA42936341BBAF97710B" ma:contentTypeVersion="0" ma:contentTypeDescription="Create a new document." ma:contentTypeScope="" ma:versionID="0d065555765ad6e5409a189a519c59f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FEC6232-1815-4C63-8937-2166393D9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AB233EA-2981-48E3-87D1-D540F4F8CE72}">
  <ds:schemaRefs>
    <ds:schemaRef ds:uri="http://schemas.microsoft.com/sharepoint/v3/contenttype/forms"/>
  </ds:schemaRefs>
</ds:datastoreItem>
</file>

<file path=customXml/itemProps3.xml><?xml version="1.0" encoding="utf-8"?>
<ds:datastoreItem xmlns:ds="http://schemas.openxmlformats.org/officeDocument/2006/customXml" ds:itemID="{2EFC023C-786A-4692-8773-A1BC3C93CF97}">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3390</TotalTime>
  <Words>1694</Words>
  <Application>Microsoft Office PowerPoint</Application>
  <PresentationFormat>On-screen Show (4:3)</PresentationFormat>
  <Paragraphs>289</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 Tile Drainage on Cropland-Implications for Wetland Compliance </vt:lpstr>
      <vt:lpstr> Food Security Act of 1985, as Amended </vt:lpstr>
      <vt:lpstr>HISTORY OF WETLAND REGULATION</vt:lpstr>
      <vt:lpstr>WETLAND LOSSES</vt:lpstr>
      <vt:lpstr>EXTENT OF ARTIFICIALLY DRAINED AGRICULTURAL LAND 1985 </vt:lpstr>
      <vt:lpstr>WATER QUALITY</vt:lpstr>
      <vt:lpstr>WETLAND LOSSES</vt:lpstr>
      <vt:lpstr>WETLAND LOSSES</vt:lpstr>
      <vt:lpstr>Wetland Conservation Laws</vt:lpstr>
      <vt:lpstr>CONSERVATION PROVISIONS OF THE FOOD SECURITY ACT OF 1985</vt:lpstr>
      <vt:lpstr>WETLAND CONSERVATION PROVISIONS</vt:lpstr>
      <vt:lpstr>WETLAND CONSERVATION PROVISIONS</vt:lpstr>
      <vt:lpstr>WHO IS AFFECTED?</vt:lpstr>
      <vt:lpstr>MAINTAINING COMPLIANCE: ASK BEFORE YOU ACT</vt:lpstr>
      <vt:lpstr>MAINTAINING COMPLIANCE:  FORM AD-1026</vt:lpstr>
      <vt:lpstr>MAINTAINING COMPLIANCE:  FORM AD-1026</vt:lpstr>
      <vt:lpstr>FORM AD-1026 QUESTION 2</vt:lpstr>
      <vt:lpstr>FORM AD-1026 QUESTION 2</vt:lpstr>
      <vt:lpstr>FORM AD-1026 QUESTION 2</vt:lpstr>
      <vt:lpstr>FORM AD-1026</vt:lpstr>
      <vt:lpstr>FORM AD-1026 QUESTION 2</vt:lpstr>
      <vt:lpstr>FORM AD-1026: 2C MAINTENANCE</vt:lpstr>
      <vt:lpstr>FORM AD-1026</vt:lpstr>
      <vt:lpstr>MAINTAINING COMPLIANCE:  FORM AD-1026</vt:lpstr>
      <vt:lpstr>NRCS WETLAND DETERMINATION PROCESS</vt:lpstr>
      <vt:lpstr> NRCS WETLAND DETERMINATION PROCESS RESPONSE </vt:lpstr>
      <vt:lpstr> NRCS WETLAND DETERMINATION PROCESS RESPONSE: NRCS-CPA-026e </vt:lpstr>
      <vt:lpstr>PowerPoint Presentation</vt:lpstr>
      <vt:lpstr> NRCS WETLAND DETERMINATION PROCESS LABELS </vt:lpstr>
      <vt:lpstr>NRCS WETLAND DETERMINATION PROCESS LABELS</vt:lpstr>
      <vt:lpstr>NRCS WETLAND DETERMINATION PROCESS APPEAL RIGHTS</vt:lpstr>
      <vt:lpstr>NRCS WETLAND DETERMINATION PROCESS APPEAL RIGHTS</vt:lpstr>
      <vt:lpstr>REGAINING ELIGIBILITY-MITIGATION</vt:lpstr>
      <vt:lpstr>REGAINING ELIGIBILITY</vt:lpstr>
      <vt:lpstr>REGAINING ELIGIBILITY OFF-SITE MITIGATION</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Fitscher, Scott - NRCS, Greenwich, NY</cp:lastModifiedBy>
  <cp:revision>176</cp:revision>
  <cp:lastPrinted>2013-12-02T20:14:46Z</cp:lastPrinted>
  <dcterms:created xsi:type="dcterms:W3CDTF">2012-10-22T18:54:08Z</dcterms:created>
  <dcterms:modified xsi:type="dcterms:W3CDTF">2014-11-07T21:04:17Z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0x010100F0157BA3AC88CA42936341BBAF97710B</vt:lpwstr>
  </property>
</Properties>
</file>